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82" r:id="rId20"/>
    <p:sldId id="281" r:id="rId21"/>
    <p:sldId id="28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53" autoAdjust="0"/>
    <p:restoredTop sz="79446" autoAdjust="0"/>
  </p:normalViewPr>
  <p:slideViewPr>
    <p:cSldViewPr snapToGrid="0" snapToObjects="1">
      <p:cViewPr varScale="1">
        <p:scale>
          <a:sx n="69" d="100"/>
          <a:sy n="69"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hopeofsurvivors.com/default.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hopeofsurvivors.org/take-precau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3pi8hptl0qhh4.cloudfront.net/documents/sbjt/sbjt_2000winter6.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buse_of_power.%20Accessed%202/16/20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NISVS-overview.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ediarelations.k-state.edu/WEB/News/Webzine/0202/sexualabus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omen.adventist.org/protecting-our-childr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ebanner.org/columns/2019/04/abuse-of-pow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b="1" i="1" kern="150" dirty="0">
                <a:effectLst/>
                <a:latin typeface="Calibri" panose="020F0502020204030204" pitchFamily="34" charset="0"/>
                <a:ea typeface="Andale Sans UI"/>
                <a:cs typeface="Tahoma" panose="020B0604030504040204" pitchFamily="34" charset="0"/>
              </a:rPr>
              <a:t>[Megjegyzés az előadónak: </a:t>
            </a:r>
            <a:r>
              <a:rPr lang="hu-HU" sz="1800" i="1" kern="150" dirty="0">
                <a:effectLst/>
                <a:latin typeface="Calibri" panose="020F0502020204030204" pitchFamily="34" charset="0"/>
                <a:ea typeface="Andale Sans UI"/>
                <a:cs typeface="Tahoma" panose="020B0604030504040204" pitchFamily="34" charset="0"/>
              </a:rPr>
              <a:t>Javasoljuk, hogy az előadó rendelkezzen helyi vagy országos statisztikákkal, ismerje meg a helyi törvényeket és esetleg tudjon aktuális helyi esetekről.</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i="1"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i="1" kern="150" dirty="0">
                <a:effectLst/>
                <a:latin typeface="Calibri" panose="020F0502020204030204" pitchFamily="34" charset="0"/>
                <a:ea typeface="Andale Sans UI"/>
                <a:cs typeface="Tahoma" panose="020B0604030504040204" pitchFamily="34" charset="0"/>
              </a:rPr>
              <a:t>Azt is fontos megjegyezni, hogy sem a prédikáció, sem a szeminárium nem fedi le mindazt, amit erről a témáról el kellene mondani; például nagyon keveset beszélnek a helyreállításról vagy a büntetésről – egyszerűen nincs mindenre elég idő</a:t>
            </a:r>
            <a:r>
              <a:rPr lang="hu-HU" sz="1800" i="1" kern="150" dirty="0">
                <a:solidFill>
                  <a:srgbClr val="000000"/>
                </a:solidFill>
                <a:effectLst/>
                <a:latin typeface="Calibri" panose="020F0502020204030204" pitchFamily="34" charset="0"/>
                <a:ea typeface="Andale Sans UI"/>
                <a:cs typeface="Tahoma" panose="020B0604030504040204" pitchFamily="34" charset="0"/>
              </a:rPr>
              <a:t>. Jó lenne utána nézni, hogy a helyi területeteknek (vagy divíziónak?) </a:t>
            </a:r>
            <a:r>
              <a:rPr lang="hu-HU" sz="1800" i="1" kern="150" dirty="0">
                <a:effectLst/>
                <a:latin typeface="Calibri" panose="020F0502020204030204" pitchFamily="34" charset="0"/>
                <a:ea typeface="Andale Sans UI"/>
                <a:cs typeface="Tahoma" panose="020B0604030504040204" pitchFamily="34" charset="0"/>
              </a:rPr>
              <a:t>van-</a:t>
            </a:r>
            <a:r>
              <a:rPr lang="hu-HU" sz="1800" i="1" kern="150" dirty="0">
                <a:solidFill>
                  <a:srgbClr val="000000"/>
                </a:solidFill>
                <a:effectLst/>
                <a:latin typeface="Calibri" panose="020F0502020204030204" pitchFamily="34" charset="0"/>
                <a:ea typeface="Andale Sans UI"/>
                <a:cs typeface="Tahoma" panose="020B0604030504040204" pitchFamily="34" charset="0"/>
              </a:rPr>
              <a:t>e </a:t>
            </a:r>
            <a:r>
              <a:rPr lang="hu-HU" sz="1800" i="1" kern="150" dirty="0">
                <a:effectLst/>
                <a:latin typeface="Calibri" panose="020F0502020204030204" pitchFamily="34" charset="0"/>
                <a:ea typeface="Andale Sans UI"/>
                <a:cs typeface="Tahoma" panose="020B0604030504040204" pitchFamily="34" charset="0"/>
              </a:rPr>
              <a:t>szabályzata és</a:t>
            </a:r>
            <a:r>
              <a:rPr lang="hu-HU" sz="1800" i="1" kern="150" dirty="0">
                <a:solidFill>
                  <a:srgbClr val="000000"/>
                </a:solidFill>
                <a:effectLst/>
                <a:latin typeface="Calibri" panose="020F0502020204030204" pitchFamily="34" charset="0"/>
                <a:ea typeface="Andale Sans UI"/>
                <a:cs typeface="Tahoma" panose="020B0604030504040204" pitchFamily="34" charset="0"/>
              </a:rPr>
              <a:t>/vagy </a:t>
            </a:r>
            <a:r>
              <a:rPr lang="hu-HU" sz="1800" i="1" kern="150" dirty="0">
                <a:effectLst/>
                <a:latin typeface="Calibri" panose="020F0502020204030204" pitchFamily="34" charset="0"/>
                <a:ea typeface="Andale Sans UI"/>
                <a:cs typeface="Tahoma" panose="020B0604030504040204" pitchFamily="34" charset="0"/>
              </a:rPr>
              <a:t>bizottsága a szexuális zaklatások és egyéb visszaélések kezelésére az Egyházon belül, vagy rendelkezik-e hasonló forrásokkal. Tájékoztatásért fordulhattok a Divízió Női szolgálatok, vagy Családi szolgálatok Osztálya. További információkért egy jó webhely lehet az angol nyelvű: </a:t>
            </a:r>
            <a:r>
              <a:rPr lang="hu-HU" sz="1800" i="1" u="sng" kern="150" dirty="0">
                <a:solidFill>
                  <a:srgbClr val="000080"/>
                </a:solidFill>
                <a:effectLst/>
                <a:uFill>
                  <a:solidFill>
                    <a:srgbClr val="000000"/>
                  </a:solidFill>
                </a:uFill>
                <a:latin typeface="Calibri" panose="020F0502020204030204" pitchFamily="34" charset="0"/>
                <a:ea typeface="Andale Sans UI"/>
                <a:cs typeface="Tahoma" panose="020B0604030504040204" pitchFamily="34" charset="0"/>
                <a:hlinkClick r:id="rId3"/>
              </a:rPr>
              <a:t>http://www.thehopeofsurvivors.com/default.asp </a:t>
            </a:r>
            <a:r>
              <a:rPr lang="hu-HU" sz="1800" i="1" kern="150" dirty="0">
                <a:effectLst/>
                <a:latin typeface="Calibri" panose="020F0502020204030204" pitchFamily="34" charset="0"/>
                <a:ea typeface="Andale Sans UI"/>
                <a:cs typeface="Tahoma" panose="020B0604030504040204" pitchFamily="34" charset="0"/>
              </a:rPr>
              <a:t>. Ez elsősorban a lelkipásztori visszaélésekkel foglalkozik, de nagy része más helyzetekre is alkalmazható. Egy jó könyv a hatalommal való szexuális visszaélésről az angol nyelvű „</a:t>
            </a:r>
            <a:r>
              <a:rPr lang="hu-HU" sz="1800" kern="150" dirty="0">
                <a:effectLst/>
                <a:latin typeface="Calibri" panose="020F0502020204030204" pitchFamily="34" charset="0"/>
                <a:ea typeface="Andale Sans UI"/>
                <a:cs typeface="Tahoma" panose="020B0604030504040204" pitchFamily="34" charset="0"/>
              </a:rPr>
              <a:t>Sex in </a:t>
            </a:r>
            <a:r>
              <a:rPr lang="hu-HU" sz="1800" kern="150" dirty="0" err="1">
                <a:effectLst/>
                <a:latin typeface="Calibri" panose="020F0502020204030204" pitchFamily="34" charset="0"/>
                <a:ea typeface="Andale Sans UI"/>
                <a:cs typeface="Tahoma" panose="020B0604030504040204" pitchFamily="34" charset="0"/>
              </a:rPr>
              <a:t>the</a:t>
            </a:r>
            <a:r>
              <a:rPr lang="hu-HU" sz="1800" kern="150" dirty="0">
                <a:effectLst/>
                <a:latin typeface="Calibri" panose="020F0502020204030204" pitchFamily="34" charset="0"/>
                <a:ea typeface="Andale Sans UI"/>
                <a:cs typeface="Tahoma" panose="020B0604030504040204" pitchFamily="34" charset="0"/>
              </a:rPr>
              <a:t> </a:t>
            </a:r>
            <a:r>
              <a:rPr lang="hu-HU" sz="1800" kern="150" dirty="0" err="1">
                <a:effectLst/>
                <a:latin typeface="Calibri" panose="020F0502020204030204" pitchFamily="34" charset="0"/>
                <a:ea typeface="Andale Sans UI"/>
                <a:cs typeface="Tahoma" panose="020B0604030504040204" pitchFamily="34" charset="0"/>
              </a:rPr>
              <a:t>Forbidden</a:t>
            </a:r>
            <a:r>
              <a:rPr lang="hu-HU" sz="1800" kern="150" dirty="0">
                <a:effectLst/>
                <a:latin typeface="Calibri" panose="020F0502020204030204" pitchFamily="34" charset="0"/>
                <a:ea typeface="Andale Sans UI"/>
                <a:cs typeface="Tahoma" panose="020B0604030504040204" pitchFamily="34" charset="0"/>
              </a:rPr>
              <a:t> </a:t>
            </a:r>
            <a:r>
              <a:rPr lang="hu-HU" sz="1800" kern="150" dirty="0" err="1">
                <a:effectLst/>
                <a:latin typeface="Calibri" panose="020F0502020204030204" pitchFamily="34" charset="0"/>
                <a:ea typeface="Andale Sans UI"/>
                <a:cs typeface="Tahoma" panose="020B0604030504040204" pitchFamily="34" charset="0"/>
              </a:rPr>
              <a:t>Zone</a:t>
            </a:r>
            <a:r>
              <a:rPr lang="hu-HU" sz="1800" kern="150" dirty="0">
                <a:effectLst/>
                <a:latin typeface="Calibri" panose="020F0502020204030204" pitchFamily="34" charset="0"/>
                <a:ea typeface="Andale Sans UI"/>
                <a:cs typeface="Tahoma" panose="020B0604030504040204" pitchFamily="34" charset="0"/>
              </a:rPr>
              <a:t>” (Szex a tiltott zónában)</a:t>
            </a:r>
            <a:r>
              <a:rPr lang="hu-HU" sz="1800" i="1" kern="150" dirty="0">
                <a:effectLst/>
                <a:latin typeface="Calibri" panose="020F0502020204030204" pitchFamily="34" charset="0"/>
                <a:ea typeface="Andale Sans UI"/>
                <a:cs typeface="Tahoma" panose="020B0604030504040204" pitchFamily="34" charset="0"/>
              </a:rPr>
              <a:t>, Peter </a:t>
            </a:r>
            <a:r>
              <a:rPr lang="hu-HU" sz="1800" i="1" kern="150" dirty="0" err="1">
                <a:effectLst/>
                <a:latin typeface="Calibri" panose="020F0502020204030204" pitchFamily="34" charset="0"/>
                <a:ea typeface="Andale Sans UI"/>
                <a:cs typeface="Tahoma" panose="020B0604030504040204" pitchFamily="34" charset="0"/>
              </a:rPr>
              <a:t>Rutter</a:t>
            </a:r>
            <a:r>
              <a:rPr lang="hu-HU" sz="1800" i="1" kern="150" dirty="0">
                <a:effectLst/>
                <a:latin typeface="Calibri" panose="020F0502020204030204" pitchFamily="34" charset="0"/>
                <a:ea typeface="Andale Sans UI"/>
                <a:cs typeface="Tahoma" panose="020B0604030504040204" pitchFamily="34" charset="0"/>
              </a:rPr>
              <a:t>, </a:t>
            </a:r>
            <a:r>
              <a:rPr lang="hu-HU" sz="1800" i="1" kern="150" dirty="0" err="1">
                <a:effectLst/>
                <a:latin typeface="Calibri" panose="020F0502020204030204" pitchFamily="34" charset="0"/>
                <a:ea typeface="Andale Sans UI"/>
                <a:cs typeface="Tahoma" panose="020B0604030504040204" pitchFamily="34" charset="0"/>
              </a:rPr>
              <a:t>Fawcett</a:t>
            </a:r>
            <a:r>
              <a:rPr lang="hu-HU" sz="1800" i="1" kern="150" dirty="0">
                <a:effectLst/>
                <a:latin typeface="Calibri" panose="020F0502020204030204" pitchFamily="34" charset="0"/>
                <a:ea typeface="Andale Sans UI"/>
                <a:cs typeface="Tahoma" panose="020B0604030504040204" pitchFamily="34" charset="0"/>
              </a:rPr>
              <a:t>, 1991.]</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„Van olyan tényező, ami félremagyarázza a bűnösök megbocsátására vonatkozó evangéliumi felhatalmazást. Ebben az esetben a lelkészi szexuális visszaélést inkább egyfajta erkölcsi vétségnek tekintik, mint a szakmai bizalom elárulásának. Természetesen ez a vélekedés figyelmen kívül hagyja az Üdvözítő azon utasítását, miszerint súlyosan, sőt helyrehozhatatlanul meg kell büntetni azokat, akik bántják a kicsiket. Ne feledjük, hogy a helytelen szexuális viselkedés sokkal ritkábban szükséges egy szexuális kapcsolat létrejöttéhez, mint a hatalommal és a pozícióval való visszaélés.” – „</a:t>
            </a:r>
            <a:r>
              <a:rPr lang="hu-HU" sz="1800" kern="150" dirty="0" err="1">
                <a:effectLst/>
                <a:latin typeface="Calibri" panose="020F0502020204030204" pitchFamily="34" charset="0"/>
                <a:ea typeface="Andale Sans UI"/>
                <a:cs typeface="Times New Roman" panose="02020603050405020304" pitchFamily="18" charset="0"/>
              </a:rPr>
              <a:t>Organizational</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Misconduct</a:t>
            </a:r>
            <a:r>
              <a:rPr lang="hu-HU" sz="1800" kern="150" dirty="0">
                <a:effectLst/>
                <a:latin typeface="Calibri" panose="020F0502020204030204" pitchFamily="34" charset="0"/>
                <a:ea typeface="Andale Sans UI"/>
                <a:cs typeface="Times New Roman" panose="02020603050405020304" pitchFamily="18" charset="0"/>
              </a:rPr>
              <a:t>”, James A. </a:t>
            </a:r>
            <a:r>
              <a:rPr lang="hu-HU" sz="1800" kern="150" dirty="0" err="1">
                <a:effectLst/>
                <a:latin typeface="Calibri" panose="020F0502020204030204" pitchFamily="34" charset="0"/>
                <a:ea typeface="Andale Sans UI"/>
                <a:cs typeface="Times New Roman" panose="02020603050405020304" pitchFamily="18" charset="0"/>
              </a:rPr>
              <a:t>Cress</a:t>
            </a:r>
            <a:r>
              <a:rPr lang="hu-HU" sz="1800" kern="150" dirty="0">
                <a:effectLst/>
                <a:latin typeface="Calibri" panose="020F0502020204030204" pitchFamily="34" charset="0"/>
                <a:ea typeface="Andale Sans UI"/>
                <a:cs typeface="Times New Roman" panose="02020603050405020304" pitchFamily="18" charset="0"/>
              </a:rPr>
              <a:t>, 2002. szeptember, </a:t>
            </a:r>
            <a:r>
              <a:rPr lang="hu-HU" sz="1800" i="1" kern="150" dirty="0" err="1">
                <a:effectLst/>
                <a:latin typeface="Calibri" panose="020F0502020204030204" pitchFamily="34" charset="0"/>
                <a:ea typeface="Andale Sans UI"/>
                <a:cs typeface="Times New Roman" panose="02020603050405020304" pitchFamily="18" charset="0"/>
              </a:rPr>
              <a:t>Ministry</a:t>
            </a:r>
            <a:r>
              <a:rPr lang="hu-HU" sz="1800" i="1" kern="150" dirty="0">
                <a:effectLst/>
                <a:latin typeface="Calibri" panose="020F0502020204030204" pitchFamily="34" charset="0"/>
                <a:ea typeface="Andale Sans UI"/>
                <a:cs typeface="Times New Roman" panose="02020603050405020304" pitchFamily="18" charset="0"/>
              </a:rPr>
              <a:t> </a:t>
            </a:r>
            <a:r>
              <a:rPr lang="hu-HU" sz="1800" i="1" kern="150" baseline="30000" dirty="0">
                <a:effectLst/>
                <a:latin typeface="Calibri" panose="020F0502020204030204" pitchFamily="34" charset="0"/>
                <a:ea typeface="Andale Sans UI"/>
                <a:cs typeface="Times New Roman" panose="02020603050405020304" pitchFamily="18" charset="0"/>
              </a:rPr>
              <a:t>® </a:t>
            </a:r>
            <a:r>
              <a:rPr lang="hu-HU" sz="1800" i="1" kern="150" dirty="0">
                <a:effectLst/>
                <a:latin typeface="Calibri" panose="020F0502020204030204" pitchFamily="34" charset="0"/>
                <a:ea typeface="Andale Sans UI"/>
                <a:cs typeface="Times New Roman" panose="02020603050405020304" pitchFamily="18" charset="0"/>
              </a:rPr>
              <a:t>International </a:t>
            </a:r>
            <a:r>
              <a:rPr lang="hu-HU" sz="1800" i="1" kern="150" dirty="0" err="1">
                <a:effectLst/>
                <a:latin typeface="Calibri" panose="020F0502020204030204" pitchFamily="34" charset="0"/>
                <a:ea typeface="Andale Sans UI"/>
                <a:cs typeface="Times New Roman" panose="02020603050405020304" pitchFamily="18" charset="0"/>
              </a:rPr>
              <a:t>Magazine</a:t>
            </a:r>
            <a:r>
              <a:rPr lang="hu-HU" sz="1800" i="1" kern="150" dirty="0">
                <a:effectLst/>
                <a:latin typeface="Calibri" panose="020F0502020204030204" pitchFamily="34" charset="0"/>
                <a:ea typeface="Andale Sans UI"/>
                <a:cs typeface="Times New Roman" panose="02020603050405020304" pitchFamily="18" charset="0"/>
              </a:rPr>
              <a:t> </a:t>
            </a:r>
            <a:r>
              <a:rPr lang="hu-HU" sz="1800" i="1" kern="150" dirty="0" err="1">
                <a:effectLst/>
                <a:latin typeface="Calibri" panose="020F0502020204030204" pitchFamily="34" charset="0"/>
                <a:ea typeface="Andale Sans UI"/>
                <a:cs typeface="Times New Roman" panose="02020603050405020304" pitchFamily="18" charset="0"/>
              </a:rPr>
              <a:t>for</a:t>
            </a:r>
            <a:r>
              <a:rPr lang="hu-HU" sz="1800" i="1" kern="150" dirty="0">
                <a:effectLst/>
                <a:latin typeface="Calibri" panose="020F0502020204030204" pitchFamily="34" charset="0"/>
                <a:ea typeface="Andale Sans UI"/>
                <a:cs typeface="Times New Roman" panose="02020603050405020304" pitchFamily="18" charset="0"/>
              </a:rPr>
              <a:t> </a:t>
            </a:r>
            <a:r>
              <a:rPr lang="hu-HU" sz="1800" i="1" kern="150" dirty="0" err="1">
                <a:effectLst/>
                <a:latin typeface="Calibri" panose="020F0502020204030204" pitchFamily="34" charset="0"/>
                <a:ea typeface="Andale Sans UI"/>
                <a:cs typeface="Times New Roman" panose="02020603050405020304" pitchFamily="18" charset="0"/>
              </a:rPr>
              <a:t>Pastors</a:t>
            </a:r>
            <a:r>
              <a:rPr lang="hu-HU" sz="1800" i="1" kern="150" dirty="0">
                <a:effectLst/>
                <a:latin typeface="Calibri" panose="020F0502020204030204" pitchFamily="34" charset="0"/>
                <a:ea typeface="Andale Sans UI"/>
                <a:cs typeface="Times New Roman" panose="02020603050405020304" pitchFamily="18" charset="0"/>
              </a:rPr>
              <a:t>.</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Hogyan rontjuk tovább a gyülekezeti vezetők helytelen magatartását a gyülekezetben? Arra helytelen módon reagálva. A lelkipásztori visszaélések problémája minden felekezetet érint. Az </a:t>
            </a:r>
            <a:r>
              <a:rPr lang="hu-HU" sz="1800" kern="150" dirty="0" err="1">
                <a:effectLst/>
                <a:latin typeface="Calibri" panose="020F0502020204030204" pitchFamily="34" charset="0"/>
                <a:ea typeface="Andale Sans UI"/>
                <a:cs typeface="Times New Roman" panose="02020603050405020304" pitchFamily="18" charset="0"/>
              </a:rPr>
              <a:t>Adventist</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Risk</a:t>
            </a:r>
            <a:r>
              <a:rPr lang="hu-HU" sz="1800" kern="150" dirty="0">
                <a:effectLst/>
                <a:latin typeface="Calibri" panose="020F0502020204030204" pitchFamily="34" charset="0"/>
                <a:ea typeface="Andale Sans UI"/>
                <a:cs typeface="Times New Roman" panose="02020603050405020304" pitchFamily="18" charset="0"/>
              </a:rPr>
              <a:t> Management-</a:t>
            </a:r>
            <a:r>
              <a:rPr lang="hu-HU" sz="1800" kern="150" dirty="0" err="1">
                <a:effectLst/>
                <a:latin typeface="Calibri" panose="020F0502020204030204" pitchFamily="34" charset="0"/>
                <a:ea typeface="Andale Sans UI"/>
                <a:cs typeface="Times New Roman" panose="02020603050405020304" pitchFamily="18" charset="0"/>
              </a:rPr>
              <a:t>nek</a:t>
            </a:r>
            <a:r>
              <a:rPr lang="hu-HU" sz="1800" kern="150" dirty="0">
                <a:effectLst/>
                <a:latin typeface="Calibri" panose="020F0502020204030204" pitchFamily="34" charset="0"/>
                <a:ea typeface="Andale Sans UI"/>
                <a:cs typeface="Times New Roman" panose="02020603050405020304" pitchFamily="18" charset="0"/>
              </a:rPr>
              <a:t> vannak olyan irányelvei, amelyek elérhetőek, így ezeket meg kell keresni, és azokat az irányelveket is megnézni, amelyek az adott térségre vonatkoznak, ahol éltek.</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err="1">
                <a:effectLst/>
                <a:latin typeface="Calibri" panose="020F0502020204030204" pitchFamily="34" charset="0"/>
                <a:ea typeface="Andale Sans UI"/>
                <a:cs typeface="Times New Roman" panose="02020603050405020304" pitchFamily="18" charset="0"/>
              </a:rPr>
              <a:t>Naomi</a:t>
            </a:r>
            <a:r>
              <a:rPr lang="hu-HU" sz="1800" kern="150" dirty="0">
                <a:effectLst/>
                <a:latin typeface="Calibri" panose="020F0502020204030204" pitchFamily="34" charset="0"/>
                <a:ea typeface="Andale Sans UI"/>
                <a:cs typeface="Times New Roman" panose="02020603050405020304" pitchFamily="18" charset="0"/>
              </a:rPr>
              <a:t> Wolf írónőt a Yale Egyetem hallgatójaként szexuálisan zaklatták az 1980-as években. Az írónő több éves küzdelméről írt, hogy meghatározza, mit tett a Yale Egyetem az érintett </a:t>
            </a:r>
            <a:r>
              <a:rPr lang="hu-HU" sz="1800" kern="150" dirty="0" err="1">
                <a:effectLst/>
                <a:latin typeface="Calibri" panose="020F0502020204030204" pitchFamily="34" charset="0"/>
                <a:ea typeface="Andale Sans UI"/>
                <a:cs typeface="Times New Roman" panose="02020603050405020304" pitchFamily="18" charset="0"/>
              </a:rPr>
              <a:t>karának</a:t>
            </a:r>
            <a:r>
              <a:rPr lang="hu-HU" sz="1800" kern="150" dirty="0">
                <a:effectLst/>
                <a:latin typeface="Calibri" panose="020F0502020204030204" pitchFamily="34" charset="0"/>
                <a:ea typeface="Andale Sans UI"/>
                <a:cs typeface="Times New Roman" panose="02020603050405020304" pitchFamily="18" charset="0"/>
              </a:rPr>
              <a:t> felelősségre vonása érdekében. Arra a következtetésre jutott, hogy a hatalommal való visszaélés </a:t>
            </a:r>
            <a:r>
              <a:rPr lang="hu-HU" sz="1800" kern="150" dirty="0">
                <a:solidFill>
                  <a:srgbClr val="000000"/>
                </a:solidFill>
                <a:effectLst/>
                <a:latin typeface="Calibri" panose="020F0502020204030204" pitchFamily="34" charset="0"/>
                <a:ea typeface="Andale Sans UI"/>
                <a:cs typeface="Times New Roman" panose="02020603050405020304" pitchFamily="18" charset="0"/>
              </a:rPr>
              <a:t>károsítja akár egy intézmény vagy az egyház küldetését. </a:t>
            </a:r>
            <a:r>
              <a:rPr lang="hu-HU" sz="1800" kern="150" dirty="0">
                <a:effectLst/>
                <a:latin typeface="Calibri" panose="020F0502020204030204" pitchFamily="34" charset="0"/>
                <a:ea typeface="Andale Sans UI"/>
                <a:cs typeface="Times New Roman" panose="02020603050405020304" pitchFamily="18" charset="0"/>
              </a:rPr>
              <a:t>Azt hangsúlyozza: „A katolikus egyház egy jó példa erre: A közvélemény megértette, hogy az egyházi vezetők hallgatása a rendszeres szexuális kihágásokról megrontotta egy olyan szervezet küldetését, amely nagy felelősséggel bírt a társadalom egésze iránt.” Azt is kiemeli, hogy „még a katonaság is kezdi megérteni, hogy a kadétok ilyen típusú szexuális zaklatása megrontja a hadsereg társadalmi küldetését”. Tehát ha az intézmény megvizsgálja, hogy küldetése mennyiben sérül, amikor egyik vezetője/alkalmazottja/képviselője hatalommal való visszaélést követ el, akkor motivált lehet a cselekvésre, mivel felismerte az önérdekét és a lehetséges negatív következményeket, amivel szembe kell néznie (jogi, pénzügyi, megítélés stb.), és ami alááshatja a küldetését, sőt, akár a túlélését.”</a:t>
            </a:r>
            <a:endParaRPr lang="hu-HU" sz="1800" kern="150" dirty="0">
              <a:effectLst/>
              <a:latin typeface="Symbol" panose="05050102010706020507" pitchFamily="18" charset="2"/>
              <a:ea typeface="Andale Sans UI"/>
              <a:cs typeface="Times New Roman" panose="02020603050405020304" pitchFamily="18" charset="0"/>
            </a:endParaRPr>
          </a:p>
          <a:p>
            <a:pPr marL="90170" indent="-90170">
              <a:tabLst>
                <a:tab pos="90170" algn="l"/>
              </a:tabLst>
            </a:pPr>
            <a:r>
              <a:rPr lang="fr-FR" sz="1800" kern="150" dirty="0">
                <a:effectLst/>
                <a:latin typeface="Avenir Book"/>
                <a:ea typeface="Andale Sans UI"/>
                <a:cs typeface="Calibri" panose="020F0502020204030204" pitchFamily="34" charset="0"/>
              </a:rPr>
              <a:t>A </a:t>
            </a:r>
            <a:r>
              <a:rPr lang="fr-FR" sz="1800" kern="150" dirty="0" err="1">
                <a:effectLst/>
                <a:latin typeface="Avenir Book"/>
                <a:ea typeface="Andale Sans UI"/>
                <a:cs typeface="Calibri" panose="020F0502020204030204" pitchFamily="34" charset="0"/>
              </a:rPr>
              <a:t>Hetednapi</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Adventista</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Egyház</a:t>
            </a:r>
            <a:r>
              <a:rPr lang="fr-FR" sz="1800" kern="150" dirty="0">
                <a:effectLst/>
                <a:latin typeface="Avenir Book"/>
                <a:ea typeface="Andale Sans UI"/>
                <a:cs typeface="Calibri" panose="020F0502020204030204" pitchFamily="34" charset="0"/>
              </a:rPr>
              <a:t> 1928 </a:t>
            </a:r>
            <a:r>
              <a:rPr lang="fr-FR" sz="1800" kern="150" dirty="0" err="1">
                <a:effectLst/>
                <a:latin typeface="Avenir Book"/>
                <a:ea typeface="Andale Sans UI"/>
                <a:cs typeface="Calibri" panose="020F0502020204030204" pitchFamily="34" charset="0"/>
              </a:rPr>
              <a:t>óta</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havonta</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jelenik</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meg</a:t>
            </a:r>
            <a:r>
              <a:rPr lang="fr-FR" sz="1800" kern="150" dirty="0">
                <a:effectLst/>
                <a:latin typeface="Avenir Book"/>
                <a:ea typeface="Andale Sans UI"/>
                <a:cs typeface="Calibri" panose="020F0502020204030204" pitchFamily="34" charset="0"/>
              </a:rPr>
              <a:t>, és </a:t>
            </a:r>
            <a:r>
              <a:rPr lang="fr-FR" sz="1800" kern="150" dirty="0" err="1">
                <a:effectLst/>
                <a:latin typeface="Avenir Book"/>
                <a:ea typeface="Andale Sans UI"/>
                <a:cs typeface="Calibri" panose="020F0502020204030204" pitchFamily="34" charset="0"/>
              </a:rPr>
              <a:t>különböző</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vallású</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papság</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is</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olvashatja</a:t>
            </a:r>
            <a:r>
              <a:rPr lang="fr-FR" sz="1800" kern="150" dirty="0">
                <a:effectLst/>
                <a:latin typeface="Avenir Book"/>
                <a:ea typeface="Andale Sans UI"/>
                <a:cs typeface="Calibri" panose="020F0502020204030204" pitchFamily="34" charset="0"/>
              </a:rPr>
              <a:t>.</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kern="150" dirty="0" err="1">
                <a:effectLst/>
                <a:latin typeface="Avenir Book"/>
                <a:ea typeface="Andale Sans UI"/>
                <a:cs typeface="Calibri" panose="020F0502020204030204" pitchFamily="34" charset="0"/>
              </a:rPr>
              <a:t>Tájékoztatás</a:t>
            </a:r>
            <a:r>
              <a:rPr lang="fr-FR" sz="1800" kern="150" dirty="0">
                <a:effectLst/>
                <a:latin typeface="Avenir Book"/>
                <a:ea typeface="Andale Sans UI"/>
                <a:cs typeface="Calibri" panose="020F0502020204030204" pitchFamily="34" charset="0"/>
              </a:rPr>
              <a:t> Dr. Marie M. Fortune-</a:t>
            </a:r>
            <a:r>
              <a:rPr lang="fr-FR" sz="1800" kern="150" dirty="0" err="1">
                <a:effectLst/>
                <a:latin typeface="Avenir Book"/>
                <a:ea typeface="Andale Sans UI"/>
                <a:cs typeface="Calibri" panose="020F0502020204030204" pitchFamily="34" charset="0"/>
              </a:rPr>
              <a:t>tól</a:t>
            </a:r>
            <a:r>
              <a:rPr lang="fr-FR" sz="1800" kern="150" dirty="0">
                <a:effectLst/>
                <a:latin typeface="Avenir Book"/>
                <a:ea typeface="Andale Sans UI"/>
                <a:cs typeface="Calibri" panose="020F0502020204030204" pitchFamily="34" charset="0"/>
              </a:rPr>
              <a:t>, a </a:t>
            </a:r>
            <a:r>
              <a:rPr lang="fr-FR" sz="1800" kern="150" dirty="0" err="1">
                <a:effectLst/>
                <a:latin typeface="Avenir Book"/>
                <a:ea typeface="Andale Sans UI"/>
                <a:cs typeface="Calibri" panose="020F0502020204030204" pitchFamily="34" charset="0"/>
              </a:rPr>
              <a:t>FaithTrust</a:t>
            </a:r>
            <a:r>
              <a:rPr lang="fr-FR" sz="1800" kern="150" dirty="0">
                <a:effectLst/>
                <a:latin typeface="Avenir Book"/>
                <a:ea typeface="Andale Sans UI"/>
                <a:cs typeface="Calibri" panose="020F0502020204030204" pitchFamily="34" charset="0"/>
              </a:rPr>
              <a:t> Institute </a:t>
            </a:r>
            <a:r>
              <a:rPr lang="fr-FR" sz="1800" kern="150" dirty="0" err="1">
                <a:effectLst/>
                <a:latin typeface="Avenir Book"/>
                <a:ea typeface="Andale Sans UI"/>
                <a:cs typeface="Calibri" panose="020F0502020204030204" pitchFamily="34" charset="0"/>
              </a:rPr>
              <a:t>alapítójától</a:t>
            </a:r>
            <a:r>
              <a:rPr lang="fr-FR" sz="1800" kern="150" dirty="0">
                <a:effectLst/>
                <a:latin typeface="Avenir Book"/>
                <a:ea typeface="Andale Sans UI"/>
                <a:cs typeface="Calibri" panose="020F0502020204030204" pitchFamily="34" charset="0"/>
              </a:rPr>
              <a:t> és </a:t>
            </a:r>
            <a:r>
              <a:rPr lang="fr-FR" sz="1800" kern="150" dirty="0" err="1">
                <a:effectLst/>
                <a:latin typeface="Avenir Book"/>
                <a:ea typeface="Andale Sans UI"/>
                <a:cs typeface="Calibri" panose="020F0502020204030204" pitchFamily="34" charset="0"/>
              </a:rPr>
              <a:t>vezető</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elemzőjétől</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egy</a:t>
            </a:r>
            <a:r>
              <a:rPr lang="fr-FR" sz="1800" kern="150" dirty="0">
                <a:effectLst/>
                <a:latin typeface="Avenir Book"/>
                <a:ea typeface="Andale Sans UI"/>
                <a:cs typeface="Calibri" panose="020F0502020204030204" pitchFamily="34" charset="0"/>
              </a:rPr>
              <a:t> </a:t>
            </a:r>
            <a:r>
              <a:rPr lang="fr-FR" sz="1800" kern="150" dirty="0" err="1">
                <a:effectLst/>
                <a:latin typeface="Avenir Book"/>
                <a:ea typeface="Andale Sans UI"/>
                <a:cs typeface="Calibri" panose="020F0502020204030204" pitchFamily="34" charset="0"/>
              </a:rPr>
              <a:t>promóciós</a:t>
            </a:r>
            <a:r>
              <a:rPr lang="fr-FR" sz="1800" kern="150" dirty="0">
                <a:effectLst/>
                <a:latin typeface="Avenir Book"/>
                <a:ea typeface="Andale Sans UI"/>
                <a:cs typeface="Calibri" panose="020F0502020204030204" pitchFamily="34" charset="0"/>
              </a:rPr>
              <a:t> e-</a:t>
            </a:r>
            <a:r>
              <a:rPr lang="fr-FR" sz="1800" kern="150" dirty="0" err="1">
                <a:effectLst/>
                <a:latin typeface="Avenir Book"/>
                <a:ea typeface="Andale Sans UI"/>
                <a:cs typeface="Calibri" panose="020F0502020204030204" pitchFamily="34" charset="0"/>
              </a:rPr>
              <a:t>mailben</a:t>
            </a:r>
            <a:r>
              <a:rPr lang="fr-FR" sz="1800" kern="150" dirty="0">
                <a:effectLst/>
                <a:latin typeface="Avenir Book"/>
                <a:ea typeface="Andale Sans UI"/>
                <a:cs typeface="Calibri" panose="020F0502020204030204" pitchFamily="34" charset="0"/>
              </a:rPr>
              <a:t>.</a:t>
            </a:r>
            <a:endParaRPr lang="hu-HU" sz="1800" kern="150" dirty="0">
              <a:effectLst/>
              <a:latin typeface="Times New Roman" panose="02020603050405020304" pitchFamily="18" charset="0"/>
              <a:ea typeface="Andale Sans UI"/>
              <a:cs typeface="Tahoma" panose="020B060403050404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r>
              <a:rPr lang="hu-HU" sz="1800" b="1" kern="150" dirty="0">
                <a:effectLst/>
                <a:latin typeface="Calibri" panose="020F0502020204030204" pitchFamily="34" charset="0"/>
                <a:ea typeface="Andale Sans UI"/>
                <a:cs typeface="Tahoma" panose="020B0604030504040204" pitchFamily="34" charset="0"/>
              </a:rPr>
              <a:t>Lépések a hatalmon lévők számára, hogy elkerüljék a bűnbeesést</a:t>
            </a:r>
            <a:endParaRPr lang="hu-HU" sz="1800" kern="150" dirty="0">
              <a:effectLst/>
              <a:latin typeface="Times New Roman" panose="02020603050405020304" pitchFamily="18" charset="0"/>
              <a:ea typeface="Andale Sans UI"/>
              <a:cs typeface="Tahoma" panose="020B0604030504040204" pitchFamily="34" charset="0"/>
            </a:endParaRPr>
          </a:p>
          <a:p>
            <a:pPr marL="2286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228600" algn="just"/>
            <a:r>
              <a:rPr lang="hu-HU" sz="1800" kern="150" dirty="0">
                <a:effectLst/>
                <a:latin typeface="Calibri" panose="020F0502020204030204" pitchFamily="34" charset="0"/>
                <a:ea typeface="Andale Sans UI"/>
                <a:cs typeface="Tahoma" panose="020B0604030504040204" pitchFamily="34" charset="0"/>
              </a:rPr>
              <a:t>Ha te is a hatalommal rendelkező személyek közé tartozol, és különösen ha a hatalmi pozícióban lévők közül való vagy, akkor lépéseket kell tenned annak érdekében, hogy ne idézz elő visszaéléseket. Sajnos sokan, akik visszaéléseket okoztak, előtte úgy érezték, hogy ők nem lehetnek ebben érintettek – így még csak óvintézkedéseket sem kellett tenniük. Azonban bárki bajba kerülhet, ha nem teszi meg a szükséges biztonsági intézkedéseket. Azért, hogy megvédd magad, az alábbi lépéseket kell megtenned.</a:t>
            </a:r>
            <a:endParaRPr lang="hu-HU" sz="1800" kern="150" dirty="0">
              <a:effectLst/>
              <a:latin typeface="Times New Roman" panose="02020603050405020304" pitchFamily="18" charset="0"/>
              <a:ea typeface="Andale Sans UI"/>
              <a:cs typeface="Tahoma" panose="020B0604030504040204" pitchFamily="34" charset="0"/>
            </a:endParaRPr>
          </a:p>
          <a:p>
            <a:pPr marL="2286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Legyen elszámoltatható a társad, a csoportod, találkozz velük rendszeresen, és legyetek egymáshoz őszinték!</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Hagyd az irodád ajtaját mindig nyitva, és az irodád ablakain se húzd be a függönyt.</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Legyen az íróasztalod fizikai akadályként mindig </a:t>
            </a:r>
            <a:r>
              <a:rPr lang="hu-HU" sz="1800" kern="150" dirty="0" err="1">
                <a:effectLst/>
                <a:latin typeface="Calibri" panose="020F0502020204030204" pitchFamily="34" charset="0"/>
                <a:ea typeface="Andale Sans UI"/>
                <a:cs typeface="Courier New" panose="02070309020205020404" pitchFamily="49" charset="0"/>
              </a:rPr>
              <a:t>közted</a:t>
            </a:r>
            <a:r>
              <a:rPr lang="hu-HU" sz="1800" kern="150" dirty="0">
                <a:effectLst/>
                <a:latin typeface="Calibri" panose="020F0502020204030204" pitchFamily="34" charset="0"/>
                <a:ea typeface="Andale Sans UI"/>
                <a:cs typeface="Courier New" panose="02070309020205020404" pitchFamily="49" charset="0"/>
              </a:rPr>
              <a:t> és a tanácsot kérő személy között!</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Kerüld el még a véletlenszerű, alkalmi fizikai érintkezést is!</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Csak párokat, vagy azonos neműeket tanácsolj (férfi a férfit, nő a nőket).</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Soha ne feltételezd, hogy te legyőzhetetlen vagy! Bizonyos nem megfelelő, rossz körülmények között minden lelkész [vagy más hatalmon lévő személy] ki van téve a kísértésnek, a bűnnek és a hatalommal való visszaélésnek.</a:t>
            </a:r>
            <a:endParaRPr lang="hu-HU" sz="1800" kern="150" dirty="0">
              <a:effectLst/>
              <a:latin typeface="Courier New" panose="02070309020205020404" pitchFamily="49" charset="0"/>
              <a:ea typeface="Andale Sans UI"/>
              <a:cs typeface="Courier New" panose="02070309020205020404" pitchFamily="49"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Amennyiben pedig ilyen hatalommal rendelkező személyek egyikével van dolgod, mindig ellenőrizd le, hogy ezek a személyek megteszik-e a szükséges lépéseket a védelmedben.</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u="sng" kern="150" dirty="0">
                <a:solidFill>
                  <a:srgbClr val="000080"/>
                </a:solidFill>
                <a:effectLst/>
                <a:uFill>
                  <a:solidFill>
                    <a:srgbClr val="000000"/>
                  </a:solidFill>
                </a:uFill>
                <a:latin typeface="Times New Roman" panose="02020603050405020304" pitchFamily="18" charset="0"/>
                <a:ea typeface="Andale Sans UI"/>
                <a:cs typeface="Tahoma" panose="020B0604030504040204" pitchFamily="34" charset="0"/>
                <a:hlinkClick r:id="rId3"/>
              </a:rPr>
              <a:t>http://www.thehopeofsurvivors.org/take-precautions/ </a:t>
            </a:r>
            <a:r>
              <a:rPr lang="fr-FR" sz="1800" kern="150" dirty="0">
                <a:effectLst/>
                <a:latin typeface="Times New Roman" panose="02020603050405020304" pitchFamily="18" charset="0"/>
                <a:ea typeface="Andale Sans UI"/>
                <a:cs typeface="Tahoma" panose="020B0604030504040204" pitchFamily="34" charset="0"/>
              </a:rPr>
              <a:t>. </a:t>
            </a:r>
            <a:r>
              <a:rPr lang="fr-FR" sz="1800" kern="150" dirty="0" err="1">
                <a:effectLst/>
                <a:latin typeface="Times New Roman" panose="02020603050405020304" pitchFamily="18" charset="0"/>
                <a:ea typeface="Andale Sans UI"/>
                <a:cs typeface="Tahoma" panose="020B0604030504040204" pitchFamily="34" charset="0"/>
              </a:rPr>
              <a:t>Hozzáférés</a:t>
            </a:r>
            <a:r>
              <a:rPr lang="fr-FR" sz="1800" kern="150" dirty="0">
                <a:effectLst/>
                <a:latin typeface="Times New Roman" panose="02020603050405020304" pitchFamily="18" charset="0"/>
                <a:ea typeface="Andale Sans UI"/>
                <a:cs typeface="Tahoma" panose="020B0604030504040204" pitchFamily="34" charset="0"/>
              </a:rPr>
              <a:t>: 2022.02.24.</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b="1" kern="150" dirty="0">
                <a:effectLst/>
                <a:latin typeface="Calibri" panose="020F0502020204030204" pitchFamily="34" charset="0"/>
                <a:ea typeface="Andale Sans UI"/>
                <a:cs typeface="Tahoma" panose="020B0604030504040204" pitchFamily="34" charset="0"/>
              </a:rPr>
              <a:t>Az egyházi fegyelem fontossága – A Szentírás felszólítja a hibák fegyelmezésére a gyülekezeti tagokat</a:t>
            </a:r>
            <a:endParaRPr lang="hu-HU" sz="1800" kern="150" dirty="0">
              <a:effectLst/>
              <a:latin typeface="Times New Roman" panose="02020603050405020304" pitchFamily="18" charset="0"/>
              <a:ea typeface="Andale Sans UI"/>
              <a:cs typeface="Tahoma" panose="020B0604030504040204" pitchFamily="34" charset="0"/>
            </a:endParaRPr>
          </a:p>
          <a:p>
            <a:pPr algn="just">
              <a:spcBef>
                <a:spcPts val="1400"/>
              </a:spcBef>
              <a:spcAft>
                <a:spcPts val="1400"/>
              </a:spcAft>
            </a:pPr>
            <a:r>
              <a:rPr lang="hu-HU" sz="1800" kern="150" dirty="0">
                <a:effectLst/>
                <a:latin typeface="Calibri" panose="020F0502020204030204" pitchFamily="34" charset="0"/>
                <a:ea typeface="Andale Sans UI"/>
                <a:cs typeface="Tahoma" panose="020B0604030504040204" pitchFamily="34" charset="0"/>
              </a:rPr>
              <a:t>A legtöbb gyülekezet azt feltételezi, hogy náluk sohasem fordul elő a bántalmazás, ezért nem is tervezik meg azt, hogyan kezeljék ezt a problémát. A hatalommal való visszaélés kezelésének egyik leggyakoribb módja, hogy az egészet a szőnyeg alá söpörjük. Azonban a bántalmazóval szembeni eljárás létfontosságú. Jay A. </a:t>
            </a:r>
            <a:r>
              <a:rPr lang="hu-HU" sz="1800" kern="150" dirty="0" err="1">
                <a:effectLst/>
                <a:latin typeface="Calibri" panose="020F0502020204030204" pitchFamily="34" charset="0"/>
                <a:ea typeface="Andale Sans UI"/>
                <a:cs typeface="Tahoma" panose="020B0604030504040204" pitchFamily="34" charset="0"/>
              </a:rPr>
              <a:t>Quine</a:t>
            </a:r>
            <a:r>
              <a:rPr lang="hu-HU" sz="1800" kern="150" dirty="0">
                <a:effectLst/>
                <a:latin typeface="Calibri" panose="020F0502020204030204" pitchFamily="34" charset="0"/>
                <a:ea typeface="Andale Sans UI"/>
                <a:cs typeface="Tahoma" panose="020B0604030504040204" pitchFamily="34" charset="0"/>
              </a:rPr>
              <a:t> lelkész, bíró és egykori ügyészhelyettes mondta: „A fegyelmezés nem szabadon választható. Ez kötelező a Szentírásban.”</a:t>
            </a:r>
            <a:endParaRPr lang="hu-HU" sz="1800" kern="150" dirty="0">
              <a:effectLst/>
              <a:latin typeface="Times New Roman" panose="02020603050405020304" pitchFamily="18" charset="0"/>
              <a:ea typeface="Andale Sans UI"/>
              <a:cs typeface="Tahoma" panose="020B0604030504040204" pitchFamily="34"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400"/>
              </a:spcBef>
              <a:spcAft>
                <a:spcPts val="1400"/>
              </a:spcAft>
            </a:pPr>
            <a:r>
              <a:rPr lang="hu-HU" sz="1800" kern="150" dirty="0">
                <a:effectLst/>
                <a:latin typeface="Calibri" panose="020F0502020204030204" pitchFamily="34" charset="0"/>
                <a:ea typeface="Andale Sans UI"/>
                <a:cs typeface="Tahoma" panose="020B0604030504040204" pitchFamily="34" charset="0"/>
              </a:rPr>
              <a:t>Rámutat: „A Szentírás számos szakasza a vétkező egyháztagok fegyelmezését kéri. Ezek a részek arra az elkerülhetetlen következtetésre vezetnek, hogy a gyülekezeti fegyelmezés éppúgy a helyi gyülekezet feladata, mint az „evangélium tiszta tanának” hirdetése, megvédése.”</a:t>
            </a:r>
            <a:endParaRPr lang="hu-HU" sz="1800" kern="150" dirty="0">
              <a:effectLst/>
              <a:latin typeface="Times New Roman" panose="02020603050405020304" pitchFamily="18" charset="0"/>
              <a:ea typeface="Andale Sans UI"/>
              <a:cs typeface="Tahoma" panose="020B0604030504040204" pitchFamily="34" charset="0"/>
            </a:endParaRPr>
          </a:p>
          <a:p>
            <a:pPr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Máté 18:15-20 </a:t>
            </a:r>
            <a:r>
              <a:rPr lang="hu-HU" sz="1800" kern="150" dirty="0">
                <a:effectLst/>
                <a:latin typeface="Calibri" panose="020F0502020204030204" pitchFamily="34" charset="0"/>
                <a:ea typeface="Andale Sans UI"/>
                <a:cs typeface="Tahoma" panose="020B0604030504040204" pitchFamily="34" charset="0"/>
              </a:rPr>
              <a:t>azt tanítja, hogy a bűnössel szemben el kell járni, meg kell fedni, és ha nem hajlandó megtérni, ki kell őt zárni az Egyházból.</a:t>
            </a:r>
            <a:endParaRPr lang="hu-HU" sz="1800" kern="150" dirty="0">
              <a:effectLst/>
              <a:latin typeface="Times New Roman" panose="02020603050405020304" pitchFamily="18" charset="0"/>
              <a:ea typeface="Andale Sans UI"/>
              <a:cs typeface="Tahoma" panose="020B0604030504040204" pitchFamily="34" charset="0"/>
            </a:endParaRPr>
          </a:p>
          <a:p>
            <a:pPr marL="457200" indent="-457200"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ApCsel 5:1-11 </a:t>
            </a:r>
            <a:r>
              <a:rPr lang="hu-HU" sz="1800" kern="150" dirty="0">
                <a:effectLst/>
                <a:latin typeface="Calibri" panose="020F0502020204030204" pitchFamily="34" charset="0"/>
                <a:ea typeface="Andale Sans UI"/>
                <a:cs typeface="Tahoma" panose="020B0604030504040204" pitchFamily="34" charset="0"/>
              </a:rPr>
              <a:t>szemlélteti a bűn súlyosságát az egyházon belül, a Szentlélek érzékenységét a bűn vonatkozásában, és Isten gyors ítéletét a bűn felett.</a:t>
            </a:r>
            <a:endParaRPr lang="hu-HU" sz="1800" kern="150" dirty="0">
              <a:effectLst/>
              <a:latin typeface="Times New Roman" panose="02020603050405020304" pitchFamily="18" charset="0"/>
              <a:ea typeface="Andale Sans UI"/>
              <a:cs typeface="Tahoma" panose="020B0604030504040204" pitchFamily="34" charset="0"/>
            </a:endParaRPr>
          </a:p>
          <a:p>
            <a:pPr marL="457200" indent="-457200"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1Korinthus 5:1-5 </a:t>
            </a:r>
            <a:r>
              <a:rPr lang="hu-HU" sz="1800" kern="150" dirty="0">
                <a:effectLst/>
                <a:latin typeface="Calibri" panose="020F0502020204030204" pitchFamily="34" charset="0"/>
                <a:ea typeface="Andale Sans UI"/>
                <a:cs typeface="Tahoma" panose="020B0604030504040204" pitchFamily="34" charset="0"/>
              </a:rPr>
              <a:t>azt tanítja, hogy az egyház válasza határozott a meg nem bánt bűnre, mégpedig az, hogy szomorú miatta, elítéli a bűnt, és kizárja a meg nem térő tagot.</a:t>
            </a:r>
            <a:endParaRPr lang="hu-HU" sz="1800" kern="150" dirty="0">
              <a:effectLst/>
              <a:latin typeface="Times New Roman" panose="02020603050405020304" pitchFamily="18" charset="0"/>
              <a:ea typeface="Andale Sans UI"/>
              <a:cs typeface="Tahoma" panose="020B0604030504040204" pitchFamily="34" charset="0"/>
            </a:endParaRPr>
          </a:p>
          <a:p>
            <a:pPr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1Thesszalonika 5:14 </a:t>
            </a:r>
            <a:r>
              <a:rPr lang="hu-HU" sz="1800" kern="150" dirty="0">
                <a:effectLst/>
                <a:latin typeface="Calibri" panose="020F0502020204030204" pitchFamily="34" charset="0"/>
                <a:ea typeface="Andale Sans UI"/>
                <a:cs typeface="Tahoma" panose="020B0604030504040204" pitchFamily="34" charset="0"/>
              </a:rPr>
              <a:t>megparancsolja, hogy figyelmeztessék az engedetleneket és a rendetleneket.</a:t>
            </a:r>
            <a:endParaRPr lang="hu-HU" sz="1800" kern="150" dirty="0">
              <a:effectLst/>
              <a:latin typeface="Times New Roman" panose="02020603050405020304" pitchFamily="18" charset="0"/>
              <a:ea typeface="Andale Sans UI"/>
              <a:cs typeface="Tahoma" panose="020B0604030504040204" pitchFamily="34" charset="0"/>
            </a:endParaRPr>
          </a:p>
          <a:p>
            <a:pPr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2Thesszalonika 3:6-15 </a:t>
            </a:r>
            <a:r>
              <a:rPr lang="hu-HU" sz="1800" kern="150" dirty="0">
                <a:effectLst/>
                <a:latin typeface="Calibri" panose="020F0502020204030204" pitchFamily="34" charset="0"/>
                <a:ea typeface="Andale Sans UI"/>
                <a:cs typeface="Tahoma" panose="020B0604030504040204" pitchFamily="34" charset="0"/>
              </a:rPr>
              <a:t>arra tanít bennünket, hogy figyelmeztessük a rendetlen testvért és határolódjunk el tőle.</a:t>
            </a:r>
            <a:endParaRPr lang="hu-HU" sz="1800" kern="150" dirty="0">
              <a:effectLst/>
              <a:latin typeface="Times New Roman" panose="02020603050405020304" pitchFamily="18" charset="0"/>
              <a:ea typeface="Andale Sans UI"/>
              <a:cs typeface="Tahoma" panose="020B0604030504040204" pitchFamily="34" charset="0"/>
            </a:endParaRPr>
          </a:p>
          <a:p>
            <a:pPr marL="457200" indent="-457200"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1Timótheus 5:20 </a:t>
            </a:r>
            <a:r>
              <a:rPr lang="hu-HU" sz="1800" kern="150" dirty="0">
                <a:effectLst/>
                <a:latin typeface="Calibri" panose="020F0502020204030204" pitchFamily="34" charset="0"/>
                <a:ea typeface="Andale Sans UI"/>
                <a:cs typeface="Tahoma" panose="020B0604030504040204" pitchFamily="34" charset="0"/>
              </a:rPr>
              <a:t>azt mondja nekünk, hogy nyilvánosan feddjük meg a hosszú idő óta tartó bűnt.</a:t>
            </a:r>
            <a:endParaRPr lang="hu-HU" sz="1800" kern="150" dirty="0">
              <a:effectLst/>
              <a:latin typeface="Times New Roman" panose="02020603050405020304" pitchFamily="18" charset="0"/>
              <a:ea typeface="Andale Sans UI"/>
              <a:cs typeface="Tahoma" panose="020B0604030504040204" pitchFamily="34" charset="0"/>
            </a:endParaRPr>
          </a:p>
          <a:p>
            <a:pPr marL="457200" indent="-457200"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Titusz 1:13 </a:t>
            </a:r>
            <a:r>
              <a:rPr lang="hu-HU" sz="1800" kern="150" dirty="0">
                <a:effectLst/>
                <a:latin typeface="Calibri" panose="020F0502020204030204" pitchFamily="34" charset="0"/>
                <a:ea typeface="Andale Sans UI"/>
                <a:cs typeface="Tahoma" panose="020B0604030504040204" pitchFamily="34" charset="0"/>
              </a:rPr>
              <a:t>azt mondja, hogy szigorúan fedd meg azokat, akik hamisságot tanítanak.</a:t>
            </a:r>
            <a:endParaRPr lang="hu-HU" sz="1800" kern="150" dirty="0">
              <a:effectLst/>
              <a:latin typeface="Times New Roman" panose="02020603050405020304" pitchFamily="18" charset="0"/>
              <a:ea typeface="Andale Sans UI"/>
              <a:cs typeface="Tahoma" panose="020B0604030504040204" pitchFamily="34" charset="0"/>
            </a:endParaRPr>
          </a:p>
          <a:p>
            <a:pPr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Titusz 3:10 </a:t>
            </a:r>
            <a:r>
              <a:rPr lang="hu-HU" sz="1800" kern="150" dirty="0">
                <a:effectLst/>
                <a:latin typeface="Calibri" panose="020F0502020204030204" pitchFamily="34" charset="0"/>
                <a:ea typeface="Andale Sans UI"/>
                <a:cs typeface="Tahoma" panose="020B0604030504040204" pitchFamily="34" charset="0"/>
              </a:rPr>
              <a:t>megparancsolja, hogy tartsunk távolságot a megosztottságot okozó személytől, de csak megfelelő figyelmeztetés után.</a:t>
            </a:r>
            <a:endParaRPr lang="hu-HU" sz="1800" kern="150" dirty="0">
              <a:effectLst/>
              <a:latin typeface="Times New Roman" panose="02020603050405020304" pitchFamily="18" charset="0"/>
              <a:ea typeface="Andale Sans UI"/>
              <a:cs typeface="Tahoma" panose="020B0604030504040204" pitchFamily="34" charset="0"/>
            </a:endParaRPr>
          </a:p>
          <a:p>
            <a:pPr marL="457200" indent="-457200" algn="just">
              <a:spcBef>
                <a:spcPts val="1400"/>
              </a:spcBef>
              <a:spcAft>
                <a:spcPts val="1400"/>
              </a:spcAft>
            </a:pPr>
            <a:r>
              <a:rPr lang="hu-HU" sz="1800" b="1" kern="150" dirty="0">
                <a:effectLst/>
                <a:latin typeface="Calibri" panose="020F0502020204030204" pitchFamily="34" charset="0"/>
                <a:ea typeface="Andale Sans UI"/>
                <a:cs typeface="Tahoma" panose="020B0604030504040204" pitchFamily="34" charset="0"/>
              </a:rPr>
              <a:t>Jelenések 2-3 </a:t>
            </a:r>
            <a:r>
              <a:rPr lang="hu-HU" sz="1800" kern="150" dirty="0">
                <a:effectLst/>
                <a:latin typeface="Calibri" panose="020F0502020204030204" pitchFamily="34" charset="0"/>
                <a:ea typeface="Andale Sans UI"/>
                <a:cs typeface="Tahoma" panose="020B0604030504040204" pitchFamily="34" charset="0"/>
              </a:rPr>
              <a:t>bűnbánatra hívja a gyülekezeteket, és ha megtagadják azt, úgy, figyelmeztet a közelgő ítéletre.</a:t>
            </a:r>
          </a:p>
          <a:p>
            <a:pPr marL="457200" marR="0" lvl="0" indent="-457200" algn="just" defTabSz="914400" rtl="0" eaLnBrk="1" fontAlgn="auto" latinLnBrk="0" hangingPunct="1">
              <a:lnSpc>
                <a:spcPct val="100000"/>
              </a:lnSpc>
              <a:spcBef>
                <a:spcPts val="1400"/>
              </a:spcBef>
              <a:spcAft>
                <a:spcPts val="1400"/>
              </a:spcAft>
              <a:buClrTx/>
              <a:buSzTx/>
              <a:buFontTx/>
              <a:buNone/>
              <a:tabLst/>
              <a:defRPr/>
            </a:pPr>
            <a:r>
              <a:rPr lang="hu-HU" sz="1800" kern="150" dirty="0">
                <a:effectLst/>
                <a:latin typeface="Calibri" panose="020F0502020204030204" pitchFamily="34" charset="0"/>
                <a:ea typeface="Andale Sans UI"/>
                <a:cs typeface="Tahoma" panose="020B0604030504040204" pitchFamily="34" charset="0"/>
              </a:rPr>
              <a:t>Nyilvánvaló, hogy Isten szándéka az, hogy az egyház ezeket az eseteket vegye komolyan, és tegyen megfelelő javító intézkedéseket, amikor az egyháztagok folyamatosan vétkeznek.</a:t>
            </a:r>
            <a:endParaRPr lang="hu-HU" sz="1800" kern="150" dirty="0">
              <a:effectLst/>
              <a:latin typeface="Times New Roman" panose="02020603050405020304" pitchFamily="18" charset="0"/>
              <a:ea typeface="Andale Sans UI"/>
              <a:cs typeface="Tahoma" panose="020B0604030504040204" pitchFamily="34" charset="0"/>
            </a:endParaRPr>
          </a:p>
          <a:p>
            <a:pPr marL="457200" indent="-457200" algn="just">
              <a:spcBef>
                <a:spcPts val="1400"/>
              </a:spcBef>
              <a:spcAft>
                <a:spcPts val="1400"/>
              </a:spcAft>
            </a:pP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u="sng" kern="150" dirty="0">
                <a:solidFill>
                  <a:srgbClr val="000080"/>
                </a:solidFill>
                <a:effectLst/>
                <a:uFill>
                  <a:solidFill>
                    <a:srgbClr val="000000"/>
                  </a:solidFill>
                </a:uFill>
                <a:latin typeface="Times New Roman" panose="02020603050405020304" pitchFamily="18" charset="0"/>
                <a:ea typeface="Andale Sans UI"/>
                <a:cs typeface="Tahoma" panose="020B0604030504040204" pitchFamily="34" charset="0"/>
                <a:hlinkClick r:id="rId3"/>
              </a:rPr>
              <a:t>http://d3pi8hptl0qhh4.cloudfront.net/documents/sbjt/sbjt_2000winter6.pdf </a:t>
            </a:r>
            <a:r>
              <a:rPr lang="fr-FR" sz="1800" kern="150" dirty="0">
                <a:effectLst/>
                <a:latin typeface="Times New Roman" panose="02020603050405020304" pitchFamily="18" charset="0"/>
                <a:ea typeface="Andale Sans UI"/>
                <a:cs typeface="Tahoma" panose="020B0604030504040204" pitchFamily="34" charset="0"/>
              </a:rPr>
              <a:t>. </a:t>
            </a:r>
            <a:r>
              <a:rPr lang="fr-FR" sz="1800" kern="150" dirty="0" err="1">
                <a:effectLst/>
                <a:latin typeface="Times New Roman" panose="02020603050405020304" pitchFamily="18" charset="0"/>
                <a:ea typeface="Andale Sans UI"/>
                <a:cs typeface="Tahoma" panose="020B0604030504040204" pitchFamily="34" charset="0"/>
              </a:rPr>
              <a:t>Hozzáférés</a:t>
            </a:r>
            <a:r>
              <a:rPr lang="fr-FR" sz="1800" kern="150" dirty="0">
                <a:effectLst/>
                <a:latin typeface="Times New Roman" panose="02020603050405020304" pitchFamily="18" charset="0"/>
                <a:ea typeface="Andale Sans UI"/>
                <a:cs typeface="Tahoma" panose="020B0604030504040204" pitchFamily="34" charset="0"/>
              </a:rPr>
              <a:t>: 2022.02.25.</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kern="150" dirty="0">
                <a:effectLst/>
                <a:latin typeface="Times New Roman" panose="02020603050405020304" pitchFamily="18"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b="1" kern="150" dirty="0">
                <a:effectLst/>
                <a:latin typeface="Calibri" panose="020F0502020204030204" pitchFamily="34" charset="0"/>
                <a:ea typeface="Andale Sans UI"/>
                <a:cs typeface="Tahoma" panose="020B0604030504040204" pitchFamily="34" charset="0"/>
              </a:rPr>
              <a:t>Ellen G. White kijelentései a hatalommal való visszaélésről</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„Sokan, akik Krisztus szolgáinak vallják magukat, olyanok mint Éli fiai, akik szent hivatalban szolgáltak és hivatalukkal visszaélve bűnözésre és házasságtörésre késztették az embereket, hogy áthágják Isten törvényét. Elképesztő életükről kell majd számot adniuk, amikor mindenki ügye Isten elé kerül, és a testben végzett cselekedetek szerint ítéli meg őket... A házasságtörés korunk egyik szörnyű bűne. Ez a bűn a magukat keresztényeknek vallók minden rétegében, minden osztályában jelen van….”</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en-US" sz="1800" kern="150" dirty="0">
                <a:effectLst/>
                <a:latin typeface="Calibri" panose="020F0502020204030204" pitchFamily="34" charset="0"/>
                <a:ea typeface="Andale Sans UI"/>
                <a:cs typeface="Tahoma" panose="020B0604030504040204" pitchFamily="34" charset="0"/>
              </a:rPr>
              <a:t>—The Sin of Licentiousness, Testimonies on Sexual </a:t>
            </a:r>
            <a:r>
              <a:rPr lang="en-US" sz="1800" kern="150" dirty="0" err="1">
                <a:effectLst/>
                <a:latin typeface="Calibri" panose="020F0502020204030204" pitchFamily="34" charset="0"/>
                <a:ea typeface="Andale Sans UI"/>
                <a:cs typeface="Tahoma" panose="020B0604030504040204" pitchFamily="34" charset="0"/>
              </a:rPr>
              <a:t>Behaviour</a:t>
            </a:r>
            <a:r>
              <a:rPr lang="en-US" sz="1800" kern="150" dirty="0">
                <a:effectLst/>
                <a:latin typeface="Calibri" panose="020F0502020204030204" pitchFamily="34" charset="0"/>
                <a:ea typeface="Andale Sans UI"/>
                <a:cs typeface="Tahoma" panose="020B0604030504040204" pitchFamily="34" charset="0"/>
              </a:rPr>
              <a:t>, Adultery, and Divorce (1989), 99.2. </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b="1" kern="150" dirty="0">
                <a:effectLst/>
                <a:latin typeface="Calibri" panose="020F0502020204030204" pitchFamily="34" charset="0"/>
                <a:ea typeface="Andale Sans UI"/>
                <a:cs typeface="Tahoma" panose="020B0604030504040204" pitchFamily="34" charset="0"/>
              </a:rPr>
              <a:t>Ellen G. White kijelentései a hatalommal való visszaélésről</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50" dirty="0">
                <a:effectLst/>
                <a:latin typeface="Calibri" panose="020F0502020204030204" pitchFamily="34" charset="0"/>
                <a:ea typeface="Andale Sans UI"/>
                <a:cs typeface="Tahoma" panose="020B0604030504040204" pitchFamily="34" charset="0"/>
              </a:rPr>
              <a:t>„Ha az evangélium szolgája nem uralkodik alantas szenvedélyein, ha nem követi az apostolok példáját, és annyira meggyalázza elhívatását és hitét, hogy akár a bűn élvezetét javasolja egy nőtestvérének, akkor istenfélő nőtestvéreinknek egy pillanatra sem szabad abban a hitben ringatni magukat, hogy a bűn vagy bűntett a legkevésbé is elveszíti bűnös voltát, csak azért, mert a lelkészük erre készteti őket…</a:t>
            </a:r>
            <a:endParaRPr lang="hu-HU" sz="1800" kern="150" dirty="0">
              <a:effectLst/>
              <a:latin typeface="Times New Roman" panose="02020603050405020304" pitchFamily="18" charset="0"/>
              <a:ea typeface="Andale Sans UI"/>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vol. 2, 457.1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800" b="1" kern="150" dirty="0">
                <a:effectLst/>
                <a:latin typeface="Calibri" panose="020F0502020204030204" pitchFamily="34" charset="0"/>
                <a:ea typeface="Andale Sans UI"/>
                <a:cs typeface="Tahoma" panose="020B0604030504040204" pitchFamily="34" charset="0"/>
              </a:rPr>
              <a:t>Ellen G. White kijelentései a hatalommal való visszaélésről</a:t>
            </a:r>
            <a:endParaRPr lang="hu-HU" sz="1800" kern="150" dirty="0">
              <a:effectLst/>
              <a:latin typeface="Times New Roman" panose="02020603050405020304" pitchFamily="18" charset="0"/>
              <a:ea typeface="Andale Sans UI"/>
              <a:cs typeface="Tahoma" panose="020B0604030504040204" pitchFamily="34" charset="0"/>
            </a:endParaRPr>
          </a:p>
          <a:p>
            <a:pPr algn="just"/>
            <a:endParaRPr lang="hu-HU" sz="1800" kern="150" dirty="0">
              <a:effectLst/>
              <a:latin typeface="Calibri" panose="020F0502020204030204" pitchFamily="34"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Az a tény, hogy emberekről, akik felelős beosztásban vannak, azt látjuk, hogy gyakorolják a bűnt, ez nem csökkentheti a bűnnel szembeni bűntudatot és annak hatalmas erejét senki gondolkodásában. A bűnnek éppoly bűnös dolognak, éppoly utálatosnak kell látszania, mint ahogyan eddig is tekintették; a tiszta és a jó gondolkodású pedig irtózzon attól és kerülje azt, mert aki beletörődik a bűnbe, az olyan, mintha egy kígyó elől menekülnénk, akinek a csípése halálos és már megmart bennünket.” — </a:t>
            </a:r>
            <a:r>
              <a:rPr lang="hu-HU" sz="1800" i="1" kern="150" dirty="0">
                <a:effectLst/>
                <a:latin typeface="Calibri" panose="020F0502020204030204" pitchFamily="34" charset="0"/>
                <a:ea typeface="Andale Sans UI"/>
                <a:cs typeface="Tahoma" panose="020B0604030504040204" pitchFamily="34" charset="0"/>
              </a:rPr>
              <a:t>Bizonyságtételek a gyülekezetek számára</a:t>
            </a:r>
            <a:r>
              <a:rPr lang="hu-HU" sz="1800" kern="150" dirty="0">
                <a:effectLst/>
                <a:latin typeface="Calibri" panose="020F0502020204030204" pitchFamily="34" charset="0"/>
                <a:ea typeface="Andale Sans UI"/>
                <a:cs typeface="Tahoma" panose="020B0604030504040204" pitchFamily="34" charset="0"/>
              </a:rPr>
              <a:t>, </a:t>
            </a:r>
            <a:r>
              <a:rPr lang="hu-HU" sz="1800" kern="150" dirty="0" err="1">
                <a:effectLst/>
                <a:latin typeface="Calibri" panose="020F0502020204030204" pitchFamily="34" charset="0"/>
                <a:ea typeface="Andale Sans UI"/>
                <a:cs typeface="Tahoma" panose="020B0604030504040204" pitchFamily="34" charset="0"/>
              </a:rPr>
              <a:t>Vol</a:t>
            </a:r>
            <a:r>
              <a:rPr lang="hu-HU" sz="1800" kern="150" dirty="0">
                <a:effectLst/>
                <a:latin typeface="Calibri" panose="020F0502020204030204" pitchFamily="34" charset="0"/>
                <a:ea typeface="Andale Sans UI"/>
                <a:cs typeface="Tahoma" panose="020B0604030504040204" pitchFamily="34" charset="0"/>
              </a:rPr>
              <a:t>. 2, 457,1</a:t>
            </a:r>
            <a:endParaRPr lang="hu-HU" sz="1800" kern="150" dirty="0">
              <a:effectLst/>
              <a:latin typeface="Times New Roman" panose="02020603050405020304" pitchFamily="18" charset="0"/>
              <a:ea typeface="Andale Sans UI"/>
              <a:cs typeface="Tahoma" panose="020B0604030504040204" pitchFamily="34"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200" b="1" kern="150" dirty="0">
                <a:effectLst/>
                <a:latin typeface="Calibri" panose="020F0502020204030204" pitchFamily="34" charset="0"/>
                <a:ea typeface="Andale Sans UI"/>
                <a:cs typeface="Tahoma" panose="020B0604030504040204" pitchFamily="34" charset="0"/>
              </a:rPr>
              <a:t>Ellen G. White kijelentései a hatalommal való visszaélésről</a:t>
            </a:r>
            <a:endParaRPr lang="hu-HU" sz="1200" kern="150" dirty="0">
              <a:effectLst/>
              <a:latin typeface="Times New Roman" panose="02020603050405020304" pitchFamily="18" charset="0"/>
              <a:ea typeface="Andale Sans UI"/>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just"/>
            <a:r>
              <a:rPr lang="hu-HU" sz="1800" kern="150" dirty="0">
                <a:effectLst/>
                <a:latin typeface="Calibri" panose="020F0502020204030204" pitchFamily="34" charset="0"/>
                <a:ea typeface="Andale Sans UI"/>
                <a:cs typeface="Tahoma" panose="020B0604030504040204" pitchFamily="34" charset="0"/>
              </a:rPr>
              <a:t>„Amikor egy férfi, aki azt vallja, hogy betartja Isten szent törvényét, és szent dolgokban szolgál, kihasználja azt a bizalmat, amelyet helyzete nyújt neki, és igyekszik kiélni alantas szenvedélyeit, ennek a ténynek önmagában elegendőnek kell lennie ahhoz, hogy az Istenben hívő nő belássa, hogy bár a férfi hivatása olyan magasztos, mint az egek, a tőle származó tisztátalan javaslat a fény angyalának álcázott Sátántól származik. Nem tudom elhinni, hogy Isten Igéje lakozik azok szívében, akik olyan könnyen készek átadni ártatlanságukat és erényüket a csábító szenvedélyek oltárán.” — </a:t>
            </a:r>
            <a:r>
              <a:rPr lang="hu-HU" sz="1800" i="1" kern="150" dirty="0">
                <a:effectLst/>
                <a:latin typeface="Calibri" panose="020F0502020204030204" pitchFamily="34" charset="0"/>
                <a:ea typeface="Andale Sans UI"/>
                <a:cs typeface="Tahoma" panose="020B0604030504040204" pitchFamily="34" charset="0"/>
              </a:rPr>
              <a:t>Bizonyságtételek a gyülekezetek számára. </a:t>
            </a:r>
            <a:r>
              <a:rPr lang="hu-HU" sz="1800" kern="150" dirty="0" err="1">
                <a:effectLst/>
                <a:latin typeface="Calibri" panose="020F0502020204030204" pitchFamily="34" charset="0"/>
                <a:ea typeface="Andale Sans UI"/>
                <a:cs typeface="Tahoma" panose="020B0604030504040204" pitchFamily="34" charset="0"/>
              </a:rPr>
              <a:t>Vol</a:t>
            </a:r>
            <a:r>
              <a:rPr lang="hu-HU" sz="1800" kern="150" dirty="0">
                <a:effectLst/>
                <a:latin typeface="Calibri" panose="020F0502020204030204" pitchFamily="34" charset="0"/>
                <a:ea typeface="Andale Sans UI"/>
                <a:cs typeface="Tahoma" panose="020B0604030504040204" pitchFamily="34" charset="0"/>
              </a:rPr>
              <a:t>. 2, 457,2.</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hatalommal való visszaélés és a hatalom helytelen használata</a:t>
            </a:r>
            <a:endParaRPr lang="en-US" sz="1200" kern="1200" dirty="0">
              <a:solidFill>
                <a:schemeClr val="tx1"/>
              </a:solidFill>
              <a:effectLst/>
              <a:latin typeface="+mn-lt"/>
              <a:ea typeface="+mn-ea"/>
              <a:cs typeface="+mn-cs"/>
            </a:endParaRPr>
          </a:p>
          <a:p>
            <a:r>
              <a:rPr lang="hu-HU" sz="1200" b="1" dirty="0">
                <a:solidFill>
                  <a:srgbClr val="595959"/>
                </a:solidFill>
                <a:effectLst>
                  <a:outerShdw blurRad="38100" dist="38100" dir="2700000" algn="tl">
                    <a:srgbClr val="000000">
                      <a:alpha val="43137"/>
                    </a:srgbClr>
                  </a:outerShdw>
                </a:effectLst>
                <a:latin typeface="Avenir Next" panose="020B0503020202020204" pitchFamily="34" charset="0"/>
              </a:rPr>
              <a:t>1Sámuel 2–4 fejezete</a:t>
            </a:r>
            <a:endParaRPr lang="hu-HU" sz="1200" b="0" dirty="0">
              <a:solidFill>
                <a:srgbClr val="595959"/>
              </a:solidFill>
              <a:effectLst>
                <a:outerShdw blurRad="38100" dist="38100" dir="2700000" algn="tl">
                  <a:srgbClr val="000000">
                    <a:alpha val="43137"/>
                  </a:srgbClr>
                </a:outerShdw>
              </a:effectLst>
              <a:latin typeface="Avenir Next" panose="020B0503020202020204" pitchFamily="34" charset="0"/>
            </a:endParaRPr>
          </a:p>
          <a:p>
            <a:r>
              <a:rPr lang="en-US" sz="1200" kern="1200" dirty="0">
                <a:solidFill>
                  <a:schemeClr val="tx1"/>
                </a:solidFill>
                <a:effectLst/>
                <a:latin typeface="+mn-lt"/>
                <a:ea typeface="+mn-ea"/>
                <a:cs typeface="+mn-cs"/>
              </a:rPr>
              <a:t> </a:t>
            </a:r>
          </a:p>
          <a:p>
            <a:pPr algn="just"/>
            <a:r>
              <a:rPr lang="hu-HU" sz="1800" kern="150" dirty="0">
                <a:effectLst/>
                <a:latin typeface="Calibri" panose="020F0502020204030204" pitchFamily="34" charset="0"/>
                <a:ea typeface="Andale Sans UI"/>
                <a:cs typeface="Tahoma" panose="020B0604030504040204" pitchFamily="34" charset="0"/>
              </a:rPr>
              <a:t>Sok történet található a hatalom helytelen használatáról és a hatalommal való visszaélésről, amelyeket figyelmeztetésünk és tanulásunk céljából feljegyeztek a Bibliában. Az egyik legszomorúbb és legteljesebb bemutatása a hatalommal való visszaélés többféle típusának, több szinten, 1Sámuel 2–4 fejezeteiben található.</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i="1" kern="150" dirty="0">
                <a:effectLst/>
                <a:latin typeface="Calibri" panose="020F0502020204030204" pitchFamily="34" charset="0"/>
                <a:ea typeface="Andale Sans UI"/>
                <a:cs typeface="Tahoma" panose="020B0604030504040204" pitchFamily="34" charset="0"/>
              </a:rPr>
              <a:t>[</a:t>
            </a:r>
            <a:r>
              <a:rPr lang="hu-HU" sz="1800" b="1" i="1" kern="150" dirty="0">
                <a:effectLst/>
                <a:latin typeface="Calibri" panose="020F0502020204030204" pitchFamily="34" charset="0"/>
                <a:ea typeface="Andale Sans UI"/>
                <a:cs typeface="Tahoma" panose="020B0604030504040204" pitchFamily="34" charset="0"/>
              </a:rPr>
              <a:t>Előadóként </a:t>
            </a:r>
            <a:r>
              <a:rPr lang="hu-HU" sz="1800" i="1" kern="150" dirty="0">
                <a:effectLst/>
                <a:latin typeface="Calibri" panose="020F0502020204030204" pitchFamily="34" charset="0"/>
                <a:ea typeface="Andale Sans UI"/>
                <a:cs typeface="Tahoma" panose="020B0604030504040204" pitchFamily="34" charset="0"/>
              </a:rPr>
              <a:t>olvasd el előre ezeket a fejezeteket, és jelölj meg néhány olyan szöveget, amelyek a korábban felsorolt többszörös visszaéléseket illusztrálják.]</a:t>
            </a:r>
            <a:endParaRPr lang="hu-HU" sz="1800" kern="150" dirty="0">
              <a:effectLst/>
              <a:latin typeface="Times New Roman" panose="02020603050405020304" pitchFamily="18" charset="0"/>
              <a:ea typeface="Andale Sans UI"/>
              <a:cs typeface="Tahoma" panose="020B0604030504040204" pitchFamily="34" charset="0"/>
            </a:endParaRPr>
          </a:p>
          <a:p>
            <a:pPr marL="457200" algn="just"/>
            <a:r>
              <a:rPr lang="hu-HU" sz="1800" i="1"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i="1" kern="150" dirty="0">
                <a:effectLst/>
                <a:latin typeface="Calibri" panose="020F0502020204030204" pitchFamily="34" charset="0"/>
                <a:ea typeface="Andale Sans UI"/>
                <a:cs typeface="Tahoma" panose="020B0604030504040204" pitchFamily="34" charset="0"/>
              </a:rPr>
              <a:t>[Az alábbiakban konkrét szövegek listáját találod, és az általuk bemutatott visszaélések eseteit. Felhívhatod a csoportot arra, hogy keressék meg és sorolják fel az általuk megtalált különféle visszaéléseket. Ha így teszünk, hasznos lenne a szövegeket és a visszaéléseket felírni egy táblára, vagy más módon felsorolni azokat, hogy mindenki láthassa a szöveges hivatkozást és a visszaélést, ahogy az feltárul. Ez segít rögzíteni a történetet és a figyelmeztetéseket is a résztvevők elméjében.]</a:t>
            </a:r>
            <a:endParaRPr lang="hu-HU" sz="1800" kern="150" dirty="0">
              <a:effectLst/>
              <a:latin typeface="Times New Roman" panose="02020603050405020304" pitchFamily="18" charset="0"/>
              <a:ea typeface="Andale Sans UI"/>
              <a:cs typeface="Tahoma" panose="020B0604030504040204" pitchFamily="34"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hatalommal való visszaélés és a hatalom helytelen használata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1S</a:t>
            </a:r>
            <a:r>
              <a:rPr lang="hu-HU" sz="1200" kern="1200" dirty="0">
                <a:solidFill>
                  <a:schemeClr val="tx1"/>
                </a:solidFill>
                <a:effectLst/>
                <a:latin typeface="+mn-lt"/>
                <a:ea typeface="+mn-ea"/>
                <a:cs typeface="+mn-cs"/>
              </a:rPr>
              <a:t>á</a:t>
            </a:r>
            <a:r>
              <a:rPr lang="en-US" sz="1200" kern="1200" dirty="0" err="1">
                <a:solidFill>
                  <a:schemeClr val="tx1"/>
                </a:solidFill>
                <a:effectLst/>
                <a:latin typeface="+mn-lt"/>
                <a:ea typeface="+mn-ea"/>
                <a:cs typeface="+mn-cs"/>
              </a:rPr>
              <a:t>muel</a:t>
            </a:r>
            <a:r>
              <a:rPr lang="hu-HU" sz="1200" kern="1200" dirty="0">
                <a:solidFill>
                  <a:schemeClr val="tx1"/>
                </a:solidFill>
                <a:effectLst/>
                <a:latin typeface="+mn-lt"/>
                <a:ea typeface="+mn-ea"/>
                <a:cs typeface="+mn-cs"/>
              </a:rPr>
              <a:t> 2-4</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algn="just"/>
            <a:r>
              <a:rPr lang="hu-HU" sz="1800" b="1" kern="150" dirty="0">
                <a:effectLst/>
                <a:latin typeface="Calibri" panose="020F0502020204030204" pitchFamily="34" charset="0"/>
                <a:ea typeface="Andale Sans UI"/>
                <a:cs typeface="Tahoma" panose="020B0604030504040204" pitchFamily="34" charset="0"/>
              </a:rPr>
              <a:t>1Sámuel 2. fejezete</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2:3: „</a:t>
            </a:r>
            <a:r>
              <a:rPr lang="hu-HU" sz="1800" i="1" kern="150" dirty="0">
                <a:effectLst/>
                <a:latin typeface="Calibri" panose="020F0502020204030204" pitchFamily="34" charset="0"/>
                <a:ea typeface="Andale Sans UI"/>
                <a:cs typeface="Tahoma" panose="020B0604030504040204" pitchFamily="34" charset="0"/>
              </a:rPr>
              <a:t>Hiszen mindentudó Isten az Úr, és ő teszi mérlegre a tetteket.</a:t>
            </a:r>
            <a:r>
              <a:rPr lang="hu-HU" sz="1800" kern="150" dirty="0">
                <a:effectLst/>
                <a:latin typeface="Calibri" panose="020F0502020204030204" pitchFamily="34" charset="0"/>
                <a:ea typeface="Andale Sans UI"/>
                <a:cs typeface="Tahoma" panose="020B0604030504040204" pitchFamily="34" charset="0"/>
              </a:rPr>
              <a:t>” (Ez előkészíti a terepet a következő figyelmeztetésekhez.)</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2:9, 10: „</a:t>
            </a:r>
            <a:r>
              <a:rPr lang="hu-HU" sz="1800" i="1" kern="150" dirty="0">
                <a:effectLst/>
                <a:latin typeface="Calibri" panose="020F0502020204030204" pitchFamily="34" charset="0"/>
                <a:ea typeface="Andale Sans UI"/>
                <a:cs typeface="Tahoma" panose="020B0604030504040204" pitchFamily="34" charset="0"/>
              </a:rPr>
              <a:t>Senkit sem tesz hőssé a maga ereje. Összetörnek, akik az Úrral perbe szállnak</a:t>
            </a:r>
            <a:r>
              <a:rPr lang="hu-HU" sz="1800" kern="150" dirty="0">
                <a:effectLst/>
                <a:latin typeface="Calibri" panose="020F0502020204030204" pitchFamily="34" charset="0"/>
                <a:ea typeface="Andale Sans UI"/>
                <a:cs typeface="Tahoma" panose="020B0604030504040204" pitchFamily="34" charset="0"/>
              </a:rPr>
              <a:t>.” (Ez ismét egy figyelmeztetés, és egy bevezető a későbbiek megosztásához.)</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2:12: „</a:t>
            </a:r>
            <a:r>
              <a:rPr lang="hu-HU" sz="1800" i="1" kern="150" dirty="0">
                <a:effectLst/>
                <a:latin typeface="Calibri" panose="020F0502020204030204" pitchFamily="34" charset="0"/>
                <a:ea typeface="Andale Sans UI"/>
                <a:cs typeface="Tahoma" panose="020B0604030504040204" pitchFamily="34" charset="0"/>
              </a:rPr>
              <a:t>Éli fiai azonban elvetemült emberek voltak, nem törődtek az Úrral.</a:t>
            </a:r>
            <a:r>
              <a:rPr lang="hu-HU" sz="1800" kern="150" dirty="0">
                <a:effectLst/>
                <a:latin typeface="Calibri" panose="020F0502020204030204" pitchFamily="34" charset="0"/>
                <a:ea typeface="Andale Sans UI"/>
                <a:cs typeface="Tahoma" panose="020B0604030504040204" pitchFamily="34" charset="0"/>
              </a:rPr>
              <a:t>” (Más szóval, nem voltak igazak, hűségesek. Ők csak színlelték elhívatásukat, hamis vallási vezetőknek adták ki magukat – vallási visszaélés)</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50" dirty="0">
                <a:effectLst/>
                <a:latin typeface="Calibri" panose="020F0502020204030204" pitchFamily="34" charset="0"/>
                <a:ea typeface="Andale Sans UI"/>
                <a:cs typeface="Tahoma" panose="020B0604030504040204" pitchFamily="34" charset="0"/>
              </a:rPr>
              <a:t>A hatalommal való visszaélés hatalmas téma, számos elágazással. Az erre a napra készült és a hatalommal való visszaélésről szóló prédikációban kiemelten foglalkoztunk Dávid és Betsabé bűnének bibliai történetével. Azonban sok más történet is létezik, és ennek a problémának számos aspektusa van. Ott van maga a probléma, hogy mit jelent a hatalommal való visszaélés, hogyan kezelik a problémát, hogy a probléma ne legyen nagyobb, mit tegyünk a problémával, és hogyan befolyásoljuk a helyreállítást. Az áldozatnak és a bántalmazónak egyaránt szüksége van erre a szolgálatra. Amikor a bántalmazás a gyülekezetben történik, gyakran vannak olyan emberek, akik nem hiszik el, hogy ez megtörtént, és általában az egyik oldalra állnak, aminek eredményeként az egész gyülekezet szenved.</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kern="150" dirty="0">
                <a:effectLst/>
                <a:latin typeface="Calibri" panose="020F0502020204030204" pitchFamily="34" charset="0"/>
                <a:ea typeface="Andale Sans UI"/>
                <a:cs typeface="Tahoma" panose="020B0604030504040204" pitchFamily="34" charset="0"/>
              </a:rPr>
              <a:t>2:12-16: Megfélemlítették az embereket, és lényegében kirabolták őket. Nem voltak tekintettel az emberekre (pozícióval való és vallási visszaélés).</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2:17: Ezt a sértő magatartást az Úr bűnnek minősíti.</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2:22-25: Nem voltak tekintettel azokra a nőkre sem, akik a templomban szolgáltak. Helyzetüket arra használták fel, hogy szexuálisan és vallásilag zaklassák őket (pozícióval való, szexuális és vallási visszaélés)</a:t>
            </a:r>
            <a:endParaRPr lang="hu-HU" sz="1800" kern="150" dirty="0">
              <a:effectLst/>
              <a:latin typeface="Times New Roman" panose="02020603050405020304" pitchFamily="18" charset="0"/>
              <a:ea typeface="Andale Sans UI"/>
              <a:cs typeface="Tahoma" panose="020B060403050404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hatalommal való visszaélés és a hatalom helytelen használata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a:t>
            </a:r>
            <a:r>
              <a:rPr lang="hu-HU" sz="1200" b="1" kern="1200" dirty="0" err="1">
                <a:solidFill>
                  <a:schemeClr val="tx1"/>
                </a:solidFill>
                <a:effectLst/>
                <a:latin typeface="+mn-lt"/>
                <a:ea typeface="+mn-ea"/>
                <a:cs typeface="+mn-cs"/>
              </a:rPr>
              <a:t>Sá</a:t>
            </a:r>
            <a:r>
              <a:rPr lang="en-US" sz="1200" b="1" kern="1200" dirty="0" err="1">
                <a:solidFill>
                  <a:schemeClr val="tx1"/>
                </a:solidFill>
                <a:effectLst/>
                <a:latin typeface="+mn-lt"/>
                <a:ea typeface="+mn-ea"/>
                <a:cs typeface="+mn-cs"/>
              </a:rPr>
              <a:t>muel</a:t>
            </a:r>
            <a:r>
              <a:rPr lang="en-US" sz="1200" b="1" kern="1200" dirty="0">
                <a:solidFill>
                  <a:schemeClr val="tx1"/>
                </a:solidFill>
                <a:effectLst/>
                <a:latin typeface="+mn-lt"/>
                <a:ea typeface="+mn-ea"/>
                <a:cs typeface="+mn-cs"/>
              </a:rPr>
              <a:t> 3</a:t>
            </a:r>
            <a:endParaRPr lang="en-US" sz="1200" b="0" kern="1200" dirty="0">
              <a:solidFill>
                <a:schemeClr val="tx1"/>
              </a:solidFill>
              <a:effectLst/>
              <a:latin typeface="+mn-lt"/>
              <a:ea typeface="+mn-ea"/>
              <a:cs typeface="+mn-cs"/>
            </a:endParaRPr>
          </a:p>
          <a:p>
            <a:pPr algn="just"/>
            <a:r>
              <a:rPr lang="hu-HU" sz="1800" kern="150" dirty="0">
                <a:effectLst/>
                <a:latin typeface="Calibri" panose="020F0502020204030204" pitchFamily="34" charset="0"/>
                <a:ea typeface="Andale Sans UI"/>
                <a:cs typeface="Tahoma" panose="020B0604030504040204" pitchFamily="34" charset="0"/>
              </a:rPr>
              <a:t>3:1: Ez a bántalmazó légkör és magatartás közvetlenül összefüggött a lelki hanyatlással és az Istennel való kapcsolat hiányával. „</a:t>
            </a:r>
            <a:r>
              <a:rPr lang="hu-HU" sz="1800" i="1" kern="150" dirty="0">
                <a:effectLst/>
                <a:latin typeface="Calibri" panose="020F0502020204030204" pitchFamily="34" charset="0"/>
                <a:ea typeface="Andale Sans UI"/>
                <a:cs typeface="Tahoma" panose="020B0604030504040204" pitchFamily="34" charset="0"/>
              </a:rPr>
              <a:t>Abban az időben ritkaság volt az Úr igéje, nem volt gyakran látomás</a:t>
            </a:r>
            <a:r>
              <a:rPr lang="hu-HU" sz="1800" kern="150" dirty="0">
                <a:effectLst/>
                <a:latin typeface="Calibri" panose="020F0502020204030204" pitchFamily="34" charset="0"/>
                <a:ea typeface="Andale Sans UI"/>
                <a:cs typeface="Tahoma" panose="020B0604030504040204" pitchFamily="34" charset="0"/>
              </a:rPr>
              <a:t>.” (Az eredmény az egész közösség bántalmazása volt, nem csak a közvetlenül érintetteké.)</a:t>
            </a:r>
            <a:endParaRPr lang="hu-HU" sz="1800" kern="150" dirty="0">
              <a:effectLst/>
              <a:latin typeface="Times New Roman" panose="02020603050405020304" pitchFamily="18" charset="0"/>
              <a:ea typeface="Andale Sans UI"/>
              <a:cs typeface="Tahoma" panose="020B060403050404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hatalommal való visszaélés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lgn="just"/>
            <a:r>
              <a:rPr lang="hu-HU" sz="1800" b="1" kern="150" dirty="0">
                <a:effectLst/>
                <a:latin typeface="Calibri" panose="020F0502020204030204" pitchFamily="34" charset="0"/>
                <a:ea typeface="Andale Sans UI"/>
                <a:cs typeface="Tahoma" panose="020B0604030504040204" pitchFamily="34" charset="0"/>
              </a:rPr>
              <a:t>1Sámuel 4</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4:10-11:  A közösség által elszenvedett veszteségek nagyok voltak:</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30 ezren estek el a csatában.</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 Szövetség ládáját elrabolták és elvitték.</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Éli két fia és a vezetőik meghaltak.</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4:18: Éli meghal, amikor meghallja a negatív híreket.</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4:21-22: Isten dicsősége elvonult az emberektől és a nemzettől az ezekben a fejezetekben leírt többszörös hatalommal való visszaélések miatt.</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Ilyenek a hatalommal való visszaélés negatív következményei. Ugyanaz igaz ma is, mint Éli, fiai és Sámuel idejében volt. Isten nem változott. Az Ő elvárásai ma is ugyanazok.</a:t>
            </a:r>
            <a:endParaRPr lang="hu-HU" sz="1800" kern="150" dirty="0">
              <a:effectLst/>
              <a:latin typeface="Times New Roman" panose="02020603050405020304" pitchFamily="18" charset="0"/>
              <a:ea typeface="Andale Sans UI"/>
              <a:cs typeface="Tahoma" panose="020B060403050404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Jeremiah 7:1-7 </a:t>
            </a:r>
            <a:r>
              <a:rPr lang="hu-HU" sz="1200" b="1" kern="1200" dirty="0">
                <a:solidFill>
                  <a:schemeClr val="tx1"/>
                </a:solidFill>
                <a:effectLst/>
                <a:latin typeface="+mn-lt"/>
                <a:ea typeface="+mn-ea"/>
                <a:cs typeface="+mn-cs"/>
              </a:rPr>
              <a:t>emlékeztet bennünket</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hu-HU" b="1" dirty="0"/>
              <a:t>Újítsuk meg és változtassuk meg útjainkat!</a:t>
            </a:r>
          </a:p>
          <a:p>
            <a:pPr marL="0" indent="0">
              <a:buNone/>
            </a:pPr>
            <a:endParaRPr lang="en-US" b="1" dirty="0"/>
          </a:p>
          <a:p>
            <a:r>
              <a:rPr lang="hu-HU" dirty="0"/>
              <a:t>Változtassuk meg tetteinket!</a:t>
            </a:r>
          </a:p>
          <a:p>
            <a:r>
              <a:rPr lang="hu-HU" dirty="0"/>
              <a:t>Bánjunk igazságosan az emberekkel!</a:t>
            </a:r>
          </a:p>
          <a:p>
            <a:r>
              <a:rPr lang="hu-HU" dirty="0"/>
              <a:t>Ne nyomjuk el az elesetteket!</a:t>
            </a:r>
          </a:p>
          <a:p>
            <a:r>
              <a:rPr lang="hu-HU" dirty="0"/>
              <a:t>Ne ontsunk ártatlan vért (alapvető, végső visszaélés)!</a:t>
            </a:r>
          </a:p>
          <a:p>
            <a:r>
              <a:rPr lang="hu-HU" dirty="0"/>
              <a:t>Ne kövessünk más isteneket (beleértve a hatalom és visszaélés megrészegítő istenét)!</a:t>
            </a:r>
            <a:endParaRPr lang="en-US" dirty="0"/>
          </a:p>
          <a:p>
            <a:pPr marL="0" indent="0">
              <a:buNone/>
            </a:pPr>
            <a:r>
              <a:rPr lang="hu-HU" dirty="0">
                <a:solidFill>
                  <a:srgbClr val="C00000"/>
                </a:solidFill>
              </a:rPr>
              <a:t>AKKOR</a:t>
            </a:r>
            <a:r>
              <a:rPr lang="en-US" dirty="0">
                <a:solidFill>
                  <a:srgbClr val="C00000"/>
                </a:solidFill>
              </a:rPr>
              <a:t>, </a:t>
            </a:r>
            <a:r>
              <a:rPr lang="hu-HU" dirty="0"/>
              <a:t>csodálatos dolgok fognak történni Isten népe életében!</a:t>
            </a:r>
            <a:endParaRPr lang="en-US" dirty="0"/>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Amikor visszaélnek a hatalommal…</a:t>
            </a: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kern="150" dirty="0">
                <a:effectLst/>
                <a:latin typeface="Calibri" panose="020F0502020204030204" pitchFamily="34" charset="0"/>
                <a:ea typeface="Andale Sans UI"/>
                <a:cs typeface="Tahoma" panose="020B0604030504040204" pitchFamily="34" charset="0"/>
              </a:rPr>
              <a:t>AMIKOR VISSZAÉLNEK A HATALOMMAL.</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Istent meggyalázzák, a bűn tombol, és annak a következményei pusztítóak lehetnek az egész közösségre nézve, nem csak a </a:t>
            </a:r>
            <a:r>
              <a:rPr lang="hu-HU" sz="1800" kern="150" dirty="0" err="1">
                <a:effectLst/>
                <a:latin typeface="Calibri" panose="020F0502020204030204" pitchFamily="34" charset="0"/>
                <a:ea typeface="Andale Sans UI"/>
                <a:cs typeface="Tahoma" panose="020B0604030504040204" pitchFamily="34" charset="0"/>
              </a:rPr>
              <a:t>bántalmazottakra</a:t>
            </a:r>
            <a:r>
              <a:rPr lang="hu-HU" sz="1800" kern="150" dirty="0">
                <a:effectLst/>
                <a:latin typeface="Calibri" panose="020F0502020204030204" pitchFamily="34" charset="0"/>
                <a:ea typeface="Andale Sans UI"/>
                <a:cs typeface="Tahoma" panose="020B0604030504040204" pitchFamily="34" charset="0"/>
              </a:rPr>
              <a:t>, hanem bántalmazókra is.</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Így mindannyiunknak tudatában kell lennünk a hatalommal való visszaéléssel, távol kell tartsuk magunkat ettől, és enélkül kell élnünk. Azok, akik hatalommal rendelkeznek a közösségünkben egyénileg, testületileg is teljesen elszámoltathatóak legyenek, hogy hatalmukat Isten dicsőségére és mindenki javára használják.</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Ne feledjük el: „</a:t>
            </a:r>
            <a:r>
              <a:rPr lang="hu-HU" sz="1800" i="1" kern="150" dirty="0">
                <a:effectLst/>
                <a:latin typeface="Calibri" panose="020F0502020204030204" pitchFamily="34" charset="0"/>
                <a:ea typeface="Andale Sans UI"/>
                <a:cs typeface="Tahoma" panose="020B0604030504040204" pitchFamily="34" charset="0"/>
              </a:rPr>
              <a:t>Hiszen mindentudó Isten az Úr, és ő teszi mérlegre a tetteket</a:t>
            </a:r>
            <a:r>
              <a:rPr lang="hu-HU" sz="1800" kern="150" dirty="0">
                <a:effectLst/>
                <a:latin typeface="Calibri" panose="020F0502020204030204" pitchFamily="34" charset="0"/>
                <a:ea typeface="Andale Sans UI"/>
                <a:cs typeface="Tahoma" panose="020B0604030504040204" pitchFamily="34" charset="0"/>
              </a:rPr>
              <a:t>” (1Sámuel 2:3).</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A határok megsértése a visszaélés egyik jele. Mindannyiunknak szüksége van határokra, bizony sok személyes határunk van. Amikor ezeket a határokat megsértik, akkor megsértenek bennünket is. Amikor megsértjük mások határait, megsértjük őket és az ő határaikat is.</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kern="150" dirty="0">
                <a:effectLst/>
                <a:latin typeface="Calibri" panose="020F0502020204030204" pitchFamily="34" charset="0"/>
                <a:ea typeface="Andale Sans UI"/>
                <a:cs typeface="Tahoma" panose="020B0604030504040204" pitchFamily="34" charset="0"/>
              </a:rPr>
              <a:t>„</a:t>
            </a:r>
            <a:r>
              <a:rPr lang="hu-HU" sz="1800" b="1" i="1" kern="150" dirty="0">
                <a:effectLst/>
                <a:latin typeface="Calibri" panose="020F0502020204030204" pitchFamily="34" charset="0"/>
                <a:ea typeface="Andale Sans UI"/>
                <a:cs typeface="Tahoma" panose="020B0604030504040204" pitchFamily="34" charset="0"/>
              </a:rPr>
              <a:t>Új parancsolatot adok nektek, hogy szeressétek egymást; ahogyan én szerettelek titeket, ti is úgy szeressétek egymást! Arról fogja megtudni mindenki, hogy az én tanítványaim vagytok, ha szeretitek egymást</a:t>
            </a:r>
            <a:r>
              <a:rPr lang="hu-HU" sz="1800" kern="150" dirty="0">
                <a:effectLst/>
                <a:latin typeface="Calibri" panose="020F0502020204030204" pitchFamily="34" charset="0"/>
                <a:ea typeface="Andale Sans UI"/>
                <a:cs typeface="Tahoma" panose="020B0604030504040204" pitchFamily="34" charset="0"/>
              </a:rPr>
              <a:t>” (János 13:34-35).</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b="1" kern="150" dirty="0">
                <a:effectLst/>
                <a:latin typeface="Calibri" panose="020F0502020204030204" pitchFamily="34" charset="0"/>
                <a:ea typeface="Andale Sans UI"/>
                <a:cs typeface="Tahoma" panose="020B0604030504040204" pitchFamily="34" charset="0"/>
              </a:rPr>
              <a:t>A HATALOMMAL VALÓ VISSZAÉLÉS TÍPUSAI</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Nézzük meg, mik a hatalom elemei, és kinek van hatalma! A hatalommal való visszaélés minden esetében visszaélésről van szó, amikor egy személy kihasznál egy személyt vagy csoportot a bántalmazó javára.</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Helyzeti.</a:t>
            </a:r>
            <a:r>
              <a:rPr lang="hu-HU" sz="1800" kern="150" dirty="0">
                <a:effectLst/>
                <a:latin typeface="Calibri" panose="020F0502020204030204" pitchFamily="34" charset="0"/>
                <a:ea typeface="Andale Sans UI"/>
                <a:cs typeface="Symbol" panose="05050102010706020507" pitchFamily="18" charset="2"/>
              </a:rPr>
              <a:t> Valaki beosztásának, iskolai végzettségének, státuszának felhasználása mások beleegyezése nélkül történő megfelelés megparancsolására/kikövetelésére. Lásd Lukács 3:14-et, ahol Keresztelő János azt mondja a katonáknak, hogy NE használják fel </a:t>
            </a:r>
            <a:r>
              <a:rPr lang="hu-HU" sz="1800" kern="150" dirty="0" err="1">
                <a:effectLst/>
                <a:latin typeface="Calibri" panose="020F0502020204030204" pitchFamily="34" charset="0"/>
                <a:ea typeface="Andale Sans UI"/>
                <a:cs typeface="Symbol" panose="05050102010706020507" pitchFamily="18" charset="2"/>
              </a:rPr>
              <a:t>erőbeli</a:t>
            </a:r>
            <a:r>
              <a:rPr lang="hu-HU" sz="1800" kern="150" dirty="0">
                <a:effectLst/>
                <a:latin typeface="Calibri" panose="020F0502020204030204" pitchFamily="34" charset="0"/>
                <a:ea typeface="Andale Sans UI"/>
                <a:cs typeface="Symbol" panose="05050102010706020507" pitchFamily="18" charset="2"/>
              </a:rPr>
              <a:t> fölényüket, helyzetüket mások kizsákmányolására.</a:t>
            </a:r>
            <a:endParaRPr lang="hu-HU" sz="1800" kern="150" dirty="0">
              <a:effectLst/>
              <a:latin typeface="Symbol" panose="05050102010706020507" pitchFamily="18" charset="2"/>
              <a:ea typeface="Andale Sans UI"/>
              <a:cs typeface="Symbol" panose="05050102010706020507" pitchFamily="18" charset="2"/>
            </a:endParaRPr>
          </a:p>
          <a:p>
            <a:pPr marL="4572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indent="457200" algn="just"/>
            <a:r>
              <a:rPr lang="hu-HU" sz="1800" kern="150" dirty="0">
                <a:effectLst/>
                <a:latin typeface="Calibri" panose="020F0502020204030204" pitchFamily="34" charset="0"/>
                <a:ea typeface="Andale Sans UI"/>
                <a:cs typeface="Tahoma" panose="020B0604030504040204" pitchFamily="34" charset="0"/>
              </a:rPr>
              <a:t>Néhány ilyen pozíció:</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Lelkész</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Ügyvéd, jogász</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Tanár</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Edző</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Gondozó</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Orvos</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Terapeuta</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Egyházi vezetők</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Ifjúsági vezetők</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Cserkész vezetők</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Munkahelyi főnök</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VIP/politikai személy</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Férjek/feleségek</a:t>
            </a:r>
            <a:endParaRPr lang="hu-HU" sz="1800" kern="150" dirty="0">
              <a:effectLst/>
              <a:latin typeface="Courier New" panose="02070309020205020404" pitchFamily="49" charset="0"/>
              <a:ea typeface="Andale Sans UI"/>
              <a:cs typeface="Courier New" panose="02070309020205020404" pitchFamily="49" charset="0"/>
            </a:endParaRPr>
          </a:p>
          <a:p>
            <a:pPr marL="342900" lvl="0" indent="-342900" algn="just">
              <a:buClr>
                <a:srgbClr val="00000A"/>
              </a:buClr>
              <a:buSzPts val="1100"/>
              <a:buFont typeface="Courier New" panose="02070309020205020404" pitchFamily="49" charset="0"/>
              <a:buChar char="o"/>
            </a:pPr>
            <a:r>
              <a:rPr lang="hu-HU" sz="1800" kern="150" dirty="0">
                <a:effectLst/>
                <a:latin typeface="Calibri" panose="020F0502020204030204" pitchFamily="34" charset="0"/>
                <a:ea typeface="Andale Sans UI"/>
                <a:cs typeface="Courier New" panose="02070309020205020404" pitchFamily="49" charset="0"/>
              </a:rPr>
              <a:t>Szülők</a:t>
            </a:r>
            <a:endParaRPr lang="hu-HU" sz="1800" kern="150" dirty="0">
              <a:effectLst/>
              <a:latin typeface="Courier New" panose="02070309020205020404" pitchFamily="49" charset="0"/>
              <a:ea typeface="Andale Sans UI"/>
              <a:cs typeface="Courier New" panose="02070309020205020404" pitchFamily="49" charset="0"/>
            </a:endParaRPr>
          </a:p>
          <a:p>
            <a:pPr marL="36576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Gazdasági </a:t>
            </a:r>
            <a:r>
              <a:rPr lang="hu-HU" sz="1800" kern="150" dirty="0">
                <a:effectLst/>
                <a:latin typeface="Calibri" panose="020F0502020204030204" pitchFamily="34" charset="0"/>
                <a:ea typeface="Andale Sans UI"/>
                <a:cs typeface="Symbol" panose="05050102010706020507" pitchFamily="18" charset="2"/>
              </a:rPr>
              <a:t>– a pénz felhasználása vagy azzal való visszaélés, valamint az alapkezelésbe vetett bizalom; az adott személy azért birtokolja a hatalmat, mert nála van a pénz – felnéznek rá, vagy a pénzével úgy irányít dolgokat vagy eseményeket, hogy támogatja pénzével, vagy visszatartja a pénzét. Bibliaversek: ApCsel 5:1-12: </a:t>
            </a:r>
            <a:r>
              <a:rPr lang="hu-HU" sz="1800" kern="150" dirty="0" err="1">
                <a:effectLst/>
                <a:latin typeface="Calibri" panose="020F0502020204030204" pitchFamily="34" charset="0"/>
                <a:ea typeface="Andale Sans UI"/>
                <a:cs typeface="Symbol" panose="05050102010706020507" pitchFamily="18" charset="2"/>
              </a:rPr>
              <a:t>Anániás</a:t>
            </a:r>
            <a:r>
              <a:rPr lang="hu-HU" sz="1800" kern="150" dirty="0">
                <a:effectLst/>
                <a:latin typeface="Calibri" panose="020F0502020204030204" pitchFamily="34" charset="0"/>
                <a:ea typeface="Andale Sans UI"/>
                <a:cs typeface="Symbol" panose="05050102010706020507" pitchFamily="18" charset="2"/>
              </a:rPr>
              <a:t> és </a:t>
            </a:r>
            <a:r>
              <a:rPr lang="hu-HU" sz="1800" kern="150" dirty="0" err="1">
                <a:effectLst/>
                <a:latin typeface="Calibri" panose="020F0502020204030204" pitchFamily="34" charset="0"/>
                <a:ea typeface="Andale Sans UI"/>
                <a:cs typeface="Symbol" panose="05050102010706020507" pitchFamily="18" charset="2"/>
              </a:rPr>
              <a:t>Zafira</a:t>
            </a:r>
            <a:r>
              <a:rPr lang="hu-HU" sz="1800" kern="150" dirty="0">
                <a:effectLst/>
                <a:latin typeface="Calibri" panose="020F0502020204030204" pitchFamily="34" charset="0"/>
                <a:ea typeface="Andale Sans UI"/>
                <a:cs typeface="Symbol" panose="05050102010706020507" pitchFamily="18" charset="2"/>
              </a:rPr>
              <a:t>; Jakab 5; 5Móz 8:18.</a:t>
            </a:r>
            <a:endParaRPr lang="hu-HU" sz="1800" kern="150" dirty="0">
              <a:effectLst/>
              <a:latin typeface="Symbol" panose="05050102010706020507" pitchFamily="18" charset="2"/>
              <a:ea typeface="Andale Sans UI"/>
              <a:cs typeface="Symbol" panose="05050102010706020507" pitchFamily="18" charset="2"/>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Befolyás </a:t>
            </a:r>
            <a:r>
              <a:rPr lang="hu-HU" sz="1800" kern="150" dirty="0">
                <a:effectLst/>
                <a:latin typeface="Calibri" panose="020F0502020204030204" pitchFamily="34" charset="0"/>
                <a:ea typeface="Andale Sans UI"/>
                <a:cs typeface="Symbol" panose="05050102010706020507" pitchFamily="18" charset="2"/>
              </a:rPr>
              <a:t>– a rábeszélés alkalmazása, például mert valaki egy könyvet írt, vagy mert egy bizonyos csoporthoz tartozik, vagy mert erős személyiségük van stb. Gondoljunk csak a sportban, a szórakoztatóiparban, a zenében, a közösségi médiában és máshonnan jól ismert személyekre, akik nagy hatással vannak a követőkre, és akik támogatják a különféle hirdetéseket. Ők mindannyian rendelkeznek a rábeszélés erejével, hatalmával. A Wikipédia öt olyan amerikai tisztviselőt sorol fel, akiket hatalommal való visszaélés miatt vád alá helyeztek. Még egy olyan régi esetet is felsorol Kínából, ami az i. sz. 215-ben történt.</a:t>
            </a:r>
            <a:endParaRPr lang="hu-HU" sz="1800" kern="150" dirty="0">
              <a:effectLst/>
              <a:latin typeface="Symbol" panose="05050102010706020507" pitchFamily="18" charset="2"/>
              <a:ea typeface="Andale Sans UI"/>
              <a:cs typeface="Symbol" panose="05050102010706020507" pitchFamily="18" charset="2"/>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Fizikai </a:t>
            </a:r>
            <a:r>
              <a:rPr lang="hu-HU" sz="1800" kern="150" dirty="0">
                <a:effectLst/>
                <a:latin typeface="Calibri" panose="020F0502020204030204" pitchFamily="34" charset="0"/>
                <a:ea typeface="Andale Sans UI"/>
                <a:cs typeface="Symbol" panose="05050102010706020507" pitchFamily="18" charset="2"/>
              </a:rPr>
              <a:t>– általában a testi nagyság és/vagy fizikai erő felhasználása a megfelelés kikényszerítésére. Ez talán nyilvánvaló – ha nagyobb, vagy erősebb vagy nálam, akkor hatalmad van felettem. Bibliaversek: 4Móz 22:22-27: Bálám megveri a szamarát. 1Móz 37: Józsefet testvérei rabszolgának eladják. 2Sámuel 13:14: „</a:t>
            </a:r>
            <a:r>
              <a:rPr lang="hu-HU" sz="1800" i="1" kern="150" dirty="0">
                <a:effectLst/>
                <a:latin typeface="Calibri" panose="020F0502020204030204" pitchFamily="34" charset="0"/>
                <a:ea typeface="Andale Sans UI"/>
                <a:cs typeface="Symbol" panose="05050102010706020507" pitchFamily="18" charset="2"/>
              </a:rPr>
              <a:t>És mivel erősebb volt nála, megerőszakolta</a:t>
            </a:r>
            <a:r>
              <a:rPr lang="hu-HU" sz="1800" kern="150" dirty="0">
                <a:effectLst/>
                <a:latin typeface="Calibri" panose="020F0502020204030204" pitchFamily="34" charset="0"/>
                <a:ea typeface="Andale Sans UI"/>
                <a:cs typeface="Symbol" panose="05050102010706020507" pitchFamily="18" charset="2"/>
              </a:rPr>
              <a:t>” (Absolon és </a:t>
            </a:r>
            <a:r>
              <a:rPr lang="hu-HU" sz="1800" kern="150" dirty="0" err="1">
                <a:effectLst/>
                <a:latin typeface="Calibri" panose="020F0502020204030204" pitchFamily="34" charset="0"/>
                <a:ea typeface="Andale Sans UI"/>
                <a:cs typeface="Symbol" panose="05050102010706020507" pitchFamily="18" charset="2"/>
              </a:rPr>
              <a:t>Támár</a:t>
            </a:r>
            <a:r>
              <a:rPr lang="hu-HU" sz="1800" kern="150" dirty="0">
                <a:effectLst/>
                <a:latin typeface="Calibri" panose="020F0502020204030204" pitchFamily="34" charset="0"/>
                <a:ea typeface="Andale Sans UI"/>
                <a:cs typeface="Symbol" panose="05050102010706020507" pitchFamily="18" charset="2"/>
              </a:rPr>
              <a:t> esete).</a:t>
            </a:r>
            <a:endParaRPr lang="hu-HU" sz="1800" kern="150" dirty="0">
              <a:effectLst/>
              <a:latin typeface="Symbol" panose="05050102010706020507" pitchFamily="18" charset="2"/>
              <a:ea typeface="Andale Sans UI"/>
              <a:cs typeface="Symbol" panose="05050102010706020507" pitchFamily="18" charset="2"/>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Információs </a:t>
            </a:r>
            <a:r>
              <a:rPr lang="hu-HU" sz="1800" kern="150" dirty="0">
                <a:effectLst/>
                <a:latin typeface="Calibri" panose="020F0502020204030204" pitchFamily="34" charset="0"/>
                <a:ea typeface="Andale Sans UI"/>
                <a:cs typeface="Symbol" panose="05050102010706020507" pitchFamily="18" charset="2"/>
              </a:rPr>
              <a:t>– olyan információ felhasználása, amellyel a másik nem rendelkezik, vagy amire a másiknak szüksége van, és ez hatalmat ad annak, aki tudja. Ez különösen igaz az egyházi vezetésre és a politikai vezetésre. Ha minden belső információ birtokában vagy, akkor többnyire irányíthatod az eseményeket és az embereket.</a:t>
            </a:r>
            <a:endParaRPr lang="hu-HU" sz="1800" kern="150" dirty="0">
              <a:effectLst/>
              <a:latin typeface="Symbol" panose="05050102010706020507" pitchFamily="18" charset="2"/>
              <a:ea typeface="Andale Sans UI"/>
              <a:cs typeface="Symbol" panose="05050102010706020507" pitchFamily="18" charset="2"/>
            </a:endParaRPr>
          </a:p>
          <a:p>
            <a:pPr marL="4572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Pszichológiai és érzelmi </a:t>
            </a:r>
            <a:r>
              <a:rPr lang="hu-HU" sz="1800" kern="150" dirty="0">
                <a:effectLst/>
                <a:latin typeface="Calibri" panose="020F0502020204030204" pitchFamily="34" charset="0"/>
                <a:ea typeface="Andale Sans UI"/>
                <a:cs typeface="Symbol" panose="05050102010706020507" pitchFamily="18" charset="2"/>
              </a:rPr>
              <a:t>– az érzelmek kihasználása elsősorban a szégyen előidézésre, mások manipulálására vagy irányítására szolgálhat. Efézus 6:4 azt mondja: „</a:t>
            </a:r>
            <a:r>
              <a:rPr lang="hu-HU" sz="1800" i="1" kern="150" dirty="0">
                <a:effectLst/>
                <a:latin typeface="Calibri" panose="020F0502020204030204" pitchFamily="34" charset="0"/>
                <a:ea typeface="Andale Sans UI"/>
                <a:cs typeface="Symbol" panose="05050102010706020507" pitchFamily="18" charset="2"/>
              </a:rPr>
              <a:t>Ne bosszantsátok gyermekeiteket.</a:t>
            </a:r>
            <a:r>
              <a:rPr lang="hu-HU" sz="1800" kern="150" dirty="0">
                <a:effectLst/>
                <a:latin typeface="Calibri" panose="020F0502020204030204" pitchFamily="34" charset="0"/>
                <a:ea typeface="Andale Sans UI"/>
                <a:cs typeface="Symbol" panose="05050102010706020507" pitchFamily="18" charset="2"/>
              </a:rPr>
              <a:t>” Bibliaversek: 1Mózes 2:1-7: Sátán/Éva/Ádám megfélemlítő hazugság = nyomás.</a:t>
            </a:r>
            <a:endParaRPr lang="hu-HU" sz="1800" kern="150" dirty="0">
              <a:effectLst/>
              <a:latin typeface="Symbol" panose="05050102010706020507" pitchFamily="18" charset="2"/>
              <a:ea typeface="Andale Sans UI"/>
              <a:cs typeface="Symbol" panose="05050102010706020507" pitchFamily="18" charset="2"/>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Spirituális </a:t>
            </a:r>
            <a:r>
              <a:rPr lang="hu-HU" sz="1800" kern="150" dirty="0">
                <a:effectLst/>
                <a:latin typeface="Calibri" panose="020F0502020204030204" pitchFamily="34" charset="0"/>
                <a:ea typeface="Andale Sans UI"/>
                <a:cs typeface="Symbol" panose="05050102010706020507" pitchFamily="18" charset="2"/>
              </a:rPr>
              <a:t>– spirituális befolyás vagy pozíció használata valakinek parancsolására, követelésére, lealacsonyítására vagy egy meggyőződésre vagy viselkedésre való kényszerítésére. Bibliaversek: János 11:49: Kajafás: „</a:t>
            </a:r>
            <a:r>
              <a:rPr lang="hu-HU" sz="1800" i="1" kern="150" dirty="0">
                <a:effectLst/>
                <a:latin typeface="Calibri" panose="020F0502020204030204" pitchFamily="34" charset="0"/>
                <a:ea typeface="Andale Sans UI"/>
                <a:cs typeface="Symbol" panose="05050102010706020507" pitchFamily="18" charset="2"/>
              </a:rPr>
              <a:t>Semmit sem tudsz!</a:t>
            </a:r>
            <a:r>
              <a:rPr lang="hu-HU" sz="1800" kern="150" dirty="0">
                <a:effectLst/>
                <a:latin typeface="Calibri" panose="020F0502020204030204" pitchFamily="34" charset="0"/>
                <a:ea typeface="Andale Sans UI"/>
                <a:cs typeface="Symbol" panose="05050102010706020507" pitchFamily="18" charset="2"/>
              </a:rPr>
              <a:t>”</a:t>
            </a:r>
            <a:endParaRPr lang="hu-HU" sz="1800" kern="150" dirty="0">
              <a:effectLst/>
              <a:latin typeface="Symbol" panose="05050102010706020507" pitchFamily="18" charset="2"/>
              <a:ea typeface="Andale Sans UI"/>
              <a:cs typeface="Symbol" panose="05050102010706020507" pitchFamily="18" charset="2"/>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b="1" kern="150" dirty="0">
                <a:effectLst/>
                <a:latin typeface="Calibri" panose="020F0502020204030204" pitchFamily="34" charset="0"/>
                <a:ea typeface="Andale Sans UI"/>
                <a:cs typeface="Symbol" panose="05050102010706020507" pitchFamily="18" charset="2"/>
              </a:rPr>
              <a:t>Szexuális </a:t>
            </a:r>
            <a:r>
              <a:rPr lang="hu-HU" sz="1800" kern="150" dirty="0">
                <a:effectLst/>
                <a:latin typeface="Calibri" panose="020F0502020204030204" pitchFamily="34" charset="0"/>
                <a:ea typeface="Andale Sans UI"/>
                <a:cs typeface="Symbol" panose="05050102010706020507" pitchFamily="18" charset="2"/>
              </a:rPr>
              <a:t>– egy másik személy kihasználása személyes szexuális kielégülés céljából. Az ilyen személyek által elkövetett bántalmazás lehet szexuális bántalmazás, vérfertőzés, molesztálás, zaklatás, verbális és/vagy érzelmi bántalmazás, vagy egy személy vagy csoport kihasználása a bántalmazó javára. (Megjegyzés: Sok országban szigorú jogi iránymutatások vonatkoznak a bejelentésre, és potenciálisan súlyos jogi szankciók vonatkoznak az ilyen jellegű visszaélésekre, különösen a kiskorú gyermekek bántalmazására.) Bibliaversek: 1Sámuel 2:22-25 – Éli fiai. 2Sámuel 11 – Dávid és Betsabé.</a:t>
            </a:r>
            <a:endParaRPr lang="hu-HU" sz="1800" kern="150" dirty="0">
              <a:effectLst/>
              <a:latin typeface="Symbol" panose="05050102010706020507" pitchFamily="18" charset="2"/>
              <a:ea typeface="Andale Sans UI"/>
              <a:cs typeface="Symbol" panose="05050102010706020507" pitchFamily="18" charset="2"/>
            </a:endParaRPr>
          </a:p>
          <a:p>
            <a:pPr marL="90170" indent="-90170">
              <a:tabLst>
                <a:tab pos="90170" algn="l"/>
              </a:tabLst>
            </a:pPr>
            <a:r>
              <a:rPr lang="en-US" sz="1800" u="sng" kern="150" baseline="30000" dirty="0">
                <a:solidFill>
                  <a:srgbClr val="000080"/>
                </a:solidFill>
                <a:effectLst/>
                <a:uFill>
                  <a:solidFill>
                    <a:srgbClr val="000000"/>
                  </a:solidFill>
                </a:uFill>
                <a:latin typeface="Avenir Book"/>
                <a:ea typeface="Andale Sans UI"/>
                <a:cs typeface="Arial" panose="020B0604020202020204" pitchFamily="34" charset="0"/>
                <a:hlinkClick r:id="rId3"/>
              </a:rPr>
              <a:t>https://en.wikipedia.org/wiki/Abuse_of_power. </a:t>
            </a:r>
            <a:r>
              <a:rPr lang="en-US" sz="1800" u="sng" kern="150" baseline="30000" dirty="0" err="1">
                <a:solidFill>
                  <a:srgbClr val="000080"/>
                </a:solidFill>
                <a:effectLst/>
                <a:uFill>
                  <a:solidFill>
                    <a:srgbClr val="000000"/>
                  </a:solidFill>
                </a:uFill>
                <a:latin typeface="Avenir Book"/>
                <a:ea typeface="Andale Sans UI"/>
                <a:cs typeface="Arial" panose="020B0604020202020204" pitchFamily="34" charset="0"/>
                <a:hlinkClick r:id="rId3"/>
              </a:rPr>
              <a:t>Hozzáférés</a:t>
            </a:r>
            <a:r>
              <a:rPr lang="en-US" sz="1800" u="sng" kern="150" baseline="30000" dirty="0">
                <a:solidFill>
                  <a:srgbClr val="000080"/>
                </a:solidFill>
                <a:effectLst/>
                <a:uFill>
                  <a:solidFill>
                    <a:srgbClr val="000000"/>
                  </a:solidFill>
                </a:uFill>
                <a:latin typeface="Avenir Book"/>
                <a:ea typeface="Andale Sans UI"/>
                <a:cs typeface="Arial" panose="020B0604020202020204" pitchFamily="34" charset="0"/>
                <a:hlinkClick r:id="rId3"/>
              </a:rPr>
              <a:t> </a:t>
            </a:r>
            <a:r>
              <a:rPr lang="en-US" sz="1800" u="sng" kern="150" baseline="30000" dirty="0" err="1">
                <a:solidFill>
                  <a:srgbClr val="000080"/>
                </a:solidFill>
                <a:effectLst/>
                <a:uFill>
                  <a:solidFill>
                    <a:srgbClr val="000000"/>
                  </a:solidFill>
                </a:uFill>
                <a:latin typeface="Avenir Book"/>
                <a:ea typeface="Andale Sans UI"/>
                <a:cs typeface="Arial" panose="020B0604020202020204" pitchFamily="34" charset="0"/>
                <a:hlinkClick r:id="rId3"/>
              </a:rPr>
              <a:t>dátuma</a:t>
            </a:r>
            <a:r>
              <a:rPr lang="en-US" sz="1800" u="sng" kern="150" baseline="30000" dirty="0">
                <a:solidFill>
                  <a:srgbClr val="000080"/>
                </a:solidFill>
                <a:effectLst/>
                <a:uFill>
                  <a:solidFill>
                    <a:srgbClr val="000000"/>
                  </a:solidFill>
                </a:uFill>
                <a:latin typeface="Avenir Book"/>
                <a:ea typeface="Andale Sans UI"/>
                <a:cs typeface="Arial" panose="020B0604020202020204" pitchFamily="34" charset="0"/>
                <a:hlinkClick r:id="rId3"/>
              </a:rPr>
              <a:t>: 2022.02.16 </a:t>
            </a:r>
            <a:r>
              <a:rPr lang="en-US" sz="1800" kern="150" baseline="30000" dirty="0">
                <a:effectLst/>
                <a:latin typeface="Avenir Book"/>
                <a:ea typeface="Andale Sans UI"/>
                <a:cs typeface="Arial" panose="020B0604020202020204" pitchFamily="34" charset="0"/>
              </a:rPr>
              <a:t>.</a:t>
            </a:r>
            <a:endParaRPr lang="hu-HU" sz="1800" kern="150" dirty="0">
              <a:effectLst/>
              <a:latin typeface="Times New Roman" panose="02020603050405020304" pitchFamily="18" charset="0"/>
              <a:ea typeface="Andale Sans UI"/>
              <a:cs typeface="Tahoma" panose="020B0604030504040204" pitchFamily="34" charset="0"/>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u="sng" kern="1200" baseline="0" dirty="0">
                <a:solidFill>
                  <a:schemeClr val="tx1"/>
                </a:solidFill>
                <a:effectLst/>
                <a:latin typeface="+mn-lt"/>
                <a:ea typeface="+mn-ea"/>
                <a:cs typeface="+mn-cs"/>
                <a:hlinkClick r:id="rId3"/>
              </a:rPr>
              <a:t>https://en.wikipedia.org/wiki/Abuse_of_power. Accessed 2/16/2022</a:t>
            </a:r>
            <a:r>
              <a:rPr lang="en-US" sz="1200" kern="1200" baseline="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kern="150" dirty="0">
                <a:effectLst/>
                <a:latin typeface="Calibri" panose="020F0502020204030204" pitchFamily="34" charset="0"/>
                <a:ea typeface="Andale Sans UI"/>
                <a:cs typeface="Tahoma" panose="020B0604030504040204" pitchFamily="34" charset="0"/>
              </a:rPr>
              <a:t>Mindezekben az esetekben a hatalommal rendelkező személynek kellene </a:t>
            </a:r>
            <a:r>
              <a:rPr lang="hu-HU" sz="1800" u="sng" kern="150" dirty="0">
                <a:solidFill>
                  <a:srgbClr val="0563C1"/>
                </a:solidFill>
                <a:effectLst/>
                <a:latin typeface="Calibri" panose="020F0502020204030204" pitchFamily="34" charset="0"/>
                <a:ea typeface="Andale Sans UI"/>
                <a:cs typeface="Tahoma" panose="020B0604030504040204" pitchFamily="34" charset="0"/>
              </a:rPr>
              <a:t>felelősséget vállalnia a helyzetért – és nem az áldozatnak. Stephen </a:t>
            </a:r>
            <a:r>
              <a:rPr lang="hu-HU" sz="1800" u="sng" kern="150" dirty="0" err="1">
                <a:solidFill>
                  <a:srgbClr val="0563C1"/>
                </a:solidFill>
                <a:effectLst/>
                <a:latin typeface="Calibri" panose="020F0502020204030204" pitchFamily="34" charset="0"/>
                <a:ea typeface="Andale Sans UI"/>
                <a:cs typeface="Tahoma" panose="020B0604030504040204" pitchFamily="34" charset="0"/>
              </a:rPr>
              <a:t>Covey</a:t>
            </a:r>
            <a:r>
              <a:rPr lang="hu-HU" sz="1800" u="sng" kern="150" dirty="0">
                <a:solidFill>
                  <a:srgbClr val="0563C1"/>
                </a:solidFill>
                <a:effectLst/>
                <a:latin typeface="Calibri" panose="020F0502020204030204" pitchFamily="34" charset="0"/>
                <a:ea typeface="Andale Sans UI"/>
                <a:cs typeface="Tahoma" panose="020B0604030504040204" pitchFamily="34" charset="0"/>
              </a:rPr>
              <a:t> </a:t>
            </a:r>
            <a:r>
              <a:rPr lang="hu-HU" sz="1800" i="1" kern="150" dirty="0">
                <a:effectLst/>
                <a:latin typeface="Calibri" panose="020F0502020204030204" pitchFamily="34" charset="0"/>
                <a:ea typeface="Andale Sans UI"/>
                <a:cs typeface="Tahoma" panose="020B0604030504040204" pitchFamily="34" charset="0"/>
              </a:rPr>
              <a:t>A rendkívül hatékony emberek 7 szokása (The 7 </a:t>
            </a:r>
            <a:r>
              <a:rPr lang="hu-HU" sz="1800" i="1" kern="150" dirty="0" err="1">
                <a:effectLst/>
                <a:latin typeface="Calibri" panose="020F0502020204030204" pitchFamily="34" charset="0"/>
                <a:ea typeface="Andale Sans UI"/>
                <a:cs typeface="Tahoma" panose="020B0604030504040204" pitchFamily="34" charset="0"/>
              </a:rPr>
              <a:t>habits</a:t>
            </a:r>
            <a:r>
              <a:rPr lang="hu-HU" sz="1800" i="1" kern="150" dirty="0">
                <a:effectLst/>
                <a:latin typeface="Calibri" panose="020F0502020204030204" pitchFamily="34" charset="0"/>
                <a:ea typeface="Andale Sans UI"/>
                <a:cs typeface="Tahoma" panose="020B0604030504040204" pitchFamily="34" charset="0"/>
              </a:rPr>
              <a:t> of </a:t>
            </a:r>
            <a:r>
              <a:rPr lang="hu-HU" sz="1800" i="1" kern="150" dirty="0" err="1">
                <a:effectLst/>
                <a:latin typeface="Calibri" panose="020F0502020204030204" pitchFamily="34" charset="0"/>
                <a:ea typeface="Andale Sans UI"/>
                <a:cs typeface="Tahoma" panose="020B0604030504040204" pitchFamily="34" charset="0"/>
              </a:rPr>
              <a:t>Highly</a:t>
            </a:r>
            <a:r>
              <a:rPr lang="hu-HU" sz="1800" i="1" kern="150" dirty="0">
                <a:effectLst/>
                <a:latin typeface="Calibri" panose="020F0502020204030204" pitchFamily="34" charset="0"/>
                <a:ea typeface="Andale Sans UI"/>
                <a:cs typeface="Tahoma" panose="020B0604030504040204" pitchFamily="34" charset="0"/>
              </a:rPr>
              <a:t> </a:t>
            </a:r>
            <a:r>
              <a:rPr lang="hu-HU" sz="1800" i="1" kern="150" dirty="0" err="1">
                <a:effectLst/>
                <a:latin typeface="Calibri" panose="020F0502020204030204" pitchFamily="34" charset="0"/>
                <a:ea typeface="Andale Sans UI"/>
                <a:cs typeface="Tahoma" panose="020B0604030504040204" pitchFamily="34" charset="0"/>
              </a:rPr>
              <a:t>Effective</a:t>
            </a:r>
            <a:r>
              <a:rPr lang="hu-HU" sz="1800" i="1" kern="150" dirty="0">
                <a:effectLst/>
                <a:latin typeface="Calibri" panose="020F0502020204030204" pitchFamily="34" charset="0"/>
                <a:ea typeface="Andale Sans UI"/>
                <a:cs typeface="Tahoma" panose="020B0604030504040204" pitchFamily="34" charset="0"/>
              </a:rPr>
              <a:t> </a:t>
            </a:r>
            <a:r>
              <a:rPr lang="hu-HU" sz="1800" i="1" kern="150" dirty="0" err="1">
                <a:effectLst/>
                <a:latin typeface="Calibri" panose="020F0502020204030204" pitchFamily="34" charset="0"/>
                <a:ea typeface="Andale Sans UI"/>
                <a:cs typeface="Tahoma" panose="020B0604030504040204" pitchFamily="34" charset="0"/>
              </a:rPr>
              <a:t>People</a:t>
            </a:r>
            <a:r>
              <a:rPr lang="hu-HU" sz="1800" i="1" kern="150" dirty="0">
                <a:effectLst/>
                <a:latin typeface="Calibri" panose="020F0502020204030204" pitchFamily="34" charset="0"/>
                <a:ea typeface="Andale Sans UI"/>
                <a:cs typeface="Tahoma" panose="020B0604030504040204" pitchFamily="34" charset="0"/>
              </a:rPr>
              <a:t>) című </a:t>
            </a:r>
            <a:r>
              <a:rPr lang="hu-HU" sz="1800" kern="150" dirty="0">
                <a:effectLst/>
                <a:latin typeface="Calibri" panose="020F0502020204030204" pitchFamily="34" charset="0"/>
                <a:ea typeface="Andale Sans UI"/>
                <a:cs typeface="Tahoma" panose="020B0604030504040204" pitchFamily="34" charset="0"/>
              </a:rPr>
              <a:t>könyvében az általa proaktív modellnek nevezett kifejezést használja. Ez azt jelenti, hogy „gondolkodó emberként felelősek vagyunk a saját</a:t>
            </a:r>
            <a:r>
              <a:rPr lang="hu-HU" sz="1800" kern="150" baseline="30000" dirty="0">
                <a:effectLst/>
                <a:latin typeface="Calibri" panose="020F0502020204030204" pitchFamily="34" charset="0"/>
                <a:ea typeface="Andale Sans UI"/>
                <a:cs typeface="Tahoma" panose="020B0604030504040204" pitchFamily="34" charset="0"/>
              </a:rPr>
              <a:t> </a:t>
            </a:r>
            <a:r>
              <a:rPr lang="hu-HU" sz="1800" kern="150" dirty="0">
                <a:effectLst/>
                <a:latin typeface="Calibri" panose="020F0502020204030204" pitchFamily="34" charset="0"/>
                <a:ea typeface="Andale Sans UI"/>
                <a:cs typeface="Tahoma" panose="020B0604030504040204" pitchFamily="34" charset="0"/>
              </a:rPr>
              <a:t>életünkért. Viselkedésünk a döntéseink függvénye, és nem a körülményeinké.” Majd így folytatja: „Nézd meg az angol felelősség szót – </a:t>
            </a:r>
            <a:r>
              <a:rPr lang="hu-HU" sz="1800" kern="150" dirty="0" err="1">
                <a:effectLst/>
                <a:latin typeface="Calibri" panose="020F0502020204030204" pitchFamily="34" charset="0"/>
                <a:ea typeface="Andale Sans UI"/>
                <a:cs typeface="Tahoma" panose="020B0604030504040204" pitchFamily="34" charset="0"/>
              </a:rPr>
              <a:t>response-ability</a:t>
            </a:r>
            <a:r>
              <a:rPr lang="hu-HU" sz="1800" kern="150" dirty="0">
                <a:effectLst/>
                <a:latin typeface="Calibri" panose="020F0502020204030204" pitchFamily="34" charset="0"/>
                <a:ea typeface="Andale Sans UI"/>
                <a:cs typeface="Tahoma" panose="020B0604030504040204" pitchFamily="34" charset="0"/>
              </a:rPr>
              <a:t> –  „felelősség-képesség” – képesség a válaszod megválasztására.”</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Ez világossá teszi azt, hogy a hatalommal rendelkező személy a felelős, és nem mondhatja azt, hogy „Nos, a másik megkísértett engem”, így Betsabé és Dávid esetében sem hibáztathatjuk Betsabét. Dávid volt a király, így ő volt a felelős. Ha ez nem így lenne, akkor az 51. zsoltárt, a bűnbánat imáját Betsabétól kellett volna megkapnunk, és nem Dávidtól. Dávid tudta, hogy helytelenül cselekedett, és Nátán próféta is tudta ezt. Valójában 2Sámuel 11:27 verse ezt mondja: „</a:t>
            </a:r>
            <a:r>
              <a:rPr lang="hu-HU" sz="1800" i="1" kern="150" dirty="0">
                <a:effectLst/>
                <a:latin typeface="Calibri" panose="020F0502020204030204" pitchFamily="34" charset="0"/>
                <a:ea typeface="Andale Sans UI"/>
                <a:cs typeface="Tahoma" panose="020B0604030504040204" pitchFamily="34" charset="0"/>
              </a:rPr>
              <a:t>De az, amit Dávid tett, nem tetszett az Úrnak.</a:t>
            </a:r>
            <a:r>
              <a:rPr lang="hu-HU" sz="1800" kern="150" dirty="0">
                <a:effectLst/>
                <a:latin typeface="Calibri" panose="020F0502020204030204" pitchFamily="34" charset="0"/>
                <a:ea typeface="Andale Sans UI"/>
                <a:cs typeface="Tahoma" panose="020B0604030504040204" pitchFamily="34" charset="0"/>
              </a:rPr>
              <a:t>”</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algn="just"/>
            <a:r>
              <a:rPr lang="hu-HU" sz="1800" kern="150" dirty="0">
                <a:effectLst/>
                <a:latin typeface="Calibri" panose="020F0502020204030204" pitchFamily="34" charset="0"/>
                <a:ea typeface="Andale Sans UI"/>
                <a:cs typeface="Tahoma" panose="020B0604030504040204" pitchFamily="34" charset="0"/>
              </a:rPr>
              <a:t>A lelkipásztor, a tanár, a terapeuta, a cserkész vezető – bármilyen személy is legyen ebben a pozícióban – az, aki felelős és elszámoltatható. Larry </a:t>
            </a:r>
            <a:r>
              <a:rPr lang="hu-HU" sz="1800" kern="150" dirty="0" err="1">
                <a:effectLst/>
                <a:latin typeface="Calibri" panose="020F0502020204030204" pitchFamily="34" charset="0"/>
                <a:ea typeface="Andale Sans UI"/>
                <a:cs typeface="Tahoma" panose="020B0604030504040204" pitchFamily="34" charset="0"/>
              </a:rPr>
              <a:t>Spielman</a:t>
            </a:r>
            <a:r>
              <a:rPr lang="hu-HU" sz="1800" kern="150" dirty="0">
                <a:effectLst/>
                <a:latin typeface="Calibri" panose="020F0502020204030204" pitchFamily="34" charset="0"/>
                <a:ea typeface="Andale Sans UI"/>
                <a:cs typeface="Tahoma" panose="020B0604030504040204" pitchFamily="34" charset="0"/>
              </a:rPr>
              <a:t>, az egyház szakmai visszaélések megelőzésének egyik vezetője azt mondja: „A vezető szerepe implicit bizalmat kelt a vezető és azok között, akik felett a vezetőnek hatalma van. A vezető nem használhatja fel ezt a szent bizalmat személyes megelégedésére. A király és az alattvaló, vagy a vezető és a követő közötti hatalmi különbség a kisebb hatalommal rendelkező személyt kiszolgáltatottá teszi a kizsákmányolással, kihasználással szemben."</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en-US" sz="1800" kern="150" dirty="0">
                <a:effectLst/>
                <a:latin typeface="Avenir Book"/>
                <a:ea typeface="Andale Sans UI"/>
                <a:cs typeface="Tahoma" panose="020B0604030504040204" pitchFamily="34" charset="0"/>
              </a:rPr>
              <a:t> </a:t>
            </a:r>
            <a:r>
              <a:rPr lang="fr-FR" sz="1800" kern="150" dirty="0">
                <a:effectLst/>
                <a:latin typeface="Avenir Book"/>
                <a:ea typeface="Andale Sans UI"/>
                <a:cs typeface="Tahoma" panose="020B0604030504040204" pitchFamily="34" charset="0"/>
              </a:rPr>
              <a:t>71. </a:t>
            </a:r>
            <a:r>
              <a:rPr lang="fr-FR" sz="1800" kern="150" dirty="0" err="1">
                <a:effectLst/>
                <a:latin typeface="Avenir Book"/>
                <a:ea typeface="Andale Sans UI"/>
                <a:cs typeface="Tahoma" panose="020B0604030504040204" pitchFamily="34" charset="0"/>
              </a:rPr>
              <a:t>oldal</a:t>
            </a:r>
            <a:r>
              <a:rPr lang="fr-FR" sz="1800" kern="150" dirty="0">
                <a:effectLst/>
                <a:latin typeface="Avenir Book"/>
                <a:ea typeface="Andale Sans UI"/>
                <a:cs typeface="Tahoma" panose="020B0604030504040204" pitchFamily="34" charset="0"/>
              </a:rPr>
              <a:t>.</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u="sng" kern="150" dirty="0">
                <a:solidFill>
                  <a:srgbClr val="0563C1"/>
                </a:solidFill>
                <a:effectLst/>
                <a:uFill>
                  <a:solidFill>
                    <a:srgbClr val="000000"/>
                  </a:solidFill>
                </a:uFill>
                <a:latin typeface="Avenir Book"/>
                <a:ea typeface="Andale Sans UI"/>
                <a:cs typeface="Tahoma" panose="020B0604030504040204" pitchFamily="34" charset="0"/>
              </a:rPr>
              <a:t>https://wordandworld.luthersem.edu/content/pdfs/19-3_Politics/19-3_Spielman.pdf </a:t>
            </a:r>
            <a:r>
              <a:rPr lang="fr-FR" sz="1800" kern="150" dirty="0" err="1">
                <a:effectLst/>
                <a:latin typeface="Avenir Book"/>
                <a:ea typeface="Andale Sans UI"/>
                <a:cs typeface="Tahoma" panose="020B0604030504040204" pitchFamily="34" charset="0"/>
              </a:rPr>
              <a:t>Hozzáférés</a:t>
            </a:r>
            <a:r>
              <a:rPr lang="fr-FR" sz="1800" kern="150" dirty="0">
                <a:effectLst/>
                <a:latin typeface="Avenir Book"/>
                <a:ea typeface="Andale Sans UI"/>
                <a:cs typeface="Tahoma" panose="020B0604030504040204" pitchFamily="34" charset="0"/>
              </a:rPr>
              <a:t> </a:t>
            </a:r>
            <a:r>
              <a:rPr lang="fr-FR" sz="1800" kern="150" dirty="0" err="1">
                <a:effectLst/>
                <a:latin typeface="Avenir Book"/>
                <a:ea typeface="Andale Sans UI"/>
                <a:cs typeface="Tahoma" panose="020B0604030504040204" pitchFamily="34" charset="0"/>
              </a:rPr>
              <a:t>dátuma</a:t>
            </a:r>
            <a:r>
              <a:rPr lang="fr-FR" sz="1800" kern="150" dirty="0">
                <a:effectLst/>
                <a:latin typeface="Avenir Book"/>
                <a:ea typeface="Andale Sans UI"/>
                <a:cs typeface="Tahoma" panose="020B0604030504040204" pitchFamily="34" charset="0"/>
              </a:rPr>
              <a:t>: 2022.02.22</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kern="150" dirty="0">
                <a:effectLst/>
                <a:latin typeface="Times New Roman" panose="02020603050405020304" pitchFamily="18"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b="1" kern="150" dirty="0">
                <a:effectLst/>
                <a:latin typeface="Calibri" panose="020F0502020204030204" pitchFamily="34" charset="0"/>
                <a:ea typeface="Andale Sans UI"/>
                <a:cs typeface="Tahoma" panose="020B0604030504040204" pitchFamily="34" charset="0"/>
              </a:rPr>
              <a:t>Néhány tény, amit tudnunk kell a hatalommal való visszaélésről:</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Talán a legfontosabb tény, amelyet mindig észben kell tartanunk, az az, hogy akinek a hatalom a kezében van – bármilyen típusú hatalom – mindig ő az, aki a felelős.</a:t>
            </a:r>
            <a:endParaRPr lang="hu-HU" sz="1800" kern="150" dirty="0">
              <a:effectLst/>
              <a:latin typeface="Symbol" panose="05050102010706020507" pitchFamily="18" charset="2"/>
              <a:ea typeface="Andale Sans UI"/>
              <a:cs typeface="Times New Roman" panose="02020603050405020304" pitchFamily="18" charset="0"/>
            </a:endParaRPr>
          </a:p>
          <a:p>
            <a:pPr marL="2286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Nem az alapján leszünk megítélve, hogy az emberek milyen kísértésekkel csábítottak el bennünket, hanem az erre adott válaszaink alapján.</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Az ellenkező vagy azonos nemű személlyel való nem illő, tiltott szexuális kapcsolat még a beleegyező felnőttek között is bűn. Ez magában foglalhatja gyermekek molesztálását, a házasságtörést, a homoszexualitást, a szexuális zaklatást, a </a:t>
            </a:r>
            <a:r>
              <a:rPr lang="hu-HU" sz="1800" kern="150" dirty="0" err="1">
                <a:effectLst/>
                <a:latin typeface="Calibri" panose="020F0502020204030204" pitchFamily="34" charset="0"/>
                <a:ea typeface="Andale Sans UI"/>
                <a:cs typeface="Times New Roman" panose="02020603050405020304" pitchFamily="18" charset="0"/>
              </a:rPr>
              <a:t>kukkolást</a:t>
            </a:r>
            <a:r>
              <a:rPr lang="hu-HU" sz="1800" kern="150" dirty="0">
                <a:effectLst/>
                <a:latin typeface="Calibri" panose="020F0502020204030204" pitchFamily="34" charset="0"/>
                <a:ea typeface="Andale Sans UI"/>
                <a:cs typeface="Times New Roman" panose="02020603050405020304" pitchFamily="18" charset="0"/>
              </a:rPr>
              <a:t> és más, nem megfelelő szexuális érintkezést. Ezek a bűnök nem szabadna, hogy előforduljanak a keresztények között, mégis előfordulnak. Amikor az egyik személynek hatalma van a másik felett (pl. a lelkipásztornak, a gyülekezeti vezetőnek, a tanárnak, az orvosnak stb.), mindig a hatalommal rendelkező személy a felelős, és őt kell felelősségre vonni.</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Amikor egy ilyen visszaélésről hallasz, ne fejezd ki a hitetlenségedet ezzel kapcsolatban. Sajnos előfordulnak ilyen dolgok, még a mi egyházunkban, gyülekezeteinkben is.</a:t>
            </a:r>
            <a:endParaRPr lang="hu-HU" sz="1800" kern="150" dirty="0">
              <a:effectLst/>
              <a:latin typeface="Symbol" panose="05050102010706020507" pitchFamily="18" charset="2"/>
              <a:ea typeface="Andale Sans UI"/>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Bármilyen típusú visszaélés történik, attól kezdve a cél a helyreállítás. Ez olyan összetevőket foglal magában, mint a konfrontáció/szembenézés, a megvallás, a bűnbánat, a személyes tanácsadás, a házassági vagy családi tanácsadás és az elszámoltathatósági csoportok. A helyreállítási folyamat nem könnyű és időbe telik. A helyreállítás nem minden esetben lehetséges, vagy megfelelő. Mindenekelőtt ne tegyünk úgy, mintha meg sem történt volna, hanem helyezzék el az elkövetőt máshová.</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A CDC National Intim Partner and </a:t>
            </a:r>
            <a:r>
              <a:rPr lang="hu-HU" sz="1800" kern="150" dirty="0" err="1">
                <a:effectLst/>
                <a:latin typeface="Calibri" panose="020F0502020204030204" pitchFamily="34" charset="0"/>
                <a:ea typeface="Andale Sans UI"/>
                <a:cs typeface="Times New Roman" panose="02020603050405020304" pitchFamily="18" charset="0"/>
              </a:rPr>
              <a:t>Sexual</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Violence</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Survey</a:t>
            </a:r>
            <a:r>
              <a:rPr lang="hu-HU" sz="1800" kern="150" dirty="0">
                <a:effectLst/>
                <a:latin typeface="Calibri" panose="020F0502020204030204" pitchFamily="34" charset="0"/>
                <a:ea typeface="Andale Sans UI"/>
                <a:cs typeface="Times New Roman" panose="02020603050405020304" pitchFamily="18" charset="0"/>
              </a:rPr>
              <a:t> (NISVS) eredményei azt mutatják, hogy minden évben amerikaiak millióit érint szexuális erőszak (SV), üldözés és párkapcsolati erőszak (IPV). Az azonnali fizikai és érzelmi </a:t>
            </a:r>
            <a:r>
              <a:rPr lang="hu-HU" sz="1800" kern="150" dirty="0" err="1">
                <a:effectLst/>
                <a:latin typeface="Calibri" panose="020F0502020204030204" pitchFamily="34" charset="0"/>
                <a:ea typeface="Andale Sans UI"/>
                <a:cs typeface="Times New Roman" panose="02020603050405020304" pitchFamily="18" charset="0"/>
              </a:rPr>
              <a:t>terheken</a:t>
            </a:r>
            <a:r>
              <a:rPr lang="hu-HU" sz="1800" kern="150" dirty="0">
                <a:effectLst/>
                <a:latin typeface="Calibri" panose="020F0502020204030204" pitchFamily="34" charset="0"/>
                <a:ea typeface="Andale Sans UI"/>
                <a:cs typeface="Times New Roman" panose="02020603050405020304" pitchFamily="18" charset="0"/>
              </a:rPr>
              <a:t> túlmenően az erőszak ezen formáihoz számos krónikus fizikai és mentális egészségügyi probléma kapcsolódik. A hatás az egyes áldozatokon túl is érezhető, és az áldozatok élete során jelentős gazdasági költségekkel jár az orvosi ellátás, a munkahely elvesztése és a büntető igazságszolgáltatási tevékenységek miatt. Fel kell ismernünk, hogy ezek a visszaélések nem történhettek volna meg, és nem történnének meg, ha nem lenne hatalom a bántalmazó kezében.</a:t>
            </a:r>
            <a:endParaRPr lang="hu-HU" sz="1800" kern="150" dirty="0">
              <a:effectLst/>
              <a:latin typeface="Symbol" panose="05050102010706020507" pitchFamily="18" charset="2"/>
              <a:ea typeface="Andale Sans UI"/>
              <a:cs typeface="Times New Roman" panose="02020603050405020304" pitchFamily="18" charset="0"/>
            </a:endParaRPr>
          </a:p>
          <a:p>
            <a:pPr marL="2286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„Robert </a:t>
            </a:r>
            <a:r>
              <a:rPr lang="hu-HU" sz="1800" kern="150" dirty="0" err="1">
                <a:effectLst/>
                <a:latin typeface="Calibri" panose="020F0502020204030204" pitchFamily="34" charset="0"/>
                <a:ea typeface="Andale Sans UI"/>
                <a:cs typeface="Times New Roman" panose="02020603050405020304" pitchFamily="18" charset="0"/>
              </a:rPr>
              <a:t>Shoop</a:t>
            </a:r>
            <a:r>
              <a:rPr lang="hu-HU" sz="1800" kern="150" dirty="0">
                <a:effectLst/>
                <a:latin typeface="Calibri" panose="020F0502020204030204" pitchFamily="34" charset="0"/>
                <a:ea typeface="Andale Sans UI"/>
                <a:cs typeface="Times New Roman" panose="02020603050405020304" pitchFamily="18" charset="0"/>
              </a:rPr>
              <a:t>, a Kansasi Állami Egyetem szakértője szerint, aki tanulmányozta a szexuális zaklatást és visszaélést az iskolákban, ez a visszaélés nem csak az edzőkre korlátozódik. „Ragadozó” lehet a zenekarvezető, s zenetanár vagy bárki, aki az iskolán kívüli privát környezetben hozzáférhet a gyermekéhez… De ez nem jelenti azt, hogy a gyerekek nagyobb biztonságban vannak az iskolai osztálytermekben. Egyre gyakoribbak a bejelentett incidensek a tanár-diák szexuális esetekről. </a:t>
            </a:r>
            <a:r>
              <a:rPr lang="hu-HU" sz="1800" kern="150" dirty="0" err="1">
                <a:effectLst/>
                <a:latin typeface="Calibri" panose="020F0502020204030204" pitchFamily="34" charset="0"/>
                <a:ea typeface="Andale Sans UI"/>
                <a:cs typeface="Times New Roman" panose="02020603050405020304" pitchFamily="18" charset="0"/>
              </a:rPr>
              <a:t>Shoop</a:t>
            </a:r>
            <a:r>
              <a:rPr lang="hu-HU" sz="1800" kern="150" dirty="0">
                <a:effectLst/>
                <a:latin typeface="Calibri" panose="020F0502020204030204" pitchFamily="34" charset="0"/>
                <a:ea typeface="Andale Sans UI"/>
                <a:cs typeface="Times New Roman" panose="02020603050405020304" pitchFamily="18" charset="0"/>
              </a:rPr>
              <a:t> szerint ezek az esetek valószínűleg a jéghegy csúcsát jelentik az esetek számát tekintve; azonban nem léteznek olyan nemzeti [USA] tanulmányok, amelyek megvitatnák, mennyire elterjedt ez a probléma valójában. Ennek ellenére azt mondta, hogy az iskolai botrányok nagyságrendileg összehasonlíthatók a katolikus egyházban a papok által elkövetett állítólagos visszaélésekkel (bár azokat elhomályosították)”.</a:t>
            </a:r>
            <a:endParaRPr lang="hu-HU" sz="1800" kern="150" dirty="0">
              <a:effectLst/>
              <a:latin typeface="Symbol" panose="05050102010706020507" pitchFamily="18" charset="2"/>
              <a:ea typeface="Andale Sans UI"/>
              <a:cs typeface="Times New Roman" panose="02020603050405020304" pitchFamily="18" charset="0"/>
            </a:endParaRPr>
          </a:p>
          <a:p>
            <a:pPr marL="2286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u="sng" kern="150" dirty="0">
                <a:solidFill>
                  <a:srgbClr val="000080"/>
                </a:solidFill>
                <a:effectLst/>
                <a:uFill>
                  <a:solidFill>
                    <a:srgbClr val="000000"/>
                  </a:solidFill>
                </a:uFill>
                <a:latin typeface="Avenir Book"/>
                <a:ea typeface="Andale Sans UI"/>
                <a:cs typeface="Tahoma" panose="020B0604030504040204" pitchFamily="34" charset="0"/>
                <a:hlinkClick r:id="rId3"/>
              </a:rPr>
              <a:t>https://www.cdc.gov/violenceprevention/pdf/nisvs/NISVS-overview.pdf </a:t>
            </a:r>
            <a:r>
              <a:rPr lang="fr-FR" sz="1800" kern="150" dirty="0">
                <a:effectLst/>
                <a:latin typeface="Avenir Book"/>
                <a:ea typeface="Andale Sans UI"/>
                <a:cs typeface="Tahoma" panose="020B0604030504040204" pitchFamily="34" charset="0"/>
              </a:rPr>
              <a:t>. </a:t>
            </a:r>
            <a:r>
              <a:rPr lang="en-US" sz="1800" kern="150" dirty="0" err="1">
                <a:effectLst/>
                <a:latin typeface="Avenir Book"/>
                <a:ea typeface="Andale Sans UI"/>
                <a:cs typeface="Tahoma" panose="020B0604030504040204" pitchFamily="34" charset="0"/>
              </a:rPr>
              <a:t>Hozzáférés</a:t>
            </a:r>
            <a:r>
              <a:rPr lang="en-US" sz="1800" kern="150" dirty="0">
                <a:effectLst/>
                <a:latin typeface="Avenir Book"/>
                <a:ea typeface="Andale Sans UI"/>
                <a:cs typeface="Tahoma" panose="020B0604030504040204" pitchFamily="34" charset="0"/>
              </a:rPr>
              <a:t>: 2022.02.24.</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en-US" sz="1800" u="sng" kern="150" dirty="0">
                <a:solidFill>
                  <a:srgbClr val="000080"/>
                </a:solidFill>
                <a:effectLst/>
                <a:uFill>
                  <a:solidFill>
                    <a:srgbClr val="000000"/>
                  </a:solidFill>
                </a:uFill>
                <a:latin typeface="Avenir Book"/>
                <a:ea typeface="Andale Sans UI"/>
                <a:cs typeface="Tahoma" panose="020B0604030504040204" pitchFamily="34" charset="0"/>
                <a:hlinkClick r:id="rId4"/>
              </a:rPr>
              <a:t>http://www.mediarelations.k-state.edu/WEB/News/Webzine/0202/sexuabuse.html </a:t>
            </a:r>
            <a:r>
              <a:rPr lang="en-US" sz="1800" kern="150" dirty="0">
                <a:effectLst/>
                <a:latin typeface="Avenir Book"/>
                <a:ea typeface="Andale Sans UI"/>
                <a:cs typeface="Tahoma" panose="020B0604030504040204" pitchFamily="34" charset="0"/>
              </a:rPr>
              <a:t>. </a:t>
            </a:r>
            <a:r>
              <a:rPr lang="en-US" sz="1800" kern="150" dirty="0" err="1">
                <a:effectLst/>
                <a:latin typeface="Avenir Book"/>
                <a:ea typeface="Andale Sans UI"/>
                <a:cs typeface="Tahoma" panose="020B0604030504040204" pitchFamily="34" charset="0"/>
              </a:rPr>
              <a:t>Hozzáférés</a:t>
            </a:r>
            <a:r>
              <a:rPr lang="en-US" sz="1800" kern="150" dirty="0">
                <a:effectLst/>
                <a:latin typeface="Avenir Book"/>
                <a:ea typeface="Andale Sans UI"/>
                <a:cs typeface="Tahoma" panose="020B0604030504040204" pitchFamily="34" charset="0"/>
              </a:rPr>
              <a:t> </a:t>
            </a:r>
            <a:r>
              <a:rPr lang="en-US" sz="1800" kern="150" dirty="0" err="1">
                <a:effectLst/>
                <a:latin typeface="Avenir Book"/>
                <a:ea typeface="Andale Sans UI"/>
                <a:cs typeface="Tahoma" panose="020B0604030504040204" pitchFamily="34" charset="0"/>
              </a:rPr>
              <a:t>dátuma</a:t>
            </a:r>
            <a:r>
              <a:rPr lang="en-US" sz="1800" kern="150" dirty="0">
                <a:effectLst/>
                <a:latin typeface="Avenir Book"/>
                <a:ea typeface="Andale Sans UI"/>
                <a:cs typeface="Tahoma" panose="020B0604030504040204" pitchFamily="34" charset="0"/>
              </a:rPr>
              <a:t>: 2008.02.24.</a:t>
            </a:r>
            <a:endParaRPr lang="hu-HU" sz="1800" kern="150" dirty="0">
              <a:effectLst/>
              <a:latin typeface="Times New Roman" panose="02020603050405020304" pitchFamily="18" charset="0"/>
              <a:ea typeface="Andale Sans UI"/>
              <a:cs typeface="Tahoma" panose="020B060403050404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Egyetlen egyház sem mentes a visszaélésektől. „Amerika legnagyobb protestáns felekezetét, a Déli Baptista Gyülekezetet a közelmúltban megrázták azok a </a:t>
            </a:r>
            <a:r>
              <a:rPr lang="hu-HU" sz="1800" u="sng" kern="150" dirty="0">
                <a:solidFill>
                  <a:srgbClr val="00000A"/>
                </a:solidFill>
                <a:effectLst/>
                <a:uFill>
                  <a:solidFill>
                    <a:srgbClr val="000000"/>
                  </a:solidFill>
                </a:uFill>
                <a:latin typeface="Calibri" panose="020F0502020204030204" pitchFamily="34" charset="0"/>
                <a:ea typeface="Andale Sans UI"/>
                <a:cs typeface="Times New Roman" panose="02020603050405020304" pitchFamily="18" charset="0"/>
              </a:rPr>
              <a:t>jelentések</a:t>
            </a:r>
            <a:r>
              <a:rPr lang="hu-HU" sz="1800" kern="150" dirty="0">
                <a:effectLst/>
                <a:latin typeface="Calibri" panose="020F0502020204030204" pitchFamily="34" charset="0"/>
                <a:ea typeface="Andale Sans UI"/>
                <a:cs typeface="Times New Roman" panose="02020603050405020304" pitchFamily="18" charset="0"/>
              </a:rPr>
              <a:t>, amelyek több mint 700 szexuális zaklatás elkövetéséről szóltak közel 400 egyházi vezető által 20 éven keresztül. Ami még rosszabb, hogy néhány felekezeti vezető tudott a problémákról, még sem állította meg az elkövetőket. Valójában sokan voltak köztük visszaeső bűnözők, akik elhagyták az egyik gyülekezetet, és elmentek egy másikba, ahol folytatták a zsákmányszerzésüket. Ez szörnyű, bűnös és durva elárulása Istennek és Isten népének.” Sok jelentést hallottunk a katolikus egyházban történt visszaélésekről is, de ezzel nincsenek egyedül.</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Szexuális visszaélések esetén az egyháznak speciális eljárásokat szükséges alkalmaznia. Egyrészt hasznos lehet konkrét cselekvések meghatározása. Másrészt egy túlságosan lerögzített eljárási mód lehetetlenné teheti az elfogadott eljárás követését minden esetben. Az elfogadott eljárások be nem tartása pedig peres eljárást vonhat maga után.</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Minden gyermekekkel foglalkozó személynek ki kellene töltenie egy önkéntes űrlapot, és alá kellene vetnie magát egy megfelelő háttérellenőrzésnek. Az ARM (</a:t>
            </a:r>
            <a:r>
              <a:rPr lang="hu-HU" sz="1800" kern="150" dirty="0" err="1">
                <a:effectLst/>
                <a:latin typeface="Calibri" panose="020F0502020204030204" pitchFamily="34" charset="0"/>
                <a:ea typeface="Andale Sans UI"/>
                <a:cs typeface="Times New Roman" panose="02020603050405020304" pitchFamily="18" charset="0"/>
              </a:rPr>
              <a:t>Adventist</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Risk</a:t>
            </a:r>
            <a:r>
              <a:rPr lang="hu-HU" sz="1800" kern="150" dirty="0">
                <a:effectLst/>
                <a:latin typeface="Calibri" panose="020F0502020204030204" pitchFamily="34" charset="0"/>
                <a:ea typeface="Andale Sans UI"/>
                <a:cs typeface="Times New Roman" panose="02020603050405020304" pitchFamily="18" charset="0"/>
              </a:rPr>
              <a:t> Management) iránymutatásokkal segíti a lelkészeket a személyzettel és az önkéntesekkel való bánásmódban. (További információ az ARM-nél olvasható, látogass el a következő címre: </a:t>
            </a:r>
            <a:r>
              <a:rPr lang="hu-HU" sz="1800" u="sng" kern="150" dirty="0">
                <a:solidFill>
                  <a:srgbClr val="000080"/>
                </a:solidFill>
                <a:effectLst/>
                <a:uFill>
                  <a:solidFill>
                    <a:srgbClr val="000000"/>
                  </a:solidFill>
                </a:uFill>
                <a:latin typeface="Calibri" panose="020F0502020204030204" pitchFamily="34" charset="0"/>
                <a:ea typeface="Andale Sans UI"/>
                <a:cs typeface="Times New Roman" panose="02020603050405020304" pitchFamily="18" charset="0"/>
                <a:hlinkClick r:id="rId3"/>
              </a:rPr>
              <a:t>https://women.adventist.org/protecting-our-childs </a:t>
            </a:r>
            <a:r>
              <a:rPr lang="hu-HU" sz="1800" kern="150" dirty="0">
                <a:effectLst/>
                <a:latin typeface="Calibri" panose="020F0502020204030204" pitchFamily="34" charset="0"/>
                <a:ea typeface="Andale Sans UI"/>
                <a:cs typeface="Times New Roman" panose="02020603050405020304" pitchFamily="18" charset="0"/>
              </a:rPr>
              <a:t>)</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Mikor felismered bármelyik gyülekezeti vagy egyházi vezető akár ellened, vagy más ellen elkövetett visszaélését, létfontosságú a gyors lépés. Lépj mielőbb kapcsolatba az Uniókonferenciával, az Egyházterülettel vagy az ARM-</a:t>
            </a:r>
            <a:r>
              <a:rPr lang="hu-HU" sz="1800" kern="150" dirty="0" err="1">
                <a:effectLst/>
                <a:latin typeface="Calibri" panose="020F0502020204030204" pitchFamily="34" charset="0"/>
                <a:ea typeface="Andale Sans UI"/>
                <a:cs typeface="Times New Roman" panose="02020603050405020304" pitchFamily="18" charset="0"/>
              </a:rPr>
              <a:t>mel</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Adventist</a:t>
            </a:r>
            <a:r>
              <a:rPr lang="hu-HU" sz="1800" kern="150" dirty="0">
                <a:effectLst/>
                <a:latin typeface="Calibri" panose="020F0502020204030204" pitchFamily="34" charset="0"/>
                <a:ea typeface="Andale Sans UI"/>
                <a:cs typeface="Times New Roman" panose="02020603050405020304" pitchFamily="18" charset="0"/>
              </a:rPr>
              <a:t> </a:t>
            </a:r>
            <a:r>
              <a:rPr lang="hu-HU" sz="1800" kern="150" dirty="0" err="1">
                <a:effectLst/>
                <a:latin typeface="Calibri" panose="020F0502020204030204" pitchFamily="34" charset="0"/>
                <a:ea typeface="Andale Sans UI"/>
                <a:cs typeface="Times New Roman" panose="02020603050405020304" pitchFamily="18" charset="0"/>
              </a:rPr>
              <a:t>Risk</a:t>
            </a:r>
            <a:r>
              <a:rPr lang="hu-HU" sz="1800" kern="150" dirty="0">
                <a:effectLst/>
                <a:latin typeface="Calibri" panose="020F0502020204030204" pitchFamily="34" charset="0"/>
                <a:ea typeface="Andale Sans UI"/>
                <a:cs typeface="Times New Roman" panose="02020603050405020304" pitchFamily="18" charset="0"/>
              </a:rPr>
              <a:t> Management) és az ügyvédeddel.</a:t>
            </a:r>
            <a:endParaRPr lang="hu-HU" sz="1800" kern="150" dirty="0">
              <a:effectLst/>
              <a:latin typeface="Symbol" panose="05050102010706020507" pitchFamily="18" charset="2"/>
              <a:ea typeface="Andale Sans UI"/>
              <a:cs typeface="Times New Roman" panose="02020603050405020304" pitchFamily="18" charset="0"/>
            </a:endParaRPr>
          </a:p>
          <a:p>
            <a:pPr marL="90170" indent="-90170">
              <a:tabLst>
                <a:tab pos="90170" algn="l"/>
              </a:tabLst>
            </a:pPr>
            <a:r>
              <a:rPr lang="en-US" sz="1800" u="sng" kern="150" dirty="0">
                <a:solidFill>
                  <a:srgbClr val="000080"/>
                </a:solidFill>
                <a:effectLst/>
                <a:uFill>
                  <a:solidFill>
                    <a:srgbClr val="000000"/>
                  </a:solidFill>
                </a:uFill>
                <a:latin typeface="Avenir Book"/>
                <a:ea typeface="Andale Sans UI"/>
                <a:cs typeface="Tahoma" panose="020B0604030504040204" pitchFamily="34" charset="0"/>
                <a:hlinkClick r:id="rId4"/>
              </a:rPr>
              <a:t>https://www.thebanner.org/columns/2019/04/abuse-of-power </a:t>
            </a:r>
            <a:r>
              <a:rPr lang="en-US" sz="1800" kern="150" dirty="0">
                <a:effectLst/>
                <a:latin typeface="Avenir Book"/>
                <a:ea typeface="Andale Sans UI"/>
                <a:cs typeface="Tahoma" panose="020B0604030504040204" pitchFamily="34" charset="0"/>
              </a:rPr>
              <a:t>. </a:t>
            </a:r>
            <a:r>
              <a:rPr lang="fr-FR" sz="1800" kern="150" dirty="0" err="1">
                <a:effectLst/>
                <a:latin typeface="Avenir Book"/>
                <a:ea typeface="Andale Sans UI"/>
                <a:cs typeface="Tahoma" panose="020B0604030504040204" pitchFamily="34" charset="0"/>
              </a:rPr>
              <a:t>Hozzáférés</a:t>
            </a:r>
            <a:r>
              <a:rPr lang="fr-FR" sz="1800" kern="150" dirty="0">
                <a:effectLst/>
                <a:latin typeface="Avenir Book"/>
                <a:ea typeface="Andale Sans UI"/>
                <a:cs typeface="Tahoma" panose="020B0604030504040204" pitchFamily="34" charset="0"/>
              </a:rPr>
              <a:t>: 2022.02.24.</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kern="150" dirty="0">
                <a:effectLst/>
                <a:latin typeface="Times New Roman" panose="02020603050405020304" pitchFamily="18"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kern="150" dirty="0">
                <a:effectLst/>
                <a:latin typeface="Avenir Next" panose="020B0503020202020204"/>
                <a:ea typeface="Andale Sans UI"/>
                <a:cs typeface="Tahoma" panose="020B0604030504040204" pitchFamily="34" charset="0"/>
              </a:rPr>
              <a:t>https://adventistrisk.org/en-us/safety-resources/solutions-newsletter/2022/january/nadeng-before-they-volunteer. </a:t>
            </a:r>
            <a:r>
              <a:rPr lang="fr-FR" sz="1800" kern="150" dirty="0" err="1">
                <a:effectLst/>
                <a:latin typeface="Avenir Next" panose="020B0503020202020204"/>
                <a:ea typeface="Andale Sans UI"/>
                <a:cs typeface="Tahoma" panose="020B0604030504040204" pitchFamily="34" charset="0"/>
              </a:rPr>
              <a:t>Hozzáférés</a:t>
            </a:r>
            <a:r>
              <a:rPr lang="fr-FR" sz="1800" kern="150" dirty="0">
                <a:effectLst/>
                <a:latin typeface="Avenir Next" panose="020B0503020202020204"/>
                <a:ea typeface="Andale Sans UI"/>
                <a:cs typeface="Tahoma" panose="020B0604030504040204" pitchFamily="34" charset="0"/>
              </a:rPr>
              <a:t>: 2022.03.30</a:t>
            </a:r>
            <a:endParaRPr lang="hu-HU" sz="1800" kern="150" dirty="0">
              <a:effectLst/>
              <a:latin typeface="Times New Roman" panose="02020603050405020304" pitchFamily="18" charset="0"/>
              <a:ea typeface="Andale Sans UI"/>
              <a:cs typeface="Tahoma" panose="020B0604030504040204" pitchFamily="34" charset="0"/>
            </a:endParaRPr>
          </a:p>
          <a:p>
            <a:pPr marL="90170" indent="-90170">
              <a:tabLst>
                <a:tab pos="90170" algn="l"/>
              </a:tabLst>
            </a:pPr>
            <a:r>
              <a:rPr lang="fr-FR" sz="1800" kern="150" dirty="0">
                <a:effectLst/>
                <a:latin typeface="Avenir Next" panose="020B0503020202020204"/>
                <a:ea typeface="Andale Sans UI"/>
                <a:cs typeface="Tahoma" panose="020B0604030504040204" pitchFamily="34" charset="0"/>
              </a:rPr>
              <a:t>https://adventistrisk.org/en-us/safety-resources/topics/child-protection. </a:t>
            </a:r>
            <a:r>
              <a:rPr lang="fr-FR" sz="1800" kern="150" dirty="0" err="1">
                <a:effectLst/>
                <a:latin typeface="Avenir Next" panose="020B0503020202020204"/>
                <a:ea typeface="Andale Sans UI"/>
                <a:cs typeface="Tahoma" panose="020B0604030504040204" pitchFamily="34" charset="0"/>
              </a:rPr>
              <a:t>Hozzáférés</a:t>
            </a:r>
            <a:r>
              <a:rPr lang="fr-FR" sz="1800" kern="150" dirty="0">
                <a:effectLst/>
                <a:latin typeface="Avenir Next" panose="020B0503020202020204"/>
                <a:ea typeface="Andale Sans UI"/>
                <a:cs typeface="Tahoma" panose="020B0604030504040204" pitchFamily="34" charset="0"/>
              </a:rPr>
              <a:t>: 2022.03.30</a:t>
            </a:r>
            <a:endParaRPr lang="hu-HU" sz="1800" kern="150" dirty="0">
              <a:effectLst/>
              <a:latin typeface="Times New Roman" panose="02020603050405020304" pitchFamily="18" charset="0"/>
              <a:ea typeface="Andale Sans UI"/>
              <a:cs typeface="Tahoma" panose="020B060403050404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Ne feledd, hogy a vádtól függetlenül az egyház küldetése a bántalmazott védelme, az áldozat meghallgatása és a hatóságokkal való együttműködés!</a:t>
            </a:r>
            <a:endParaRPr lang="hu-HU" sz="1800" kern="150" dirty="0">
              <a:effectLst/>
              <a:latin typeface="Symbol" panose="05050102010706020507" pitchFamily="18" charset="2"/>
              <a:ea typeface="Andale Sans UI"/>
              <a:cs typeface="Times New Roman" panose="02020603050405020304" pitchFamily="18" charset="0"/>
            </a:endParaRPr>
          </a:p>
          <a:p>
            <a:pPr algn="just"/>
            <a:r>
              <a:rPr lang="hu-HU" sz="1800" kern="150" dirty="0">
                <a:effectLst/>
                <a:latin typeface="Calibri" panose="020F0502020204030204" pitchFamily="34" charset="0"/>
                <a:ea typeface="Andale Sans UI"/>
                <a:cs typeface="Tahoma" panose="020B0604030504040204" pitchFamily="34" charset="0"/>
              </a:rPr>
              <a:t> </a:t>
            </a:r>
            <a:endParaRPr lang="hu-HU" sz="1800" kern="150" dirty="0">
              <a:effectLst/>
              <a:latin typeface="Times New Roman" panose="02020603050405020304" pitchFamily="18" charset="0"/>
              <a:ea typeface="Andale Sans UI"/>
              <a:cs typeface="Tahoma" panose="020B0604030504040204" pitchFamily="34" charset="0"/>
            </a:endParaRPr>
          </a:p>
          <a:p>
            <a:pPr marL="342900" lvl="0" indent="-342900" algn="just">
              <a:buSzPts val="1100"/>
              <a:buFont typeface="Wingdings" panose="05000000000000000000" pitchFamily="2" charset="2"/>
              <a:buChar char=""/>
            </a:pPr>
            <a:r>
              <a:rPr lang="hu-HU" sz="1800" kern="150" dirty="0">
                <a:effectLst/>
                <a:latin typeface="Calibri" panose="020F0502020204030204" pitchFamily="34" charset="0"/>
                <a:ea typeface="Andale Sans UI"/>
                <a:cs typeface="Times New Roman" panose="02020603050405020304" pitchFamily="18" charset="0"/>
              </a:rPr>
              <a:t>Amennyiben gyülekezeti vezető vagy, és valaki eljön hozzád tanácsadásra, hacsak nem illegális, amit elmond neked, meg </a:t>
            </a:r>
            <a:r>
              <a:rPr lang="hu-HU" sz="1800" u="sng" kern="150" dirty="0">
                <a:effectLst/>
                <a:latin typeface="Calibri" panose="020F0502020204030204" pitchFamily="34" charset="0"/>
                <a:ea typeface="Andale Sans UI"/>
                <a:cs typeface="Times New Roman" panose="02020603050405020304" pitchFamily="18" charset="0"/>
              </a:rPr>
              <a:t>kell </a:t>
            </a:r>
            <a:r>
              <a:rPr lang="hu-HU" sz="1800" kern="150" dirty="0">
                <a:effectLst/>
                <a:latin typeface="Calibri" panose="020F0502020204030204" pitchFamily="34" charset="0"/>
                <a:ea typeface="Andale Sans UI"/>
                <a:cs typeface="Times New Roman" panose="02020603050405020304" pitchFamily="18" charset="0"/>
              </a:rPr>
              <a:t>őrizned az elmondottakat, és így a másik bizalmát. Ugyanis, ha megosztod a hallottakat bárki mással a gyülekezetben, az tönkre teheti az egész szolgálatodat, és a hozzád fordulók lelki fejlődését.</a:t>
            </a:r>
            <a:endParaRPr lang="hu-HU" sz="1800" kern="150" dirty="0">
              <a:effectLst/>
              <a:latin typeface="Symbol" panose="05050102010706020507" pitchFamily="18" charset="2"/>
              <a:ea typeface="Andale Sans UI"/>
              <a:cs typeface="Times New Roman" panose="02020603050405020304" pitchFamily="18"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11/6/2022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11/6/2022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11/6/2022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11/6/2022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11/6/2022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11/6/2022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11/6/2022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11/6/2022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11/6/2022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11/6/2022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2557707"/>
            <a:ext cx="6757621" cy="2530547"/>
          </a:xfrm>
        </p:spPr>
        <p:txBody>
          <a:bodyPr>
            <a:normAutofit/>
          </a:bodyPr>
          <a:lstStyle/>
          <a:p>
            <a:r>
              <a:rPr lang="hu-HU" sz="5400" b="1" dirty="0">
                <a:latin typeface="Avenir Next" panose="020B0503020202020204" pitchFamily="34" charset="0"/>
              </a:rPr>
              <a:t>A </a:t>
            </a:r>
            <a:r>
              <a:rPr lang="hu-HU" sz="5400" b="1" dirty="0">
                <a:solidFill>
                  <a:srgbClr val="C00000"/>
                </a:solidFill>
                <a:latin typeface="Avenir Next" panose="020B0503020202020204" pitchFamily="34" charset="0"/>
              </a:rPr>
              <a:t>HATALOM</a:t>
            </a:r>
            <a:r>
              <a:rPr lang="hu-HU" sz="5400" b="1" dirty="0">
                <a:latin typeface="Avenir Next" panose="020B0503020202020204" pitchFamily="34" charset="0"/>
              </a:rPr>
              <a:t> TÍPUSAI</a:t>
            </a:r>
            <a:endParaRPr lang="en-US" sz="5400" b="1" dirty="0">
              <a:solidFill>
                <a:srgbClr val="C00000"/>
              </a:solidFill>
              <a:latin typeface="Avenir Next" panose="020B0503020202020204" pitchFamily="34" charset="0"/>
            </a:endParaRP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hu-HU" sz="2000" dirty="0">
                <a:latin typeface="Avenir Next LT Pro" panose="020B0504020202020204" pitchFamily="34" charset="77"/>
              </a:rPr>
              <a:t>Írta: </a:t>
            </a:r>
            <a:r>
              <a:rPr lang="en-US" sz="2000" dirty="0">
                <a:latin typeface="Avenir Next LT Pro" panose="020B0504020202020204" pitchFamily="34" charset="77"/>
              </a:rPr>
              <a:t>Ardis and Dick </a:t>
            </a:r>
            <a:r>
              <a:rPr lang="en-US" sz="2000" dirty="0" err="1">
                <a:latin typeface="Avenir Next LT Pro" panose="020B0504020202020204" pitchFamily="34" charset="77"/>
              </a:rPr>
              <a:t>Stenbakken</a:t>
            </a:r>
            <a:endParaRPr lang="en-US" sz="2000" dirty="0">
              <a:latin typeface="Avenir Next LT Pro" panose="020B0504020202020204" pitchFamily="34" charset="77"/>
            </a:endParaRPr>
          </a:p>
        </p:txBody>
      </p:sp>
      <p:sp>
        <p:nvSpPr>
          <p:cNvPr id="9" name="TextBox 8">
            <a:extLst>
              <a:ext uri="{FF2B5EF4-FFF2-40B4-BE49-F238E27FC236}">
                <a16:creationId xmlns:a16="http://schemas.microsoft.com/office/drawing/2014/main" id="{EEA89A8A-3072-AC42-BA5A-85CAE63B86E6}"/>
              </a:ext>
            </a:extLst>
          </p:cNvPr>
          <p:cNvSpPr txBox="1"/>
          <p:nvPr/>
        </p:nvSpPr>
        <p:spPr>
          <a:xfrm>
            <a:off x="6272464" y="5585996"/>
            <a:ext cx="4090738" cy="954107"/>
          </a:xfrm>
          <a:prstGeom prst="rect">
            <a:avLst/>
          </a:prstGeom>
          <a:noFill/>
        </p:spPr>
        <p:txBody>
          <a:bodyPr wrap="square" rtlCol="0">
            <a:spAutoFit/>
          </a:bodyPr>
          <a:lstStyle/>
          <a:p>
            <a:r>
              <a:rPr lang="en-US" sz="2000" b="1" dirty="0">
                <a:latin typeface="Avenir Next LT Pro" panose="020B0504020202020204" pitchFamily="34" charset="77"/>
              </a:rPr>
              <a:t>end</a:t>
            </a:r>
            <a:r>
              <a:rPr lang="en-US" sz="2000" b="1" dirty="0">
                <a:solidFill>
                  <a:srgbClr val="C00000"/>
                </a:solidFill>
                <a:latin typeface="Avenir Next LT Pro" panose="020B0504020202020204" pitchFamily="34" charset="77"/>
              </a:rPr>
              <a:t>it</a:t>
            </a:r>
            <a:r>
              <a:rPr lang="en-US" sz="2000" b="1" dirty="0">
                <a:latin typeface="Avenir Next LT Pro" panose="020B0504020202020204" pitchFamily="34" charset="77"/>
              </a:rPr>
              <a:t>now</a:t>
            </a:r>
            <a:r>
              <a:rPr lang="en-US" sz="2000" dirty="0">
                <a:latin typeface="Avenir Next LT Pro" panose="020B0504020202020204" pitchFamily="34" charset="77"/>
              </a:rPr>
              <a:t>® EMPHASIS DAY 2022</a:t>
            </a:r>
          </a:p>
          <a:p>
            <a:r>
              <a:rPr lang="en-US" dirty="0">
                <a:latin typeface="Avenir Next LT Pro" panose="020B0504020202020204" pitchFamily="34" charset="77"/>
              </a:rPr>
              <a:t>Prepared by General Conference Women’s Ministries Department </a:t>
            </a:r>
          </a:p>
        </p:txBody>
      </p:sp>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200" y="990945"/>
            <a:ext cx="9259957" cy="948980"/>
          </a:xfrm>
        </p:spPr>
        <p:txBody>
          <a:bodyPr/>
          <a:lstStyle/>
          <a:p>
            <a:r>
              <a:rPr lang="hu-HU" b="1" dirty="0">
                <a:solidFill>
                  <a:srgbClr val="C00000"/>
                </a:solidFill>
                <a:latin typeface="Avenir Next" panose="020B0503020202020204" pitchFamily="34" charset="0"/>
              </a:rPr>
              <a:t>TÉNYEK</a:t>
            </a:r>
            <a:r>
              <a:rPr lang="en-US" b="1" dirty="0">
                <a:latin typeface="Avenir Next" panose="020B0503020202020204" pitchFamily="34" charset="0"/>
              </a:rPr>
              <a:t> </a:t>
            </a:r>
            <a:r>
              <a:rPr lang="hu-HU" b="1" dirty="0">
                <a:latin typeface="Avenir Next" panose="020B0503020202020204" pitchFamily="34" charset="0"/>
              </a:rPr>
              <a:t>AMIT JÓ TUDNI</a:t>
            </a:r>
            <a:endParaRPr lang="en-US" b="1" dirty="0">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58908" y="1807696"/>
            <a:ext cx="9259957" cy="4654688"/>
          </a:xfrm>
        </p:spPr>
        <p:txBody>
          <a:bodyPr>
            <a:normAutofit fontScale="92500" lnSpcReduction="20000"/>
          </a:bodyPr>
          <a:lstStyle/>
          <a:p>
            <a:pPr>
              <a:lnSpc>
                <a:spcPct val="100000"/>
              </a:lnSpc>
            </a:pPr>
            <a:endParaRPr lang="en-US" dirty="0"/>
          </a:p>
          <a:p>
            <a:pPr>
              <a:lnSpc>
                <a:spcPct val="100000"/>
              </a:lnSpc>
            </a:pPr>
            <a:r>
              <a:rPr lang="en-US" dirty="0"/>
              <a:t>“</a:t>
            </a:r>
            <a:r>
              <a:rPr lang="hu-HU" dirty="0"/>
              <a:t>Van olyan tényező, ami félremagyarázza a bűnösök megbocsátására vonatkozó evangéliumi felhatalmazást. Ebben az esetben a lelkészi szexuális visszaélést inkább egyfajta erkölcsi vétségnek tekintik, mint a szakmai bizalom elárulásának.” </a:t>
            </a:r>
            <a:r>
              <a:rPr lang="en-US" sz="2000" dirty="0"/>
              <a:t>— James A. Cress</a:t>
            </a:r>
          </a:p>
          <a:p>
            <a:pPr>
              <a:lnSpc>
                <a:spcPct val="100000"/>
              </a:lnSpc>
            </a:pPr>
            <a:r>
              <a:rPr lang="hu-HU" dirty="0"/>
              <a:t>A helytelen válaszadás súlyosbítja a gyülekezeti vezetők helytelen magatartását a gyülekezetben. Ismerd meg az Egyház erre vonatkozó irányelveit!</a:t>
            </a:r>
          </a:p>
          <a:p>
            <a:pPr>
              <a:lnSpc>
                <a:spcPct val="100000"/>
              </a:lnSpc>
            </a:pPr>
            <a:r>
              <a:rPr lang="hu-HU" dirty="0"/>
              <a:t>Az egyház vagy intézmény küldetése sérül a hatalommal való visszaélés miatt. A negatív következmények megértése arra motiválhatja az intézményt a hatalommal visszaélő vezetők elleni fellépésre. </a:t>
            </a:r>
          </a:p>
        </p:txBody>
      </p:sp>
    </p:spTree>
    <p:extLst>
      <p:ext uri="{BB962C8B-B14F-4D97-AF65-F5344CB8AC3E}">
        <p14:creationId xmlns:p14="http://schemas.microsoft.com/office/powerpoint/2010/main" val="20900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838200" y="247049"/>
            <a:ext cx="9317736" cy="1012571"/>
          </a:xfrm>
        </p:spPr>
        <p:txBody>
          <a:bodyPr>
            <a:normAutofit fontScale="90000"/>
          </a:bodyPr>
          <a:lstStyle/>
          <a:p>
            <a:pPr algn="ctr"/>
            <a:r>
              <a:rPr lang="hu-HU" b="1" dirty="0">
                <a:solidFill>
                  <a:srgbClr val="C00000"/>
                </a:solidFill>
                <a:latin typeface="Avenir Next" panose="020B0503020202020204" pitchFamily="34" charset="0"/>
              </a:rPr>
              <a:t>LÉPÉSEK</a:t>
            </a:r>
            <a:br>
              <a:rPr lang="en-US" b="1" dirty="0">
                <a:latin typeface="Avenir Next" panose="020B0503020202020204" pitchFamily="34" charset="0"/>
              </a:rPr>
            </a:br>
            <a:r>
              <a:rPr lang="hu-HU" b="1" dirty="0">
                <a:latin typeface="Avenir Next" panose="020B0503020202020204" pitchFamily="34" charset="0"/>
              </a:rPr>
              <a:t>A BŰNBEESÉS ELKERÜLÉSÉRE</a:t>
            </a:r>
            <a:endParaRPr lang="en-US"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40776"/>
            <a:ext cx="7574280" cy="4745507"/>
          </a:xfrm>
        </p:spPr>
        <p:txBody>
          <a:bodyPr>
            <a:normAutofit lnSpcReduction="10000"/>
          </a:bodyPr>
          <a:lstStyle/>
          <a:p>
            <a:pPr>
              <a:lnSpc>
                <a:spcPct val="100000"/>
              </a:lnSpc>
            </a:pPr>
            <a:r>
              <a:rPr lang="hu-HU" dirty="0"/>
              <a:t>Legyen elszámoltatható a partnered!</a:t>
            </a:r>
          </a:p>
          <a:p>
            <a:pPr>
              <a:lnSpc>
                <a:spcPct val="100000"/>
              </a:lnSpc>
            </a:pPr>
            <a:r>
              <a:rPr lang="hu-HU" dirty="0"/>
              <a:t>Az iroda ajtaját hagyja nyitva, az ablakon a függöny ne legyen elhúzva.</a:t>
            </a:r>
          </a:p>
          <a:p>
            <a:pPr>
              <a:lnSpc>
                <a:spcPct val="100000"/>
              </a:lnSpc>
            </a:pPr>
            <a:r>
              <a:rPr lang="hu-HU" dirty="0"/>
              <a:t>Fizikai akadályként mindig tartsa az asztalát maga és a tanácsadója között.</a:t>
            </a:r>
          </a:p>
          <a:p>
            <a:pPr>
              <a:lnSpc>
                <a:spcPct val="100000"/>
              </a:lnSpc>
            </a:pPr>
            <a:r>
              <a:rPr lang="hu-HU" dirty="0"/>
              <a:t>Még az alkalom szerinti fizikai érintkezést is kerülje el!</a:t>
            </a:r>
          </a:p>
          <a:p>
            <a:pPr>
              <a:lnSpc>
                <a:spcPct val="100000"/>
              </a:lnSpc>
            </a:pPr>
            <a:r>
              <a:rPr lang="hu-HU" dirty="0"/>
              <a:t>A tanácsadás csak párokkal vagy azonos neműekkel legyen.</a:t>
            </a:r>
          </a:p>
          <a:p>
            <a:pPr>
              <a:lnSpc>
                <a:spcPct val="100000"/>
              </a:lnSpc>
            </a:pPr>
            <a:r>
              <a:rPr lang="hu-HU" dirty="0"/>
              <a:t>Soha ne gondold azt, hogy legyőzhetetlen vagy!</a:t>
            </a:r>
            <a:endParaRPr lang="en-US" dirty="0"/>
          </a:p>
        </p:txBody>
      </p:sp>
      <p:sp>
        <p:nvSpPr>
          <p:cNvPr id="5" name="TextBox 4">
            <a:extLst>
              <a:ext uri="{FF2B5EF4-FFF2-40B4-BE49-F238E27FC236}">
                <a16:creationId xmlns:a16="http://schemas.microsoft.com/office/drawing/2014/main" id="{51856042-486A-A245-9878-2CEC6972D7BD}"/>
              </a:ext>
            </a:extLst>
          </p:cNvPr>
          <p:cNvSpPr txBox="1"/>
          <p:nvPr/>
        </p:nvSpPr>
        <p:spPr>
          <a:xfrm>
            <a:off x="838200" y="1370024"/>
            <a:ext cx="6510528" cy="461665"/>
          </a:xfrm>
          <a:prstGeom prst="rect">
            <a:avLst/>
          </a:prstGeom>
          <a:noFill/>
        </p:spPr>
        <p:txBody>
          <a:bodyPr wrap="square" rtlCol="0">
            <a:spAutoFit/>
          </a:bodyPr>
          <a:lstStyle/>
          <a:p>
            <a:r>
              <a:rPr lang="hu-HU" sz="2400" dirty="0">
                <a:solidFill>
                  <a:schemeClr val="bg1"/>
                </a:solidFill>
                <a:latin typeface="Avenir Next" panose="020B0503020202020204" pitchFamily="34" charset="0"/>
              </a:rPr>
              <a:t>HA TE VAGY A HATALOM KÉPVISELŐJE</a:t>
            </a:r>
            <a:r>
              <a:rPr lang="en-US" sz="2400" dirty="0">
                <a:solidFill>
                  <a:schemeClr val="bg1"/>
                </a:solidFill>
                <a:latin typeface="Avenir Next" panose="020B0503020202020204" pitchFamily="34" charset="0"/>
              </a:rPr>
              <a:t>:</a:t>
            </a:r>
          </a:p>
        </p:txBody>
      </p:sp>
    </p:spTree>
    <p:extLst>
      <p:ext uri="{BB962C8B-B14F-4D97-AF65-F5344CB8AC3E}">
        <p14:creationId xmlns:p14="http://schemas.microsoft.com/office/powerpoint/2010/main" val="257229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602250" y="681396"/>
            <a:ext cx="9378696" cy="1325563"/>
          </a:xfrm>
        </p:spPr>
        <p:txBody>
          <a:bodyPr>
            <a:normAutofit/>
          </a:bodyPr>
          <a:lstStyle/>
          <a:p>
            <a:r>
              <a:rPr lang="hu-HU" sz="4000" b="1" dirty="0">
                <a:latin typeface="Avenir Next" panose="020B0503020202020204" pitchFamily="34" charset="0"/>
              </a:rPr>
              <a:t>AZ EGYHÁZI FEGYELEM </a:t>
            </a:r>
            <a:r>
              <a:rPr lang="hu-HU" sz="4000" b="1" dirty="0">
                <a:solidFill>
                  <a:srgbClr val="C00000"/>
                </a:solidFill>
                <a:latin typeface="Avenir Next" panose="020B0503020202020204" pitchFamily="34" charset="0"/>
              </a:rPr>
              <a:t>FONTOSSÁGA</a:t>
            </a:r>
            <a:endParaRPr lang="en-US" sz="4000" b="1" dirty="0">
              <a:solidFill>
                <a:srgbClr val="C00000"/>
              </a:solidFill>
              <a:latin typeface="Avenir Next" panose="020B0503020202020204" pitchFamily="34" charset="0"/>
            </a:endParaRP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3385542"/>
          </a:xfrm>
          <a:prstGeom prst="rect">
            <a:avLst/>
          </a:prstGeom>
          <a:noFill/>
        </p:spPr>
        <p:txBody>
          <a:bodyPr wrap="square" rtlCol="0">
            <a:spAutoFit/>
          </a:bodyPr>
          <a:lstStyle/>
          <a:p>
            <a:pPr marL="457200" indent="-457200">
              <a:buFont typeface="Arial" panose="020B0604020202020204" pitchFamily="34" charset="0"/>
              <a:buChar char="•"/>
            </a:pPr>
            <a:r>
              <a:rPr lang="hu-HU" sz="2800" dirty="0"/>
              <a:t>A legtöbb egyház azt feltételezi, hogy soha nem kerül sor bántalmazásra.</a:t>
            </a:r>
          </a:p>
          <a:p>
            <a:pPr marL="457200" indent="-457200">
              <a:buFont typeface="Arial" panose="020B0604020202020204" pitchFamily="34" charset="0"/>
              <a:buChar char="•"/>
            </a:pPr>
            <a:r>
              <a:rPr lang="hu-HU" sz="2800" dirty="0"/>
              <a:t>Ezért nincsenek tervei a probléma elhárítására.</a:t>
            </a:r>
          </a:p>
          <a:p>
            <a:pPr marL="457200" indent="-457200">
              <a:buFont typeface="Arial" panose="020B0604020202020204" pitchFamily="34" charset="0"/>
              <a:buChar char="•"/>
            </a:pPr>
            <a:r>
              <a:rPr lang="hu-HU" sz="2800" dirty="0"/>
              <a:t>A hatalommal való visszaélés problémájának, kezelésének egyik leggyakoribb módja az, hogy a szőnyeg alá söpörjük azt.</a:t>
            </a:r>
          </a:p>
          <a:p>
            <a:pPr marL="457200" indent="-457200">
              <a:buFont typeface="Arial" panose="020B0604020202020204" pitchFamily="34" charset="0"/>
              <a:buChar char="•"/>
            </a:pPr>
            <a:r>
              <a:rPr lang="hu-HU" sz="2800" dirty="0">
                <a:solidFill>
                  <a:srgbClr val="002060"/>
                </a:solidFill>
              </a:rPr>
              <a:t>A bántalmazóval való bánásmód létfontosságú.</a:t>
            </a:r>
          </a:p>
          <a:p>
            <a:endParaRPr lang="en-US" dirty="0"/>
          </a:p>
        </p:txBody>
      </p:sp>
    </p:spTree>
    <p:extLst>
      <p:ext uri="{BB962C8B-B14F-4D97-AF65-F5344CB8AC3E}">
        <p14:creationId xmlns:p14="http://schemas.microsoft.com/office/powerpoint/2010/main" val="29116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r="-1" b="10096"/>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5715000" y="10740"/>
            <a:ext cx="6443826" cy="450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u-HU" sz="4100" b="1" dirty="0">
                <a:latin typeface="Avenir Next" panose="020B0503020202020204" pitchFamily="34" charset="0"/>
              </a:rPr>
              <a:t>A SZENTÍRÁS FELSZÓLÍTJA</a:t>
            </a:r>
            <a:endParaRPr lang="en-US" sz="4100" b="1" dirty="0">
              <a:latin typeface="Avenir Next" panose="020B0503020202020204" pitchFamily="34" charset="0"/>
            </a:endParaRPr>
          </a:p>
          <a:p>
            <a:pPr algn="ctr">
              <a:spcAft>
                <a:spcPts val="600"/>
              </a:spcAft>
            </a:pPr>
            <a:r>
              <a:rPr lang="hu-HU" b="1" i="1" dirty="0">
                <a:solidFill>
                  <a:srgbClr val="C00000"/>
                </a:solidFill>
                <a:latin typeface="Book Antiqua" panose="02040602050305030304" pitchFamily="18" charset="0"/>
              </a:rPr>
              <a:t>a hibák fegyelmezésére</a:t>
            </a:r>
            <a:endParaRPr lang="en-US" b="1" i="1" dirty="0">
              <a:solidFill>
                <a:srgbClr val="C00000"/>
              </a:solidFill>
              <a:latin typeface="Book Antiqua" panose="02040602050305030304" pitchFamily="18" charset="0"/>
            </a:endParaRPr>
          </a:p>
          <a:p>
            <a:pPr algn="ctr">
              <a:spcAft>
                <a:spcPts val="600"/>
              </a:spcAft>
            </a:pPr>
            <a:r>
              <a:rPr lang="hu-HU" sz="4100" b="1" dirty="0">
                <a:latin typeface="Avenir Next" panose="020B0503020202020204" pitchFamily="34" charset="0"/>
              </a:rPr>
              <a:t>A GYÜLEKEZETI TAGOKAT</a:t>
            </a:r>
            <a:endParaRPr lang="en-US" sz="4100" b="1" dirty="0">
              <a:latin typeface="Avenir Next" panose="020B0503020202020204" pitchFamily="34" charset="0"/>
            </a:endParaRP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0"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116569" y="609602"/>
            <a:ext cx="5567431" cy="6122893"/>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hu-HU" sz="3200" b="1" dirty="0">
                <a:solidFill>
                  <a:srgbClr val="C00000"/>
                </a:solidFill>
              </a:rPr>
              <a:t>Máté</a:t>
            </a:r>
            <a:r>
              <a:rPr lang="en-US" sz="3200" b="1" dirty="0">
                <a:solidFill>
                  <a:srgbClr val="C00000"/>
                </a:solidFill>
              </a:rPr>
              <a:t> 18:15-20 </a:t>
            </a:r>
            <a:r>
              <a:rPr lang="hu-HU" sz="3200" dirty="0"/>
              <a:t>azt tanítja, hogy a bűnössel szemben el kell járni, meg kell fedni, és ha nem hajlandó megtérni, ki kell őt zárni az egyházból.</a:t>
            </a:r>
          </a:p>
          <a:p>
            <a:pPr>
              <a:spcAft>
                <a:spcPts val="600"/>
              </a:spcAft>
            </a:pPr>
            <a:endParaRPr lang="en-US" sz="3200" dirty="0"/>
          </a:p>
          <a:p>
            <a:pPr indent="-228600">
              <a:spcAft>
                <a:spcPts val="600"/>
              </a:spcAft>
              <a:buFont typeface="Arial" panose="020B0604020202020204" pitchFamily="34" charset="0"/>
              <a:buChar char="•"/>
            </a:pPr>
            <a:r>
              <a:rPr lang="en-US" sz="3200" b="1" dirty="0">
                <a:solidFill>
                  <a:srgbClr val="C00000"/>
                </a:solidFill>
              </a:rPr>
              <a:t>A</a:t>
            </a:r>
            <a:r>
              <a:rPr lang="hu-HU" sz="3200" b="1" dirty="0" err="1">
                <a:solidFill>
                  <a:srgbClr val="C00000"/>
                </a:solidFill>
              </a:rPr>
              <a:t>pCsel</a:t>
            </a:r>
            <a:r>
              <a:rPr lang="en-US" sz="3200" b="1" dirty="0">
                <a:solidFill>
                  <a:srgbClr val="C00000"/>
                </a:solidFill>
              </a:rPr>
              <a:t> 5:1-11</a:t>
            </a:r>
            <a:r>
              <a:rPr lang="en-US" sz="3200" dirty="0"/>
              <a:t> </a:t>
            </a:r>
            <a:r>
              <a:rPr lang="hu-HU" sz="3200" dirty="0"/>
              <a:t>szemlélteti a bűn súlyosságát az egyházon belül, a Szentlélek érzékenységét a bűn vonatkozásában, és Isten gyors ítéletét a bűn felett.</a:t>
            </a:r>
            <a:endParaRPr lang="en-US" sz="3200" dirty="0"/>
          </a:p>
        </p:txBody>
      </p:sp>
    </p:spTree>
    <p:extLst>
      <p:ext uri="{BB962C8B-B14F-4D97-AF65-F5344CB8AC3E}">
        <p14:creationId xmlns:p14="http://schemas.microsoft.com/office/powerpoint/2010/main" val="3642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book with glasses and a flower on top of it&#10;&#10;Description automatically generated with low confidence">
            <a:extLst>
              <a:ext uri="{FF2B5EF4-FFF2-40B4-BE49-F238E27FC236}">
                <a16:creationId xmlns:a16="http://schemas.microsoft.com/office/drawing/2014/main" id="{5E492BC3-B23D-C94D-9436-95AA8667D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CE363A-41F9-B242-8F64-4C093166E1C8}"/>
              </a:ext>
            </a:extLst>
          </p:cNvPr>
          <p:cNvSpPr/>
          <p:nvPr/>
        </p:nvSpPr>
        <p:spPr>
          <a:xfrm>
            <a:off x="6513787" y="1972235"/>
            <a:ext cx="5158259" cy="4285130"/>
          </a:xfrm>
          <a:prstGeom prst="rect">
            <a:avLst/>
          </a:prstGeom>
        </p:spPr>
        <p:txBody>
          <a:bodyPr vert="horz" lIns="91440" tIns="45720" rIns="91440" bIns="45720" rtlCol="0">
            <a:normAutofit/>
          </a:bodyPr>
          <a:lstStyle/>
          <a:p>
            <a:pPr indent="-228600" algn="ctr">
              <a:spcAft>
                <a:spcPts val="600"/>
              </a:spcAft>
              <a:buFont typeface="Arial" panose="020B0604020202020204" pitchFamily="34" charset="0"/>
              <a:buChar char="•"/>
            </a:pPr>
            <a:r>
              <a:rPr lang="en-US" sz="3200" b="1" dirty="0">
                <a:solidFill>
                  <a:srgbClr val="C00000"/>
                </a:solidFill>
              </a:rPr>
              <a:t>1</a:t>
            </a:r>
            <a:r>
              <a:rPr lang="hu-HU" sz="3200" b="1" dirty="0">
                <a:solidFill>
                  <a:srgbClr val="C00000"/>
                </a:solidFill>
              </a:rPr>
              <a:t>Korinthus </a:t>
            </a:r>
            <a:r>
              <a:rPr lang="en-US" sz="3200" b="1" dirty="0">
                <a:solidFill>
                  <a:srgbClr val="C00000"/>
                </a:solidFill>
              </a:rPr>
              <a:t>5:1-5 </a:t>
            </a:r>
            <a:r>
              <a:rPr lang="hu-HU" sz="3200" dirty="0"/>
              <a:t>azt tanítja, hogy az egyház válasza határozott a meg nem bánt bűnre, mégpedig az, hogy szomorú miatta, elítéli a bűnt, és kizárja a meg nem térő tagot.</a:t>
            </a:r>
            <a:endParaRPr lang="en-US" sz="3200" dirty="0"/>
          </a:p>
        </p:txBody>
      </p:sp>
    </p:spTree>
    <p:extLst>
      <p:ext uri="{BB962C8B-B14F-4D97-AF65-F5344CB8AC3E}">
        <p14:creationId xmlns:p14="http://schemas.microsoft.com/office/powerpoint/2010/main" val="149686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949C761-FD5A-894C-8A25-F203581CC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251BEA-E3DA-4443-824F-0575DAC58694}"/>
              </a:ext>
            </a:extLst>
          </p:cNvPr>
          <p:cNvSpPr/>
          <p:nvPr/>
        </p:nvSpPr>
        <p:spPr>
          <a:xfrm>
            <a:off x="7818478" y="968188"/>
            <a:ext cx="4230084" cy="5611906"/>
          </a:xfrm>
          <a:prstGeom prst="rect">
            <a:avLst/>
          </a:prstGeom>
        </p:spPr>
        <p:txBody>
          <a:bodyPr vert="horz" lIns="91440" tIns="45720" rIns="91440" bIns="45720" rtlCol="0">
            <a:normAutofit fontScale="92500" lnSpcReduction="10000"/>
          </a:bodyPr>
          <a:lstStyle/>
          <a:p>
            <a:pPr indent="-228600">
              <a:spcAft>
                <a:spcPts val="600"/>
              </a:spcAft>
              <a:buFont typeface="Arial" panose="020B0604020202020204" pitchFamily="34" charset="0"/>
              <a:buChar char="•"/>
            </a:pPr>
            <a:r>
              <a:rPr lang="en-US" sz="2800" b="1" dirty="0">
                <a:solidFill>
                  <a:srgbClr val="C00000"/>
                </a:solidFill>
              </a:rPr>
              <a:t>1Thess</a:t>
            </a:r>
            <a:r>
              <a:rPr lang="hu-HU" sz="2800" b="1" dirty="0">
                <a:solidFill>
                  <a:srgbClr val="C00000"/>
                </a:solidFill>
              </a:rPr>
              <a:t>z</a:t>
            </a:r>
            <a:r>
              <a:rPr lang="en-US" sz="2800" b="1" dirty="0" err="1">
                <a:solidFill>
                  <a:srgbClr val="C00000"/>
                </a:solidFill>
              </a:rPr>
              <a:t>aloni</a:t>
            </a:r>
            <a:r>
              <a:rPr lang="hu-HU" sz="2800" b="1" dirty="0" err="1">
                <a:solidFill>
                  <a:srgbClr val="C00000"/>
                </a:solidFill>
              </a:rPr>
              <a:t>ka</a:t>
            </a:r>
            <a:r>
              <a:rPr lang="en-US" sz="2800" b="1" dirty="0">
                <a:solidFill>
                  <a:srgbClr val="C00000"/>
                </a:solidFill>
              </a:rPr>
              <a:t> 5:14 </a:t>
            </a:r>
            <a:r>
              <a:rPr lang="hu-HU" sz="2800" dirty="0"/>
              <a:t>megparancsolja, hogy figyelmeztessék az engedetleneket és a rendetleneket.</a:t>
            </a:r>
          </a:p>
          <a:p>
            <a:pPr indent="-228600">
              <a:spcAft>
                <a:spcPts val="600"/>
              </a:spcAft>
              <a:buFont typeface="Arial" panose="020B0604020202020204" pitchFamily="34" charset="0"/>
              <a:buChar char="•"/>
            </a:pPr>
            <a:r>
              <a:rPr lang="en-US" sz="2800" b="1" dirty="0">
                <a:solidFill>
                  <a:srgbClr val="C00000"/>
                </a:solidFill>
              </a:rPr>
              <a:t>2</a:t>
            </a:r>
            <a:r>
              <a:rPr lang="hu-HU" sz="2800" b="1" dirty="0">
                <a:solidFill>
                  <a:srgbClr val="C00000"/>
                </a:solidFill>
              </a:rPr>
              <a:t>T</a:t>
            </a:r>
            <a:r>
              <a:rPr lang="en-US" sz="2800" b="1" dirty="0" err="1">
                <a:solidFill>
                  <a:srgbClr val="C00000"/>
                </a:solidFill>
              </a:rPr>
              <a:t>hess</a:t>
            </a:r>
            <a:r>
              <a:rPr lang="hu-HU" sz="2800" b="1" dirty="0">
                <a:solidFill>
                  <a:srgbClr val="C00000"/>
                </a:solidFill>
              </a:rPr>
              <a:t>z</a:t>
            </a:r>
            <a:r>
              <a:rPr lang="en-US" sz="2800" b="1" dirty="0" err="1">
                <a:solidFill>
                  <a:srgbClr val="C00000"/>
                </a:solidFill>
              </a:rPr>
              <a:t>aloni</a:t>
            </a:r>
            <a:r>
              <a:rPr lang="hu-HU" sz="2800" b="1" dirty="0" err="1">
                <a:solidFill>
                  <a:srgbClr val="C00000"/>
                </a:solidFill>
              </a:rPr>
              <a:t>ka</a:t>
            </a:r>
            <a:r>
              <a:rPr lang="en-US" sz="2800" b="1" dirty="0">
                <a:solidFill>
                  <a:srgbClr val="C00000"/>
                </a:solidFill>
              </a:rPr>
              <a:t> 3:6-15 </a:t>
            </a:r>
            <a:r>
              <a:rPr lang="hu-HU" sz="2800" dirty="0"/>
              <a:t>arra tanít bennünket, hogy figyelmeztessük a rendetlen testvért és határolódjunk el tőle.</a:t>
            </a:r>
            <a:endParaRPr lang="en-US" sz="2800" dirty="0"/>
          </a:p>
          <a:p>
            <a:pPr indent="-228600">
              <a:spcAft>
                <a:spcPts val="600"/>
              </a:spcAft>
              <a:buFont typeface="Arial" panose="020B0604020202020204" pitchFamily="34" charset="0"/>
              <a:buChar char="•"/>
            </a:pPr>
            <a:r>
              <a:rPr lang="hu-HU" sz="2800" b="1" dirty="0">
                <a:solidFill>
                  <a:srgbClr val="C00000"/>
                </a:solidFill>
              </a:rPr>
              <a:t>1 Timótheus </a:t>
            </a:r>
            <a:r>
              <a:rPr lang="en-US" sz="2800" b="1" dirty="0">
                <a:solidFill>
                  <a:srgbClr val="C00000"/>
                </a:solidFill>
              </a:rPr>
              <a:t>5:20 </a:t>
            </a:r>
            <a:r>
              <a:rPr lang="hu-HU" sz="2800" dirty="0"/>
              <a:t>azt mondja, hogy nyilvánosan feddjük meg a hosszú idő óta tartó bűnt.</a:t>
            </a:r>
            <a:endParaRPr lang="en-US" sz="2800" dirty="0"/>
          </a:p>
        </p:txBody>
      </p:sp>
    </p:spTree>
    <p:extLst>
      <p:ext uri="{BB962C8B-B14F-4D97-AF65-F5344CB8AC3E}">
        <p14:creationId xmlns:p14="http://schemas.microsoft.com/office/powerpoint/2010/main" val="14445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A9B9681-9F0E-A746-84D9-2AEA637A1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7" r="6542"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932551-30C4-0849-9F19-81FEB9DA8A19}"/>
              </a:ext>
            </a:extLst>
          </p:cNvPr>
          <p:cNvSpPr/>
          <p:nvPr/>
        </p:nvSpPr>
        <p:spPr>
          <a:xfrm>
            <a:off x="7320465" y="806822"/>
            <a:ext cx="4530876" cy="5665696"/>
          </a:xfrm>
          <a:prstGeom prst="rect">
            <a:avLst/>
          </a:prstGeom>
        </p:spPr>
        <p:txBody>
          <a:bodyPr vert="horz" lIns="91440" tIns="45720" rIns="91440" bIns="45720" rtlCol="0">
            <a:normAutofit lnSpcReduction="10000"/>
          </a:bodyPr>
          <a:lstStyle/>
          <a:p>
            <a:pPr indent="-228600">
              <a:spcAft>
                <a:spcPts val="600"/>
              </a:spcAft>
              <a:buFont typeface="Arial" panose="020B0604020202020204" pitchFamily="34" charset="0"/>
              <a:buChar char="•"/>
            </a:pPr>
            <a:r>
              <a:rPr lang="en-US" sz="2800" b="1" dirty="0">
                <a:solidFill>
                  <a:srgbClr val="C00000"/>
                </a:solidFill>
              </a:rPr>
              <a:t>Titus 1:13 </a:t>
            </a:r>
            <a:r>
              <a:rPr lang="hu-HU" sz="2800" dirty="0"/>
              <a:t>azt mondja, hogy szigorúan fedd meg azokat, akik hamisságot tanítanak.</a:t>
            </a:r>
            <a:endParaRPr lang="en-US" sz="1200" dirty="0"/>
          </a:p>
          <a:p>
            <a:pPr indent="-228600">
              <a:spcAft>
                <a:spcPts val="600"/>
              </a:spcAft>
              <a:buFont typeface="Arial" panose="020B0604020202020204" pitchFamily="34" charset="0"/>
              <a:buChar char="•"/>
            </a:pPr>
            <a:r>
              <a:rPr lang="en-US" sz="2800" b="1" dirty="0">
                <a:solidFill>
                  <a:srgbClr val="C00000"/>
                </a:solidFill>
              </a:rPr>
              <a:t>Titus 3:10</a:t>
            </a:r>
            <a:r>
              <a:rPr lang="en-US" sz="2800" dirty="0"/>
              <a:t> </a:t>
            </a:r>
            <a:r>
              <a:rPr lang="hu-HU" sz="2800" dirty="0"/>
              <a:t>megparancsolja, hogy tartsunk távolságot a megosztottságot okozó személytől, de csak megfelelő figyelmeztetés után.</a:t>
            </a:r>
            <a:endParaRPr lang="hu-HU" sz="1200" dirty="0"/>
          </a:p>
          <a:p>
            <a:pPr indent="-228600">
              <a:spcAft>
                <a:spcPts val="600"/>
              </a:spcAft>
              <a:buFont typeface="Arial" panose="020B0604020202020204" pitchFamily="34" charset="0"/>
              <a:buChar char="•"/>
            </a:pPr>
            <a:r>
              <a:rPr lang="hu-HU" sz="2800" b="1" dirty="0">
                <a:solidFill>
                  <a:srgbClr val="C00000"/>
                </a:solidFill>
              </a:rPr>
              <a:t>Jelenések</a:t>
            </a:r>
            <a:r>
              <a:rPr lang="en-US" sz="2800" b="1" dirty="0">
                <a:solidFill>
                  <a:srgbClr val="C00000"/>
                </a:solidFill>
              </a:rPr>
              <a:t> 2</a:t>
            </a:r>
            <a:r>
              <a:rPr lang="hu-HU" sz="2800" b="1" dirty="0">
                <a:solidFill>
                  <a:srgbClr val="C00000"/>
                </a:solidFill>
              </a:rPr>
              <a:t>–</a:t>
            </a:r>
            <a:r>
              <a:rPr lang="en-US" sz="2800" b="1" dirty="0">
                <a:solidFill>
                  <a:srgbClr val="C00000"/>
                </a:solidFill>
              </a:rPr>
              <a:t>3</a:t>
            </a:r>
            <a:r>
              <a:rPr lang="en-US" sz="2800" dirty="0">
                <a:solidFill>
                  <a:srgbClr val="C00000"/>
                </a:solidFill>
              </a:rPr>
              <a:t> </a:t>
            </a:r>
            <a:r>
              <a:rPr lang="hu-HU" sz="2800" dirty="0"/>
              <a:t>bűnbánatra hívja a gyülekezeteket, és ha megtagadják azt, úgy, figyelmeztet a közelgő ítéletre.</a:t>
            </a:r>
            <a:endParaRPr lang="en-US" sz="2800" dirty="0"/>
          </a:p>
        </p:txBody>
      </p:sp>
    </p:spTree>
    <p:extLst>
      <p:ext uri="{BB962C8B-B14F-4D97-AF65-F5344CB8AC3E}">
        <p14:creationId xmlns:p14="http://schemas.microsoft.com/office/powerpoint/2010/main" val="39005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161366" y="502378"/>
            <a:ext cx="5060691" cy="3936940"/>
          </a:xfrm>
        </p:spPr>
        <p:txBody>
          <a:bodyPr vert="horz" lIns="91440" tIns="45720" rIns="91440" bIns="45720" rtlCol="0" anchor="b">
            <a:normAutofit/>
          </a:bodyPr>
          <a:lstStyle/>
          <a:p>
            <a:pPr algn="ctr">
              <a:lnSpc>
                <a:spcPct val="100000"/>
              </a:lnSpc>
            </a:pPr>
            <a:r>
              <a:rPr lang="en-US" b="1" dirty="0">
                <a:latin typeface="Avenir Next" panose="020B0503020202020204" pitchFamily="34" charset="0"/>
              </a:rPr>
              <a:t>ELLEN G. WHITE </a:t>
            </a:r>
            <a:br>
              <a:rPr lang="hu-HU" b="1" dirty="0">
                <a:latin typeface="Avenir Next" panose="020B0503020202020204" pitchFamily="34" charset="0"/>
              </a:rPr>
            </a:br>
            <a:r>
              <a:rPr lang="hu-HU" b="1" dirty="0">
                <a:solidFill>
                  <a:srgbClr val="C00000"/>
                </a:solidFill>
                <a:latin typeface="Avenir Next" panose="020B0503020202020204" pitchFamily="34" charset="0"/>
              </a:rPr>
              <a:t>A HATALMI VISSZAÉLÉSRŐL</a:t>
            </a:r>
            <a:endParaRPr lang="en-US" b="1" dirty="0">
              <a:solidFill>
                <a:srgbClr val="C00000"/>
              </a:solidFill>
              <a:latin typeface="Avenir Next" panose="020B0503020202020204" pitchFamily="34" charset="0"/>
            </a:endParaRP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r="463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a:bodyPr>
          <a:lstStyle/>
          <a:p>
            <a:pPr marL="0" indent="0" algn="ctr">
              <a:lnSpc>
                <a:spcPct val="100000"/>
              </a:lnSpc>
              <a:buNone/>
            </a:pPr>
            <a:r>
              <a:rPr lang="hu-HU" dirty="0"/>
              <a:t>„Sokan, akik Krisztus szolgáinak vallják magukat, olyanok mint Éli fiai, akik szent hivatalban szolgáltak és hivatalukkal visszaélve bűnözésre és házasságtörésre késztették az embereket, hogy áthágják Isten törvényét. Elképesztő életükről kell majd számot adniuk, amikor mindenki ügye Isten elé kerül, és a testben végzett cselekedetek szerint ítéli meg őket... A házasságtörés korunk egyik szörnyű bűne. Ez a bűn a magukat keresztényeknek vallók minden rétegében, minden osztályában jelen van….”</a:t>
            </a:r>
            <a:endParaRPr lang="en-US" dirty="0"/>
          </a:p>
          <a:p>
            <a:pPr marL="0" indent="0" algn="ctr">
              <a:lnSpc>
                <a:spcPct val="100000"/>
              </a:lnSpc>
              <a:buNone/>
            </a:pPr>
            <a:r>
              <a:rPr lang="en-US" sz="1800" dirty="0"/>
              <a:t>—The Sin of Licentiousness, Testimonies on Sexual </a:t>
            </a:r>
            <a:r>
              <a:rPr lang="en-US" sz="1800" dirty="0" err="1"/>
              <a:t>Behaviour</a:t>
            </a:r>
            <a:r>
              <a:rPr lang="en-US" sz="1800" dirty="0"/>
              <a:t>, Adultery, and Divorce (1989), 99.2. </a:t>
            </a:r>
          </a:p>
          <a:p>
            <a:pPr>
              <a:lnSpc>
                <a:spcPct val="100000"/>
              </a:lnSpc>
            </a:pPr>
            <a:endParaRPr lang="en-US" dirty="0"/>
          </a:p>
        </p:txBody>
      </p:sp>
    </p:spTree>
    <p:extLst>
      <p:ext uri="{BB962C8B-B14F-4D97-AF65-F5344CB8AC3E}">
        <p14:creationId xmlns:p14="http://schemas.microsoft.com/office/powerpoint/2010/main" val="3119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838200" y="895455"/>
            <a:ext cx="10515600" cy="1325563"/>
          </a:xfrm>
        </p:spPr>
        <p:txBody>
          <a:bodyPr/>
          <a:lstStyle/>
          <a:p>
            <a:r>
              <a:rPr lang="en-US" b="1" dirty="0">
                <a:latin typeface="Avenir Next" panose="020B0503020202020204" pitchFamily="34" charset="0"/>
              </a:rPr>
              <a:t>ABUSE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1700119"/>
            <a:ext cx="8431306" cy="4351338"/>
          </a:xfrm>
        </p:spPr>
        <p:txBody>
          <a:bodyPr>
            <a:normAutofit lnSpcReduction="10000"/>
          </a:bodyPr>
          <a:lstStyle/>
          <a:p>
            <a:pPr>
              <a:lnSpc>
                <a:spcPct val="100000"/>
              </a:lnSpc>
            </a:pPr>
            <a:endParaRPr lang="en-US" dirty="0"/>
          </a:p>
          <a:p>
            <a:pPr>
              <a:lnSpc>
                <a:spcPct val="100000"/>
              </a:lnSpc>
            </a:pPr>
            <a:r>
              <a:rPr lang="hu-HU" dirty="0"/>
              <a:t>Létezik maga a probléma</a:t>
            </a:r>
            <a:endParaRPr lang="en-US" dirty="0"/>
          </a:p>
          <a:p>
            <a:pPr>
              <a:lnSpc>
                <a:spcPct val="100000"/>
              </a:lnSpc>
            </a:pPr>
            <a:r>
              <a:rPr lang="hu-HU" dirty="0"/>
              <a:t>Mit jelent a hatalommal való visszaélés?</a:t>
            </a:r>
            <a:endParaRPr lang="en-US" dirty="0"/>
          </a:p>
          <a:p>
            <a:pPr>
              <a:lnSpc>
                <a:spcPct val="100000"/>
              </a:lnSpc>
            </a:pPr>
            <a:r>
              <a:rPr lang="hu-HU" dirty="0"/>
              <a:t>Hogyan kezeljük a problémát, hogy az ne legyen még nagyobb?</a:t>
            </a:r>
            <a:endParaRPr lang="en-US" dirty="0"/>
          </a:p>
          <a:p>
            <a:pPr>
              <a:lnSpc>
                <a:spcPct val="100000"/>
              </a:lnSpc>
            </a:pPr>
            <a:r>
              <a:rPr lang="hu-HU" dirty="0"/>
              <a:t>Mit tegyük a problémával?</a:t>
            </a:r>
            <a:endParaRPr lang="en-US" dirty="0"/>
          </a:p>
          <a:p>
            <a:pPr>
              <a:lnSpc>
                <a:spcPct val="100000"/>
              </a:lnSpc>
            </a:pPr>
            <a:r>
              <a:rPr lang="hu-HU" dirty="0"/>
              <a:t>És ez hogyan érinti a helyreállítást?</a:t>
            </a:r>
            <a:endParaRPr lang="en-US" dirty="0"/>
          </a:p>
          <a:p>
            <a:pPr marL="0" indent="0">
              <a:lnSpc>
                <a:spcPct val="100000"/>
              </a:lnSpc>
              <a:buNone/>
            </a:pPr>
            <a:r>
              <a:rPr lang="hu-HU" dirty="0"/>
              <a:t>Az áldozatnak és a bántalmazónak egyaránt szüksége van segítő szolgálatra.</a:t>
            </a:r>
            <a:endParaRPr lang="en-US" dirty="0"/>
          </a:p>
        </p:txBody>
      </p:sp>
    </p:spTree>
    <p:extLst>
      <p:ext uri="{BB962C8B-B14F-4D97-AF65-F5344CB8AC3E}">
        <p14:creationId xmlns:p14="http://schemas.microsoft.com/office/powerpoint/2010/main" val="3548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838200" y="2020255"/>
            <a:ext cx="9183624" cy="4658921"/>
          </a:xfrm>
        </p:spPr>
        <p:txBody>
          <a:bodyPr>
            <a:normAutofit/>
          </a:bodyPr>
          <a:lstStyle/>
          <a:p>
            <a:pPr marL="0" indent="0" algn="ctr">
              <a:lnSpc>
                <a:spcPct val="100000"/>
              </a:lnSpc>
              <a:buNone/>
            </a:pPr>
            <a:endParaRPr lang="en-US" dirty="0"/>
          </a:p>
          <a:p>
            <a:pPr lvl="0" algn="ctr">
              <a:lnSpc>
                <a:spcPct val="100000"/>
              </a:lnSpc>
              <a:spcBef>
                <a:spcPts val="1000"/>
              </a:spcBef>
              <a:buNone/>
              <a:tabLst>
                <a:tab pos="0" algn="l"/>
              </a:tabLst>
            </a:pPr>
            <a:r>
              <a:rPr lang="hu-HU" dirty="0"/>
              <a:t>„Ha az evangélium szolgája nem uralkodik alantas szenvedélyein, ha nem követi az apostolok példáját, és annyira meggyalázza elhívatását és hitét, hogy akár a bűn élvezetét javasolja egy nőtestvérének, akkor istenfélő nőtestvéreinknek egy pillanatra sem szabad abban a hitben ringatni magukat, hogy a bűn vagy bűntett a legkevésbé is elveszíti bűnös voltát, csak azért, mert a lelkészük erre készteti őket…</a:t>
            </a:r>
          </a:p>
          <a:p>
            <a:pPr marL="0" indent="0" algn="ctr">
              <a:lnSpc>
                <a:spcPct val="100000"/>
              </a:lnSpc>
              <a:buNone/>
            </a:pPr>
            <a:endParaRPr lang="en-US" dirty="0"/>
          </a:p>
        </p:txBody>
      </p:sp>
    </p:spTree>
    <p:extLst>
      <p:ext uri="{BB962C8B-B14F-4D97-AF65-F5344CB8AC3E}">
        <p14:creationId xmlns:p14="http://schemas.microsoft.com/office/powerpoint/2010/main" val="123990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417734" y="1587"/>
            <a:ext cx="5538477" cy="6856413"/>
          </a:xfrm>
        </p:spPr>
        <p:txBody>
          <a:bodyPr vert="horz" lIns="91440" tIns="45720" rIns="91440" bIns="45720" rtlCol="0">
            <a:normAutofit/>
          </a:bodyPr>
          <a:lstStyle/>
          <a:p>
            <a:pPr marL="0" indent="0" algn="ctr">
              <a:lnSpc>
                <a:spcPct val="110000"/>
              </a:lnSpc>
              <a:buNone/>
            </a:pPr>
            <a:endParaRPr lang="en-US" dirty="0"/>
          </a:p>
          <a:p>
            <a:pPr algn="ctr"/>
            <a:r>
              <a:rPr lang="hu-HU" sz="2400" kern="150" dirty="0">
                <a:effectLst/>
                <a:latin typeface="Calibri" panose="020F0502020204030204" pitchFamily="34" charset="0"/>
                <a:ea typeface="Andale Sans UI"/>
                <a:cs typeface="Tahoma" panose="020B0604030504040204" pitchFamily="34" charset="0"/>
              </a:rPr>
              <a:t>Az a tény, hogy emberekről, akik felelős beosztásban vannak, azt látjuk, hogy gyakorolják a bűnt, ez nem csökkentheti a bűnnel szembeni bűntudatot és annak hatalmas erejét senki gondolkodásában. A bűnnek éppoly bűnös dolognak, éppoly utálatosnak kell látszania, mint ahogyan eddig is tekintették; a tiszta és a jó gondolkodású pedig irtózzon attól és kerülje azt, mert aki beletörődik a bűnbe, az olyan, mintha egy kígyó elől menekülnénk, akinek a csípése halálos és már megmart bennünket.” — </a:t>
            </a:r>
            <a:r>
              <a:rPr lang="hu-HU" sz="2400" i="1" kern="150" dirty="0">
                <a:effectLst/>
                <a:latin typeface="Calibri" panose="020F0502020204030204" pitchFamily="34" charset="0"/>
                <a:ea typeface="Andale Sans UI"/>
                <a:cs typeface="Tahoma" panose="020B0604030504040204" pitchFamily="34" charset="0"/>
              </a:rPr>
              <a:t>Bizonyságtételek a gyülekezetek számára</a:t>
            </a:r>
            <a:r>
              <a:rPr lang="hu-HU" sz="2400" kern="150" dirty="0">
                <a:effectLst/>
                <a:latin typeface="Calibri" panose="020F0502020204030204" pitchFamily="34" charset="0"/>
                <a:ea typeface="Andale Sans UI"/>
                <a:cs typeface="Tahoma" panose="020B0604030504040204" pitchFamily="34" charset="0"/>
              </a:rPr>
              <a:t>, </a:t>
            </a:r>
            <a:r>
              <a:rPr lang="hu-HU" sz="2400" kern="150" dirty="0" err="1">
                <a:effectLst/>
                <a:latin typeface="Calibri" panose="020F0502020204030204" pitchFamily="34" charset="0"/>
                <a:ea typeface="Andale Sans UI"/>
                <a:cs typeface="Tahoma" panose="020B0604030504040204" pitchFamily="34" charset="0"/>
              </a:rPr>
              <a:t>Vol</a:t>
            </a:r>
            <a:r>
              <a:rPr lang="hu-HU" sz="2400" kern="150" dirty="0">
                <a:effectLst/>
                <a:latin typeface="Calibri" panose="020F0502020204030204" pitchFamily="34" charset="0"/>
                <a:ea typeface="Andale Sans UI"/>
                <a:cs typeface="Tahoma" panose="020B0604030504040204" pitchFamily="34" charset="0"/>
              </a:rPr>
              <a:t>. 2, 457,1</a:t>
            </a:r>
            <a:endParaRPr lang="hu-HU" sz="2400" kern="150" dirty="0">
              <a:effectLst/>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20642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617212"/>
          </a:xfrm>
        </p:spPr>
        <p:txBody>
          <a:bodyPr>
            <a:noAutofit/>
          </a:bodyPr>
          <a:lstStyle/>
          <a:p>
            <a:pPr algn="just"/>
            <a:r>
              <a:rPr lang="hu-HU" kern="150" dirty="0">
                <a:effectLst/>
                <a:latin typeface="Calibri" panose="020F0502020204030204" pitchFamily="34" charset="0"/>
                <a:ea typeface="Andale Sans UI"/>
                <a:cs typeface="Tahoma" panose="020B0604030504040204" pitchFamily="34" charset="0"/>
              </a:rPr>
              <a:t>„Amikor egy férfi, aki azt vallja, hogy betartja Isten szent törvényét, és szent dolgokban szolgál, kihasználja azt a bizalmat, amelyet helyzete nyújt neki, és igyekszik kiélni alantas szenvedélyeit, ennek a ténynek önmagában elegendőnek kell lennie ahhoz, hogy az Istenben hívő nő belássa, hogy bár a férfi hivatása olyan magasztos, mint az egek, a tőle származó tisztátalan javaslat a fény angyalának álcázott Sátántól származik. Nem tudom elhinni, hogy Isten Igéje lakozik azok szívében, akik olyan könnyen készek átadni ártatlanságukat és erényüket a csábító szenvedélyek oltárán.” — </a:t>
            </a:r>
            <a:r>
              <a:rPr lang="hu-HU" i="1" kern="150" dirty="0">
                <a:effectLst/>
                <a:latin typeface="Calibri" panose="020F0502020204030204" pitchFamily="34" charset="0"/>
                <a:ea typeface="Andale Sans UI"/>
                <a:cs typeface="Tahoma" panose="020B0604030504040204" pitchFamily="34" charset="0"/>
              </a:rPr>
              <a:t>Bizonyságtételek a gyülekezetek számára </a:t>
            </a:r>
            <a:r>
              <a:rPr lang="hu-HU" kern="150" dirty="0">
                <a:effectLst/>
                <a:latin typeface="Calibri" panose="020F0502020204030204" pitchFamily="34" charset="0"/>
                <a:ea typeface="Andale Sans UI"/>
                <a:cs typeface="Tahoma" panose="020B0604030504040204" pitchFamily="34" charset="0"/>
              </a:rPr>
              <a:t>, </a:t>
            </a:r>
            <a:r>
              <a:rPr lang="hu-HU" kern="150" dirty="0" err="1">
                <a:effectLst/>
                <a:latin typeface="Calibri" panose="020F0502020204030204" pitchFamily="34" charset="0"/>
                <a:ea typeface="Andale Sans UI"/>
                <a:cs typeface="Tahoma" panose="020B0604030504040204" pitchFamily="34" charset="0"/>
              </a:rPr>
              <a:t>vol</a:t>
            </a:r>
            <a:r>
              <a:rPr lang="hu-HU" kern="150" dirty="0">
                <a:effectLst/>
                <a:latin typeface="Calibri" panose="020F0502020204030204" pitchFamily="34" charset="0"/>
                <a:ea typeface="Andale Sans UI"/>
                <a:cs typeface="Tahoma" panose="020B0604030504040204" pitchFamily="34" charset="0"/>
              </a:rPr>
              <a:t>. 2, 457,2.</a:t>
            </a:r>
            <a:endParaRPr lang="hu-HU" kern="150" dirty="0">
              <a:effectLst/>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36259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0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6003783" y="52262"/>
            <a:ext cx="5243622" cy="4657761"/>
          </a:xfrm>
        </p:spPr>
        <p:txBody>
          <a:bodyPr vert="horz" lIns="91440" tIns="45720" rIns="91440" bIns="45720" rtlCol="0" anchor="b">
            <a:normAutofit fontScale="90000"/>
          </a:bodyPr>
          <a:lstStyle/>
          <a:p>
            <a:pPr algn="ctr">
              <a:lnSpc>
                <a:spcPct val="100000"/>
              </a:lnSpc>
            </a:pPr>
            <a:br>
              <a:rPr lang="en-US" sz="4800" b="1" dirty="0">
                <a:solidFill>
                  <a:srgbClr val="595959"/>
                </a:solidFill>
                <a:latin typeface="Avenir Next" panose="020B0503020202020204" pitchFamily="34" charset="0"/>
              </a:rPr>
            </a:br>
            <a:r>
              <a:rPr lang="hu-HU" sz="4800" b="1" dirty="0">
                <a:solidFill>
                  <a:schemeClr val="accent6">
                    <a:lumMod val="50000"/>
                  </a:schemeClr>
                </a:solidFill>
                <a:latin typeface="Avenir Next" panose="020B0503020202020204" pitchFamily="34" charset="0"/>
              </a:rPr>
              <a:t>A HATALOMMAL VALÓ VISSZAÉLÉS</a:t>
            </a:r>
            <a:br>
              <a:rPr lang="hu-HU" sz="4800" b="1" dirty="0">
                <a:solidFill>
                  <a:schemeClr val="accent6">
                    <a:lumMod val="50000"/>
                  </a:schemeClr>
                </a:solidFill>
                <a:latin typeface="Avenir Next" panose="020B0503020202020204" pitchFamily="34" charset="0"/>
              </a:rPr>
            </a:br>
            <a:r>
              <a:rPr lang="hu-HU" sz="4400" b="1" dirty="0">
                <a:solidFill>
                  <a:srgbClr val="595959"/>
                </a:solidFill>
                <a:latin typeface="Avenir Next" panose="020B0503020202020204" pitchFamily="34" charset="0"/>
              </a:rPr>
              <a:t>ÉS A HATALOM HELYTELEN HASZNÁLATA</a:t>
            </a:r>
            <a:br>
              <a:rPr lang="en-US" b="1" dirty="0">
                <a:solidFill>
                  <a:schemeClr val="accent6">
                    <a:lumMod val="50000"/>
                  </a:schemeClr>
                </a:solidFill>
                <a:latin typeface="Avenir Next" panose="020B0503020202020204" pitchFamily="34" charset="0"/>
              </a:rPr>
            </a:br>
            <a:r>
              <a:rPr lang="hu-HU" sz="2400" b="1" dirty="0">
                <a:solidFill>
                  <a:srgbClr val="595959"/>
                </a:solidFill>
                <a:latin typeface="Avenir Next" panose="020B0503020202020204" pitchFamily="34" charset="0"/>
              </a:rPr>
              <a:t>1Sámuel 2–4 fejezete</a:t>
            </a:r>
            <a:endParaRPr lang="en-US"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32077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734681" y="1825624"/>
            <a:ext cx="9047673" cy="5161771"/>
          </a:xfrm>
        </p:spPr>
        <p:txBody>
          <a:bodyPr>
            <a:normAutofit fontScale="92500" lnSpcReduction="10000"/>
          </a:bodyPr>
          <a:lstStyle/>
          <a:p>
            <a:pPr marL="0" indent="0">
              <a:lnSpc>
                <a:spcPct val="110000"/>
              </a:lnSpc>
              <a:buNone/>
            </a:pPr>
            <a:r>
              <a:rPr lang="hu-HU" dirty="0">
                <a:solidFill>
                  <a:srgbClr val="C00000"/>
                </a:solidFill>
              </a:rPr>
              <a:t>1</a:t>
            </a:r>
            <a:r>
              <a:rPr lang="en-US" dirty="0">
                <a:solidFill>
                  <a:srgbClr val="C00000"/>
                </a:solidFill>
              </a:rPr>
              <a:t>S</a:t>
            </a:r>
            <a:r>
              <a:rPr lang="hu-HU" dirty="0">
                <a:solidFill>
                  <a:srgbClr val="C00000"/>
                </a:solidFill>
              </a:rPr>
              <a:t>á</a:t>
            </a:r>
            <a:r>
              <a:rPr lang="en-US" dirty="0" err="1">
                <a:solidFill>
                  <a:srgbClr val="C00000"/>
                </a:solidFill>
              </a:rPr>
              <a:t>muel</a:t>
            </a:r>
            <a:r>
              <a:rPr lang="en-US" dirty="0">
                <a:solidFill>
                  <a:srgbClr val="C00000"/>
                </a:solidFill>
              </a:rPr>
              <a:t> 2</a:t>
            </a:r>
          </a:p>
          <a:p>
            <a:pPr>
              <a:lnSpc>
                <a:spcPct val="110000"/>
              </a:lnSpc>
            </a:pPr>
            <a:r>
              <a:rPr lang="en-US" b="1" dirty="0">
                <a:solidFill>
                  <a:schemeClr val="accent6">
                    <a:lumMod val="50000"/>
                  </a:schemeClr>
                </a:solidFill>
              </a:rPr>
              <a:t>2:3: </a:t>
            </a:r>
            <a:r>
              <a:rPr lang="hu-HU" b="1" dirty="0">
                <a:solidFill>
                  <a:schemeClr val="accent6">
                    <a:lumMod val="50000"/>
                  </a:schemeClr>
                </a:solidFill>
              </a:rPr>
              <a:t>„Hiszen mindentudó Isten az Úr, </a:t>
            </a:r>
            <a:r>
              <a:rPr lang="hu-HU" b="1" dirty="0"/>
              <a:t>és ő teszi mérlegre a tetteket.” (Ez előkészíti a terepet a következő figyelmeztetéshez.)</a:t>
            </a:r>
            <a:endParaRPr lang="en-US" i="1" dirty="0"/>
          </a:p>
          <a:p>
            <a:pPr>
              <a:lnSpc>
                <a:spcPct val="110000"/>
              </a:lnSpc>
            </a:pPr>
            <a:r>
              <a:rPr lang="en-US" b="1" dirty="0">
                <a:solidFill>
                  <a:schemeClr val="accent6">
                    <a:lumMod val="50000"/>
                  </a:schemeClr>
                </a:solidFill>
              </a:rPr>
              <a:t>2:9, 10: </a:t>
            </a:r>
            <a:r>
              <a:rPr lang="hu-HU" b="1" dirty="0">
                <a:solidFill>
                  <a:schemeClr val="accent6">
                    <a:lumMod val="50000"/>
                  </a:schemeClr>
                </a:solidFill>
              </a:rPr>
              <a:t>„Senkit sem tesz hőssé a maga ereje. </a:t>
            </a:r>
            <a:r>
              <a:rPr lang="hu-HU" dirty="0"/>
              <a:t>Összetörnek, akik az Úrral perbe szállnak.” </a:t>
            </a:r>
            <a:r>
              <a:rPr lang="hu-HU" i="1" dirty="0"/>
              <a:t>(Ez ismét egy figyelmeztetés, és egy bevezető a későbbiek megosztásához.)</a:t>
            </a:r>
            <a:endParaRPr lang="en-US" i="1" dirty="0"/>
          </a:p>
          <a:p>
            <a:pPr>
              <a:lnSpc>
                <a:spcPct val="110000"/>
              </a:lnSpc>
            </a:pPr>
            <a:r>
              <a:rPr lang="en-US" b="1" dirty="0">
                <a:solidFill>
                  <a:schemeClr val="accent6">
                    <a:lumMod val="50000"/>
                  </a:schemeClr>
                </a:solidFill>
              </a:rPr>
              <a:t>2:12: </a:t>
            </a:r>
            <a:r>
              <a:rPr lang="hu-HU" b="1" dirty="0">
                <a:solidFill>
                  <a:schemeClr val="accent6">
                    <a:lumMod val="50000"/>
                  </a:schemeClr>
                </a:solidFill>
              </a:rPr>
              <a:t>„Éli fiai azonban elvetemült emberek voltak, nem törődtek az Úrral.” </a:t>
            </a:r>
            <a:r>
              <a:rPr lang="en-US" i="1" dirty="0"/>
              <a:t>(</a:t>
            </a:r>
            <a:r>
              <a:rPr lang="hu-HU" i="1" dirty="0"/>
              <a:t>Más szóval, nem voltak igazak, hűségesek. Ők csak színlelték elhívatásukat, hamis vallási vezetőknek adták ki magukat – vallási visszaélés.)</a:t>
            </a:r>
            <a:endParaRPr lang="en-US" dirty="0"/>
          </a:p>
          <a:p>
            <a:pPr marL="0" indent="0">
              <a:lnSpc>
                <a:spcPct val="110000"/>
              </a:lnSpc>
              <a:buNone/>
            </a:pPr>
            <a:endParaRPr lang="en-US" dirty="0"/>
          </a:p>
          <a:p>
            <a:pPr>
              <a:lnSpc>
                <a:spcPct val="110000"/>
              </a:lnSpc>
            </a:pPr>
            <a:endParaRPr lang="en-US" dirty="0"/>
          </a:p>
        </p:txBody>
      </p:sp>
    </p:spTree>
    <p:extLst>
      <p:ext uri="{BB962C8B-B14F-4D97-AF65-F5344CB8AC3E}">
        <p14:creationId xmlns:p14="http://schemas.microsoft.com/office/powerpoint/2010/main" val="349400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838200" y="2011362"/>
            <a:ext cx="9334500" cy="4846638"/>
          </a:xfrm>
        </p:spPr>
        <p:txBody>
          <a:bodyPr>
            <a:normAutofit/>
          </a:bodyPr>
          <a:lstStyle/>
          <a:p>
            <a:pPr marL="0" indent="0">
              <a:lnSpc>
                <a:spcPct val="100000"/>
              </a:lnSpc>
              <a:buNone/>
            </a:pPr>
            <a:r>
              <a:rPr lang="en-US" dirty="0">
                <a:solidFill>
                  <a:srgbClr val="C00000"/>
                </a:solidFill>
              </a:rPr>
              <a:t>I S</a:t>
            </a:r>
            <a:r>
              <a:rPr lang="hu-HU" dirty="0">
                <a:solidFill>
                  <a:srgbClr val="C00000"/>
                </a:solidFill>
              </a:rPr>
              <a:t>á</a:t>
            </a:r>
            <a:r>
              <a:rPr lang="en-US" dirty="0" err="1">
                <a:solidFill>
                  <a:srgbClr val="C00000"/>
                </a:solidFill>
              </a:rPr>
              <a:t>muel</a:t>
            </a:r>
            <a:r>
              <a:rPr lang="en-US" dirty="0">
                <a:solidFill>
                  <a:srgbClr val="C00000"/>
                </a:solidFill>
              </a:rPr>
              <a:t> 2</a:t>
            </a:r>
          </a:p>
          <a:p>
            <a:pPr>
              <a:lnSpc>
                <a:spcPct val="100000"/>
              </a:lnSpc>
            </a:pPr>
            <a:r>
              <a:rPr lang="en-US" b="1" dirty="0">
                <a:solidFill>
                  <a:schemeClr val="accent6">
                    <a:lumMod val="50000"/>
                  </a:schemeClr>
                </a:solidFill>
              </a:rPr>
              <a:t>2:12-16: </a:t>
            </a:r>
            <a:r>
              <a:rPr lang="hu-HU" b="1" dirty="0">
                <a:solidFill>
                  <a:schemeClr val="accent6">
                    <a:lumMod val="50000"/>
                  </a:schemeClr>
                </a:solidFill>
              </a:rPr>
              <a:t>Megfélemlítették az embereket, </a:t>
            </a:r>
            <a:r>
              <a:rPr lang="hu-HU" dirty="0"/>
              <a:t>és lényegében kirabolták őket. Nem voltak tekintettel az emberekre </a:t>
            </a:r>
            <a:r>
              <a:rPr lang="hu-HU" i="1" dirty="0"/>
              <a:t>(pozícióval való és vallás visszaélés).</a:t>
            </a:r>
            <a:endParaRPr lang="en-US" i="1" dirty="0"/>
          </a:p>
          <a:p>
            <a:pPr>
              <a:lnSpc>
                <a:spcPct val="100000"/>
              </a:lnSpc>
            </a:pPr>
            <a:r>
              <a:rPr lang="en-US" b="1" dirty="0">
                <a:solidFill>
                  <a:schemeClr val="accent6">
                    <a:lumMod val="50000"/>
                  </a:schemeClr>
                </a:solidFill>
              </a:rPr>
              <a:t>2:17: </a:t>
            </a:r>
            <a:r>
              <a:rPr lang="hu-HU" b="1" dirty="0">
                <a:solidFill>
                  <a:schemeClr val="accent6">
                    <a:lumMod val="50000"/>
                  </a:schemeClr>
                </a:solidFill>
              </a:rPr>
              <a:t>Ezt a sértő magatartást az Úr bűnnek minősíti.</a:t>
            </a:r>
            <a:endParaRPr lang="en-US" b="1" dirty="0">
              <a:solidFill>
                <a:schemeClr val="accent6">
                  <a:lumMod val="50000"/>
                </a:schemeClr>
              </a:solidFill>
            </a:endParaRPr>
          </a:p>
          <a:p>
            <a:pPr>
              <a:lnSpc>
                <a:spcPct val="100000"/>
              </a:lnSpc>
            </a:pPr>
            <a:r>
              <a:rPr lang="en-US" b="1" dirty="0">
                <a:solidFill>
                  <a:schemeClr val="accent6">
                    <a:lumMod val="50000"/>
                  </a:schemeClr>
                </a:solidFill>
              </a:rPr>
              <a:t>2:22-25: </a:t>
            </a:r>
            <a:r>
              <a:rPr lang="hu-HU" b="1" dirty="0">
                <a:solidFill>
                  <a:schemeClr val="accent6">
                    <a:lumMod val="50000"/>
                  </a:schemeClr>
                </a:solidFill>
              </a:rPr>
              <a:t>Nem voltak tekintettel azokra a nőkre sem, akik a templomban szolgáltak. </a:t>
            </a:r>
            <a:r>
              <a:rPr lang="hu-HU" dirty="0"/>
              <a:t>Helyzetüket arra használták fel, hogy szexuálisan és vallásilag zaklassák őket </a:t>
            </a:r>
            <a:r>
              <a:rPr lang="hu-HU" i="1" dirty="0"/>
              <a:t>(pozícióval való, szexuális és vallási visszaélés).</a:t>
            </a:r>
            <a:endParaRPr lang="en-US" i="1" dirty="0"/>
          </a:p>
        </p:txBody>
      </p:sp>
    </p:spTree>
    <p:extLst>
      <p:ext uri="{BB962C8B-B14F-4D97-AF65-F5344CB8AC3E}">
        <p14:creationId xmlns:p14="http://schemas.microsoft.com/office/powerpoint/2010/main" val="42766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769188" y="2351658"/>
            <a:ext cx="9334500" cy="3617823"/>
          </a:xfrm>
        </p:spPr>
        <p:txBody>
          <a:bodyPr/>
          <a:lstStyle/>
          <a:p>
            <a:pPr marL="0" indent="0">
              <a:lnSpc>
                <a:spcPct val="100000"/>
              </a:lnSpc>
              <a:buNone/>
            </a:pPr>
            <a:r>
              <a:rPr lang="hu-HU" dirty="0">
                <a:solidFill>
                  <a:srgbClr val="C00000"/>
                </a:solidFill>
              </a:rPr>
              <a:t>1Sá</a:t>
            </a:r>
            <a:r>
              <a:rPr lang="en-US" dirty="0" err="1">
                <a:solidFill>
                  <a:srgbClr val="C00000"/>
                </a:solidFill>
              </a:rPr>
              <a:t>muel</a:t>
            </a:r>
            <a:r>
              <a:rPr lang="en-US" dirty="0">
                <a:solidFill>
                  <a:srgbClr val="C00000"/>
                </a:solidFill>
              </a:rPr>
              <a:t> 3</a:t>
            </a:r>
          </a:p>
          <a:p>
            <a:pPr>
              <a:lnSpc>
                <a:spcPct val="100000"/>
              </a:lnSpc>
            </a:pPr>
            <a:r>
              <a:rPr lang="en-US" b="1" dirty="0">
                <a:solidFill>
                  <a:schemeClr val="accent6">
                    <a:lumMod val="50000"/>
                  </a:schemeClr>
                </a:solidFill>
              </a:rPr>
              <a:t>3:1: </a:t>
            </a:r>
            <a:r>
              <a:rPr lang="hu-HU" b="1" dirty="0">
                <a:solidFill>
                  <a:schemeClr val="accent6">
                    <a:lumMod val="50000"/>
                  </a:schemeClr>
                </a:solidFill>
              </a:rPr>
              <a:t>Ez a bántalmazó légkör és magatartás közvetlenül összefüggött a lelki hanyatlással és az Istennel való kapcsolat hiányával. </a:t>
            </a:r>
            <a:r>
              <a:rPr lang="hu-HU" dirty="0"/>
              <a:t>„Abban az időben ritkaság volt az Úr igéje, nem volt gyakran látomás.” </a:t>
            </a:r>
            <a:r>
              <a:rPr lang="hu-HU" i="1" dirty="0"/>
              <a:t>Az eredmény az egész közösség bántalmazása volt, nem csak a közvetlenül érintetteké.)</a:t>
            </a:r>
            <a:endParaRPr lang="en-US" i="1" dirty="0"/>
          </a:p>
          <a:p>
            <a:pPr>
              <a:lnSpc>
                <a:spcPct val="100000"/>
              </a:lnSpc>
            </a:pPr>
            <a:endParaRPr lang="en-US" dirty="0"/>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32385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1898948"/>
            <a:ext cx="9334500" cy="4803775"/>
          </a:xfrm>
        </p:spPr>
        <p:txBody>
          <a:bodyPr>
            <a:normAutofit/>
          </a:bodyPr>
          <a:lstStyle/>
          <a:p>
            <a:pPr marL="0" indent="0">
              <a:lnSpc>
                <a:spcPct val="100000"/>
              </a:lnSpc>
              <a:buNone/>
            </a:pPr>
            <a:r>
              <a:rPr lang="hu-HU" dirty="0">
                <a:solidFill>
                  <a:srgbClr val="C00000"/>
                </a:solidFill>
              </a:rPr>
              <a:t>1Sá</a:t>
            </a:r>
            <a:r>
              <a:rPr lang="en-US" dirty="0" err="1">
                <a:solidFill>
                  <a:srgbClr val="C00000"/>
                </a:solidFill>
              </a:rPr>
              <a:t>muel</a:t>
            </a:r>
            <a:r>
              <a:rPr lang="en-US" dirty="0">
                <a:solidFill>
                  <a:srgbClr val="C00000"/>
                </a:solidFill>
              </a:rPr>
              <a:t> 4</a:t>
            </a:r>
          </a:p>
          <a:p>
            <a:pPr>
              <a:lnSpc>
                <a:spcPct val="100000"/>
              </a:lnSpc>
            </a:pPr>
            <a:r>
              <a:rPr lang="en-US" b="1" dirty="0">
                <a:solidFill>
                  <a:schemeClr val="accent6">
                    <a:lumMod val="50000"/>
                  </a:schemeClr>
                </a:solidFill>
              </a:rPr>
              <a:t>4:10: </a:t>
            </a:r>
            <a:r>
              <a:rPr lang="hu-HU" b="1" dirty="0">
                <a:solidFill>
                  <a:schemeClr val="accent6">
                    <a:lumMod val="50000"/>
                  </a:schemeClr>
                </a:solidFill>
              </a:rPr>
              <a:t>A közösség által elszenvedett veszteségek nagyok voltak.</a:t>
            </a:r>
            <a:endParaRPr lang="en-US" b="1" dirty="0">
              <a:solidFill>
                <a:schemeClr val="accent6">
                  <a:lumMod val="50000"/>
                </a:schemeClr>
              </a:solidFill>
            </a:endParaRPr>
          </a:p>
          <a:p>
            <a:pPr lvl="1">
              <a:lnSpc>
                <a:spcPct val="100000"/>
              </a:lnSpc>
            </a:pPr>
            <a:r>
              <a:rPr lang="en-US" dirty="0"/>
              <a:t>30,000 </a:t>
            </a:r>
            <a:r>
              <a:rPr lang="hu-HU" dirty="0"/>
              <a:t>estek el a csatában</a:t>
            </a:r>
            <a:endParaRPr lang="en-US" dirty="0"/>
          </a:p>
          <a:p>
            <a:pPr lvl="1">
              <a:lnSpc>
                <a:spcPct val="100000"/>
              </a:lnSpc>
            </a:pPr>
            <a:r>
              <a:rPr lang="hu-HU" dirty="0"/>
              <a:t>A Szövetség ládáját elrabolták és elvitték.</a:t>
            </a:r>
            <a:endParaRPr lang="en-US" dirty="0"/>
          </a:p>
          <a:p>
            <a:pPr lvl="1">
              <a:lnSpc>
                <a:spcPct val="100000"/>
              </a:lnSpc>
            </a:pPr>
            <a:r>
              <a:rPr lang="hu-HU" dirty="0"/>
              <a:t>Éli két fia és a vezetőik meghaltak.</a:t>
            </a:r>
            <a:endParaRPr lang="en-US" dirty="0"/>
          </a:p>
          <a:p>
            <a:pPr>
              <a:lnSpc>
                <a:spcPct val="100000"/>
              </a:lnSpc>
            </a:pPr>
            <a:r>
              <a:rPr lang="en-US" b="1" dirty="0">
                <a:solidFill>
                  <a:schemeClr val="accent6">
                    <a:lumMod val="50000"/>
                  </a:schemeClr>
                </a:solidFill>
              </a:rPr>
              <a:t>4:18: </a:t>
            </a:r>
            <a:r>
              <a:rPr lang="hu-HU" b="1" dirty="0">
                <a:solidFill>
                  <a:schemeClr val="accent6">
                    <a:lumMod val="50000"/>
                  </a:schemeClr>
                </a:solidFill>
              </a:rPr>
              <a:t>Éli meghal, amikor meghallja a negatív híreket.</a:t>
            </a:r>
            <a:endParaRPr lang="en-US" b="1" dirty="0">
              <a:solidFill>
                <a:schemeClr val="accent6">
                  <a:lumMod val="50000"/>
                </a:schemeClr>
              </a:solidFill>
            </a:endParaRPr>
          </a:p>
          <a:p>
            <a:pPr>
              <a:lnSpc>
                <a:spcPct val="100000"/>
              </a:lnSpc>
            </a:pPr>
            <a:r>
              <a:rPr lang="en-US" b="1" dirty="0">
                <a:solidFill>
                  <a:schemeClr val="accent6">
                    <a:lumMod val="50000"/>
                  </a:schemeClr>
                </a:solidFill>
              </a:rPr>
              <a:t>4:21, 22: </a:t>
            </a:r>
            <a:r>
              <a:rPr lang="hu-HU" b="1" dirty="0">
                <a:solidFill>
                  <a:schemeClr val="accent6">
                    <a:lumMod val="50000"/>
                  </a:schemeClr>
                </a:solidFill>
              </a:rPr>
              <a:t>Isten dicsősége elvonult az emberektől és a nemzettől </a:t>
            </a:r>
            <a:r>
              <a:rPr lang="hu-HU" dirty="0"/>
              <a:t>a hatalommal való visszaélések miatt.</a:t>
            </a:r>
            <a:endParaRPr lang="en-US" dirty="0"/>
          </a:p>
          <a:p>
            <a:pPr marL="0" indent="0">
              <a:lnSpc>
                <a:spcPct val="100000"/>
              </a:lnSpc>
              <a:buNone/>
            </a:pPr>
            <a:endParaRPr lang="en-US" dirty="0"/>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10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366096" y="2484908"/>
            <a:ext cx="4253022" cy="2466143"/>
          </a:xfrm>
        </p:spPr>
        <p:txBody>
          <a:bodyPr vert="horz" lIns="91440" tIns="45720" rIns="91440" bIns="45720" rtlCol="0" anchor="b">
            <a:noAutofit/>
          </a:bodyPr>
          <a:lstStyle/>
          <a:p>
            <a:pPr algn="ctr">
              <a:lnSpc>
                <a:spcPct val="100000"/>
              </a:lnSpc>
            </a:pPr>
            <a:r>
              <a:rPr lang="hu-HU" sz="4800" b="1" dirty="0">
                <a:solidFill>
                  <a:srgbClr val="595959"/>
                </a:solidFill>
                <a:latin typeface="Avenir Next" panose="020B0503020202020204" pitchFamily="34" charset="0"/>
              </a:rPr>
              <a:t>JEREMIÁS</a:t>
            </a:r>
            <a:r>
              <a:rPr lang="en-US" sz="4800" b="1" dirty="0">
                <a:solidFill>
                  <a:srgbClr val="595959"/>
                </a:solidFill>
                <a:latin typeface="Avenir Next" panose="020B0503020202020204" pitchFamily="34" charset="0"/>
              </a:rPr>
              <a:t> 7:1-7 </a:t>
            </a:r>
            <a:r>
              <a:rPr lang="hu-HU" sz="4800" b="1" dirty="0">
                <a:solidFill>
                  <a:schemeClr val="accent6">
                    <a:lumMod val="50000"/>
                  </a:schemeClr>
                </a:solidFill>
                <a:latin typeface="Avenir Next" panose="020B0503020202020204" pitchFamily="34" charset="0"/>
              </a:rPr>
              <a:t>EMLÉKEZTET BENNÜNKET</a:t>
            </a:r>
            <a:r>
              <a:rPr lang="en-US" sz="4800" b="1" dirty="0">
                <a:solidFill>
                  <a:srgbClr val="595959"/>
                </a:solidFill>
                <a:latin typeface="Avenir Next" panose="020B0503020202020204" pitchFamily="34" charset="0"/>
              </a:rPr>
              <a:t>. . . </a:t>
            </a:r>
          </a:p>
        </p:txBody>
      </p:sp>
    </p:spTree>
    <p:extLst>
      <p:ext uri="{BB962C8B-B14F-4D97-AF65-F5344CB8AC3E}">
        <p14:creationId xmlns:p14="http://schemas.microsoft.com/office/powerpoint/2010/main" val="133746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838199" y="2153429"/>
            <a:ext cx="9548005" cy="4351338"/>
          </a:xfrm>
        </p:spPr>
        <p:txBody>
          <a:bodyPr>
            <a:normAutofit/>
          </a:bodyPr>
          <a:lstStyle/>
          <a:p>
            <a:pPr marL="0" indent="0">
              <a:buNone/>
            </a:pPr>
            <a:r>
              <a:rPr lang="hu-HU" b="1" dirty="0"/>
              <a:t>Újítsuk meg és változtassuk meg útjainkat!</a:t>
            </a:r>
            <a:endParaRPr lang="en-US" b="1" dirty="0"/>
          </a:p>
          <a:p>
            <a:r>
              <a:rPr lang="hu-HU" dirty="0"/>
              <a:t>Változtassuk meg tetteinket!</a:t>
            </a:r>
          </a:p>
          <a:p>
            <a:r>
              <a:rPr lang="hu-HU" dirty="0"/>
              <a:t>Bánjunk igazságosan az emberekkel!</a:t>
            </a:r>
          </a:p>
          <a:p>
            <a:r>
              <a:rPr lang="hu-HU" dirty="0"/>
              <a:t>Ne nyomjuk el az elesetteket!</a:t>
            </a:r>
          </a:p>
          <a:p>
            <a:r>
              <a:rPr lang="hu-HU" dirty="0"/>
              <a:t>Ne ontsunk ártatlan vért (alapvető, végső visszaélés)!</a:t>
            </a:r>
          </a:p>
          <a:p>
            <a:r>
              <a:rPr lang="hu-HU" dirty="0"/>
              <a:t>Ne kövessünk más isteneket (beleértve a hatalom és visszaélés megrészegítő istenét)!</a:t>
            </a:r>
            <a:endParaRPr lang="en-US" dirty="0"/>
          </a:p>
          <a:p>
            <a:pPr marL="0" indent="0">
              <a:buNone/>
            </a:pPr>
            <a:r>
              <a:rPr lang="hu-HU" dirty="0">
                <a:solidFill>
                  <a:srgbClr val="C00000"/>
                </a:solidFill>
              </a:rPr>
              <a:t>AKKOR</a:t>
            </a:r>
            <a:r>
              <a:rPr lang="en-US" dirty="0">
                <a:solidFill>
                  <a:srgbClr val="C00000"/>
                </a:solidFill>
              </a:rPr>
              <a:t>, </a:t>
            </a:r>
            <a:r>
              <a:rPr lang="hu-HU" dirty="0"/>
              <a:t>csodálatos dolgok fognak történni Isten népe életében!</a:t>
            </a:r>
            <a:endParaRPr lang="en-US" dirty="0"/>
          </a:p>
          <a:p>
            <a:endParaRPr lang="en-US" dirty="0"/>
          </a:p>
        </p:txBody>
      </p:sp>
    </p:spTree>
    <p:extLst>
      <p:ext uri="{BB962C8B-B14F-4D97-AF65-F5344CB8AC3E}">
        <p14:creationId xmlns:p14="http://schemas.microsoft.com/office/powerpoint/2010/main" val="957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867147"/>
            <a:ext cx="9234488" cy="1325563"/>
          </a:xfrm>
        </p:spPr>
        <p:txBody>
          <a:bodyPr>
            <a:normAutofit/>
          </a:bodyPr>
          <a:lstStyle/>
          <a:p>
            <a:r>
              <a:rPr lang="hu-HU" b="1" dirty="0">
                <a:latin typeface="Avenir Next" panose="020B0503020202020204" pitchFamily="34" charset="0"/>
              </a:rPr>
              <a:t>A </a:t>
            </a:r>
            <a:r>
              <a:rPr lang="hu-HU" b="1" dirty="0">
                <a:solidFill>
                  <a:srgbClr val="002060"/>
                </a:solidFill>
                <a:latin typeface="Avenir Next" panose="020B0503020202020204" pitchFamily="34" charset="0"/>
              </a:rPr>
              <a:t>HATALOM</a:t>
            </a:r>
            <a:r>
              <a:rPr lang="hu-HU" b="1" dirty="0">
                <a:latin typeface="Avenir Next" panose="020B0503020202020204" pitchFamily="34" charset="0"/>
              </a:rPr>
              <a:t> TÍPUSAI</a:t>
            </a:r>
            <a:endParaRPr lang="en-US" b="1" dirty="0">
              <a:solidFill>
                <a:schemeClr val="accent1">
                  <a:lumMod val="75000"/>
                </a:schemeClr>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838200" y="2141537"/>
            <a:ext cx="4226169" cy="4351338"/>
          </a:xfrm>
        </p:spPr>
        <p:txBody>
          <a:bodyPr/>
          <a:lstStyle/>
          <a:p>
            <a:pPr marL="0" indent="0">
              <a:buNone/>
            </a:pPr>
            <a:r>
              <a:rPr lang="hu-HU" b="1" dirty="0">
                <a:solidFill>
                  <a:srgbClr val="C00000"/>
                </a:solidFill>
              </a:rPr>
              <a:t>A RANSOR</a:t>
            </a:r>
            <a:endParaRPr lang="en-US" b="1" dirty="0"/>
          </a:p>
          <a:p>
            <a:r>
              <a:rPr lang="hu-HU" dirty="0"/>
              <a:t>Lelkész</a:t>
            </a:r>
            <a:endParaRPr lang="en-US" dirty="0"/>
          </a:p>
          <a:p>
            <a:r>
              <a:rPr lang="hu-HU" dirty="0"/>
              <a:t>Ügyvéd</a:t>
            </a:r>
            <a:endParaRPr lang="en-US" dirty="0"/>
          </a:p>
          <a:p>
            <a:r>
              <a:rPr lang="hu-HU" dirty="0"/>
              <a:t>Tanár</a:t>
            </a:r>
            <a:endParaRPr lang="en-US" dirty="0"/>
          </a:p>
          <a:p>
            <a:r>
              <a:rPr lang="hu-HU" dirty="0"/>
              <a:t>Edző</a:t>
            </a:r>
            <a:endParaRPr lang="en-US" dirty="0"/>
          </a:p>
          <a:p>
            <a:r>
              <a:rPr lang="hu-HU" dirty="0"/>
              <a:t>Gondozó</a:t>
            </a:r>
            <a:endParaRPr lang="en-US" dirty="0"/>
          </a:p>
          <a:p>
            <a:r>
              <a:rPr lang="hu-HU" dirty="0"/>
              <a:t>Orvos</a:t>
            </a:r>
            <a:endParaRPr lang="en-US" dirty="0"/>
          </a:p>
          <a:p>
            <a:r>
              <a:rPr lang="hu-HU" dirty="0"/>
              <a:t>Terapeuta</a:t>
            </a:r>
            <a:endParaRPr lang="en-US" dirty="0"/>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141537"/>
            <a:ext cx="5181600" cy="4351338"/>
          </a:xfrm>
        </p:spPr>
        <p:txBody>
          <a:bodyPr/>
          <a:lstStyle/>
          <a:p>
            <a:endParaRPr lang="en-US" dirty="0"/>
          </a:p>
          <a:p>
            <a:r>
              <a:rPr lang="hu-HU" dirty="0"/>
              <a:t>Egyházi vezetők</a:t>
            </a:r>
            <a:endParaRPr lang="en-US" dirty="0"/>
          </a:p>
          <a:p>
            <a:r>
              <a:rPr lang="hu-HU" dirty="0"/>
              <a:t>Ifjúsági vezetők</a:t>
            </a:r>
            <a:endParaRPr lang="en-US" dirty="0"/>
          </a:p>
          <a:p>
            <a:r>
              <a:rPr lang="hu-HU" dirty="0"/>
              <a:t>Cserkészeti vezetők</a:t>
            </a:r>
            <a:endParaRPr lang="en-US" dirty="0"/>
          </a:p>
          <a:p>
            <a:r>
              <a:rPr lang="hu-HU" dirty="0"/>
              <a:t>Főnök</a:t>
            </a:r>
            <a:endParaRPr lang="en-US" dirty="0"/>
          </a:p>
          <a:p>
            <a:r>
              <a:rPr lang="en-US" dirty="0"/>
              <a:t>VIP/</a:t>
            </a:r>
            <a:r>
              <a:rPr lang="hu-HU" dirty="0"/>
              <a:t>politikusok</a:t>
            </a:r>
            <a:endParaRPr lang="en-US" dirty="0"/>
          </a:p>
          <a:p>
            <a:r>
              <a:rPr lang="hu-HU" dirty="0"/>
              <a:t>Férjek/feleségek</a:t>
            </a:r>
            <a:endParaRPr lang="en-US" dirty="0"/>
          </a:p>
          <a:p>
            <a:r>
              <a:rPr lang="hu-HU" dirty="0"/>
              <a:t>Szülők</a:t>
            </a:r>
            <a:endParaRPr lang="en-US" dirty="0"/>
          </a:p>
        </p:txBody>
      </p:sp>
    </p:spTree>
    <p:extLst>
      <p:ext uri="{BB962C8B-B14F-4D97-AF65-F5344CB8AC3E}">
        <p14:creationId xmlns:p14="http://schemas.microsoft.com/office/powerpoint/2010/main" val="201951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262578" y="1086928"/>
            <a:ext cx="4253022" cy="3812876"/>
          </a:xfrm>
        </p:spPr>
        <p:txBody>
          <a:bodyPr anchor="b">
            <a:normAutofit/>
          </a:bodyPr>
          <a:lstStyle/>
          <a:p>
            <a:pPr>
              <a:lnSpc>
                <a:spcPct val="100000"/>
              </a:lnSpc>
            </a:pPr>
            <a:r>
              <a:rPr lang="hu-HU" sz="4400" b="1" dirty="0">
                <a:solidFill>
                  <a:srgbClr val="595959"/>
                </a:solidFill>
                <a:latin typeface="Avenir Next" panose="020B0503020202020204" pitchFamily="34" charset="0"/>
              </a:rPr>
              <a:t>AMIKOR VISSZAÉLNEK A </a:t>
            </a:r>
            <a:r>
              <a:rPr lang="hu-HU" sz="4400" b="1" dirty="0">
                <a:solidFill>
                  <a:srgbClr val="C00000"/>
                </a:solidFill>
                <a:latin typeface="Avenir Next" panose="020B0503020202020204" pitchFamily="34" charset="0"/>
              </a:rPr>
              <a:t>HATALOMMAL</a:t>
            </a:r>
            <a:br>
              <a:rPr lang="en-US" sz="4400" b="1" dirty="0">
                <a:solidFill>
                  <a:srgbClr val="595959"/>
                </a:solidFill>
                <a:latin typeface="Avenir Next" panose="020B0503020202020204" pitchFamily="34" charset="0"/>
              </a:rPr>
            </a:br>
            <a:endParaRPr lang="en-US"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510396" y="2112125"/>
            <a:ext cx="7648575" cy="4386262"/>
          </a:xfrm>
        </p:spPr>
        <p:txBody>
          <a:bodyPr/>
          <a:lstStyle/>
          <a:p>
            <a:pPr marL="0" indent="0">
              <a:lnSpc>
                <a:spcPct val="100000"/>
              </a:lnSpc>
              <a:buNone/>
            </a:pPr>
            <a:r>
              <a:rPr lang="hu-HU" dirty="0"/>
              <a:t>Istent meggyalázzák, a bűn tombol, és annak a következményei pusztítóak lehetnek az egész közösségre nézve, nem csak a </a:t>
            </a:r>
            <a:r>
              <a:rPr lang="hu-HU" dirty="0" err="1"/>
              <a:t>bántalmazottakra</a:t>
            </a:r>
            <a:r>
              <a:rPr lang="hu-HU" dirty="0"/>
              <a:t>, hanem a bántalmazókra is.</a:t>
            </a:r>
            <a:endParaRPr lang="en-US" dirty="0"/>
          </a:p>
          <a:p>
            <a:pPr marL="0" indent="0">
              <a:lnSpc>
                <a:spcPct val="100000"/>
              </a:lnSpc>
              <a:buNone/>
            </a:pPr>
            <a:endParaRPr lang="en-US" sz="1200" dirty="0"/>
          </a:p>
          <a:p>
            <a:pPr marL="0" indent="0">
              <a:lnSpc>
                <a:spcPct val="100000"/>
              </a:lnSpc>
              <a:buNone/>
            </a:pPr>
            <a:r>
              <a:rPr lang="hu-HU" dirty="0"/>
              <a:t>„Hiszen mindentudó Isten az Úr, és ő teszi mérlegre a tetteket</a:t>
            </a:r>
            <a:r>
              <a:rPr lang="en-US" dirty="0"/>
              <a:t>” (1</a:t>
            </a:r>
            <a:r>
              <a:rPr lang="hu-HU" dirty="0" err="1"/>
              <a:t>Sá</a:t>
            </a:r>
            <a:r>
              <a:rPr lang="en-US" dirty="0" err="1"/>
              <a:t>muel</a:t>
            </a:r>
            <a:r>
              <a:rPr lang="en-US" dirty="0"/>
              <a:t> 2:3).</a:t>
            </a:r>
          </a:p>
          <a:p>
            <a:pPr marL="0" indent="0">
              <a:lnSpc>
                <a:spcPct val="100000"/>
              </a:lnSpc>
              <a:buNone/>
            </a:pPr>
            <a:endParaRPr lang="en-US" sz="1200" dirty="0"/>
          </a:p>
          <a:p>
            <a:pPr marL="0" indent="0">
              <a:lnSpc>
                <a:spcPct val="100000"/>
              </a:lnSpc>
              <a:buNone/>
            </a:pPr>
            <a:r>
              <a:rPr lang="hu-HU" dirty="0"/>
              <a:t>Amikor megsértjük mások határait, megsértjük őket és az ő határaikat is.</a:t>
            </a:r>
            <a:endParaRPr lang="en-US" dirty="0"/>
          </a:p>
        </p:txBody>
      </p:sp>
    </p:spTree>
    <p:extLst>
      <p:ext uri="{BB962C8B-B14F-4D97-AF65-F5344CB8AC3E}">
        <p14:creationId xmlns:p14="http://schemas.microsoft.com/office/powerpoint/2010/main" val="173555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362309" y="315662"/>
            <a:ext cx="5279365" cy="6050631"/>
          </a:xfrm>
        </p:spPr>
        <p:txBody>
          <a:bodyPr vert="horz" lIns="91440" tIns="45720" rIns="91440" bIns="45720" rtlCol="0" anchor="b">
            <a:normAutofit/>
          </a:bodyPr>
          <a:lstStyle/>
          <a:p>
            <a:pPr algn="ctr">
              <a:lnSpc>
                <a:spcPct val="100000"/>
              </a:lnSpc>
            </a:pPr>
            <a:r>
              <a:rPr lang="hu-HU" sz="3200" dirty="0"/>
              <a:t>„Új parancsolatot adok nektek, </a:t>
            </a:r>
            <a:r>
              <a:rPr lang="hu-HU" sz="3200" b="1" dirty="0">
                <a:solidFill>
                  <a:srgbClr val="8D3168"/>
                </a:solidFill>
              </a:rPr>
              <a:t>hogy egymást szeressétek, </a:t>
            </a:r>
            <a:r>
              <a:rPr lang="hu-HU" sz="3200" dirty="0"/>
              <a:t>ahogy én szerettelek titeket, ti is úgy szeressétek egymást!</a:t>
            </a:r>
            <a:br>
              <a:rPr lang="en-US" sz="3200" dirty="0"/>
            </a:br>
            <a:r>
              <a:rPr lang="hu-HU" sz="3200" dirty="0"/>
              <a:t>Arról fogja megtudni mindenki, hogy az én tanítványaim vagytok, </a:t>
            </a:r>
            <a:r>
              <a:rPr lang="hu-HU" sz="3200" b="1" dirty="0">
                <a:solidFill>
                  <a:srgbClr val="8D3168"/>
                </a:solidFill>
              </a:rPr>
              <a:t>ha szeretitek egymást.”</a:t>
            </a:r>
            <a:br>
              <a:rPr lang="en-US" sz="3200" b="1" dirty="0">
                <a:solidFill>
                  <a:srgbClr val="8D3168"/>
                </a:solidFill>
              </a:rPr>
            </a:br>
            <a:br>
              <a:rPr lang="en-US" sz="3200" b="1" dirty="0">
                <a:solidFill>
                  <a:srgbClr val="8D3168"/>
                </a:solidFill>
              </a:rPr>
            </a:br>
            <a:r>
              <a:rPr lang="en-US" sz="2000" i="1" dirty="0">
                <a:solidFill>
                  <a:srgbClr val="8D3168"/>
                </a:solidFill>
              </a:rPr>
              <a:t>—</a:t>
            </a:r>
            <a:r>
              <a:rPr lang="en-US" sz="2000" b="1" dirty="0">
                <a:solidFill>
                  <a:srgbClr val="8D3168"/>
                </a:solidFill>
              </a:rPr>
              <a:t>J</a:t>
            </a:r>
            <a:r>
              <a:rPr lang="hu-HU" sz="2000" b="1" dirty="0" err="1">
                <a:solidFill>
                  <a:srgbClr val="8D3168"/>
                </a:solidFill>
              </a:rPr>
              <a:t>ános</a:t>
            </a:r>
            <a:r>
              <a:rPr lang="en-US" sz="2000" b="1" dirty="0">
                <a:solidFill>
                  <a:srgbClr val="8D3168"/>
                </a:solidFill>
              </a:rPr>
              <a:t> 13:34, 35</a:t>
            </a:r>
            <a:br>
              <a:rPr lang="en-US" sz="3200" dirty="0">
                <a:solidFill>
                  <a:srgbClr val="8D3168"/>
                </a:solidFill>
              </a:rPr>
            </a:br>
            <a:endParaRPr lang="en-US" sz="3200" dirty="0">
              <a:solidFill>
                <a:srgbClr val="8D3168"/>
              </a:solidFill>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4" r="198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9C28-1028-5C4E-A751-0E68A46A257F}"/>
              </a:ext>
            </a:extLst>
          </p:cNvPr>
          <p:cNvSpPr>
            <a:spLocks noGrp="1"/>
          </p:cNvSpPr>
          <p:nvPr>
            <p:ph type="title"/>
          </p:nvPr>
        </p:nvSpPr>
        <p:spPr>
          <a:xfrm>
            <a:off x="820271" y="920934"/>
            <a:ext cx="9134475" cy="1325563"/>
          </a:xfrm>
        </p:spPr>
        <p:txBody>
          <a:bodyPr/>
          <a:lstStyle/>
          <a:p>
            <a:r>
              <a:rPr lang="hu-HU" b="1" dirty="0">
                <a:latin typeface="Avenir Next" panose="020B0503020202020204" pitchFamily="34" charset="0"/>
              </a:rPr>
              <a:t>A </a:t>
            </a:r>
            <a:r>
              <a:rPr lang="hu-HU" b="1" dirty="0">
                <a:solidFill>
                  <a:srgbClr val="002060"/>
                </a:solidFill>
                <a:latin typeface="Avenir Next" panose="020B0503020202020204" pitchFamily="34" charset="0"/>
              </a:rPr>
              <a:t>HATALOM</a:t>
            </a:r>
            <a:r>
              <a:rPr lang="hu-HU" b="1" dirty="0">
                <a:latin typeface="Avenir Next" panose="020B0503020202020204" pitchFamily="34" charset="0"/>
              </a:rPr>
              <a:t> TÍPUSAI</a:t>
            </a:r>
            <a:endParaRPr lang="en-US" b="1" dirty="0">
              <a:solidFill>
                <a:schemeClr val="accent1">
                  <a:lumMod val="75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38200" y="1818810"/>
            <a:ext cx="8915400" cy="4351338"/>
          </a:xfrm>
        </p:spPr>
        <p:txBody>
          <a:bodyPr/>
          <a:lstStyle/>
          <a:p>
            <a:endParaRPr lang="en-US" dirty="0">
              <a:solidFill>
                <a:schemeClr val="accent1">
                  <a:lumMod val="75000"/>
                </a:schemeClr>
              </a:solidFill>
            </a:endParaRPr>
          </a:p>
          <a:p>
            <a:r>
              <a:rPr lang="hu-HU" dirty="0">
                <a:solidFill>
                  <a:schemeClr val="accent1">
                    <a:lumMod val="75000"/>
                  </a:schemeClr>
                </a:solidFill>
              </a:rPr>
              <a:t>GAZDASÁGI</a:t>
            </a:r>
            <a:endParaRPr lang="en-US" dirty="0">
              <a:solidFill>
                <a:schemeClr val="accent1">
                  <a:lumMod val="75000"/>
                </a:schemeClr>
              </a:solidFill>
            </a:endParaRPr>
          </a:p>
          <a:p>
            <a:r>
              <a:rPr lang="hu-HU" dirty="0">
                <a:solidFill>
                  <a:schemeClr val="accent1">
                    <a:lumMod val="75000"/>
                  </a:schemeClr>
                </a:solidFill>
              </a:rPr>
              <a:t>BEFOLYÁSOLÁSI</a:t>
            </a:r>
            <a:endParaRPr lang="en-US" dirty="0">
              <a:solidFill>
                <a:schemeClr val="accent1">
                  <a:lumMod val="75000"/>
                </a:schemeClr>
              </a:solidFill>
            </a:endParaRPr>
          </a:p>
          <a:p>
            <a:pPr>
              <a:lnSpc>
                <a:spcPct val="100000"/>
              </a:lnSpc>
            </a:pPr>
            <a:r>
              <a:rPr lang="hu-HU" dirty="0">
                <a:solidFill>
                  <a:schemeClr val="accent1">
                    <a:lumMod val="75000"/>
                  </a:schemeClr>
                </a:solidFill>
              </a:rPr>
              <a:t>FIZIKAI</a:t>
            </a:r>
            <a:endParaRPr lang="en-US" dirty="0">
              <a:solidFill>
                <a:schemeClr val="accent1">
                  <a:lumMod val="75000"/>
                </a:schemeClr>
              </a:solidFill>
            </a:endParaRPr>
          </a:p>
          <a:p>
            <a:r>
              <a:rPr lang="hu-HU" dirty="0">
                <a:solidFill>
                  <a:schemeClr val="accent1">
                    <a:lumMod val="75000"/>
                  </a:schemeClr>
                </a:solidFill>
              </a:rPr>
              <a:t>INFORMÁCIS</a:t>
            </a:r>
            <a:endParaRPr lang="en-US" dirty="0">
              <a:solidFill>
                <a:schemeClr val="accent1">
                  <a:lumMod val="75000"/>
                </a:schemeClr>
              </a:solidFill>
            </a:endParaRPr>
          </a:p>
          <a:p>
            <a:r>
              <a:rPr lang="hu-HU" dirty="0">
                <a:solidFill>
                  <a:schemeClr val="accent1">
                    <a:lumMod val="75000"/>
                  </a:schemeClr>
                </a:solidFill>
              </a:rPr>
              <a:t>PSZICHOLÓGIAI és ÉRZELMI</a:t>
            </a:r>
            <a:endParaRPr lang="en-US" dirty="0">
              <a:solidFill>
                <a:schemeClr val="accent1">
                  <a:lumMod val="75000"/>
                </a:schemeClr>
              </a:solidFill>
            </a:endParaRPr>
          </a:p>
          <a:p>
            <a:r>
              <a:rPr lang="hu-HU" dirty="0">
                <a:solidFill>
                  <a:schemeClr val="accent1">
                    <a:lumMod val="75000"/>
                  </a:schemeClr>
                </a:solidFill>
              </a:rPr>
              <a:t>LELKI</a:t>
            </a:r>
            <a:endParaRPr lang="en-US" dirty="0">
              <a:solidFill>
                <a:schemeClr val="accent1">
                  <a:lumMod val="75000"/>
                </a:schemeClr>
              </a:solidFill>
            </a:endParaRPr>
          </a:p>
          <a:p>
            <a:r>
              <a:rPr lang="hu-HU" dirty="0">
                <a:solidFill>
                  <a:schemeClr val="accent1">
                    <a:lumMod val="75000"/>
                  </a:schemeClr>
                </a:solidFill>
              </a:rPr>
              <a:t>SZEXUÁLIS</a:t>
            </a:r>
            <a:endParaRPr lang="en-US" dirty="0">
              <a:solidFill>
                <a:schemeClr val="accent1">
                  <a:lumMod val="75000"/>
                </a:schemeClr>
              </a:solidFill>
            </a:endParaRPr>
          </a:p>
        </p:txBody>
      </p:sp>
    </p:spTree>
    <p:extLst>
      <p:ext uri="{BB962C8B-B14F-4D97-AF65-F5344CB8AC3E}">
        <p14:creationId xmlns:p14="http://schemas.microsoft.com/office/powerpoint/2010/main" val="12164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687852"/>
            <a:ext cx="9299713" cy="1325563"/>
          </a:xfrm>
        </p:spPr>
        <p:txBody>
          <a:bodyPr>
            <a:normAutofit/>
          </a:bodyPr>
          <a:lstStyle/>
          <a:p>
            <a:pPr algn="ctr"/>
            <a:r>
              <a:rPr lang="hu-HU" sz="4000" b="1" dirty="0">
                <a:latin typeface="Avenir Next" panose="020B0503020202020204" pitchFamily="34" charset="0"/>
              </a:rPr>
              <a:t>A </a:t>
            </a:r>
            <a:r>
              <a:rPr lang="hu-HU" sz="4000" b="1" dirty="0">
                <a:solidFill>
                  <a:srgbClr val="002060"/>
                </a:solidFill>
                <a:latin typeface="Avenir Next" panose="020B0503020202020204" pitchFamily="34" charset="0"/>
              </a:rPr>
              <a:t>HATALOM</a:t>
            </a:r>
            <a:r>
              <a:rPr lang="hu-HU" sz="4000" b="1" dirty="0">
                <a:latin typeface="Avenir Next" panose="020B0503020202020204" pitchFamily="34" charset="0"/>
              </a:rPr>
              <a:t> FELELŐSSÉGE</a:t>
            </a:r>
            <a:endParaRPr lang="en-US" sz="4000" b="1" dirty="0">
              <a:solidFill>
                <a:schemeClr val="accent1">
                  <a:lumMod val="75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a:bodyPr>
          <a:lstStyle/>
          <a:p>
            <a:pPr>
              <a:lnSpc>
                <a:spcPct val="100000"/>
              </a:lnSpc>
            </a:pPr>
            <a:endParaRPr lang="en-US" dirty="0"/>
          </a:p>
          <a:p>
            <a:pPr>
              <a:lnSpc>
                <a:spcPct val="100000"/>
              </a:lnSpc>
            </a:pPr>
            <a:r>
              <a:rPr lang="hu-HU" dirty="0"/>
              <a:t>A hatalommal rendelkező személy az, akinek minden esetben vállalnia kellene a felelősséget a helyzetért – nem az áldozatnak.</a:t>
            </a:r>
          </a:p>
          <a:p>
            <a:pPr>
              <a:lnSpc>
                <a:spcPct val="100000"/>
              </a:lnSpc>
            </a:pPr>
            <a:r>
              <a:rPr lang="hu-HU" dirty="0"/>
              <a:t>Gondold át ezt a szót: felelősség – képesség a válaszadásra, a megfelelésre</a:t>
            </a:r>
          </a:p>
          <a:p>
            <a:pPr>
              <a:lnSpc>
                <a:spcPct val="100000"/>
              </a:lnSpc>
            </a:pPr>
            <a:r>
              <a:rPr lang="hu-HU" dirty="0"/>
              <a:t>A vezető és a beosztott közötti hatalmi különbség teszi a kisebb hatalommal rendelkezőt sebezhetővé a hatalom kihasználásával szemben.</a:t>
            </a:r>
            <a:endParaRPr lang="en-US" dirty="0"/>
          </a:p>
          <a:p>
            <a:pPr marL="0" indent="0">
              <a:lnSpc>
                <a:spcPct val="100000"/>
              </a:lnSpc>
              <a:buNone/>
            </a:pPr>
            <a:r>
              <a:rPr lang="en-US" sz="2000" dirty="0"/>
              <a:t>—Stephen Covey, </a:t>
            </a:r>
            <a:r>
              <a:rPr lang="en-US" sz="2000" i="1" dirty="0"/>
              <a:t>The 7 Habits of Highly Effective People</a:t>
            </a:r>
          </a:p>
          <a:p>
            <a:pPr marL="0" indent="0">
              <a:lnSpc>
                <a:spcPct val="100000"/>
              </a:lnSpc>
              <a:buNone/>
            </a:pPr>
            <a:endParaRPr lang="en-US" dirty="0"/>
          </a:p>
        </p:txBody>
      </p:sp>
    </p:spTree>
    <p:extLst>
      <p:ext uri="{BB962C8B-B14F-4D97-AF65-F5344CB8AC3E}">
        <p14:creationId xmlns:p14="http://schemas.microsoft.com/office/powerpoint/2010/main" val="114926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005233"/>
            <a:ext cx="9259957" cy="948980"/>
          </a:xfrm>
        </p:spPr>
        <p:txBody>
          <a:bodyPr/>
          <a:lstStyle/>
          <a:p>
            <a:r>
              <a:rPr lang="hu-HU" b="1" dirty="0">
                <a:solidFill>
                  <a:srgbClr val="C00000"/>
                </a:solidFill>
                <a:latin typeface="Avenir Next" panose="020B0503020202020204" pitchFamily="34" charset="0"/>
              </a:rPr>
              <a:t>TÉNYEK</a:t>
            </a:r>
            <a:r>
              <a:rPr lang="en-US" b="1" dirty="0">
                <a:latin typeface="Avenir Next" panose="020B0503020202020204" pitchFamily="34" charset="0"/>
              </a:rPr>
              <a:t> </a:t>
            </a:r>
            <a:r>
              <a:rPr lang="hu-HU" b="1" dirty="0">
                <a:latin typeface="Avenir Next" panose="020B0503020202020204" pitchFamily="34" charset="0"/>
              </a:rPr>
              <a:t>AMIT JÓ TUDNI</a:t>
            </a:r>
            <a:endParaRPr lang="en-US" b="1" dirty="0">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7" y="1506069"/>
            <a:ext cx="9040906" cy="4957763"/>
          </a:xfrm>
        </p:spPr>
        <p:txBody>
          <a:bodyPr>
            <a:normAutofit fontScale="92500"/>
          </a:bodyPr>
          <a:lstStyle/>
          <a:p>
            <a:pPr>
              <a:lnSpc>
                <a:spcPct val="110000"/>
              </a:lnSpc>
            </a:pPr>
            <a:endParaRPr lang="en-US" dirty="0"/>
          </a:p>
          <a:p>
            <a:pPr>
              <a:lnSpc>
                <a:spcPct val="110000"/>
              </a:lnSpc>
            </a:pPr>
            <a:r>
              <a:rPr lang="hu-HU" dirty="0"/>
              <a:t>Emlékezz arra, hogy mindig az, akinek hatalma van – bármilyen fajta hatalma legyen is – az felelős a helyzetért.</a:t>
            </a:r>
          </a:p>
          <a:p>
            <a:pPr>
              <a:lnSpc>
                <a:spcPct val="110000"/>
              </a:lnSpc>
            </a:pPr>
            <a:r>
              <a:rPr lang="hu-HU" dirty="0"/>
              <a:t>Nem a kísértéseink alapján ítélnek meg bennünket, hanem az arra adott válaszunk alapján.</a:t>
            </a:r>
          </a:p>
          <a:p>
            <a:pPr>
              <a:lnSpc>
                <a:spcPct val="110000"/>
              </a:lnSpc>
            </a:pPr>
            <a:r>
              <a:rPr lang="hu-HU" dirty="0"/>
              <a:t>Nem helyénvaló szexuális kapcsolat egy ellenkező, vagy azonos nemű emberrel, még beleegyező felnőttek között is bűn.</a:t>
            </a:r>
          </a:p>
          <a:p>
            <a:pPr>
              <a:lnSpc>
                <a:spcPct val="110000"/>
              </a:lnSpc>
            </a:pPr>
            <a:r>
              <a:rPr lang="hu-HU" dirty="0"/>
              <a:t>Amikor visszaélésről hallasz, ne fejezd ki azt, hogy nem hiszed el.</a:t>
            </a:r>
          </a:p>
          <a:p>
            <a:pPr marL="0" indent="0">
              <a:lnSpc>
                <a:spcPct val="110000"/>
              </a:lnSpc>
              <a:buNone/>
            </a:pPr>
            <a:r>
              <a:rPr lang="hu-HU" dirty="0"/>
              <a:t>Visszaélés, bántalmazás még az Egyházunkban is történik.</a:t>
            </a:r>
            <a:endParaRPr lang="en-US" dirty="0"/>
          </a:p>
        </p:txBody>
      </p:sp>
    </p:spTree>
    <p:extLst>
      <p:ext uri="{BB962C8B-B14F-4D97-AF65-F5344CB8AC3E}">
        <p14:creationId xmlns:p14="http://schemas.microsoft.com/office/powerpoint/2010/main" val="198688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16449"/>
            <a:ext cx="9259957" cy="948980"/>
          </a:xfrm>
        </p:spPr>
        <p:txBody>
          <a:bodyPr/>
          <a:lstStyle/>
          <a:p>
            <a:r>
              <a:rPr lang="hu-HU" b="1" dirty="0">
                <a:solidFill>
                  <a:srgbClr val="C00000"/>
                </a:solidFill>
                <a:latin typeface="Avenir Next" panose="020B0503020202020204" pitchFamily="34" charset="0"/>
              </a:rPr>
              <a:t>TÉNYEK</a:t>
            </a:r>
            <a:r>
              <a:rPr lang="en-US" b="1" dirty="0">
                <a:latin typeface="Avenir Next" panose="020B0503020202020204" pitchFamily="34" charset="0"/>
              </a:rPr>
              <a:t> </a:t>
            </a:r>
            <a:r>
              <a:rPr lang="hu-HU" b="1" dirty="0">
                <a:latin typeface="Avenir Next" panose="020B0503020202020204" pitchFamily="34" charset="0"/>
              </a:rPr>
              <a:t>AMIT JÓ TUDNI</a:t>
            </a:r>
            <a:endParaRPr lang="en-US" b="1" dirty="0">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700120"/>
            <a:ext cx="9259957" cy="4862046"/>
          </a:xfrm>
        </p:spPr>
        <p:txBody>
          <a:bodyPr>
            <a:normAutofit fontScale="85000" lnSpcReduction="10000"/>
          </a:bodyPr>
          <a:lstStyle/>
          <a:p>
            <a:pPr>
              <a:lnSpc>
                <a:spcPct val="110000"/>
              </a:lnSpc>
            </a:pPr>
            <a:endParaRPr lang="en-US" dirty="0"/>
          </a:p>
          <a:p>
            <a:pPr>
              <a:lnSpc>
                <a:spcPct val="110000"/>
              </a:lnSpc>
            </a:pPr>
            <a:r>
              <a:rPr lang="hu-HU" dirty="0"/>
              <a:t>Bármilyen visszaélés történik is, onnantól kezdve a helyreállítás a cél.</a:t>
            </a:r>
          </a:p>
          <a:p>
            <a:pPr>
              <a:lnSpc>
                <a:spcPct val="110000"/>
              </a:lnSpc>
            </a:pPr>
            <a:r>
              <a:rPr lang="hu-HU" dirty="0"/>
              <a:t>A szexuális erőszak magában foglalja az azonnali fizikai és érzelmi károsodást, a krónikus fizikai és mentális egészségügyi problémák széles skáláját, és persze fontos gazdasági költségeket is (orvosi kezelés, munkahely elvesztése, bűnügyi igazságszolgáltatási eljárások).</a:t>
            </a:r>
          </a:p>
          <a:p>
            <a:pPr>
              <a:lnSpc>
                <a:spcPct val="110000"/>
              </a:lnSpc>
            </a:pPr>
            <a:r>
              <a:rPr lang="hu-HU" dirty="0"/>
              <a:t>Az iskolákban a tanárok és edzők által elkövetett szexuális zaklatásokat és bántalmásokat ugyan elhomályosítják, mégis a Katolikus Egyházban a papok által állítólagosan elkövetett visszaélések azonban az iskolákban elkövetett visszaélések összevethetőek ezekkel.</a:t>
            </a:r>
            <a:endParaRPr lang="en-US" dirty="0"/>
          </a:p>
        </p:txBody>
      </p:sp>
    </p:spTree>
    <p:extLst>
      <p:ext uri="{BB962C8B-B14F-4D97-AF65-F5344CB8AC3E}">
        <p14:creationId xmlns:p14="http://schemas.microsoft.com/office/powerpoint/2010/main" val="33271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91986" y="1152308"/>
            <a:ext cx="9259957" cy="948980"/>
          </a:xfrm>
        </p:spPr>
        <p:txBody>
          <a:bodyPr/>
          <a:lstStyle/>
          <a:p>
            <a:r>
              <a:rPr lang="hu-HU" b="1" dirty="0">
                <a:solidFill>
                  <a:srgbClr val="C00000"/>
                </a:solidFill>
                <a:latin typeface="Avenir Next" panose="020B0503020202020204" pitchFamily="34" charset="0"/>
              </a:rPr>
              <a:t>TÉNYEK</a:t>
            </a:r>
            <a:r>
              <a:rPr lang="en-US" b="1" dirty="0">
                <a:latin typeface="Avenir Next" panose="020B0503020202020204" pitchFamily="34" charset="0"/>
              </a:rPr>
              <a:t> </a:t>
            </a:r>
            <a:r>
              <a:rPr lang="hu-HU" b="1" dirty="0">
                <a:latin typeface="Avenir Next" panose="020B0503020202020204" pitchFamily="34" charset="0"/>
              </a:rPr>
              <a:t>AMIT JÓ TUDNI</a:t>
            </a:r>
            <a:endParaRPr lang="en-US" b="1" dirty="0">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753908"/>
            <a:ext cx="9259957" cy="4682751"/>
          </a:xfrm>
        </p:spPr>
        <p:txBody>
          <a:bodyPr>
            <a:normAutofit/>
          </a:bodyPr>
          <a:lstStyle/>
          <a:p>
            <a:pPr>
              <a:lnSpc>
                <a:spcPct val="100000"/>
              </a:lnSpc>
            </a:pPr>
            <a:endParaRPr lang="en-US" dirty="0"/>
          </a:p>
          <a:p>
            <a:pPr>
              <a:lnSpc>
                <a:spcPct val="100000"/>
              </a:lnSpc>
            </a:pPr>
            <a:r>
              <a:rPr lang="hu-HU" dirty="0"/>
              <a:t>Egyetlen egyház (gyülekezet) sem mentes a visszaélésektől.</a:t>
            </a:r>
          </a:p>
          <a:p>
            <a:pPr>
              <a:lnSpc>
                <a:spcPct val="100000"/>
              </a:lnSpc>
            </a:pPr>
            <a:r>
              <a:rPr lang="hu-HU" dirty="0"/>
              <a:t>Szexuális visszaélések elkövetése esetén az egyháznak speciális eljárásokat kell alkalmaznia.</a:t>
            </a:r>
          </a:p>
          <a:p>
            <a:pPr>
              <a:lnSpc>
                <a:spcPct val="100000"/>
              </a:lnSpc>
            </a:pPr>
            <a:r>
              <a:rPr lang="hu-HU" dirty="0"/>
              <a:t>Minden gyermekkel foglalkozó személynek ki kellene töltenie önkéntesen egy űrlapot, és alá kellene vetnie magát a megfelelő háttér ellenőrzésének.</a:t>
            </a:r>
          </a:p>
          <a:p>
            <a:pPr>
              <a:lnSpc>
                <a:spcPct val="100000"/>
              </a:lnSpc>
            </a:pPr>
            <a:r>
              <a:rPr lang="hu-HU" dirty="0"/>
              <a:t>Amennyiben tudomásodra jut bármelyik egyházi vezető által elkövetett visszaélés, úgy gyors cselekvésre van szükség.</a:t>
            </a:r>
            <a:endParaRPr lang="en-US" dirty="0"/>
          </a:p>
        </p:txBody>
      </p:sp>
    </p:spTree>
    <p:extLst>
      <p:ext uri="{BB962C8B-B14F-4D97-AF65-F5344CB8AC3E}">
        <p14:creationId xmlns:p14="http://schemas.microsoft.com/office/powerpoint/2010/main" val="29570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30738"/>
            <a:ext cx="9259957" cy="948980"/>
          </a:xfrm>
        </p:spPr>
        <p:txBody>
          <a:bodyPr/>
          <a:lstStyle/>
          <a:p>
            <a:r>
              <a:rPr lang="hu-HU" b="1" dirty="0">
                <a:solidFill>
                  <a:srgbClr val="C00000"/>
                </a:solidFill>
                <a:latin typeface="Avenir Next" panose="020B0503020202020204" pitchFamily="34" charset="0"/>
              </a:rPr>
              <a:t>TÉNYEK</a:t>
            </a:r>
            <a:r>
              <a:rPr lang="en-US" b="1" dirty="0">
                <a:latin typeface="Avenir Next" panose="020B0503020202020204" pitchFamily="34" charset="0"/>
              </a:rPr>
              <a:t> </a:t>
            </a:r>
            <a:r>
              <a:rPr lang="hu-HU" b="1" dirty="0">
                <a:latin typeface="Avenir Next" panose="020B0503020202020204" pitchFamily="34" charset="0"/>
              </a:rPr>
              <a:t>AMIT JÓ TUDNI</a:t>
            </a:r>
            <a:endParaRPr lang="en-US" b="1" dirty="0">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825625"/>
            <a:ext cx="9259957" cy="4351338"/>
          </a:xfrm>
        </p:spPr>
        <p:txBody>
          <a:bodyPr/>
          <a:lstStyle/>
          <a:p>
            <a:pPr>
              <a:lnSpc>
                <a:spcPct val="100000"/>
              </a:lnSpc>
            </a:pPr>
            <a:endParaRPr lang="en-US" dirty="0"/>
          </a:p>
          <a:p>
            <a:pPr>
              <a:lnSpc>
                <a:spcPct val="100000"/>
              </a:lnSpc>
            </a:pPr>
            <a:r>
              <a:rPr lang="hu-HU" dirty="0"/>
              <a:t>Ne feledd el azt – függetlenül a vádtól –, hogy az Egyház küldetése mindig az áldozat védelme, annak meghallgatása és együttműködés a hatóságokkal.</a:t>
            </a:r>
          </a:p>
          <a:p>
            <a:pPr>
              <a:lnSpc>
                <a:spcPct val="100000"/>
              </a:lnSpc>
            </a:pPr>
            <a:r>
              <a:rPr lang="hu-HU" dirty="0"/>
              <a:t>Amennyiben gyülekezeti vezető vagy és valaki tanácsadásért hozzád fordul, minden esetben titokban kell tartanod ami közöttetek elhangzik, kivéve, ha illegális az, amit elmondott neked. Ha megosztod azt bárkivel a gyülekezetben, tönkre teheti az egész szolgálatodat és a többiek lelki fejlődését.</a:t>
            </a:r>
            <a:endParaRPr lang="en-US" dirty="0"/>
          </a:p>
        </p:txBody>
      </p:sp>
    </p:spTree>
    <p:extLst>
      <p:ext uri="{BB962C8B-B14F-4D97-AF65-F5344CB8AC3E}">
        <p14:creationId xmlns:p14="http://schemas.microsoft.com/office/powerpoint/2010/main" val="686239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993</TotalTime>
  <Words>6262</Words>
  <Application>Microsoft Office PowerPoint</Application>
  <PresentationFormat>Szélesvásznú</PresentationFormat>
  <Paragraphs>358</Paragraphs>
  <Slides>32</Slides>
  <Notes>27</Notes>
  <HiddenSlides>0</HiddenSlides>
  <MMClips>0</MMClips>
  <ScaleCrop>false</ScaleCrop>
  <HeadingPairs>
    <vt:vector size="6" baseType="variant">
      <vt:variant>
        <vt:lpstr>Használt betűtípusok</vt:lpstr>
      </vt:variant>
      <vt:variant>
        <vt:i4>11</vt:i4>
      </vt:variant>
      <vt:variant>
        <vt:lpstr>Téma</vt:lpstr>
      </vt:variant>
      <vt:variant>
        <vt:i4>5</vt:i4>
      </vt:variant>
      <vt:variant>
        <vt:lpstr>Diacímek</vt:lpstr>
      </vt:variant>
      <vt:variant>
        <vt:i4>32</vt:i4>
      </vt:variant>
    </vt:vector>
  </HeadingPairs>
  <TitlesOfParts>
    <vt:vector size="48" baseType="lpstr">
      <vt:lpstr>Arial</vt:lpstr>
      <vt:lpstr>Avenir Book</vt:lpstr>
      <vt:lpstr>Avenir Next</vt:lpstr>
      <vt:lpstr>Avenir Next LT Pro</vt:lpstr>
      <vt:lpstr>Book Antiqua</vt:lpstr>
      <vt:lpstr>Calibri</vt:lpstr>
      <vt:lpstr>Calibri Light</vt:lpstr>
      <vt:lpstr>Courier New</vt:lpstr>
      <vt:lpstr>Symbol</vt:lpstr>
      <vt:lpstr>Times New Roman</vt:lpstr>
      <vt:lpstr>Wingdings</vt:lpstr>
      <vt:lpstr>Custom Design</vt:lpstr>
      <vt:lpstr>1_Custom Design</vt:lpstr>
      <vt:lpstr>2_Custom Design</vt:lpstr>
      <vt:lpstr>3_Custom Design</vt:lpstr>
      <vt:lpstr>4_Custom Design</vt:lpstr>
      <vt:lpstr>A HATALOM TÍPUSAI</vt:lpstr>
      <vt:lpstr>ABUSE OF POWER</vt:lpstr>
      <vt:lpstr>A HATALOM TÍPUSAI</vt:lpstr>
      <vt:lpstr>A HATALOM TÍPUSAI</vt:lpstr>
      <vt:lpstr>A HATALOM FELELŐSSÉGE</vt:lpstr>
      <vt:lpstr>TÉNYEK AMIT JÓ TUDNI</vt:lpstr>
      <vt:lpstr>TÉNYEK AMIT JÓ TUDNI</vt:lpstr>
      <vt:lpstr>TÉNYEK AMIT JÓ TUDNI</vt:lpstr>
      <vt:lpstr>TÉNYEK AMIT JÓ TUDNI</vt:lpstr>
      <vt:lpstr>TÉNYEK AMIT JÓ TUDNI</vt:lpstr>
      <vt:lpstr>LÉPÉSEK A BŰNBEESÉS ELKERÜLÉSÉRE</vt:lpstr>
      <vt:lpstr>AZ EGYHÁZI FEGYELEM FONTOSSÁGA</vt:lpstr>
      <vt:lpstr>PowerPoint-bemutató</vt:lpstr>
      <vt:lpstr>PowerPoint-bemutató</vt:lpstr>
      <vt:lpstr>PowerPoint-bemutató</vt:lpstr>
      <vt:lpstr>PowerPoint-bemutató</vt:lpstr>
      <vt:lpstr>PowerPoint-bemutató</vt:lpstr>
      <vt:lpstr>ELLEN G. WHITE  A HATALMI VISSZAÉLÉSRŐL</vt:lpstr>
      <vt:lpstr>PowerPoint-bemutató</vt:lpstr>
      <vt:lpstr>PowerPoint-bemutató</vt:lpstr>
      <vt:lpstr>PowerPoint-bemutató</vt:lpstr>
      <vt:lpstr>PowerPoint-bemutató</vt:lpstr>
      <vt:lpstr> A HATALOMMAL VALÓ VISSZAÉLÉS ÉS A HATALOM HELYTELEN HASZNÁLATA 1Sámuel 2–4 fejezete</vt:lpstr>
      <vt:lpstr>PowerPoint-bemutató</vt:lpstr>
      <vt:lpstr>PowerPoint-bemutató</vt:lpstr>
      <vt:lpstr>PowerPoint-bemutató</vt:lpstr>
      <vt:lpstr>PowerPoint-bemutató</vt:lpstr>
      <vt:lpstr>JEREMIÁS 7:1-7 EMLÉKEZTET BENNÜNKET. . . </vt:lpstr>
      <vt:lpstr>PowerPoint-bemutató</vt:lpstr>
      <vt:lpstr>AMIKOR VISSZAÉLNEK A HATALOMMAL </vt:lpstr>
      <vt:lpstr>PowerPoint-bemutató</vt:lpstr>
      <vt:lpstr>„Új parancsolatot adok nektek, hogy egymást szeressétek, ahogy én szerettelek titeket, ti is úgy szeressétek egymást! Arról fogja megtudni mindenki, hogy az én tanítványaim vagytok, ha szeretitek egymást.”  —János 13:34, 35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Abuse</dc:title>
  <dc:creator>Turner, Rebecca</dc:creator>
  <cp:lastModifiedBy>IMRE DR TOKICS</cp:lastModifiedBy>
  <cp:revision>101</cp:revision>
  <dcterms:created xsi:type="dcterms:W3CDTF">2022-03-29T18:40:44Z</dcterms:created>
  <dcterms:modified xsi:type="dcterms:W3CDTF">2022-11-06T21:48:49Z</dcterms:modified>
</cp:coreProperties>
</file>