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76476" autoAdjust="0"/>
  </p:normalViewPr>
  <p:slideViewPr>
    <p:cSldViewPr snapToGrid="0">
      <p:cViewPr>
        <p:scale>
          <a:sx n="47" d="100"/>
          <a:sy n="47" d="100"/>
        </p:scale>
        <p:origin x="605" y="408"/>
      </p:cViewPr>
      <p:guideLst/>
    </p:cSldViewPr>
  </p:slideViewPr>
  <p:notesTextViewPr>
    <p:cViewPr>
      <p:scale>
        <a:sx n="1" d="1"/>
        <a:sy n="1" d="1"/>
      </p:scale>
      <p:origin x="0" y="-1483"/>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5B2F4-A9DD-4F70-9388-658C60CD7BDC}" type="datetimeFigureOut">
              <a:rPr lang="en-GB" smtClean="0"/>
              <a:t>22/03/2020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36957-B252-4F40-8CCA-A3E75E742AD4}" type="slidenum">
              <a:rPr lang="en-GB" smtClean="0"/>
              <a:t>‹#›</a:t>
            </a:fld>
            <a:endParaRPr lang="en-GB"/>
          </a:p>
        </p:txBody>
      </p:sp>
    </p:spTree>
    <p:extLst>
      <p:ext uri="{BB962C8B-B14F-4D97-AF65-F5344CB8AC3E}">
        <p14:creationId xmlns:p14="http://schemas.microsoft.com/office/powerpoint/2010/main" val="812789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8g_kA2soWO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eQbvzSxNDt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6. ROSSZ HANGULATBAN</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Háttér-információ</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Cél	- Tudomásul venni, hogy a komor hangulat normális.</a:t>
            </a:r>
          </a:p>
          <a:p>
            <a:r>
              <a:rPr lang="hu-HU" sz="1200" kern="1200" dirty="0" smtClean="0">
                <a:solidFill>
                  <a:schemeClr val="tx1"/>
                </a:solidFill>
                <a:effectLst/>
                <a:latin typeface="+mn-lt"/>
                <a:ea typeface="+mn-ea"/>
                <a:cs typeface="+mn-cs"/>
              </a:rPr>
              <a:t>-  Felismerni a rossz hangulat és a depresszió közötti különbséget. </a:t>
            </a:r>
          </a:p>
          <a:p>
            <a:r>
              <a:rPr lang="hu-HU" sz="1200" kern="1200" dirty="0" smtClean="0">
                <a:solidFill>
                  <a:schemeClr val="tx1"/>
                </a:solidFill>
                <a:effectLst/>
                <a:latin typeface="+mn-lt"/>
                <a:ea typeface="+mn-ea"/>
                <a:cs typeface="+mn-cs"/>
              </a:rPr>
              <a:t>-  Felismerni, ha segítségre van szükség.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Szomorúság, vagy rossz hangulat?</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rosszkedv és a szomorúság az élet része. Természetes reakciók a kellemetlen eseményekre. Rosszkedvűek lehetünk, amikor túl sok a gondunk, vagy sok mindenért kell aggódnunk. Lehetnek anyagi, munkahelyi, társkapcsolati, vagy családi gondjaink. A tinik a frizurájuk, vagy a szeplőik miatt is lehangoltak lehetnek, de a rossz osztályzatok miatt is. Vagy, ha a társaik tudomást sem vesznek róluk. Haláleset, vagy otthoni feszült helyzet miatt is kialakulhat a borús hangulat. Általános a szomorú, vagy a „padlón vagyok” érzése. Néha nagyon nyomasztónak tűnik, de általában csak ideiglenes hangulat.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depresszió a tinédzser lányok körében gyakrabban fordul elő, mint a fiúknál. A depresszió súlyos, életveszélyes állapot, amiből hosszadalmas a gyógyulás.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Mit tehetünk a szomorúság, a komor érzések ellen?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1. Segít, ha beszélünk róla másokkal. Mondjuk el, mit érzünk! A legtöbben megértik. </a:t>
            </a:r>
          </a:p>
          <a:p>
            <a:r>
              <a:rPr lang="hu-HU" sz="1200" kern="1200" dirty="0" smtClean="0">
                <a:solidFill>
                  <a:schemeClr val="tx1"/>
                </a:solidFill>
                <a:effectLst/>
                <a:latin typeface="+mn-lt"/>
                <a:ea typeface="+mn-ea"/>
                <a:cs typeface="+mn-cs"/>
              </a:rPr>
              <a:t>2. Ha valami súlyos dolog tanúi voltunk. Értsük meg, hogy a feldolgozásához időre van szükség. Adjuk meg magunknak azt az időt! Lehetünk szomorúak, vagy haragosak. Ne legyünk túl szigorúak önmagunkhoz! </a:t>
            </a:r>
          </a:p>
          <a:p>
            <a:r>
              <a:rPr lang="hu-HU" sz="1200" kern="1200" dirty="0" smtClean="0">
                <a:solidFill>
                  <a:schemeClr val="tx1"/>
                </a:solidFill>
                <a:effectLst/>
                <a:latin typeface="+mn-lt"/>
                <a:ea typeface="+mn-ea"/>
                <a:cs typeface="+mn-cs"/>
              </a:rPr>
              <a:t>3. Ha sok mindenért aggódunk, írjuk le őket egy papírra. Az írás segít megérteni érzéseinket és megoldást találni. Amíg leírjuk őket, van időnk újra meg újra átgondolni a problémát. Kapcsoljunk ki egy kicsit, miután minden aggodalmunkat leírtuk. Sétáljunk, vagy biciklizzünk egy kicsit! Mozogjunk a szabadban!  </a:t>
            </a:r>
          </a:p>
          <a:p>
            <a:r>
              <a:rPr lang="hu-HU" sz="1200" kern="1200" dirty="0" smtClean="0">
                <a:solidFill>
                  <a:schemeClr val="tx1"/>
                </a:solidFill>
                <a:effectLst/>
                <a:latin typeface="+mn-lt"/>
                <a:ea typeface="+mn-ea"/>
                <a:cs typeface="+mn-cs"/>
              </a:rPr>
              <a:t>4. Imádkozzunk! – Mondjunk el mindent Istennek, amit leírtunk. Segít, ha Isten elé visszük: helyes nézőpontba helyezi a gondunkat. Megbékélést hozhat, ha átadhatjuk gondjainkat Istennek. </a:t>
            </a:r>
          </a:p>
          <a:p>
            <a:r>
              <a:rPr lang="hu-HU" sz="1200" kern="1200" dirty="0" smtClean="0">
                <a:solidFill>
                  <a:schemeClr val="tx1"/>
                </a:solidFill>
                <a:effectLst/>
                <a:latin typeface="+mn-lt"/>
                <a:ea typeface="+mn-ea"/>
                <a:cs typeface="+mn-cs"/>
              </a:rPr>
              <a:t>5. Szervezés. Amennyire csak lehet, próbáljuk meg átszervezni az életünket. Időben menjünk aludni. Időben keljünk fel és készüljünk el. Naponta háromszor, azonos időben étkezzünk. Táplálkozzunk egészségesen Ha lehet, járjunk rendesen iskolába! Legyen hobbink, amiben örömünket leljük! </a:t>
            </a:r>
          </a:p>
          <a:p>
            <a:r>
              <a:rPr lang="hu-HU" sz="1200" kern="1200" dirty="0" smtClean="0">
                <a:solidFill>
                  <a:schemeClr val="tx1"/>
                </a:solidFill>
                <a:effectLst/>
                <a:latin typeface="+mn-lt"/>
                <a:ea typeface="+mn-ea"/>
                <a:cs typeface="+mn-cs"/>
              </a:rPr>
              <a:t>6. Pihenjünk eleget éjszaka! Ne vigyük az ágyba a mobiltelefont! </a:t>
            </a:r>
          </a:p>
          <a:p>
            <a:r>
              <a:rPr lang="hu-HU" sz="1200" kern="1200" dirty="0" smtClean="0">
                <a:solidFill>
                  <a:schemeClr val="tx1"/>
                </a:solidFill>
                <a:effectLst/>
                <a:latin typeface="+mn-lt"/>
                <a:ea typeface="+mn-ea"/>
                <a:cs typeface="+mn-cs"/>
              </a:rPr>
              <a:t>7. Tanuljuk meg, hogyan élvezzük a kikapcsolódást! Foglalkozzunk olyasmivel, amit szívesen csinálunk!  </a:t>
            </a:r>
          </a:p>
          <a:p>
            <a:r>
              <a:rPr lang="hu-HU" sz="1200" kern="1200" dirty="0" smtClean="0">
                <a:solidFill>
                  <a:schemeClr val="tx1"/>
                </a:solidFill>
                <a:effectLst/>
                <a:latin typeface="+mn-lt"/>
                <a:ea typeface="+mn-ea"/>
                <a:cs typeface="+mn-cs"/>
              </a:rPr>
              <a:t>8. Mindenképpen végezzünk valami fizikai aktivitást, legalább egy órát naponta. Például sétáljunk, biciklizzünk, ússzunk, vagy focizzunk, vagy bármi mást.</a:t>
            </a:r>
          </a:p>
          <a:p>
            <a:r>
              <a:rPr lang="hu-HU" sz="1200" kern="1200" dirty="0" smtClean="0">
                <a:solidFill>
                  <a:schemeClr val="tx1"/>
                </a:solidFill>
                <a:effectLst/>
                <a:latin typeface="+mn-lt"/>
                <a:ea typeface="+mn-ea"/>
                <a:cs typeface="+mn-cs"/>
              </a:rPr>
              <a:t>9. Találkozzunk egy barátunkkal (vagy barátokkal együtt mozogjunk).</a:t>
            </a:r>
          </a:p>
          <a:p>
            <a:r>
              <a:rPr lang="hu-HU" sz="1200" kern="1200" dirty="0" smtClean="0">
                <a:solidFill>
                  <a:schemeClr val="tx1"/>
                </a:solidFill>
                <a:effectLst/>
                <a:latin typeface="+mn-lt"/>
                <a:ea typeface="+mn-ea"/>
                <a:cs typeface="+mn-cs"/>
              </a:rPr>
              <a:t>10. Kérjük meg egy barátunkat, hogy imádkozzon értünk! Soha ne becsüljük le az imádság erejét! Azt is megnyugtatja, aki értünk könyörög. Rá fognak kérdezni, hogy vagyunk. Lehet, hogy írnak nekünk, vagy meg is látogathatnak majd.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Hogyan alakul a rosszkedv? </a:t>
            </a:r>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rendszeres élet és a barátokkal való beszélgetés hatására általában megszűnik a komor hangulat. A tini gyásza egy szülő, vagy családtagja miatt akár évekig is eltarthat. Az első héten a legrosszabb. Majd lassan csillapodni kezd, de gyakran újra elhatalmasodhat rajunk. De fokozatosan észrevesszük majd a jót is mindennapi életünkben. Előfordulhat azonban, hogy komor érzések miatti szomorúság depresszióba hajlik.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depresszió, vagy a depresszív tünetek gyakoriak a fiatalok és a serdülők körében. Az orvosok és a terapeuták sincsenek olyan módszerek birtokában, amelyekkel megelőzhetnék, hogy a fiatalok szomorúsága depresszióvá változzon.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Mikor kell orvoshoz fordulni?</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1. Ha segítségre van szükségünk a gyász kezelésében.</a:t>
            </a:r>
          </a:p>
          <a:p>
            <a:r>
              <a:rPr lang="hu-HU" sz="1200" kern="1200" dirty="0" smtClean="0">
                <a:solidFill>
                  <a:schemeClr val="tx1"/>
                </a:solidFill>
                <a:effectLst/>
                <a:latin typeface="+mn-lt"/>
                <a:ea typeface="+mn-ea"/>
                <a:cs typeface="+mn-cs"/>
              </a:rPr>
              <a:t>2. Ha meg akarjuk tanulni, hogyan nézzünk szembe a rosszkedvű időszakokkal. </a:t>
            </a:r>
          </a:p>
          <a:p>
            <a:r>
              <a:rPr lang="hu-HU" sz="1200" kern="1200" dirty="0" smtClean="0">
                <a:solidFill>
                  <a:schemeClr val="tx1"/>
                </a:solidFill>
                <a:effectLst/>
                <a:latin typeface="+mn-lt"/>
                <a:ea typeface="+mn-ea"/>
                <a:cs typeface="+mn-cs"/>
              </a:rPr>
              <a:t>3. Szakmai segítségre van szükség, amikor a szomorúság, a rosszkedv vagy a komor érzések </a:t>
            </a:r>
            <a:r>
              <a:rPr lang="hu-HU" sz="1200" b="1" u="sng" kern="1200" dirty="0" smtClean="0">
                <a:solidFill>
                  <a:schemeClr val="tx1"/>
                </a:solidFill>
                <a:effectLst/>
                <a:latin typeface="+mn-lt"/>
                <a:ea typeface="+mn-ea"/>
                <a:cs typeface="+mn-cs"/>
              </a:rPr>
              <a:t>depresszióvá </a:t>
            </a:r>
            <a:r>
              <a:rPr lang="hu-HU" sz="1200" kern="1200" dirty="0" smtClean="0">
                <a:solidFill>
                  <a:schemeClr val="tx1"/>
                </a:solidFill>
                <a:effectLst/>
                <a:latin typeface="+mn-lt"/>
                <a:ea typeface="+mn-ea"/>
                <a:cs typeface="+mn-cs"/>
              </a:rPr>
              <a:t>válnak. Ha a szomorúság </a:t>
            </a:r>
            <a:r>
              <a:rPr lang="hu-HU" sz="1200" b="1" kern="1200" dirty="0" smtClean="0">
                <a:solidFill>
                  <a:schemeClr val="tx1"/>
                </a:solidFill>
                <a:effectLst/>
                <a:latin typeface="+mn-lt"/>
                <a:ea typeface="+mn-ea"/>
                <a:cs typeface="+mn-cs"/>
              </a:rPr>
              <a:t>két hétnél tovább, folyamatosan fennáll. </a:t>
            </a:r>
            <a:r>
              <a:rPr lang="hu-HU" sz="1200" kern="1200" dirty="0" smtClean="0">
                <a:solidFill>
                  <a:schemeClr val="tx1"/>
                </a:solidFill>
                <a:effectLst/>
                <a:latin typeface="+mn-lt"/>
                <a:ea typeface="+mn-ea"/>
                <a:cs typeface="+mn-cs"/>
              </a:rPr>
              <a:t> Ha mindennapos. Ha két hét után sem érdekel már semmi a világon, és semmi sem okoz örömöt.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Továbbá, ha az alábbi tünetek közül 4, vagy több is fennáll: </a:t>
            </a:r>
          </a:p>
          <a:p>
            <a:r>
              <a:rPr lang="hu-HU" sz="1200" kern="1200" dirty="0" smtClean="0">
                <a:solidFill>
                  <a:schemeClr val="tx1"/>
                </a:solidFill>
                <a:effectLst/>
                <a:latin typeface="+mn-lt"/>
                <a:ea typeface="+mn-ea"/>
                <a:cs typeface="+mn-cs"/>
              </a:rPr>
              <a:t>-	Rosszul alszol, vagy túl sokat.</a:t>
            </a:r>
          </a:p>
          <a:p>
            <a:r>
              <a:rPr lang="hu-HU" sz="1200" kern="1200" dirty="0" smtClean="0">
                <a:solidFill>
                  <a:schemeClr val="tx1"/>
                </a:solidFill>
                <a:effectLst/>
                <a:latin typeface="+mn-lt"/>
                <a:ea typeface="+mn-ea"/>
                <a:cs typeface="+mn-cs"/>
              </a:rPr>
              <a:t>-	Nem tudsz koncentrálni. </a:t>
            </a:r>
          </a:p>
          <a:p>
            <a:r>
              <a:rPr lang="hu-HU" sz="1200" kern="1200" dirty="0" smtClean="0">
                <a:solidFill>
                  <a:schemeClr val="tx1"/>
                </a:solidFill>
                <a:effectLst/>
                <a:latin typeface="+mn-lt"/>
                <a:ea typeface="+mn-ea"/>
                <a:cs typeface="+mn-cs"/>
              </a:rPr>
              <a:t>-	Üresnek, haszontalannak és bűnösnek érzed magad. </a:t>
            </a:r>
          </a:p>
          <a:p>
            <a:r>
              <a:rPr lang="hu-HU" sz="1200" kern="1200" dirty="0" smtClean="0">
                <a:solidFill>
                  <a:schemeClr val="tx1"/>
                </a:solidFill>
                <a:effectLst/>
                <a:latin typeface="+mn-lt"/>
                <a:ea typeface="+mn-ea"/>
                <a:cs typeface="+mn-cs"/>
              </a:rPr>
              <a:t>-	Nincs étvágyad, vagy a szokásosnál sokkal többet eszel.  </a:t>
            </a:r>
          </a:p>
          <a:p>
            <a:r>
              <a:rPr lang="hu-HU" sz="1200" kern="1200" dirty="0" smtClean="0">
                <a:solidFill>
                  <a:schemeClr val="tx1"/>
                </a:solidFill>
                <a:effectLst/>
                <a:latin typeface="+mn-lt"/>
                <a:ea typeface="+mn-ea"/>
                <a:cs typeface="+mn-cs"/>
              </a:rPr>
              <a:t>-	Eltunyulsz, vagy éppen nyughatatlan vagy. Szinte állandóan fáradt vagy.  </a:t>
            </a:r>
          </a:p>
          <a:p>
            <a:r>
              <a:rPr lang="hu-HU" sz="1200" kern="1200" dirty="0" smtClean="0">
                <a:solidFill>
                  <a:schemeClr val="tx1"/>
                </a:solidFill>
                <a:effectLst/>
                <a:latin typeface="+mn-lt"/>
                <a:ea typeface="+mn-ea"/>
                <a:cs typeface="+mn-cs"/>
              </a:rPr>
              <a:t>-	Rendszeresen foglalkozol a halál gondolatával.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Az ifjúság gyakran a kábítószerrel való visszaélésbe menekül. </a:t>
            </a:r>
          </a:p>
          <a:p>
            <a:r>
              <a:rPr lang="hu-HU" sz="1200" kern="1200" dirty="0" smtClean="0">
                <a:solidFill>
                  <a:schemeClr val="tx1"/>
                </a:solidFill>
                <a:effectLst/>
                <a:latin typeface="+mn-lt"/>
                <a:ea typeface="+mn-ea"/>
                <a:cs typeface="+mn-cs"/>
              </a:rPr>
              <a:t> </a:t>
            </a:r>
          </a:p>
          <a:p>
            <a:r>
              <a:rPr lang="hu-HU" sz="1200" b="1" u="sng" kern="1200" dirty="0" smtClean="0">
                <a:solidFill>
                  <a:schemeClr val="tx1"/>
                </a:solidFill>
                <a:effectLst/>
                <a:latin typeface="+mn-lt"/>
                <a:ea typeface="+mn-ea"/>
                <a:cs typeface="+mn-cs"/>
              </a:rPr>
              <a:t>Vészhelyzetnek </a:t>
            </a:r>
            <a:r>
              <a:rPr lang="hu-HU" sz="1200" kern="1200" dirty="0" smtClean="0">
                <a:solidFill>
                  <a:schemeClr val="tx1"/>
                </a:solidFill>
                <a:effectLst/>
                <a:latin typeface="+mn-lt"/>
                <a:ea typeface="+mn-ea"/>
                <a:cs typeface="+mn-cs"/>
              </a:rPr>
              <a:t>számít, és sürgős segítségre van szükség, ha valaki annyira depressziós, hogy véget akar vetni az életének, vagy öngyilkosságot kísérel meg.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Összefoglalás: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1. A lehangoltság, szomorúság érzése normális.</a:t>
            </a:r>
          </a:p>
          <a:p>
            <a:r>
              <a:rPr lang="hu-HU" sz="1200" kern="1200" dirty="0" smtClean="0">
                <a:solidFill>
                  <a:schemeClr val="tx1"/>
                </a:solidFill>
                <a:effectLst/>
                <a:latin typeface="+mn-lt"/>
                <a:ea typeface="+mn-ea"/>
                <a:cs typeface="+mn-cs"/>
              </a:rPr>
              <a:t>2. A depresszió súlyos, életveszélyes betegség, amit szakmai segítséget igényel. </a:t>
            </a:r>
          </a:p>
          <a:p>
            <a:r>
              <a:rPr lang="hu-HU" sz="1200" kern="1200" dirty="0" smtClean="0">
                <a:solidFill>
                  <a:schemeClr val="tx1"/>
                </a:solidFill>
                <a:effectLst/>
                <a:latin typeface="+mn-lt"/>
                <a:ea typeface="+mn-ea"/>
                <a:cs typeface="+mn-cs"/>
              </a:rPr>
              <a:t>3. Legyünk olyan emberek, akihez a tinik odajöhetnek! Legyünk az, aki meghallgatja őket! Legyünk a segítőik, ha szükségük van rá!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Megjegyzés</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 depresszióban szenvedőknél normális a halál gondolatával foglalkozni.   Kérem, ne ítéljük el a gondolatot!</a:t>
            </a:r>
          </a:p>
          <a:p>
            <a:r>
              <a:rPr lang="en-GB" sz="1200" kern="120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A tinik egy elkeseredett pillanapban is gondolhatnak a halálra. Ám ez nagyban különbözik a valódi depressziótól, és kevésbé veszélyes is.   </a:t>
            </a:r>
          </a:p>
          <a:p>
            <a:r>
              <a:rPr lang="hu-HU" sz="1200" kern="1200" dirty="0" smtClean="0">
                <a:solidFill>
                  <a:schemeClr val="tx1"/>
                </a:solidFill>
                <a:effectLst/>
                <a:latin typeface="+mn-lt"/>
                <a:ea typeface="+mn-ea"/>
                <a:cs typeface="+mn-cs"/>
              </a:rPr>
              <a:t>-	Elkeseredettségüket jelezheti önmaguk vagdalása is. Előfordul, hogy az ezzel okozott fájdalom segít elterelni figyelmüket fájdalmuk valódi okáról és elkerülni a problémával való szembesülést. Ez egy nem megfelelő megküzdési mód. Segítsünk a tininek, hogy segítségre találjon! </a:t>
            </a:r>
          </a:p>
          <a:p>
            <a:r>
              <a:rPr lang="hu-HU" sz="1200" kern="1200" dirty="0" smtClean="0">
                <a:solidFill>
                  <a:schemeClr val="tx1"/>
                </a:solidFill>
                <a:effectLst/>
                <a:latin typeface="+mn-lt"/>
                <a:ea typeface="+mn-ea"/>
                <a:cs typeface="+mn-cs"/>
              </a:rPr>
              <a:t> </a:t>
            </a:r>
          </a:p>
          <a:p>
            <a:r>
              <a:rPr lang="hu-HU" sz="1200" i="1" kern="1200" dirty="0" smtClean="0">
                <a:solidFill>
                  <a:schemeClr val="tx1"/>
                </a:solidFill>
                <a:effectLst/>
                <a:latin typeface="+mn-lt"/>
                <a:ea typeface="+mn-ea"/>
                <a:cs typeface="+mn-cs"/>
              </a:rPr>
              <a:t>Az USA-ban a depressziós tinédzsereknek csupán 30% </a:t>
            </a:r>
            <a:r>
              <a:rPr lang="hu-HU" sz="1200" i="1" kern="1200" dirty="0" err="1" smtClean="0">
                <a:solidFill>
                  <a:schemeClr val="tx1"/>
                </a:solidFill>
                <a:effectLst/>
                <a:latin typeface="+mn-lt"/>
                <a:ea typeface="+mn-ea"/>
                <a:cs typeface="+mn-cs"/>
              </a:rPr>
              <a:t>-át</a:t>
            </a:r>
            <a:r>
              <a:rPr lang="hu-HU" sz="1200" i="1" kern="1200" dirty="0" smtClean="0">
                <a:solidFill>
                  <a:schemeClr val="tx1"/>
                </a:solidFill>
                <a:effectLst/>
                <a:latin typeface="+mn-lt"/>
                <a:ea typeface="+mn-ea"/>
                <a:cs typeface="+mn-cs"/>
              </a:rPr>
              <a:t> kezelik:</a:t>
            </a:r>
            <a:endParaRPr lang="hu-HU" sz="1200" kern="1200" dirty="0" smtClean="0">
              <a:solidFill>
                <a:schemeClr val="tx1"/>
              </a:solidFill>
              <a:effectLst/>
              <a:latin typeface="+mn-lt"/>
              <a:ea typeface="+mn-ea"/>
              <a:cs typeface="+mn-cs"/>
            </a:endParaRPr>
          </a:p>
          <a:p>
            <a:r>
              <a:rPr lang="hu-HU" sz="1200" u="sng" kern="1200" dirty="0" smtClean="0">
                <a:solidFill>
                  <a:schemeClr val="tx1"/>
                </a:solidFill>
                <a:effectLst/>
                <a:latin typeface="+mn-lt"/>
                <a:ea typeface="+mn-ea"/>
                <a:cs typeface="+mn-cs"/>
                <a:hlinkClick r:id="rId3"/>
              </a:rPr>
              <a:t>https://www.youtube.com/watch?v=8g_kA2soWOo</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DA36957-B252-4F40-8CCA-A3E75E742AD4}" type="slidenum">
              <a:rPr lang="en-GB" smtClean="0"/>
              <a:t>1</a:t>
            </a:fld>
            <a:endParaRPr lang="en-GB"/>
          </a:p>
        </p:txBody>
      </p:sp>
    </p:spTree>
    <p:extLst>
      <p:ext uri="{BB962C8B-B14F-4D97-AF65-F5344CB8AC3E}">
        <p14:creationId xmlns:p14="http://schemas.microsoft.com/office/powerpoint/2010/main" val="328297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Bemelegítés:</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Üljünk le körben, és mindenki válaszoljon igennel, vagy nemmel a kérdésekre: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Egyetértesz ezzel az elmélettel, vagy nem?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 fiatalok, akik a halál gondolatával foglakoznak őrültek, vagy betegek. A normális tinik nem gondolnak a halálra!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következő körben, kérjük, hogy válaszukat indokolják is meg.</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Egyetértesz az állítással, vagy nem, és miért?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Írjuk egy nagy papír közepére: padlón/depresszióban lenni.</a:t>
            </a:r>
          </a:p>
          <a:p>
            <a:r>
              <a:rPr lang="hu-HU" sz="1200" kern="1200" dirty="0" smtClean="0">
                <a:solidFill>
                  <a:schemeClr val="tx1"/>
                </a:solidFill>
                <a:effectLst/>
                <a:latin typeface="+mn-lt"/>
                <a:ea typeface="+mn-ea"/>
                <a:cs typeface="+mn-cs"/>
              </a:rPr>
              <a:t>Adjunk tollat, filcet, vagy krétát a tinik kezébe és kérjük meg őket, hogy írják köré a szavakat, amik erről eszükbe jutnak.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Gondolkodjanak el a lányok, hogy mit takarnak ezek az érzések! </a:t>
            </a:r>
          </a:p>
          <a:p>
            <a:r>
              <a:rPr lang="hu-HU" sz="1200" kern="1200" dirty="0" smtClean="0">
                <a:solidFill>
                  <a:schemeClr val="tx1"/>
                </a:solidFill>
                <a:effectLst/>
                <a:latin typeface="+mn-lt"/>
                <a:ea typeface="+mn-ea"/>
                <a:cs typeface="+mn-cs"/>
              </a:rPr>
              <a:t>Írják oda őket a nagy lapra!</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(Pl.: rosszkedvűnek lenni, negatív gondolatok, értéktelenség érzése, kilátástalanság, öngyilkos gondolatok, fájdalom, megrázkódtatás, „Hol van ilyenkor Isten?”, a szülők, depresszió, pszichiátria, szomorúság, sírás, szorongás, orvostudomány, bizonytalanság, kevés önbizalom, alacsony önértékelés, gazdasági válság, feketeség, sötétség, üresség, stb.)</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 túl nehéznek tűnik – tegyük fel a következő kérdéseket:</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Melyik szín depresszív, vagy szomorú? </a:t>
            </a:r>
          </a:p>
          <a:p>
            <a:r>
              <a:rPr lang="hu-HU" sz="1200" kern="1200" dirty="0" smtClean="0">
                <a:solidFill>
                  <a:schemeClr val="tx1"/>
                </a:solidFill>
                <a:effectLst/>
                <a:latin typeface="+mn-lt"/>
                <a:ea typeface="+mn-ea"/>
                <a:cs typeface="+mn-cs"/>
              </a:rPr>
              <a:t>Mit éreztek, amikor szomorúak, komorak vagytok? </a:t>
            </a:r>
          </a:p>
          <a:p>
            <a:r>
              <a:rPr lang="hu-HU" sz="1200" kern="1200" dirty="0" smtClean="0">
                <a:solidFill>
                  <a:schemeClr val="tx1"/>
                </a:solidFill>
                <a:effectLst/>
                <a:latin typeface="+mn-lt"/>
                <a:ea typeface="+mn-ea"/>
                <a:cs typeface="+mn-cs"/>
              </a:rPr>
              <a:t>Hol fáj, és hogyan bánt?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Az emberek válasza általában a fekete és a kék, de vannak kultúrák, ahol a fehér a gyász színe.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Összegzés: foglaljuk össze az elhangzott szavakat és magyarázzuk el:</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szomorúság, keserűség érzése egy napig még normális. </a:t>
            </a:r>
          </a:p>
          <a:p>
            <a:r>
              <a:rPr lang="hu-HU" sz="1200" kern="1200" dirty="0" smtClean="0">
                <a:solidFill>
                  <a:schemeClr val="tx1"/>
                </a:solidFill>
                <a:effectLst/>
                <a:latin typeface="+mn-lt"/>
                <a:ea typeface="+mn-ea"/>
                <a:cs typeface="+mn-cs"/>
              </a:rPr>
              <a:t>Gyakran valami rossz élmény okozza: valaki meghalt, rossz osztályzatok kaptál, elveszítettél egy barátot, nem dicsértek meg, éppen megjött, nem találod a cipődet, a bátyád kötekedik veled. De az is előfordulhat, hogy semmi konkrét oka nincsen!  Tinédzser vagy és ez az érzelmek megtapasztalásának ideje. És a tanulásnak, hogy hogyan kezeld őket.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szomorúság és a depresszió különbségének bemutatására:</a:t>
            </a:r>
          </a:p>
          <a:p>
            <a:r>
              <a:rPr lang="hu-HU" sz="1200" kern="1200" dirty="0" smtClean="0">
                <a:solidFill>
                  <a:schemeClr val="tx1"/>
                </a:solidFill>
                <a:effectLst/>
                <a:latin typeface="+mn-lt"/>
                <a:ea typeface="+mn-ea"/>
                <a:cs typeface="+mn-cs"/>
              </a:rPr>
              <a:t> </a:t>
            </a:r>
          </a:p>
          <a:p>
            <a:r>
              <a:rPr lang="hu-HU" sz="1200" u="sng" kern="1200" dirty="0" smtClean="0">
                <a:solidFill>
                  <a:schemeClr val="tx1"/>
                </a:solidFill>
                <a:effectLst/>
                <a:latin typeface="+mn-lt"/>
                <a:ea typeface="+mn-ea"/>
                <a:cs typeface="+mn-cs"/>
                <a:hlinkClick r:id="rId3"/>
              </a:rPr>
              <a:t>https://www.youtube.com/watch?v=eQbvzSxNDtY</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DA36957-B252-4F40-8CCA-A3E75E742AD4}" type="slidenum">
              <a:rPr lang="en-GB" smtClean="0"/>
              <a:t>2</a:t>
            </a:fld>
            <a:endParaRPr lang="en-GB"/>
          </a:p>
        </p:txBody>
      </p:sp>
    </p:spTree>
    <p:extLst>
      <p:ext uri="{BB962C8B-B14F-4D97-AF65-F5344CB8AC3E}">
        <p14:creationId xmlns:p14="http://schemas.microsoft.com/office/powerpoint/2010/main" val="210980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 Mi az, ami segít? (még több információ: lásd korábban)</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Kérdezzük meg a tiniket: Szerintetek mi segít, amikor szomorú, vagy nyomott hangulatban vagytok? </a:t>
            </a:r>
          </a:p>
          <a:p>
            <a:r>
              <a:rPr lang="hu-HU" sz="1200" kern="1200" dirty="0" smtClean="0">
                <a:solidFill>
                  <a:schemeClr val="tx1"/>
                </a:solidFill>
                <a:effectLst/>
                <a:latin typeface="+mn-lt"/>
                <a:ea typeface="+mn-ea"/>
                <a:cs typeface="+mn-cs"/>
              </a:rPr>
              <a:t>Dicsérjük meg őket minden javaslatért!</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1. Beszélgess róla!   </a:t>
            </a:r>
          </a:p>
          <a:p>
            <a:r>
              <a:rPr lang="hu-HU" sz="1200" kern="1200" dirty="0" smtClean="0">
                <a:solidFill>
                  <a:schemeClr val="tx1"/>
                </a:solidFill>
                <a:effectLst/>
                <a:latin typeface="+mn-lt"/>
                <a:ea typeface="+mn-ea"/>
                <a:cs typeface="+mn-cs"/>
              </a:rPr>
              <a:t>2. Legyél türelmes magadhoz! </a:t>
            </a:r>
          </a:p>
          <a:p>
            <a:r>
              <a:rPr lang="hu-HU" sz="1200" kern="1200" dirty="0" smtClean="0">
                <a:solidFill>
                  <a:schemeClr val="tx1"/>
                </a:solidFill>
                <a:effectLst/>
                <a:latin typeface="+mn-lt"/>
                <a:ea typeface="+mn-ea"/>
                <a:cs typeface="+mn-cs"/>
              </a:rPr>
              <a:t>3. Írd ki magadból! (Pl.: vezess naplót!) </a:t>
            </a:r>
          </a:p>
          <a:p>
            <a:r>
              <a:rPr lang="hu-HU" sz="1200" kern="1200" dirty="0" smtClean="0">
                <a:solidFill>
                  <a:schemeClr val="tx1"/>
                </a:solidFill>
                <a:effectLst/>
                <a:latin typeface="+mn-lt"/>
                <a:ea typeface="+mn-ea"/>
                <a:cs typeface="+mn-cs"/>
              </a:rPr>
              <a:t>4. Imádkozz! </a:t>
            </a:r>
          </a:p>
          <a:p>
            <a:r>
              <a:rPr lang="hu-HU" sz="1200" kern="1200" dirty="0" smtClean="0">
                <a:solidFill>
                  <a:schemeClr val="tx1"/>
                </a:solidFill>
                <a:effectLst/>
                <a:latin typeface="+mn-lt"/>
                <a:ea typeface="+mn-ea"/>
                <a:cs typeface="+mn-cs"/>
              </a:rPr>
              <a:t>5. Napi rutin, rendszeres életmód. </a:t>
            </a:r>
          </a:p>
          <a:p>
            <a:r>
              <a:rPr lang="hu-HU" sz="1200" kern="1200" dirty="0" smtClean="0">
                <a:solidFill>
                  <a:schemeClr val="tx1"/>
                </a:solidFill>
                <a:effectLst/>
                <a:latin typeface="+mn-lt"/>
                <a:ea typeface="+mn-ea"/>
                <a:cs typeface="+mn-cs"/>
              </a:rPr>
              <a:t>6. Elegendő éjszakai pihenés.</a:t>
            </a:r>
          </a:p>
          <a:p>
            <a:r>
              <a:rPr lang="hu-HU" sz="1200" kern="1200" dirty="0" smtClean="0">
                <a:solidFill>
                  <a:schemeClr val="tx1"/>
                </a:solidFill>
                <a:effectLst/>
                <a:latin typeface="+mn-lt"/>
                <a:ea typeface="+mn-ea"/>
                <a:cs typeface="+mn-cs"/>
              </a:rPr>
              <a:t>7. Zaklatottság ellen kikapcsolódás. Olyasmivel foglalkozzunk, amit szeretünk!  </a:t>
            </a:r>
          </a:p>
          <a:p>
            <a:r>
              <a:rPr lang="hu-HU" sz="1200" kern="1200" dirty="0" smtClean="0">
                <a:solidFill>
                  <a:schemeClr val="tx1"/>
                </a:solidFill>
                <a:effectLst/>
                <a:latin typeface="+mn-lt"/>
                <a:ea typeface="+mn-ea"/>
                <a:cs typeface="+mn-cs"/>
              </a:rPr>
              <a:t>8. Fizikai aktivitás, legalább egy óra naponta. </a:t>
            </a:r>
          </a:p>
          <a:p>
            <a:r>
              <a:rPr lang="hu-HU" sz="1200" kern="1200" dirty="0" smtClean="0">
                <a:solidFill>
                  <a:schemeClr val="tx1"/>
                </a:solidFill>
                <a:effectLst/>
                <a:latin typeface="+mn-lt"/>
                <a:ea typeface="+mn-ea"/>
                <a:cs typeface="+mn-cs"/>
              </a:rPr>
              <a:t>9. Találkozás egy baráttal. </a:t>
            </a:r>
          </a:p>
          <a:p>
            <a:r>
              <a:rPr lang="hu-HU" sz="1200" kern="1200" dirty="0" smtClean="0">
                <a:solidFill>
                  <a:schemeClr val="tx1"/>
                </a:solidFill>
                <a:effectLst/>
                <a:latin typeface="+mn-lt"/>
                <a:ea typeface="+mn-ea"/>
                <a:cs typeface="+mn-cs"/>
              </a:rPr>
              <a:t>10. Kérj meg másokat, hogy imádkozzanak érted!</a:t>
            </a:r>
          </a:p>
          <a:p>
            <a:r>
              <a:rPr lang="hu-HU" sz="1200" kern="1200" dirty="0" smtClean="0">
                <a:solidFill>
                  <a:schemeClr val="tx1"/>
                </a:solidFill>
                <a:effectLst/>
                <a:latin typeface="+mn-lt"/>
                <a:ea typeface="+mn-ea"/>
                <a:cs typeface="+mn-cs"/>
              </a:rPr>
              <a:t>11. Énekelj!</a:t>
            </a:r>
          </a:p>
          <a:p>
            <a:r>
              <a:rPr lang="hu-HU" sz="1200" kern="1200" dirty="0" smtClean="0">
                <a:solidFill>
                  <a:schemeClr val="tx1"/>
                </a:solidFill>
                <a:effectLst/>
                <a:latin typeface="+mn-lt"/>
                <a:ea typeface="+mn-ea"/>
                <a:cs typeface="+mn-cs"/>
              </a:rPr>
              <a:t> </a:t>
            </a:r>
          </a:p>
          <a:p>
            <a:r>
              <a:rPr lang="hu-HU" sz="1200" i="1" kern="1200" dirty="0" smtClean="0">
                <a:solidFill>
                  <a:schemeClr val="tx1"/>
                </a:solidFill>
                <a:effectLst/>
                <a:latin typeface="+mn-lt"/>
                <a:ea typeface="+mn-ea"/>
                <a:cs typeface="+mn-cs"/>
              </a:rPr>
              <a:t>Általában ugyanezeket tanácsolják a depresszióvak küzdőknek is. Az enyhe depresszió magától elmúlik. Méréskelt, vagy súlyos depresszió esetében azonban gyógyszerre és szakmai segítségre lehet szükség.</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Mit vár tőlünk Isten, hogyan kezeljük a depressziót?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Olvassák el a lányok az igeverseket!</a:t>
            </a:r>
          </a:p>
          <a:p>
            <a:r>
              <a:rPr lang="hu-HU" sz="1200" kern="1200" dirty="0" smtClean="0">
                <a:solidFill>
                  <a:schemeClr val="tx1"/>
                </a:solidFill>
                <a:effectLst/>
                <a:latin typeface="+mn-lt"/>
                <a:ea typeface="+mn-ea"/>
                <a:cs typeface="+mn-cs"/>
              </a:rPr>
              <a:t>Kérjük, hogy mondják el saját szavaikkal, mit tanácsol a Biblia!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Zsoltárokban Dávid hangot ad szomorúságának, keserűségének és nyomott hangulatának. A következő tanácsot tudta adni, miután kipanaszkodta magát Istennek: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Zsolt 55: 23</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„Vessed az Úrra a te terhedet, ő gondot visel rólad.” </a:t>
            </a:r>
          </a:p>
          <a:p>
            <a:r>
              <a:rPr lang="hu-HU" sz="1200" i="1" kern="1200" dirty="0" smtClean="0">
                <a:solidFill>
                  <a:schemeClr val="tx1"/>
                </a:solidFill>
                <a:effectLst/>
                <a:latin typeface="+mn-lt"/>
                <a:ea typeface="+mn-ea"/>
                <a:cs typeface="+mn-cs"/>
              </a:rPr>
              <a:t>(Isten itt van nekünk, neked is! Ő soha nem engedi, hogy „padlóra kerüljünk”. Ő elfogad minket, ahogyan vagyunk!)</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1 Péter 5:7</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“Minden gondotokat ő reá vessétek, mert néki gondja van reátok.”</a:t>
            </a:r>
          </a:p>
          <a:p>
            <a:r>
              <a:rPr lang="hu-HU" sz="1200" i="1" kern="1200" dirty="0" smtClean="0">
                <a:solidFill>
                  <a:schemeClr val="tx1"/>
                </a:solidFill>
                <a:effectLst/>
                <a:latin typeface="+mn-lt"/>
                <a:ea typeface="+mn-ea"/>
                <a:cs typeface="+mn-cs"/>
              </a:rPr>
              <a:t>(Isten a barátunk akar lenni, Ő törődik velünk!)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1 János 3:20</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„Hogy ha vádol minket a szív, mivelhogy nagyobb az Isten a mi szívünknél, és mindent tud.”  </a:t>
            </a:r>
          </a:p>
          <a:p>
            <a:r>
              <a:rPr lang="hu-HU" sz="1200" i="1" kern="1200" dirty="0" smtClean="0">
                <a:solidFill>
                  <a:schemeClr val="tx1"/>
                </a:solidFill>
                <a:effectLst/>
                <a:latin typeface="+mn-lt"/>
                <a:ea typeface="+mn-ea"/>
                <a:cs typeface="+mn-cs"/>
              </a:rPr>
              <a:t>(Ha isten szeret bennünket, kik vagyunk mi, hogy vádoljuk magunkat?Neki mindent elmondhatunk!)</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i="1" kern="1200" dirty="0" smtClean="0">
                <a:solidFill>
                  <a:schemeClr val="tx1"/>
                </a:solidFill>
                <a:effectLst/>
                <a:latin typeface="+mn-lt"/>
                <a:ea typeface="+mn-ea"/>
                <a:cs typeface="+mn-cs"/>
              </a:rPr>
              <a:t>Összefoglalás:</a:t>
            </a:r>
            <a:r>
              <a:rPr lang="hu-HU" sz="1200" kern="1200" dirty="0" smtClean="0">
                <a:solidFill>
                  <a:schemeClr val="tx1"/>
                </a:solidFill>
                <a:effectLst/>
                <a:latin typeface="+mn-lt"/>
                <a:ea typeface="+mn-ea"/>
                <a:cs typeface="+mn-cs"/>
              </a:rPr>
              <a:t> csodálatos Istenünk van!</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Isten nem bánja, ha panaszkodunk, vagy siránkozunk!</a:t>
            </a:r>
          </a:p>
          <a:p>
            <a:r>
              <a:rPr lang="hu-HU" sz="1200" kern="1200" dirty="0" smtClean="0">
                <a:solidFill>
                  <a:schemeClr val="tx1"/>
                </a:solidFill>
                <a:effectLst/>
                <a:latin typeface="+mn-lt"/>
                <a:ea typeface="+mn-ea"/>
                <a:cs typeface="+mn-cs"/>
              </a:rPr>
              <a:t>A Biblia egyik könyvének is ez a címe: Jeremiás </a:t>
            </a:r>
            <a:r>
              <a:rPr lang="hu-HU" sz="1200" i="1" kern="1200" dirty="0" smtClean="0">
                <a:solidFill>
                  <a:schemeClr val="tx1"/>
                </a:solidFill>
                <a:effectLst/>
                <a:latin typeface="+mn-lt"/>
                <a:ea typeface="+mn-ea"/>
                <a:cs typeface="+mn-cs"/>
              </a:rPr>
              <a:t>siralmai</a:t>
            </a:r>
            <a:r>
              <a:rPr lang="hu-HU" sz="1200" kern="1200" dirty="0" smtClean="0">
                <a:solidFill>
                  <a:schemeClr val="tx1"/>
                </a:solidFill>
                <a:effectLst/>
                <a:latin typeface="+mn-lt"/>
                <a:ea typeface="+mn-ea"/>
                <a:cs typeface="+mn-cs"/>
              </a:rPr>
              <a:t>.</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Már elszoktunk tőle, hogy imádságban panaszkodjunk. Arra tanítottak, hogy dicsőítsük Őt, hogy köszönetet mondjunk, hogy kérjünk tőle. De panaszkodhatunk is az imádságban. A panaszkodásban – az író keresi Istent, és kérleli Őt.  </a:t>
            </a:r>
          </a:p>
          <a:p>
            <a:r>
              <a:rPr lang="hu-HU" sz="1200" kern="1200" dirty="0" smtClean="0">
                <a:solidFill>
                  <a:schemeClr val="tx1"/>
                </a:solidFill>
                <a:effectLst/>
                <a:latin typeface="+mn-lt"/>
                <a:ea typeface="+mn-ea"/>
                <a:cs typeface="+mn-cs"/>
              </a:rPr>
              <a:t>Általában – amikor újra és újra elismétli panaszát – önkéntelenül megjelenik az imában a gyógyulás lehetősége. Imádkozás közben felismerjük, miért lehetünk hálásak: a barátnőnkért, aki meghallgat, anyukánkért, aki törődik velünk, apáért, aki megkérdezi, hogy vagyunk, egy útszéli virágért. És máris másképp látjuk a fontossági sorrendet.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Megért minket Isten?</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Jézus:</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Megért minket.</a:t>
            </a:r>
          </a:p>
          <a:p>
            <a:r>
              <a:rPr lang="hu-HU" sz="1200" kern="1200" dirty="0" err="1" smtClean="0">
                <a:solidFill>
                  <a:schemeClr val="tx1"/>
                </a:solidFill>
                <a:effectLst/>
                <a:latin typeface="+mn-lt"/>
                <a:ea typeface="+mn-ea"/>
                <a:cs typeface="+mn-cs"/>
              </a:rPr>
              <a:t>Zsid</a:t>
            </a:r>
            <a:r>
              <a:rPr lang="hu-HU" sz="1200" kern="1200" dirty="0" smtClean="0">
                <a:solidFill>
                  <a:schemeClr val="tx1"/>
                </a:solidFill>
                <a:effectLst/>
                <a:latin typeface="+mn-lt"/>
                <a:ea typeface="+mn-ea"/>
                <a:cs typeface="+mn-cs"/>
              </a:rPr>
              <a:t> 4:15: </a:t>
            </a:r>
            <a:r>
              <a:rPr lang="hu-HU" sz="1200" i="1" kern="1200" dirty="0" smtClean="0">
                <a:solidFill>
                  <a:schemeClr val="tx1"/>
                </a:solidFill>
                <a:effectLst/>
                <a:latin typeface="+mn-lt"/>
                <a:ea typeface="+mn-ea"/>
                <a:cs typeface="+mn-cs"/>
              </a:rPr>
              <a:t>„Mert nem oly főpapunk van, aki nem tudna megindulni gyarlóságainkon.”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Ő nagyon nehéz érzelmi időszakokon ment át. Előfordult, hogy letört volt, fájdalmai voltak, magánnyal küzdött, mélységes szomorúságot élt át, és János halála után gyászában teljesen elszigetelődött.  </a:t>
            </a:r>
          </a:p>
          <a:p>
            <a:r>
              <a:rPr lang="hu-HU" sz="1200" kern="1200" dirty="0" smtClean="0">
                <a:solidFill>
                  <a:schemeClr val="tx1"/>
                </a:solidFill>
                <a:effectLst/>
                <a:latin typeface="+mn-lt"/>
                <a:ea typeface="+mn-ea"/>
                <a:cs typeface="+mn-cs"/>
              </a:rPr>
              <a:t>Máté 14:13</a:t>
            </a:r>
            <a:r>
              <a:rPr lang="hu-HU" sz="1200" i="1" kern="1200" dirty="0" smtClean="0">
                <a:solidFill>
                  <a:schemeClr val="tx1"/>
                </a:solidFill>
                <a:effectLst/>
                <a:latin typeface="+mn-lt"/>
                <a:ea typeface="+mn-ea"/>
                <a:cs typeface="+mn-cs"/>
              </a:rPr>
              <a:t>: „És mikor ezt meghallotta Jézus, </a:t>
            </a:r>
            <a:r>
              <a:rPr lang="hu-HU" sz="1200" i="1" kern="1200" dirty="0" err="1" smtClean="0">
                <a:solidFill>
                  <a:schemeClr val="tx1"/>
                </a:solidFill>
                <a:effectLst/>
                <a:latin typeface="+mn-lt"/>
                <a:ea typeface="+mn-ea"/>
                <a:cs typeface="+mn-cs"/>
              </a:rPr>
              <a:t>elméne</a:t>
            </a:r>
            <a:r>
              <a:rPr lang="hu-HU" sz="1200" i="1" kern="1200" dirty="0" smtClean="0">
                <a:solidFill>
                  <a:schemeClr val="tx1"/>
                </a:solidFill>
                <a:effectLst/>
                <a:latin typeface="+mn-lt"/>
                <a:ea typeface="+mn-ea"/>
                <a:cs typeface="+mn-cs"/>
              </a:rPr>
              <a:t> onnét hajón egy puszta helyre egyedül.”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Sírva imádkozott. </a:t>
            </a:r>
          </a:p>
          <a:p>
            <a:r>
              <a:rPr lang="hu-HU" sz="1200" kern="1200" dirty="0" err="1" smtClean="0">
                <a:solidFill>
                  <a:schemeClr val="tx1"/>
                </a:solidFill>
                <a:effectLst/>
                <a:latin typeface="+mn-lt"/>
                <a:ea typeface="+mn-ea"/>
                <a:cs typeface="+mn-cs"/>
              </a:rPr>
              <a:t>Zsid</a:t>
            </a:r>
            <a:r>
              <a:rPr lang="hu-HU" sz="1200" kern="1200" dirty="0" smtClean="0">
                <a:solidFill>
                  <a:schemeClr val="tx1"/>
                </a:solidFill>
                <a:effectLst/>
                <a:latin typeface="+mn-lt"/>
                <a:ea typeface="+mn-ea"/>
                <a:cs typeface="+mn-cs"/>
              </a:rPr>
              <a:t> 5:7-9: </a:t>
            </a:r>
            <a:r>
              <a:rPr lang="hu-HU" sz="1200" i="1" kern="1200" dirty="0" smtClean="0">
                <a:solidFill>
                  <a:schemeClr val="tx1"/>
                </a:solidFill>
                <a:effectLst/>
                <a:latin typeface="+mn-lt"/>
                <a:ea typeface="+mn-ea"/>
                <a:cs typeface="+mn-cs"/>
              </a:rPr>
              <a:t>„Ki az ő testének napjaiban könyörgésekkel és esedezésekkel, erős kiáltás és könnyhullatás közben járult ahhoz, aki képes megszabadítani őt a halálból, és meghallgattatott az ő istenfélelméért, Ámbár Fiú, megtanulta azokból, amiket</a:t>
            </a:r>
            <a:r>
              <a:rPr lang="hu-HU" sz="1200" kern="120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szenvedett, az engedelmességet; És tökéletességre jutván, örök üdvösség szerzője lett mindazokra nézve, akik neki engedelmeskednek.”</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Időnként elborította a szomorúság.</a:t>
            </a:r>
          </a:p>
          <a:p>
            <a:r>
              <a:rPr lang="hu-HU" sz="1200" kern="1200" dirty="0" smtClean="0">
                <a:solidFill>
                  <a:schemeClr val="tx1"/>
                </a:solidFill>
                <a:effectLst/>
                <a:latin typeface="+mn-lt"/>
                <a:ea typeface="+mn-ea"/>
                <a:cs typeface="+mn-cs"/>
              </a:rPr>
              <a:t>Ézsaiás 53:3: </a:t>
            </a:r>
            <a:r>
              <a:rPr lang="hu-HU" sz="1200" i="1" kern="1200" dirty="0" smtClean="0">
                <a:solidFill>
                  <a:schemeClr val="tx1"/>
                </a:solidFill>
                <a:effectLst/>
                <a:latin typeface="+mn-lt"/>
                <a:ea typeface="+mn-ea"/>
                <a:cs typeface="+mn-cs"/>
              </a:rPr>
              <a:t>„Utált és az emberektől elhagyott volt, fájdalmak férfija és betegség ismerője! Mint aki elől orcánkat elrejtjük, utált volt; és nem gondoltunk vele.”</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Volt olyan idő is, amikor attól tartott, hogy teste nem éli túl a kínokat.  </a:t>
            </a:r>
          </a:p>
          <a:p>
            <a:r>
              <a:rPr lang="hu-HU" sz="1200" kern="1200" dirty="0" smtClean="0">
                <a:solidFill>
                  <a:schemeClr val="tx1"/>
                </a:solidFill>
                <a:effectLst/>
                <a:latin typeface="+mn-lt"/>
                <a:ea typeface="+mn-ea"/>
                <a:cs typeface="+mn-cs"/>
              </a:rPr>
              <a:t>Máté 26:38: </a:t>
            </a:r>
            <a:r>
              <a:rPr lang="hu-HU" sz="1200" i="1" kern="1200" dirty="0" smtClean="0">
                <a:solidFill>
                  <a:schemeClr val="tx1"/>
                </a:solidFill>
                <a:effectLst/>
                <a:latin typeface="+mn-lt"/>
                <a:ea typeface="+mn-ea"/>
                <a:cs typeface="+mn-cs"/>
              </a:rPr>
              <a:t>„És egy kissé előre menve, arcra borult, könyörögvén és mondván: Atyám! Ha lehetséges, múljék el tőlem e pohár; mindazáltal ne úgy legyen amint én akarom, hanem amint te.”</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DA36957-B252-4F40-8CCA-A3E75E742AD4}" type="slidenum">
              <a:rPr lang="en-GB" smtClean="0"/>
              <a:t>3</a:t>
            </a:fld>
            <a:endParaRPr lang="en-GB"/>
          </a:p>
        </p:txBody>
      </p:sp>
    </p:spTree>
    <p:extLst>
      <p:ext uri="{BB962C8B-B14F-4D97-AF65-F5344CB8AC3E}">
        <p14:creationId xmlns:p14="http://schemas.microsoft.com/office/powerpoint/2010/main" val="3839821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Naplóbejegyzés</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Tartsuk kéznél naplónkat a következő héten és írjunk bele mindent, ami nyomaszt, vagy elszomorít!  </a:t>
            </a:r>
          </a:p>
          <a:p>
            <a:r>
              <a:rPr lang="hu-HU" sz="1200" kern="1200" dirty="0" smtClean="0">
                <a:solidFill>
                  <a:schemeClr val="tx1"/>
                </a:solidFill>
                <a:effectLst/>
                <a:latin typeface="+mn-lt"/>
                <a:ea typeface="+mn-ea"/>
                <a:cs typeface="+mn-cs"/>
              </a:rPr>
              <a:t>Mondjuk el Istennek, amit leírtunk! Mondjuk el neki, mit váltanak azok a dolgok ki belőlünk! Mondjuk el neki az érzéseinket! </a:t>
            </a:r>
          </a:p>
          <a:p>
            <a:r>
              <a:rPr lang="hu-HU" sz="1200" kern="1200" dirty="0" smtClean="0">
                <a:solidFill>
                  <a:schemeClr val="tx1"/>
                </a:solidFill>
                <a:effectLst/>
                <a:latin typeface="+mn-lt"/>
                <a:ea typeface="+mn-ea"/>
                <a:cs typeface="+mn-cs"/>
              </a:rPr>
              <a:t>Fedezzük fel, hová vezet minket ez az ima! Ha merünk beszélni róla.  </a:t>
            </a:r>
          </a:p>
          <a:p>
            <a:r>
              <a:rPr lang="hu-HU"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1DA36957-B252-4F40-8CCA-A3E75E742AD4}" type="slidenum">
              <a:rPr lang="en-GB" smtClean="0"/>
              <a:t>4</a:t>
            </a:fld>
            <a:endParaRPr lang="en-GB"/>
          </a:p>
        </p:txBody>
      </p:sp>
    </p:spTree>
    <p:extLst>
      <p:ext uri="{BB962C8B-B14F-4D97-AF65-F5344CB8AC3E}">
        <p14:creationId xmlns:p14="http://schemas.microsoft.com/office/powerpoint/2010/main" val="2932742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IMÁDSÁG A ROSSZ HANGULATRÓL</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Uram!</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Kérlek, segíts Rád gondolni, amikor rosszkedvű vagyok! </a:t>
            </a:r>
          </a:p>
          <a:p>
            <a:r>
              <a:rPr lang="hu-HU" sz="1200" kern="1200" dirty="0" smtClean="0">
                <a:solidFill>
                  <a:schemeClr val="tx1"/>
                </a:solidFill>
                <a:effectLst/>
                <a:latin typeface="+mn-lt"/>
                <a:ea typeface="+mn-ea"/>
                <a:cs typeface="+mn-cs"/>
              </a:rPr>
              <a:t>Rád, Aki a kékségen túl, oly messze élsz, </a:t>
            </a:r>
          </a:p>
          <a:p>
            <a:r>
              <a:rPr lang="hu-HU" sz="1200" kern="1200" dirty="0" smtClean="0">
                <a:solidFill>
                  <a:schemeClr val="tx1"/>
                </a:solidFill>
                <a:effectLst/>
                <a:latin typeface="+mn-lt"/>
                <a:ea typeface="+mn-ea"/>
                <a:cs typeface="+mn-cs"/>
              </a:rPr>
              <a:t>és mégis olyan közel vagy hozzám. </a:t>
            </a:r>
          </a:p>
          <a:p>
            <a:r>
              <a:rPr lang="hu-HU" sz="1200" kern="1200" dirty="0" smtClean="0">
                <a:solidFill>
                  <a:schemeClr val="tx1"/>
                </a:solidFill>
                <a:effectLst/>
                <a:latin typeface="+mn-lt"/>
                <a:ea typeface="+mn-ea"/>
                <a:cs typeface="+mn-cs"/>
              </a:rPr>
              <a:t>Te mindig velem vagy, még ha nem érzem is.  </a:t>
            </a:r>
          </a:p>
          <a:p>
            <a:r>
              <a:rPr lang="hu-HU" sz="1200" kern="1200" dirty="0" smtClean="0">
                <a:solidFill>
                  <a:schemeClr val="tx1"/>
                </a:solidFill>
                <a:effectLst/>
                <a:latin typeface="+mn-lt"/>
                <a:ea typeface="+mn-ea"/>
                <a:cs typeface="+mn-cs"/>
              </a:rPr>
              <a:t>Amikor minden komornak tűnik körülöttem. </a:t>
            </a:r>
          </a:p>
          <a:p>
            <a:r>
              <a:rPr lang="hu-HU" sz="1200" kern="1200" dirty="0" smtClean="0">
                <a:solidFill>
                  <a:schemeClr val="tx1"/>
                </a:solidFill>
                <a:effectLst/>
                <a:latin typeface="+mn-lt"/>
                <a:ea typeface="+mn-ea"/>
                <a:cs typeface="+mn-cs"/>
              </a:rPr>
              <a:t>Sötétségben vagyok, mint egy mély veremben, vagy egy kút mélyén. </a:t>
            </a:r>
          </a:p>
          <a:p>
            <a:r>
              <a:rPr lang="hu-HU" sz="1200" kern="1200" dirty="0" smtClean="0">
                <a:solidFill>
                  <a:schemeClr val="tx1"/>
                </a:solidFill>
                <a:effectLst/>
                <a:latin typeface="+mn-lt"/>
                <a:ea typeface="+mn-ea"/>
                <a:cs typeface="+mn-cs"/>
              </a:rPr>
              <a:t>Mint a tenger mélységes fenekén, ahová nem ér el a fény.</a:t>
            </a:r>
          </a:p>
          <a:p>
            <a:r>
              <a:rPr lang="hu-HU" sz="1200" kern="1200" dirty="0" smtClean="0">
                <a:solidFill>
                  <a:schemeClr val="tx1"/>
                </a:solidFill>
                <a:effectLst/>
                <a:latin typeface="+mn-lt"/>
                <a:ea typeface="+mn-ea"/>
                <a:cs typeface="+mn-cs"/>
              </a:rPr>
              <a:t>Tudom, hogy Te vagy a Világosság.</a:t>
            </a:r>
          </a:p>
          <a:p>
            <a:r>
              <a:rPr lang="hu-HU" sz="1200" kern="1200" dirty="0" smtClean="0">
                <a:solidFill>
                  <a:schemeClr val="tx1"/>
                </a:solidFill>
                <a:effectLst/>
                <a:latin typeface="+mn-lt"/>
                <a:ea typeface="+mn-ea"/>
                <a:cs typeface="+mn-cs"/>
              </a:rPr>
              <a:t>A sötétkék a Te megváltoztathatatlan törvényed színe. </a:t>
            </a:r>
          </a:p>
          <a:p>
            <a:r>
              <a:rPr lang="hu-HU" sz="1200" kern="1200" dirty="0" smtClean="0">
                <a:solidFill>
                  <a:schemeClr val="tx1"/>
                </a:solidFill>
                <a:effectLst/>
                <a:latin typeface="+mn-lt"/>
                <a:ea typeface="+mn-ea"/>
                <a:cs typeface="+mn-cs"/>
              </a:rPr>
              <a:t>Köszönöm, hogy Te soha nem változol, még akkor sem,</a:t>
            </a:r>
          </a:p>
          <a:p>
            <a:r>
              <a:rPr lang="hu-HU" sz="1200" kern="1200" dirty="0" smtClean="0">
                <a:solidFill>
                  <a:schemeClr val="tx1"/>
                </a:solidFill>
                <a:effectLst/>
                <a:latin typeface="+mn-lt"/>
                <a:ea typeface="+mn-ea"/>
                <a:cs typeface="+mn-cs"/>
              </a:rPr>
              <a:t>ha körülöttem minden változik és kiszámíthatatlan. </a:t>
            </a:r>
          </a:p>
          <a:p>
            <a:r>
              <a:rPr lang="hu-HU" sz="1200" kern="1200" dirty="0" smtClean="0">
                <a:solidFill>
                  <a:schemeClr val="tx1"/>
                </a:solidFill>
                <a:effectLst/>
                <a:latin typeface="+mn-lt"/>
                <a:ea typeface="+mn-ea"/>
                <a:cs typeface="+mn-cs"/>
              </a:rPr>
              <a:t>Amikor a kék égre nézek, tudom, hogy Te ott vagy, és itt is vagy.</a:t>
            </a:r>
          </a:p>
          <a:p>
            <a:r>
              <a:rPr lang="hu-HU" sz="1200" kern="1200" dirty="0" smtClean="0">
                <a:solidFill>
                  <a:schemeClr val="tx1"/>
                </a:solidFill>
                <a:effectLst/>
                <a:latin typeface="+mn-lt"/>
                <a:ea typeface="+mn-ea"/>
                <a:cs typeface="+mn-cs"/>
              </a:rPr>
              <a:t>Köszönöm, hogy az Istenem vagy! Köszönöm a barátaimat!  </a:t>
            </a:r>
          </a:p>
          <a:p>
            <a:r>
              <a:rPr lang="hu-HU" sz="1200" kern="1200" dirty="0" smtClean="0">
                <a:solidFill>
                  <a:schemeClr val="tx1"/>
                </a:solidFill>
                <a:effectLst/>
                <a:latin typeface="+mn-lt"/>
                <a:ea typeface="+mn-ea"/>
                <a:cs typeface="+mn-cs"/>
              </a:rPr>
              <a:t>Köszönöm neked Jézust! </a:t>
            </a:r>
          </a:p>
          <a:p>
            <a:r>
              <a:rPr lang="hu-HU" sz="1200" kern="1200" dirty="0" smtClean="0">
                <a:solidFill>
                  <a:schemeClr val="tx1"/>
                </a:solidFill>
                <a:effectLst/>
                <a:latin typeface="+mn-lt"/>
                <a:ea typeface="+mn-ea"/>
                <a:cs typeface="+mn-cs"/>
              </a:rPr>
              <a:t>Köszönöm a szomorúságot!</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Jézus nevében</a:t>
            </a:r>
          </a:p>
          <a:p>
            <a:r>
              <a:rPr lang="hu-HU" sz="1200" kern="1200" dirty="0" smtClean="0">
                <a:solidFill>
                  <a:schemeClr val="tx1"/>
                </a:solidFill>
                <a:effectLst/>
                <a:latin typeface="+mn-lt"/>
                <a:ea typeface="+mn-ea"/>
                <a:cs typeface="+mn-cs"/>
              </a:rPr>
              <a:t>Ámen</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DA36957-B252-4F40-8CCA-A3E75E742AD4}" type="slidenum">
              <a:rPr lang="en-GB" smtClean="0"/>
              <a:t>5</a:t>
            </a:fld>
            <a:endParaRPr lang="en-GB"/>
          </a:p>
        </p:txBody>
      </p:sp>
    </p:spTree>
    <p:extLst>
      <p:ext uri="{BB962C8B-B14F-4D97-AF65-F5344CB8AC3E}">
        <p14:creationId xmlns:p14="http://schemas.microsoft.com/office/powerpoint/2010/main" val="119946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6737A-F2EF-4C9E-AD1E-4A0D60F562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2A2F9FB4-F186-4FCA-A870-5ECD1B7B1D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AD4098B6-A242-4A0E-B337-F8E65B485C87}"/>
              </a:ext>
            </a:extLst>
          </p:cNvPr>
          <p:cNvSpPr>
            <a:spLocks noGrp="1"/>
          </p:cNvSpPr>
          <p:nvPr>
            <p:ph type="dt" sz="half" idx="10"/>
          </p:nvPr>
        </p:nvSpPr>
        <p:spPr/>
        <p:txBody>
          <a:bodyPr/>
          <a:lstStyle/>
          <a:p>
            <a:fld id="{BC8B6432-2152-4A5D-8A4C-38A14C057691}" type="datetimeFigureOut">
              <a:rPr lang="en-GB" smtClean="0"/>
              <a:t>22/03/2020</a:t>
            </a:fld>
            <a:endParaRPr lang="en-GB"/>
          </a:p>
        </p:txBody>
      </p:sp>
      <p:sp>
        <p:nvSpPr>
          <p:cNvPr id="5" name="Footer Placeholder 4">
            <a:extLst>
              <a:ext uri="{FF2B5EF4-FFF2-40B4-BE49-F238E27FC236}">
                <a16:creationId xmlns:a16="http://schemas.microsoft.com/office/drawing/2014/main" xmlns="" id="{1E753F99-9A35-44E0-94F2-30A4506795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8FA9133-5324-498F-AC6D-33824816F424}"/>
              </a:ext>
            </a:extLst>
          </p:cNvPr>
          <p:cNvSpPr>
            <a:spLocks noGrp="1"/>
          </p:cNvSpPr>
          <p:nvPr>
            <p:ph type="sldNum" sz="quarter" idx="12"/>
          </p:nvPr>
        </p:nvSpPr>
        <p:spPr/>
        <p:txBody>
          <a:bodyPr/>
          <a:lstStyle/>
          <a:p>
            <a:fld id="{A142F1FD-DBCE-4EB0-84E0-3C2B84AE81A8}" type="slidenum">
              <a:rPr lang="en-GB" smtClean="0"/>
              <a:t>‹#›</a:t>
            </a:fld>
            <a:endParaRPr lang="en-GB"/>
          </a:p>
        </p:txBody>
      </p:sp>
    </p:spTree>
    <p:extLst>
      <p:ext uri="{BB962C8B-B14F-4D97-AF65-F5344CB8AC3E}">
        <p14:creationId xmlns:p14="http://schemas.microsoft.com/office/powerpoint/2010/main" val="265878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EF0EEA-4A7D-4D71-B143-9B46ADD119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655006E-E6B8-4213-BF22-73BCC5FE74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6ED4CC1-5152-4C5E-9692-F2EB3B3066B9}"/>
              </a:ext>
            </a:extLst>
          </p:cNvPr>
          <p:cNvSpPr>
            <a:spLocks noGrp="1"/>
          </p:cNvSpPr>
          <p:nvPr>
            <p:ph type="dt" sz="half" idx="10"/>
          </p:nvPr>
        </p:nvSpPr>
        <p:spPr/>
        <p:txBody>
          <a:bodyPr/>
          <a:lstStyle/>
          <a:p>
            <a:fld id="{BC8B6432-2152-4A5D-8A4C-38A14C057691}" type="datetimeFigureOut">
              <a:rPr lang="en-GB" smtClean="0"/>
              <a:t>22/03/2020</a:t>
            </a:fld>
            <a:endParaRPr lang="en-GB"/>
          </a:p>
        </p:txBody>
      </p:sp>
      <p:sp>
        <p:nvSpPr>
          <p:cNvPr id="5" name="Footer Placeholder 4">
            <a:extLst>
              <a:ext uri="{FF2B5EF4-FFF2-40B4-BE49-F238E27FC236}">
                <a16:creationId xmlns:a16="http://schemas.microsoft.com/office/drawing/2014/main" xmlns="" id="{099048F4-F562-456E-A8E4-212920038C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42B8463-020D-4850-B23E-07E3AC162908}"/>
              </a:ext>
            </a:extLst>
          </p:cNvPr>
          <p:cNvSpPr>
            <a:spLocks noGrp="1"/>
          </p:cNvSpPr>
          <p:nvPr>
            <p:ph type="sldNum" sz="quarter" idx="12"/>
          </p:nvPr>
        </p:nvSpPr>
        <p:spPr/>
        <p:txBody>
          <a:bodyPr/>
          <a:lstStyle/>
          <a:p>
            <a:fld id="{A142F1FD-DBCE-4EB0-84E0-3C2B84AE81A8}" type="slidenum">
              <a:rPr lang="en-GB" smtClean="0"/>
              <a:t>‹#›</a:t>
            </a:fld>
            <a:endParaRPr lang="en-GB"/>
          </a:p>
        </p:txBody>
      </p:sp>
    </p:spTree>
    <p:extLst>
      <p:ext uri="{BB962C8B-B14F-4D97-AF65-F5344CB8AC3E}">
        <p14:creationId xmlns:p14="http://schemas.microsoft.com/office/powerpoint/2010/main" val="1806631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20706C-EE5A-49BC-8609-282AC3DBA5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5107753-8855-42EE-85E2-9635C699C3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66F1FAE-35FA-4AD7-864B-72FAB04FD472}"/>
              </a:ext>
            </a:extLst>
          </p:cNvPr>
          <p:cNvSpPr>
            <a:spLocks noGrp="1"/>
          </p:cNvSpPr>
          <p:nvPr>
            <p:ph type="dt" sz="half" idx="10"/>
          </p:nvPr>
        </p:nvSpPr>
        <p:spPr/>
        <p:txBody>
          <a:bodyPr/>
          <a:lstStyle/>
          <a:p>
            <a:fld id="{BC8B6432-2152-4A5D-8A4C-38A14C057691}" type="datetimeFigureOut">
              <a:rPr lang="en-GB" smtClean="0"/>
              <a:t>22/03/2020</a:t>
            </a:fld>
            <a:endParaRPr lang="en-GB"/>
          </a:p>
        </p:txBody>
      </p:sp>
      <p:sp>
        <p:nvSpPr>
          <p:cNvPr id="5" name="Footer Placeholder 4">
            <a:extLst>
              <a:ext uri="{FF2B5EF4-FFF2-40B4-BE49-F238E27FC236}">
                <a16:creationId xmlns:a16="http://schemas.microsoft.com/office/drawing/2014/main" xmlns="" id="{6330B083-85F1-4977-9839-84B3EA4353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0A5334F-308A-4A7F-9870-9DB5220FD9D6}"/>
              </a:ext>
            </a:extLst>
          </p:cNvPr>
          <p:cNvSpPr>
            <a:spLocks noGrp="1"/>
          </p:cNvSpPr>
          <p:nvPr>
            <p:ph type="sldNum" sz="quarter" idx="12"/>
          </p:nvPr>
        </p:nvSpPr>
        <p:spPr/>
        <p:txBody>
          <a:bodyPr/>
          <a:lstStyle/>
          <a:p>
            <a:fld id="{A142F1FD-DBCE-4EB0-84E0-3C2B84AE81A8}" type="slidenum">
              <a:rPr lang="en-GB" smtClean="0"/>
              <a:t>‹#›</a:t>
            </a:fld>
            <a:endParaRPr lang="en-GB"/>
          </a:p>
        </p:txBody>
      </p:sp>
    </p:spTree>
    <p:extLst>
      <p:ext uri="{BB962C8B-B14F-4D97-AF65-F5344CB8AC3E}">
        <p14:creationId xmlns:p14="http://schemas.microsoft.com/office/powerpoint/2010/main" val="358520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339200-8551-4176-9F4B-A03FB3CCDE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3109AE7-E43E-41B1-AA07-455506A11C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AD92311-0F1F-4157-9E52-739E85C9C855}"/>
              </a:ext>
            </a:extLst>
          </p:cNvPr>
          <p:cNvSpPr>
            <a:spLocks noGrp="1"/>
          </p:cNvSpPr>
          <p:nvPr>
            <p:ph type="dt" sz="half" idx="10"/>
          </p:nvPr>
        </p:nvSpPr>
        <p:spPr/>
        <p:txBody>
          <a:bodyPr/>
          <a:lstStyle/>
          <a:p>
            <a:fld id="{BC8B6432-2152-4A5D-8A4C-38A14C057691}" type="datetimeFigureOut">
              <a:rPr lang="en-GB" smtClean="0"/>
              <a:t>22/03/2020</a:t>
            </a:fld>
            <a:endParaRPr lang="en-GB"/>
          </a:p>
        </p:txBody>
      </p:sp>
      <p:sp>
        <p:nvSpPr>
          <p:cNvPr id="5" name="Footer Placeholder 4">
            <a:extLst>
              <a:ext uri="{FF2B5EF4-FFF2-40B4-BE49-F238E27FC236}">
                <a16:creationId xmlns:a16="http://schemas.microsoft.com/office/drawing/2014/main" xmlns="" id="{98DFA301-8875-42BB-BE24-CD85369FDF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85A2DF7-3434-4A49-B7BF-5792928A34B8}"/>
              </a:ext>
            </a:extLst>
          </p:cNvPr>
          <p:cNvSpPr>
            <a:spLocks noGrp="1"/>
          </p:cNvSpPr>
          <p:nvPr>
            <p:ph type="sldNum" sz="quarter" idx="12"/>
          </p:nvPr>
        </p:nvSpPr>
        <p:spPr/>
        <p:txBody>
          <a:bodyPr/>
          <a:lstStyle/>
          <a:p>
            <a:fld id="{A142F1FD-DBCE-4EB0-84E0-3C2B84AE81A8}" type="slidenum">
              <a:rPr lang="en-GB" smtClean="0"/>
              <a:t>‹#›</a:t>
            </a:fld>
            <a:endParaRPr lang="en-GB"/>
          </a:p>
        </p:txBody>
      </p:sp>
    </p:spTree>
    <p:extLst>
      <p:ext uri="{BB962C8B-B14F-4D97-AF65-F5344CB8AC3E}">
        <p14:creationId xmlns:p14="http://schemas.microsoft.com/office/powerpoint/2010/main" val="147824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DF9E9D-1963-4E63-A41B-AFF7279CB2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1B61568-8219-45F0-B6E9-C84D0FA523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816EAF9-62E2-4E66-A534-C75554446DFF}"/>
              </a:ext>
            </a:extLst>
          </p:cNvPr>
          <p:cNvSpPr>
            <a:spLocks noGrp="1"/>
          </p:cNvSpPr>
          <p:nvPr>
            <p:ph type="dt" sz="half" idx="10"/>
          </p:nvPr>
        </p:nvSpPr>
        <p:spPr/>
        <p:txBody>
          <a:bodyPr/>
          <a:lstStyle/>
          <a:p>
            <a:fld id="{BC8B6432-2152-4A5D-8A4C-38A14C057691}" type="datetimeFigureOut">
              <a:rPr lang="en-GB" smtClean="0"/>
              <a:t>22/03/2020</a:t>
            </a:fld>
            <a:endParaRPr lang="en-GB"/>
          </a:p>
        </p:txBody>
      </p:sp>
      <p:sp>
        <p:nvSpPr>
          <p:cNvPr id="5" name="Footer Placeholder 4">
            <a:extLst>
              <a:ext uri="{FF2B5EF4-FFF2-40B4-BE49-F238E27FC236}">
                <a16:creationId xmlns:a16="http://schemas.microsoft.com/office/drawing/2014/main" xmlns="" id="{C0C9C837-30F4-4D76-938B-EA32BD5979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4695E0F-2721-4DBA-BAFE-2CEA3609C83B}"/>
              </a:ext>
            </a:extLst>
          </p:cNvPr>
          <p:cNvSpPr>
            <a:spLocks noGrp="1"/>
          </p:cNvSpPr>
          <p:nvPr>
            <p:ph type="sldNum" sz="quarter" idx="12"/>
          </p:nvPr>
        </p:nvSpPr>
        <p:spPr/>
        <p:txBody>
          <a:bodyPr/>
          <a:lstStyle/>
          <a:p>
            <a:fld id="{A142F1FD-DBCE-4EB0-84E0-3C2B84AE81A8}" type="slidenum">
              <a:rPr lang="en-GB" smtClean="0"/>
              <a:t>‹#›</a:t>
            </a:fld>
            <a:endParaRPr lang="en-GB"/>
          </a:p>
        </p:txBody>
      </p:sp>
    </p:spTree>
    <p:extLst>
      <p:ext uri="{BB962C8B-B14F-4D97-AF65-F5344CB8AC3E}">
        <p14:creationId xmlns:p14="http://schemas.microsoft.com/office/powerpoint/2010/main" val="154711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369EF-EF86-4A54-9CD0-3AAAC4534A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8C723CC-5AB0-499A-9685-FF6C11ED1F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FD9C655C-C5DE-4ECF-B3E2-5D5E4EFE8E4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E92D90EC-2E79-445D-88EF-56C631963EF9}"/>
              </a:ext>
            </a:extLst>
          </p:cNvPr>
          <p:cNvSpPr>
            <a:spLocks noGrp="1"/>
          </p:cNvSpPr>
          <p:nvPr>
            <p:ph type="dt" sz="half" idx="10"/>
          </p:nvPr>
        </p:nvSpPr>
        <p:spPr/>
        <p:txBody>
          <a:bodyPr/>
          <a:lstStyle/>
          <a:p>
            <a:fld id="{BC8B6432-2152-4A5D-8A4C-38A14C057691}" type="datetimeFigureOut">
              <a:rPr lang="en-GB" smtClean="0"/>
              <a:t>22/03/2020</a:t>
            </a:fld>
            <a:endParaRPr lang="en-GB"/>
          </a:p>
        </p:txBody>
      </p:sp>
      <p:sp>
        <p:nvSpPr>
          <p:cNvPr id="6" name="Footer Placeholder 5">
            <a:extLst>
              <a:ext uri="{FF2B5EF4-FFF2-40B4-BE49-F238E27FC236}">
                <a16:creationId xmlns:a16="http://schemas.microsoft.com/office/drawing/2014/main" xmlns="" id="{9591FA03-2F84-48DC-B9AF-F2DD9BEEDE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3F83EAC-F095-4381-9245-3656DD61B39D}"/>
              </a:ext>
            </a:extLst>
          </p:cNvPr>
          <p:cNvSpPr>
            <a:spLocks noGrp="1"/>
          </p:cNvSpPr>
          <p:nvPr>
            <p:ph type="sldNum" sz="quarter" idx="12"/>
          </p:nvPr>
        </p:nvSpPr>
        <p:spPr/>
        <p:txBody>
          <a:bodyPr/>
          <a:lstStyle/>
          <a:p>
            <a:fld id="{A142F1FD-DBCE-4EB0-84E0-3C2B84AE81A8}" type="slidenum">
              <a:rPr lang="en-GB" smtClean="0"/>
              <a:t>‹#›</a:t>
            </a:fld>
            <a:endParaRPr lang="en-GB"/>
          </a:p>
        </p:txBody>
      </p:sp>
    </p:spTree>
    <p:extLst>
      <p:ext uri="{BB962C8B-B14F-4D97-AF65-F5344CB8AC3E}">
        <p14:creationId xmlns:p14="http://schemas.microsoft.com/office/powerpoint/2010/main" val="423530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D9216-E44F-4001-9D83-0199638A3A1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8BD56C9-B977-4DF5-BED6-CFBB72EB1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79155B7-15E6-4D1F-9881-7D3B7D9E175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240F2750-7CE6-4F33-9EFF-F457D6BF6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845CF25-0AD6-4FD3-ABA9-D59834AD42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8331BF9D-DE4D-4BFF-B970-0A96648F760D}"/>
              </a:ext>
            </a:extLst>
          </p:cNvPr>
          <p:cNvSpPr>
            <a:spLocks noGrp="1"/>
          </p:cNvSpPr>
          <p:nvPr>
            <p:ph type="dt" sz="half" idx="10"/>
          </p:nvPr>
        </p:nvSpPr>
        <p:spPr/>
        <p:txBody>
          <a:bodyPr/>
          <a:lstStyle/>
          <a:p>
            <a:fld id="{BC8B6432-2152-4A5D-8A4C-38A14C057691}" type="datetimeFigureOut">
              <a:rPr lang="en-GB" smtClean="0"/>
              <a:t>22/03/2020</a:t>
            </a:fld>
            <a:endParaRPr lang="en-GB"/>
          </a:p>
        </p:txBody>
      </p:sp>
      <p:sp>
        <p:nvSpPr>
          <p:cNvPr id="8" name="Footer Placeholder 7">
            <a:extLst>
              <a:ext uri="{FF2B5EF4-FFF2-40B4-BE49-F238E27FC236}">
                <a16:creationId xmlns:a16="http://schemas.microsoft.com/office/drawing/2014/main" xmlns="" id="{65D0E512-7E78-4B1C-96C0-8B36A3F0F7E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E87397D9-1938-4447-B164-9C78FB6CE037}"/>
              </a:ext>
            </a:extLst>
          </p:cNvPr>
          <p:cNvSpPr>
            <a:spLocks noGrp="1"/>
          </p:cNvSpPr>
          <p:nvPr>
            <p:ph type="sldNum" sz="quarter" idx="12"/>
          </p:nvPr>
        </p:nvSpPr>
        <p:spPr/>
        <p:txBody>
          <a:bodyPr/>
          <a:lstStyle/>
          <a:p>
            <a:fld id="{A142F1FD-DBCE-4EB0-84E0-3C2B84AE81A8}" type="slidenum">
              <a:rPr lang="en-GB" smtClean="0"/>
              <a:t>‹#›</a:t>
            </a:fld>
            <a:endParaRPr lang="en-GB"/>
          </a:p>
        </p:txBody>
      </p:sp>
    </p:spTree>
    <p:extLst>
      <p:ext uri="{BB962C8B-B14F-4D97-AF65-F5344CB8AC3E}">
        <p14:creationId xmlns:p14="http://schemas.microsoft.com/office/powerpoint/2010/main" val="270393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9C8FC-E79D-42EB-AB13-8DB5B17173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057582B-1139-4ADA-8AA6-61615D9290D0}"/>
              </a:ext>
            </a:extLst>
          </p:cNvPr>
          <p:cNvSpPr>
            <a:spLocks noGrp="1"/>
          </p:cNvSpPr>
          <p:nvPr>
            <p:ph type="dt" sz="half" idx="10"/>
          </p:nvPr>
        </p:nvSpPr>
        <p:spPr/>
        <p:txBody>
          <a:bodyPr/>
          <a:lstStyle/>
          <a:p>
            <a:fld id="{BC8B6432-2152-4A5D-8A4C-38A14C057691}" type="datetimeFigureOut">
              <a:rPr lang="en-GB" smtClean="0"/>
              <a:t>22/03/2020</a:t>
            </a:fld>
            <a:endParaRPr lang="en-GB"/>
          </a:p>
        </p:txBody>
      </p:sp>
      <p:sp>
        <p:nvSpPr>
          <p:cNvPr id="4" name="Footer Placeholder 3">
            <a:extLst>
              <a:ext uri="{FF2B5EF4-FFF2-40B4-BE49-F238E27FC236}">
                <a16:creationId xmlns:a16="http://schemas.microsoft.com/office/drawing/2014/main" xmlns="" id="{A1D8D27C-0F94-4C4E-8B03-0CCC14C4B3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AA99C4B7-23BF-42F9-AF5D-F15D9F04DBD8}"/>
              </a:ext>
            </a:extLst>
          </p:cNvPr>
          <p:cNvSpPr>
            <a:spLocks noGrp="1"/>
          </p:cNvSpPr>
          <p:nvPr>
            <p:ph type="sldNum" sz="quarter" idx="12"/>
          </p:nvPr>
        </p:nvSpPr>
        <p:spPr/>
        <p:txBody>
          <a:bodyPr/>
          <a:lstStyle/>
          <a:p>
            <a:fld id="{A142F1FD-DBCE-4EB0-84E0-3C2B84AE81A8}" type="slidenum">
              <a:rPr lang="en-GB" smtClean="0"/>
              <a:t>‹#›</a:t>
            </a:fld>
            <a:endParaRPr lang="en-GB"/>
          </a:p>
        </p:txBody>
      </p:sp>
    </p:spTree>
    <p:extLst>
      <p:ext uri="{BB962C8B-B14F-4D97-AF65-F5344CB8AC3E}">
        <p14:creationId xmlns:p14="http://schemas.microsoft.com/office/powerpoint/2010/main" val="379270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F0608DF-39B0-483E-9B6D-BA414BEF31A2}"/>
              </a:ext>
            </a:extLst>
          </p:cNvPr>
          <p:cNvSpPr>
            <a:spLocks noGrp="1"/>
          </p:cNvSpPr>
          <p:nvPr>
            <p:ph type="dt" sz="half" idx="10"/>
          </p:nvPr>
        </p:nvSpPr>
        <p:spPr/>
        <p:txBody>
          <a:bodyPr/>
          <a:lstStyle/>
          <a:p>
            <a:fld id="{BC8B6432-2152-4A5D-8A4C-38A14C057691}" type="datetimeFigureOut">
              <a:rPr lang="en-GB" smtClean="0"/>
              <a:t>22/03/2020</a:t>
            </a:fld>
            <a:endParaRPr lang="en-GB"/>
          </a:p>
        </p:txBody>
      </p:sp>
      <p:sp>
        <p:nvSpPr>
          <p:cNvPr id="3" name="Footer Placeholder 2">
            <a:extLst>
              <a:ext uri="{FF2B5EF4-FFF2-40B4-BE49-F238E27FC236}">
                <a16:creationId xmlns:a16="http://schemas.microsoft.com/office/drawing/2014/main" xmlns="" id="{68B7AF2D-8D0F-4045-922D-ABF5CEC4491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799312BA-8A34-48DA-84A9-4D4F4E8E558C}"/>
              </a:ext>
            </a:extLst>
          </p:cNvPr>
          <p:cNvSpPr>
            <a:spLocks noGrp="1"/>
          </p:cNvSpPr>
          <p:nvPr>
            <p:ph type="sldNum" sz="quarter" idx="12"/>
          </p:nvPr>
        </p:nvSpPr>
        <p:spPr/>
        <p:txBody>
          <a:bodyPr/>
          <a:lstStyle/>
          <a:p>
            <a:fld id="{A142F1FD-DBCE-4EB0-84E0-3C2B84AE81A8}" type="slidenum">
              <a:rPr lang="en-GB" smtClean="0"/>
              <a:t>‹#›</a:t>
            </a:fld>
            <a:endParaRPr lang="en-GB"/>
          </a:p>
        </p:txBody>
      </p:sp>
    </p:spTree>
    <p:extLst>
      <p:ext uri="{BB962C8B-B14F-4D97-AF65-F5344CB8AC3E}">
        <p14:creationId xmlns:p14="http://schemas.microsoft.com/office/powerpoint/2010/main" val="241473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DB0D55-E79C-458F-BEA8-11D1E73A81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F3EB314-094C-47DA-9418-8058963EA5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C4437E6C-BAC9-4DE6-AB88-D26F0559A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7EB44C5-D400-4AF1-9211-8A39BBF1B203}"/>
              </a:ext>
            </a:extLst>
          </p:cNvPr>
          <p:cNvSpPr>
            <a:spLocks noGrp="1"/>
          </p:cNvSpPr>
          <p:nvPr>
            <p:ph type="dt" sz="half" idx="10"/>
          </p:nvPr>
        </p:nvSpPr>
        <p:spPr/>
        <p:txBody>
          <a:bodyPr/>
          <a:lstStyle/>
          <a:p>
            <a:fld id="{BC8B6432-2152-4A5D-8A4C-38A14C057691}" type="datetimeFigureOut">
              <a:rPr lang="en-GB" smtClean="0"/>
              <a:t>22/03/2020</a:t>
            </a:fld>
            <a:endParaRPr lang="en-GB"/>
          </a:p>
        </p:txBody>
      </p:sp>
      <p:sp>
        <p:nvSpPr>
          <p:cNvPr id="6" name="Footer Placeholder 5">
            <a:extLst>
              <a:ext uri="{FF2B5EF4-FFF2-40B4-BE49-F238E27FC236}">
                <a16:creationId xmlns:a16="http://schemas.microsoft.com/office/drawing/2014/main" xmlns="" id="{3BBCE995-70DE-4843-89E5-E6CAE9D92A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992A098-413A-427D-B651-025D2AF76DC1}"/>
              </a:ext>
            </a:extLst>
          </p:cNvPr>
          <p:cNvSpPr>
            <a:spLocks noGrp="1"/>
          </p:cNvSpPr>
          <p:nvPr>
            <p:ph type="sldNum" sz="quarter" idx="12"/>
          </p:nvPr>
        </p:nvSpPr>
        <p:spPr/>
        <p:txBody>
          <a:bodyPr/>
          <a:lstStyle/>
          <a:p>
            <a:fld id="{A142F1FD-DBCE-4EB0-84E0-3C2B84AE81A8}" type="slidenum">
              <a:rPr lang="en-GB" smtClean="0"/>
              <a:t>‹#›</a:t>
            </a:fld>
            <a:endParaRPr lang="en-GB"/>
          </a:p>
        </p:txBody>
      </p:sp>
    </p:spTree>
    <p:extLst>
      <p:ext uri="{BB962C8B-B14F-4D97-AF65-F5344CB8AC3E}">
        <p14:creationId xmlns:p14="http://schemas.microsoft.com/office/powerpoint/2010/main" val="635980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AF65D-3DC3-48BC-95D7-DA6856BF13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A5DCAB2-7493-4187-A32E-57BAB3DBC4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9529ED42-AB56-409A-8232-64204A4D8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BC72D55-FA00-4A3A-9215-51318F5B554D}"/>
              </a:ext>
            </a:extLst>
          </p:cNvPr>
          <p:cNvSpPr>
            <a:spLocks noGrp="1"/>
          </p:cNvSpPr>
          <p:nvPr>
            <p:ph type="dt" sz="half" idx="10"/>
          </p:nvPr>
        </p:nvSpPr>
        <p:spPr/>
        <p:txBody>
          <a:bodyPr/>
          <a:lstStyle/>
          <a:p>
            <a:fld id="{BC8B6432-2152-4A5D-8A4C-38A14C057691}" type="datetimeFigureOut">
              <a:rPr lang="en-GB" smtClean="0"/>
              <a:t>22/03/2020</a:t>
            </a:fld>
            <a:endParaRPr lang="en-GB"/>
          </a:p>
        </p:txBody>
      </p:sp>
      <p:sp>
        <p:nvSpPr>
          <p:cNvPr id="6" name="Footer Placeholder 5">
            <a:extLst>
              <a:ext uri="{FF2B5EF4-FFF2-40B4-BE49-F238E27FC236}">
                <a16:creationId xmlns:a16="http://schemas.microsoft.com/office/drawing/2014/main" xmlns="" id="{16196CF7-704C-469F-8C31-BDF99EA258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E4280B0-21AE-416D-8D3A-06C0BC73E86B}"/>
              </a:ext>
            </a:extLst>
          </p:cNvPr>
          <p:cNvSpPr>
            <a:spLocks noGrp="1"/>
          </p:cNvSpPr>
          <p:nvPr>
            <p:ph type="sldNum" sz="quarter" idx="12"/>
          </p:nvPr>
        </p:nvSpPr>
        <p:spPr/>
        <p:txBody>
          <a:bodyPr/>
          <a:lstStyle/>
          <a:p>
            <a:fld id="{A142F1FD-DBCE-4EB0-84E0-3C2B84AE81A8}" type="slidenum">
              <a:rPr lang="en-GB" smtClean="0"/>
              <a:t>‹#›</a:t>
            </a:fld>
            <a:endParaRPr lang="en-GB"/>
          </a:p>
        </p:txBody>
      </p:sp>
    </p:spTree>
    <p:extLst>
      <p:ext uri="{BB962C8B-B14F-4D97-AF65-F5344CB8AC3E}">
        <p14:creationId xmlns:p14="http://schemas.microsoft.com/office/powerpoint/2010/main" val="168068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4A85511-564D-4EA9-8E95-ED7DE0E6AB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DFE31D2-9DF5-40A4-9473-FAEBE19B71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F5048B1-EC88-4F25-A1D8-ACDE5266A8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B6432-2152-4A5D-8A4C-38A14C057691}" type="datetimeFigureOut">
              <a:rPr lang="en-GB" smtClean="0"/>
              <a:t>22/03/2020</a:t>
            </a:fld>
            <a:endParaRPr lang="en-GB"/>
          </a:p>
        </p:txBody>
      </p:sp>
      <p:sp>
        <p:nvSpPr>
          <p:cNvPr id="5" name="Footer Placeholder 4">
            <a:extLst>
              <a:ext uri="{FF2B5EF4-FFF2-40B4-BE49-F238E27FC236}">
                <a16:creationId xmlns:a16="http://schemas.microsoft.com/office/drawing/2014/main" xmlns="" id="{1DA2B5D2-1B95-43AF-971C-AF43A5D63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D598A3A5-AB75-4218-A802-183B301A14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2F1FD-DBCE-4EB0-84E0-3C2B84AE81A8}" type="slidenum">
              <a:rPr lang="en-GB" smtClean="0"/>
              <a:t>‹#›</a:t>
            </a:fld>
            <a:endParaRPr lang="en-GB"/>
          </a:p>
        </p:txBody>
      </p:sp>
    </p:spTree>
    <p:extLst>
      <p:ext uri="{BB962C8B-B14F-4D97-AF65-F5344CB8AC3E}">
        <p14:creationId xmlns:p14="http://schemas.microsoft.com/office/powerpoint/2010/main" val="1740808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feeling down">
            <a:extLst>
              <a:ext uri="{FF2B5EF4-FFF2-40B4-BE49-F238E27FC236}">
                <a16:creationId xmlns:a16="http://schemas.microsoft.com/office/drawing/2014/main" xmlns="" id="{1B299734-B641-4250-B0A3-BB90767D44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858"/>
          <a:stretch/>
        </p:blipFill>
        <p:spPr bwMode="auto">
          <a:xfrm>
            <a:off x="-2467427" y="-1387929"/>
            <a:ext cx="15443198" cy="868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11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xmlns=""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Image result for circle">
            <a:extLst>
              <a:ext uri="{FF2B5EF4-FFF2-40B4-BE49-F238E27FC236}">
                <a16:creationId xmlns:a16="http://schemas.microsoft.com/office/drawing/2014/main" xmlns="" id="{EDBB31EC-7ED3-4A61-A0E0-17CD7D1CAE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81" y="1176793"/>
            <a:ext cx="4548146" cy="454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72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54372" y="0"/>
            <a:ext cx="9483256" cy="6858000"/>
          </a:xfrm>
          <a:prstGeom prst="rect">
            <a:avLst/>
          </a:prstGeom>
          <a:solidFill>
            <a:srgbClr val="313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xmlns=""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Image result for difference between sad and depressed">
            <a:extLst>
              <a:ext uri="{FF2B5EF4-FFF2-40B4-BE49-F238E27FC236}">
                <a16:creationId xmlns:a16="http://schemas.microsoft.com/office/drawing/2014/main" xmlns="" id="{3C87CACB-DEA6-4B61-B1A6-DAFB56067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81" y="1176793"/>
            <a:ext cx="4548146" cy="4548146"/>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1812471" y="-277586"/>
            <a:ext cx="5388429" cy="2172644"/>
          </a:xfrm>
          <a:prstGeom prst="rect">
            <a:avLst/>
          </a:prstGeom>
          <a:noFill/>
        </p:spPr>
        <p:txBody>
          <a:bodyPr wrap="square" rtlCol="0">
            <a:spAutoFit/>
          </a:bodyPr>
          <a:lstStyle/>
          <a:p>
            <a:r>
              <a:rPr lang="hu-HU" sz="4400" b="1" dirty="0" smtClean="0"/>
              <a:t>Szomorúság?</a:t>
            </a:r>
          </a:p>
          <a:p>
            <a:r>
              <a:rPr lang="hu-HU" sz="4400" b="1" dirty="0" smtClean="0"/>
              <a:t>Depresszió? </a:t>
            </a:r>
          </a:p>
          <a:p>
            <a:r>
              <a:rPr lang="hu-HU" sz="4400" b="1" dirty="0" smtClean="0">
                <a:solidFill>
                  <a:srgbClr val="0070C0"/>
                </a:solidFill>
              </a:rPr>
              <a:t>Mi a különbség?</a:t>
            </a:r>
            <a:endParaRPr lang="hu-HU" sz="4400" b="1" dirty="0">
              <a:solidFill>
                <a:srgbClr val="0070C0"/>
              </a:solidFill>
            </a:endParaRPr>
          </a:p>
        </p:txBody>
      </p:sp>
    </p:spTree>
    <p:extLst>
      <p:ext uri="{BB962C8B-B14F-4D97-AF65-F5344CB8AC3E}">
        <p14:creationId xmlns:p14="http://schemas.microsoft.com/office/powerpoint/2010/main" val="357516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54372" y="0"/>
            <a:ext cx="9483256" cy="6858000"/>
          </a:xfrm>
          <a:prstGeom prst="rect">
            <a:avLst/>
          </a:prstGeom>
          <a:solidFill>
            <a:srgbClr val="623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xmlns=""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Image result for difference between sad and depressed">
            <a:extLst>
              <a:ext uri="{FF2B5EF4-FFF2-40B4-BE49-F238E27FC236}">
                <a16:creationId xmlns:a16="http://schemas.microsoft.com/office/drawing/2014/main" xmlns="" id="{E9260ACB-0582-4DEB-8CAD-CC7442A56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6181" y="1614085"/>
            <a:ext cx="5462546" cy="367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96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xmlns="" id="{82A5F716-98EF-42EF-A471-87C6DFDCC7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5125" name="Freeform: Shape 72">
            <a:extLst>
              <a:ext uri="{FF2B5EF4-FFF2-40B4-BE49-F238E27FC236}">
                <a16:creationId xmlns:a16="http://schemas.microsoft.com/office/drawing/2014/main" xmlns="" id="{B87687D8-4EF1-4EF2-BF7E-74BB4A3D18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122" name="Picture 2" descr="Image result for blue prayer">
            <a:extLst>
              <a:ext uri="{FF2B5EF4-FFF2-40B4-BE49-F238E27FC236}">
                <a16:creationId xmlns:a16="http://schemas.microsoft.com/office/drawing/2014/main" xmlns="" id="{1DACFDB0-F898-4F4E-B517-097CA986E9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95" r="1" b="1"/>
          <a:stretch/>
        </p:blipFill>
        <p:spPr bwMode="auto">
          <a:xfrm>
            <a:off x="2354578" y="544297"/>
            <a:ext cx="7761924" cy="5343065"/>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580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39</Words>
  <Application>Microsoft Office PowerPoint</Application>
  <PresentationFormat>Szélesvásznú</PresentationFormat>
  <Paragraphs>207</Paragraphs>
  <Slides>5</Slides>
  <Notes>5</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5</vt:i4>
      </vt:variant>
    </vt:vector>
  </HeadingPairs>
  <TitlesOfParts>
    <vt:vector size="10" baseType="lpstr">
      <vt:lpstr>Arial</vt:lpstr>
      <vt:lpstr>Calibri</vt:lpstr>
      <vt:lpstr>Calibri Light</vt:lpstr>
      <vt:lpstr>Rockwell</vt:lpstr>
      <vt:lpstr>Office Theme</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 Sanches-Schutte</dc:creator>
  <cp:lastModifiedBy>Bea</cp:lastModifiedBy>
  <cp:revision>7</cp:revision>
  <dcterms:created xsi:type="dcterms:W3CDTF">2019-02-11T13:45:45Z</dcterms:created>
  <dcterms:modified xsi:type="dcterms:W3CDTF">2020-03-22T17:31:47Z</dcterms:modified>
</cp:coreProperties>
</file>