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00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39"/>
    <p:restoredTop sz="88052" autoAdjust="0"/>
  </p:normalViewPr>
  <p:slideViewPr>
    <p:cSldViewPr snapToGrid="0" snapToObjects="1">
      <p:cViewPr varScale="1">
        <p:scale>
          <a:sx n="67" d="100"/>
          <a:sy n="67" d="100"/>
        </p:scale>
        <p:origin x="82" y="18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57235D-1F38-6645-BB1B-5DF6323035CA}" type="datetimeFigureOut">
              <a:rPr lang="en-US" smtClean="0"/>
              <a:t>10/15/2019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E977F3-0CC4-D447-8826-269A929F4237}" type="slidenum">
              <a:rPr lang="en-US" smtClean="0"/>
              <a:t>‹#›</a:t>
            </a:fld>
            <a:endParaRPr lang="en-US"/>
          </a:p>
        </p:txBody>
      </p:sp>
    </p:spTree>
    <p:extLst>
      <p:ext uri="{BB962C8B-B14F-4D97-AF65-F5344CB8AC3E}">
        <p14:creationId xmlns:p14="http://schemas.microsoft.com/office/powerpoint/2010/main" val="3912453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A TRAUMÁTÓL A RUGALMASSÁGIG</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A diavetítés vázlata </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Írta: Dr. </a:t>
            </a:r>
            <a:r>
              <a:rPr lang="hu-HU" sz="1200" b="1" kern="1200" dirty="0" err="1" smtClean="0">
                <a:solidFill>
                  <a:schemeClr val="tx1"/>
                </a:solidFill>
                <a:effectLst/>
                <a:latin typeface="+mn-lt"/>
                <a:ea typeface="+mn-ea"/>
                <a:cs typeface="+mn-cs"/>
              </a:rPr>
              <a:t>Julian</a:t>
            </a:r>
            <a:r>
              <a:rPr lang="hu-HU" sz="1200" b="1" kern="1200" dirty="0" smtClean="0">
                <a:solidFill>
                  <a:schemeClr val="tx1"/>
                </a:solidFill>
                <a:effectLst/>
                <a:latin typeface="+mn-lt"/>
                <a:ea typeface="+mn-ea"/>
                <a:cs typeface="+mn-cs"/>
              </a:rPr>
              <a:t> </a:t>
            </a:r>
            <a:r>
              <a:rPr lang="hu-HU" sz="1200" b="1" kern="1200" dirty="0" err="1" smtClean="0">
                <a:solidFill>
                  <a:schemeClr val="tx1"/>
                </a:solidFill>
                <a:effectLst/>
                <a:latin typeface="+mn-lt"/>
                <a:ea typeface="+mn-ea"/>
                <a:cs typeface="+mn-cs"/>
              </a:rPr>
              <a:t>Melgosa</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 </a:t>
            </a:r>
            <a:endParaRPr lang="hu-HU" sz="1200" kern="1200" dirty="0" smtClean="0">
              <a:solidFill>
                <a:schemeClr val="tx1"/>
              </a:solidFill>
              <a:effectLst/>
              <a:latin typeface="+mn-lt"/>
              <a:ea typeface="+mn-ea"/>
              <a:cs typeface="+mn-cs"/>
            </a:endParaRPr>
          </a:p>
          <a:p>
            <a:r>
              <a:rPr lang="hu-HU" sz="1200" i="1" kern="1200" dirty="0" smtClean="0">
                <a:solidFill>
                  <a:schemeClr val="tx1"/>
                </a:solidFill>
                <a:effectLst/>
                <a:latin typeface="+mn-lt"/>
                <a:ea typeface="+mn-ea"/>
                <a:cs typeface="+mn-cs"/>
              </a:rPr>
              <a:t>(Megjegyzés a foglalkozás vezetőjének: Eleve betervezhetünk több időt a foglalkozás kérdések, válaszok csoportos megvitatásának részére. Előre eldönthetjük, mennyi időt szánunk a hallgatóság aktív részvételére a rövid vetítés után.)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a:t>
            </a:fld>
            <a:endParaRPr lang="en-US"/>
          </a:p>
        </p:txBody>
      </p:sp>
    </p:spTree>
    <p:extLst>
      <p:ext uri="{BB962C8B-B14F-4D97-AF65-F5344CB8AC3E}">
        <p14:creationId xmlns:p14="http://schemas.microsoft.com/office/powerpoint/2010/main" val="41779374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Segítsünk az áldozatoknak az elemi bizalom kialakításában. Szörnyű élményeik hatására a legtöbben senkiben sem bíznak.  Egy gondoskodó keresztény lépésről lépésre együttérzést mutathat, és gyakorlati segítséget nyújthat. Ez elősegíti a bizalom kialakulását.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Biztosítsuk az alábbiak közül </a:t>
            </a:r>
            <a:r>
              <a:rPr lang="hu-HU" sz="1200" smtClean="0">
                <a:effectLst/>
                <a:latin typeface="Calibri" panose="020F0502020204030204" pitchFamily="34" charset="0"/>
                <a:ea typeface="Calibri" panose="020F0502020204030204" pitchFamily="34" charset="0"/>
                <a:cs typeface="Calibri" panose="020F0502020204030204" pitchFamily="34" charset="0"/>
              </a:rPr>
              <a:t>a legtöbbet</a:t>
            </a:r>
            <a:r>
              <a:rPr lang="hu-HU" sz="1200" dirty="0" smtClean="0">
                <a:effectLst/>
                <a:latin typeface="Calibri" panose="020F0502020204030204" pitchFamily="34" charset="0"/>
                <a:ea typeface="Calibri" panose="020F0502020204030204" pitchFamily="34" charset="0"/>
                <a:cs typeface="Calibri" panose="020F0502020204030204" pitchFamily="34" charset="0"/>
              </a:rPr>
              <a:t>: oktatási lehetőségek, a családtagok jelenléte, biztonságos és gondoskodó környezetben végezhető munka, sportolási, fizikai tevékenységek. Biztosítsunk orvosi és lelki gondozási lehetőséget. Adatok bizonyítják, hogy mindezek hozzájárulnak a gyógyuláshoz.  </a:t>
            </a:r>
            <a:endParaRPr lang="hu-H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10</a:t>
            </a:fld>
            <a:endParaRPr lang="en-US"/>
          </a:p>
        </p:txBody>
      </p:sp>
    </p:spTree>
    <p:extLst>
      <p:ext uri="{BB962C8B-B14F-4D97-AF65-F5344CB8AC3E}">
        <p14:creationId xmlns:p14="http://schemas.microsoft.com/office/powerpoint/2010/main" val="2780524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Vallási tapasztalatok biztosítása. </a:t>
            </a:r>
            <a:r>
              <a:rPr lang="hu-HU" sz="1200" dirty="0" err="1" smtClean="0">
                <a:effectLst/>
                <a:latin typeface="Calibri" panose="020F0502020204030204" pitchFamily="34" charset="0"/>
                <a:ea typeface="Calibri" panose="020F0502020204030204" pitchFamily="34" charset="0"/>
                <a:cs typeface="Calibri" panose="020F0502020204030204" pitchFamily="34" charset="0"/>
              </a:rPr>
              <a:t>Mollica</a:t>
            </a:r>
            <a:r>
              <a:rPr lang="hu-HU" sz="1200" dirty="0" smtClean="0">
                <a:effectLst/>
                <a:latin typeface="Calibri" panose="020F0502020204030204" pitchFamily="34" charset="0"/>
                <a:ea typeface="Calibri" panose="020F0502020204030204" pitchFamily="34" charset="0"/>
                <a:cs typeface="Calibri" panose="020F0502020204030204" pitchFamily="34" charset="0"/>
              </a:rPr>
              <a:t> menekültek vizsgálatáról szóló tanulmánya</a:t>
            </a:r>
            <a:r>
              <a:rPr lang="hu-HU" sz="1200" baseline="30000" dirty="0" smtClean="0">
                <a:effectLst/>
                <a:latin typeface="Calibri" panose="020F0502020204030204" pitchFamily="34" charset="0"/>
                <a:ea typeface="Calibri" panose="020F0502020204030204" pitchFamily="34" charset="0"/>
                <a:cs typeface="Calibri" panose="020F0502020204030204" pitchFamily="34" charset="0"/>
              </a:rPr>
              <a:t>1 </a:t>
            </a:r>
            <a:r>
              <a:rPr lang="hu-HU" sz="1200" dirty="0" smtClean="0">
                <a:effectLst/>
                <a:latin typeface="Calibri" panose="020F0502020204030204" pitchFamily="34" charset="0"/>
                <a:ea typeface="Calibri" panose="020F0502020204030204" pitchFamily="34" charset="0"/>
                <a:cs typeface="Calibri" panose="020F0502020204030204" pitchFamily="34" charset="0"/>
              </a:rPr>
              <a:t>szerint a hitéletben résztvevő menekültek egyharmada kevésbé lesz hajlamos a PTSD tüneteit átélni, mint nem hívő társaik. Ez lehetőséget ad az aktív gyülekezeti tagoknak, hogy barátságot kössenek velük, imádkozzanak értük, és megosszák velük Isten ígéreteit a Biblia szerint. </a:t>
            </a:r>
          </a:p>
          <a:p>
            <a:pPr marL="342900" lvl="0" indent="-342900">
              <a:spcAft>
                <a:spcPts val="0"/>
              </a:spcAft>
              <a:buFont typeface="Symbol" panose="05050102010706020507" pitchFamily="18" charset="2"/>
              <a:buChar char=""/>
            </a:pP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hu-HU" sz="1600" baseline="30000" dirty="0" smtClean="0">
                <a:effectLst/>
                <a:latin typeface="Times New Roman" panose="02020603050405020304" pitchFamily="18" charset="0"/>
                <a:ea typeface="Times New Roman" panose="02020603050405020304" pitchFamily="18" charset="0"/>
              </a:rPr>
              <a:t> 1. R.F. </a:t>
            </a:r>
            <a:r>
              <a:rPr lang="hu-HU" sz="1600" baseline="30000" dirty="0" err="1" smtClean="0">
                <a:effectLst/>
                <a:latin typeface="Times New Roman" panose="02020603050405020304" pitchFamily="18" charset="0"/>
                <a:ea typeface="Times New Roman" panose="02020603050405020304" pitchFamily="18" charset="0"/>
              </a:rPr>
              <a:t>Mollica</a:t>
            </a:r>
            <a:r>
              <a:rPr lang="hu-HU" sz="1600" baseline="30000" dirty="0" smtClean="0">
                <a:effectLst/>
                <a:latin typeface="Times New Roman" panose="02020603050405020304" pitchFamily="18" charset="0"/>
                <a:ea typeface="Times New Roman" panose="02020603050405020304" pitchFamily="18" charset="0"/>
              </a:rPr>
              <a:t>, X. </a:t>
            </a:r>
            <a:r>
              <a:rPr lang="hu-HU" sz="1600" baseline="30000" dirty="0" err="1" smtClean="0">
                <a:effectLst/>
                <a:latin typeface="Times New Roman" panose="02020603050405020304" pitchFamily="18" charset="0"/>
                <a:ea typeface="Times New Roman" panose="02020603050405020304" pitchFamily="18" charset="0"/>
              </a:rPr>
              <a:t>Cui</a:t>
            </a:r>
            <a:r>
              <a:rPr lang="hu-HU" sz="1600" baseline="30000" dirty="0" smtClean="0">
                <a:effectLst/>
                <a:latin typeface="Times New Roman" panose="02020603050405020304" pitchFamily="18" charset="0"/>
                <a:ea typeface="Times New Roman" panose="02020603050405020304" pitchFamily="18" charset="0"/>
              </a:rPr>
              <a:t>, K. </a:t>
            </a:r>
            <a:r>
              <a:rPr lang="hu-HU" sz="1600" baseline="30000" dirty="0" err="1" smtClean="0">
                <a:effectLst/>
                <a:latin typeface="Times New Roman" panose="02020603050405020304" pitchFamily="18" charset="0"/>
                <a:ea typeface="Times New Roman" panose="02020603050405020304" pitchFamily="18" charset="0"/>
              </a:rPr>
              <a:t>McInnes</a:t>
            </a:r>
            <a:r>
              <a:rPr lang="hu-HU" sz="1600" baseline="30000" dirty="0" smtClean="0">
                <a:effectLst/>
                <a:latin typeface="Times New Roman" panose="02020603050405020304" pitchFamily="18" charset="0"/>
                <a:ea typeface="Times New Roman" panose="02020603050405020304" pitchFamily="18" charset="0"/>
              </a:rPr>
              <a:t>, and M.P. </a:t>
            </a:r>
            <a:r>
              <a:rPr lang="hu-HU" sz="1600" baseline="30000" dirty="0" err="1" smtClean="0">
                <a:effectLst/>
                <a:latin typeface="Times New Roman" panose="02020603050405020304" pitchFamily="18" charset="0"/>
                <a:ea typeface="Times New Roman" panose="02020603050405020304" pitchFamily="18" charset="0"/>
              </a:rPr>
              <a:t>Massagli</a:t>
            </a:r>
            <a:r>
              <a:rPr lang="hu-HU" sz="1600" baseline="30000" dirty="0" smtClean="0">
                <a:effectLst/>
                <a:latin typeface="Times New Roman" panose="02020603050405020304" pitchFamily="18" charset="0"/>
                <a:ea typeface="Times New Roman" panose="02020603050405020304" pitchFamily="18" charset="0"/>
              </a:rPr>
              <a:t>: „Tudományos alapú eljárásmód a menekülttáborokban nyújtandó pszichológiai segítséghez. Egy kambodzsai példa.” </a:t>
            </a:r>
            <a:r>
              <a:rPr lang="hu-HU" sz="1600" i="1" baseline="30000" dirty="0" smtClean="0">
                <a:effectLst/>
                <a:latin typeface="Times New Roman" panose="02020603050405020304" pitchFamily="18" charset="0"/>
                <a:ea typeface="Times New Roman" panose="02020603050405020304" pitchFamily="18" charset="0"/>
              </a:rPr>
              <a:t>Journal of </a:t>
            </a:r>
            <a:r>
              <a:rPr lang="hu-HU" sz="1600" i="1" baseline="30000" dirty="0" err="1" smtClean="0">
                <a:effectLst/>
                <a:latin typeface="Times New Roman" panose="02020603050405020304" pitchFamily="18" charset="0"/>
                <a:ea typeface="Times New Roman" panose="02020603050405020304" pitchFamily="18" charset="0"/>
              </a:rPr>
              <a:t>Nervous</a:t>
            </a:r>
            <a:r>
              <a:rPr lang="hu-HU" sz="1600" i="1" baseline="30000" dirty="0" smtClean="0">
                <a:effectLst/>
                <a:latin typeface="Times New Roman" panose="02020603050405020304" pitchFamily="18" charset="0"/>
                <a:ea typeface="Times New Roman" panose="02020603050405020304" pitchFamily="18" charset="0"/>
              </a:rPr>
              <a:t> and </a:t>
            </a:r>
            <a:r>
              <a:rPr lang="hu-HU" sz="1600" i="1" baseline="30000" dirty="0" err="1" smtClean="0">
                <a:effectLst/>
                <a:latin typeface="Times New Roman" panose="02020603050405020304" pitchFamily="18" charset="0"/>
                <a:ea typeface="Times New Roman" panose="02020603050405020304" pitchFamily="18" charset="0"/>
              </a:rPr>
              <a:t>Mental</a:t>
            </a:r>
            <a:r>
              <a:rPr lang="hu-HU" sz="1600" i="1" baseline="30000" dirty="0" smtClean="0">
                <a:effectLst/>
                <a:latin typeface="Times New Roman" panose="02020603050405020304" pitchFamily="18" charset="0"/>
                <a:ea typeface="Times New Roman" panose="02020603050405020304" pitchFamily="18" charset="0"/>
              </a:rPr>
              <a:t> </a:t>
            </a:r>
            <a:r>
              <a:rPr lang="hu-HU" sz="1600" i="1" baseline="30000" dirty="0" err="1" smtClean="0">
                <a:effectLst/>
                <a:latin typeface="Times New Roman" panose="02020603050405020304" pitchFamily="18" charset="0"/>
                <a:ea typeface="Times New Roman" panose="02020603050405020304" pitchFamily="18" charset="0"/>
              </a:rPr>
              <a:t>Disease</a:t>
            </a:r>
            <a:r>
              <a:rPr lang="hu-HU" sz="1600" i="1" baseline="30000" dirty="0" smtClean="0">
                <a:effectLst/>
                <a:latin typeface="Times New Roman" panose="02020603050405020304" pitchFamily="18" charset="0"/>
                <a:ea typeface="Times New Roman" panose="02020603050405020304" pitchFamily="18" charset="0"/>
              </a:rPr>
              <a:t>, </a:t>
            </a:r>
            <a:r>
              <a:rPr lang="hu-HU" sz="1600" baseline="30000" dirty="0" smtClean="0">
                <a:effectLst/>
                <a:latin typeface="Times New Roman" panose="02020603050405020304" pitchFamily="18" charset="0"/>
                <a:ea typeface="Times New Roman" panose="02020603050405020304" pitchFamily="18" charset="0"/>
              </a:rPr>
              <a:t>190, no. 3 (2002), 158-166.</a:t>
            </a:r>
            <a:endParaRPr lang="hu-HU" sz="1600" baseline="300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11</a:t>
            </a:fld>
            <a:endParaRPr lang="en-US"/>
          </a:p>
        </p:txBody>
      </p:sp>
    </p:spTree>
    <p:extLst>
      <p:ext uri="{BB962C8B-B14F-4D97-AF65-F5344CB8AC3E}">
        <p14:creationId xmlns:p14="http://schemas.microsoft.com/office/powerpoint/2010/main" val="35393595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Biztosítsunk lehetőséget a kreatív művészeti tevékenységekhez. A beszéd (az érzelmi gyógyulás elsődleges útja) nem mindig járható út, a gátlások, a nyelvi és kulturális különbségek miatt. A zene, a festészet vagy agyagozás megkönnyítheti az áldozatok számára megrázó élményeik feltárását és feldolgozását.  </a:t>
            </a:r>
            <a:endParaRPr lang="hu-H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12</a:t>
            </a:fld>
            <a:endParaRPr lang="en-US"/>
          </a:p>
        </p:txBody>
      </p:sp>
    </p:spTree>
    <p:extLst>
      <p:ext uri="{BB962C8B-B14F-4D97-AF65-F5344CB8AC3E}">
        <p14:creationId xmlns:p14="http://schemas.microsoft.com/office/powerpoint/2010/main" val="2729494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Szereljük fel őket önsegítő módszerekkel. Ezt mentálhigiénés szakemberek (pszichológus, tanácsadó, szociális munkás, stb.) segítségével érhetjük el. Ám ha ilyenek nem állnak rendelkezésre, odafigyelő és jószívű emberek is segíthetnek, akik gyakorlati készségeket tanítanak, alkalmazkodó viselkedésmintát és lelki hozzáállást, ami segítheti a betegeket szembenézni a kihívásokkal. Mindig hasznos egyszerűen csak szeretni ilyen körülmények között is a traumán átesett embert. </a:t>
            </a:r>
            <a:endParaRPr lang="hu-H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13</a:t>
            </a:fld>
            <a:endParaRPr lang="en-US"/>
          </a:p>
        </p:txBody>
      </p:sp>
    </p:spTree>
    <p:extLst>
      <p:ext uri="{BB962C8B-B14F-4D97-AF65-F5344CB8AC3E}">
        <p14:creationId xmlns:p14="http://schemas.microsoft.com/office/powerpoint/2010/main" val="3464603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228600">
              <a:spcAft>
                <a:spcPts val="0"/>
              </a:spcAft>
            </a:pPr>
            <a:r>
              <a:rPr lang="hu-HU" sz="1200" b="1" dirty="0" smtClean="0">
                <a:effectLst/>
                <a:latin typeface="Calibri" panose="020F0502020204030204" pitchFamily="34" charset="0"/>
                <a:ea typeface="Times New Roman" panose="02020603050405020304" pitchFamily="18" charset="0"/>
              </a:rPr>
              <a:t>A buzgó ima és a vigasztaló igeversek ismételgetése nagyszerű eszközök a poszttraumás stressztől szenvedők fájdalmainak enyhítésére. Íme, néhány bibliai ige, amelyek olvasása, újra és újraolvasása, memorizálása erősíti a hitet és az Istenbe vetett bizalmat, valamint az aggodalmaskodó, szorongó gondolatok kezelését: </a:t>
            </a:r>
            <a:endParaRPr lang="hu-HU" sz="1200" b="1" dirty="0" smtClean="0">
              <a:effectLst/>
              <a:latin typeface="Times New Roman" panose="02020603050405020304" pitchFamily="18" charset="0"/>
              <a:ea typeface="Times New Roman" panose="02020603050405020304" pitchFamily="18" charset="0"/>
            </a:endParaRPr>
          </a:p>
          <a:p>
            <a:endParaRPr lang="en-US" b="1" dirty="0"/>
          </a:p>
        </p:txBody>
      </p:sp>
      <p:sp>
        <p:nvSpPr>
          <p:cNvPr id="4" name="Slide Number Placeholder 3"/>
          <p:cNvSpPr>
            <a:spLocks noGrp="1"/>
          </p:cNvSpPr>
          <p:nvPr>
            <p:ph type="sldNum" sz="quarter" idx="5"/>
          </p:nvPr>
        </p:nvSpPr>
        <p:spPr/>
        <p:txBody>
          <a:bodyPr/>
          <a:lstStyle/>
          <a:p>
            <a:fld id="{65E977F3-0CC4-D447-8826-269A929F4237}" type="slidenum">
              <a:rPr lang="en-US" smtClean="0"/>
              <a:t>14</a:t>
            </a:fld>
            <a:endParaRPr lang="en-US"/>
          </a:p>
        </p:txBody>
      </p:sp>
    </p:spTree>
    <p:extLst>
      <p:ext uri="{BB962C8B-B14F-4D97-AF65-F5344CB8AC3E}">
        <p14:creationId xmlns:p14="http://schemas.microsoft.com/office/powerpoint/2010/main" val="3810584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kern="1200" dirty="0" smtClean="0">
                <a:solidFill>
                  <a:schemeClr val="tx1"/>
                </a:solidFill>
                <a:effectLst/>
                <a:latin typeface="+mn-lt"/>
                <a:ea typeface="+mn-ea"/>
                <a:cs typeface="+mn-cs"/>
              </a:rPr>
              <a:t>„De az Úrhoz </a:t>
            </a:r>
            <a:r>
              <a:rPr lang="hu-HU" sz="1200" kern="1200" dirty="0" err="1" smtClean="0">
                <a:solidFill>
                  <a:schemeClr val="tx1"/>
                </a:solidFill>
                <a:effectLst/>
                <a:latin typeface="+mn-lt"/>
                <a:ea typeface="+mn-ea"/>
                <a:cs typeface="+mn-cs"/>
              </a:rPr>
              <a:t>kiáltának</a:t>
            </a:r>
            <a:r>
              <a:rPr lang="hu-HU" sz="1200" kern="1200" dirty="0" smtClean="0">
                <a:solidFill>
                  <a:schemeClr val="tx1"/>
                </a:solidFill>
                <a:effectLst/>
                <a:latin typeface="+mn-lt"/>
                <a:ea typeface="+mn-ea"/>
                <a:cs typeface="+mn-cs"/>
              </a:rPr>
              <a:t> szorultságukban, sanyarúságukból </a:t>
            </a:r>
            <a:r>
              <a:rPr lang="hu-HU" sz="1200" kern="1200" dirty="0" err="1" smtClean="0">
                <a:solidFill>
                  <a:schemeClr val="tx1"/>
                </a:solidFill>
                <a:effectLst/>
                <a:latin typeface="+mn-lt"/>
                <a:ea typeface="+mn-ea"/>
                <a:cs typeface="+mn-cs"/>
              </a:rPr>
              <a:t>kiszabadítá</a:t>
            </a:r>
            <a:r>
              <a:rPr lang="hu-HU" sz="1200" kern="1200" dirty="0" smtClean="0">
                <a:solidFill>
                  <a:schemeClr val="tx1"/>
                </a:solidFill>
                <a:effectLst/>
                <a:latin typeface="+mn-lt"/>
                <a:ea typeface="+mn-ea"/>
                <a:cs typeface="+mn-cs"/>
              </a:rPr>
              <a:t> őket. </a:t>
            </a:r>
            <a:r>
              <a:rPr lang="hu-HU" sz="1200" kern="1200" dirty="0" err="1" smtClean="0">
                <a:solidFill>
                  <a:schemeClr val="tx1"/>
                </a:solidFill>
                <a:effectLst/>
                <a:latin typeface="+mn-lt"/>
                <a:ea typeface="+mn-ea"/>
                <a:cs typeface="+mn-cs"/>
              </a:rPr>
              <a:t>Kihozá</a:t>
            </a:r>
            <a:r>
              <a:rPr lang="hu-HU" sz="1200" kern="1200" dirty="0" smtClean="0">
                <a:solidFill>
                  <a:schemeClr val="tx1"/>
                </a:solidFill>
                <a:effectLst/>
                <a:latin typeface="+mn-lt"/>
                <a:ea typeface="+mn-ea"/>
                <a:cs typeface="+mn-cs"/>
              </a:rPr>
              <a:t> őket a </a:t>
            </a:r>
            <a:r>
              <a:rPr lang="hu-HU" sz="1200" kern="1200" dirty="0" err="1" smtClean="0">
                <a:solidFill>
                  <a:schemeClr val="tx1"/>
                </a:solidFill>
                <a:effectLst/>
                <a:latin typeface="+mn-lt"/>
                <a:ea typeface="+mn-ea"/>
                <a:cs typeface="+mn-cs"/>
              </a:rPr>
              <a:t>setétségből</a:t>
            </a:r>
            <a:r>
              <a:rPr lang="hu-HU" sz="1200" kern="1200" dirty="0" smtClean="0">
                <a:solidFill>
                  <a:schemeClr val="tx1"/>
                </a:solidFill>
                <a:effectLst/>
                <a:latin typeface="+mn-lt"/>
                <a:ea typeface="+mn-ea"/>
                <a:cs typeface="+mn-cs"/>
              </a:rPr>
              <a:t> és a halálnak árnyékából, köteleiket pedig </a:t>
            </a:r>
            <a:r>
              <a:rPr lang="hu-HU" sz="1200" kern="1200" dirty="0" err="1" smtClean="0">
                <a:solidFill>
                  <a:schemeClr val="tx1"/>
                </a:solidFill>
                <a:effectLst/>
                <a:latin typeface="+mn-lt"/>
                <a:ea typeface="+mn-ea"/>
                <a:cs typeface="+mn-cs"/>
              </a:rPr>
              <a:t>elszaggatá</a:t>
            </a:r>
            <a:r>
              <a:rPr lang="hu-HU" sz="1200" kern="1200" dirty="0" smtClean="0">
                <a:solidFill>
                  <a:schemeClr val="tx1"/>
                </a:solidFill>
                <a:effectLst/>
                <a:latin typeface="+mn-lt"/>
                <a:ea typeface="+mn-ea"/>
                <a:cs typeface="+mn-cs"/>
              </a:rPr>
              <a:t>.” (Zsolt 107:13-14).</a:t>
            </a:r>
          </a:p>
          <a:p>
            <a:endParaRPr lang="hu-HU" noProof="0" dirty="0"/>
          </a:p>
        </p:txBody>
      </p:sp>
      <p:sp>
        <p:nvSpPr>
          <p:cNvPr id="4" name="Slide Number Placeholder 3"/>
          <p:cNvSpPr>
            <a:spLocks noGrp="1"/>
          </p:cNvSpPr>
          <p:nvPr>
            <p:ph type="sldNum" sz="quarter" idx="5"/>
          </p:nvPr>
        </p:nvSpPr>
        <p:spPr/>
        <p:txBody>
          <a:bodyPr/>
          <a:lstStyle/>
          <a:p>
            <a:fld id="{65E977F3-0CC4-D447-8826-269A929F4237}" type="slidenum">
              <a:rPr lang="en-US" smtClean="0"/>
              <a:t>15</a:t>
            </a:fld>
            <a:endParaRPr lang="en-US"/>
          </a:p>
        </p:txBody>
      </p:sp>
    </p:spTree>
    <p:extLst>
      <p:ext uri="{BB962C8B-B14F-4D97-AF65-F5344CB8AC3E}">
        <p14:creationId xmlns:p14="http://schemas.microsoft.com/office/powerpoint/2010/main" val="2158339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kern="1200" dirty="0" smtClean="0">
                <a:solidFill>
                  <a:schemeClr val="tx1"/>
                </a:solidFill>
                <a:effectLst/>
                <a:latin typeface="+mn-lt"/>
                <a:ea typeface="+mn-ea"/>
                <a:cs typeface="+mn-cs"/>
              </a:rPr>
              <a:t>„Aki a Felségesnek rejtekében lakozik, a Mindenhatónak árnyékában </a:t>
            </a:r>
            <a:r>
              <a:rPr lang="hu-HU" sz="1200" kern="1200" dirty="0" err="1" smtClean="0">
                <a:solidFill>
                  <a:schemeClr val="tx1"/>
                </a:solidFill>
                <a:effectLst/>
                <a:latin typeface="+mn-lt"/>
                <a:ea typeface="+mn-ea"/>
                <a:cs typeface="+mn-cs"/>
              </a:rPr>
              <a:t>nyugoszik</a:t>
            </a:r>
            <a:r>
              <a:rPr lang="hu-HU" sz="1200" kern="1200" dirty="0" smtClean="0">
                <a:solidFill>
                  <a:schemeClr val="tx1"/>
                </a:solidFill>
                <a:effectLst/>
                <a:latin typeface="+mn-lt"/>
                <a:ea typeface="+mn-ea"/>
                <a:cs typeface="+mn-cs"/>
              </a:rPr>
              <a:t> az. Azt mondom az Úrnak: Én oltalmam, váram, Istenem; ő benne bízom!” (Zsolt 91:1-2).</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16</a:t>
            </a:fld>
            <a:endParaRPr lang="en-US"/>
          </a:p>
        </p:txBody>
      </p:sp>
    </p:spTree>
    <p:extLst>
      <p:ext uri="{BB962C8B-B14F-4D97-AF65-F5344CB8AC3E}">
        <p14:creationId xmlns:p14="http://schemas.microsoft.com/office/powerpoint/2010/main" val="3744128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kern="1200" dirty="0" smtClean="0">
                <a:solidFill>
                  <a:schemeClr val="tx1"/>
                </a:solidFill>
                <a:effectLst/>
                <a:latin typeface="+mn-lt"/>
                <a:ea typeface="+mn-ea"/>
                <a:cs typeface="+mn-cs"/>
              </a:rPr>
              <a:t>„Tollaival fedez be téged, és szárnyai alatt </a:t>
            </a:r>
            <a:r>
              <a:rPr lang="hu-HU" sz="1200" kern="1200" dirty="0" err="1" smtClean="0">
                <a:solidFill>
                  <a:schemeClr val="tx1"/>
                </a:solidFill>
                <a:effectLst/>
                <a:latin typeface="+mn-lt"/>
                <a:ea typeface="+mn-ea"/>
                <a:cs typeface="+mn-cs"/>
              </a:rPr>
              <a:t>lészen</a:t>
            </a:r>
            <a:r>
              <a:rPr lang="hu-HU" sz="1200" kern="1200" dirty="0" smtClean="0">
                <a:solidFill>
                  <a:schemeClr val="tx1"/>
                </a:solidFill>
                <a:effectLst/>
                <a:latin typeface="+mn-lt"/>
                <a:ea typeface="+mn-ea"/>
                <a:cs typeface="+mn-cs"/>
              </a:rPr>
              <a:t> oltalmad; </a:t>
            </a:r>
            <a:r>
              <a:rPr lang="hu-HU" sz="1200" kern="1200" dirty="0" err="1" smtClean="0">
                <a:solidFill>
                  <a:schemeClr val="tx1"/>
                </a:solidFill>
                <a:effectLst/>
                <a:latin typeface="+mn-lt"/>
                <a:ea typeface="+mn-ea"/>
                <a:cs typeface="+mn-cs"/>
              </a:rPr>
              <a:t>paizs</a:t>
            </a:r>
            <a:r>
              <a:rPr lang="hu-HU" sz="1200" kern="1200" dirty="0" smtClean="0">
                <a:solidFill>
                  <a:schemeClr val="tx1"/>
                </a:solidFill>
                <a:effectLst/>
                <a:latin typeface="+mn-lt"/>
                <a:ea typeface="+mn-ea"/>
                <a:cs typeface="+mn-cs"/>
              </a:rPr>
              <a:t> és páncél az ő hűsége. Nem félhetsz az éjszakai ijesztéstől, a repülő nyíltól nappal; A dögvésztől, amely a homályban jár; a döghaláltól, amely délben pusztít.” (Zsolt 91: 4-6).</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17</a:t>
            </a:fld>
            <a:endParaRPr lang="en-US"/>
          </a:p>
        </p:txBody>
      </p:sp>
    </p:spTree>
    <p:extLst>
      <p:ext uri="{BB962C8B-B14F-4D97-AF65-F5344CB8AC3E}">
        <p14:creationId xmlns:p14="http://schemas.microsoft.com/office/powerpoint/2010/main" val="37168964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kern="1200" dirty="0" smtClean="0">
                <a:solidFill>
                  <a:schemeClr val="tx1"/>
                </a:solidFill>
                <a:effectLst/>
                <a:latin typeface="+mn-lt"/>
                <a:ea typeface="+mn-ea"/>
                <a:cs typeface="+mn-cs"/>
              </a:rPr>
              <a:t>„Ne félj, mert én veled vagyok; ne csüggedj, mert én vagyok Istened; megerősítelek, sőt megsegítlek, és igazságom jobbjával támogatlak.” (</a:t>
            </a:r>
            <a:r>
              <a:rPr lang="hu-HU" sz="1200" kern="1200" dirty="0" err="1" smtClean="0">
                <a:solidFill>
                  <a:schemeClr val="tx1"/>
                </a:solidFill>
                <a:effectLst/>
                <a:latin typeface="+mn-lt"/>
                <a:ea typeface="+mn-ea"/>
                <a:cs typeface="+mn-cs"/>
              </a:rPr>
              <a:t>Ézsa</a:t>
            </a:r>
            <a:r>
              <a:rPr lang="hu-HU" sz="1200" kern="1200" dirty="0" smtClean="0">
                <a:solidFill>
                  <a:schemeClr val="tx1"/>
                </a:solidFill>
                <a:effectLst/>
                <a:latin typeface="+mn-lt"/>
                <a:ea typeface="+mn-ea"/>
                <a:cs typeface="+mn-cs"/>
              </a:rPr>
              <a:t> 41:10).</a:t>
            </a:r>
          </a:p>
          <a:p>
            <a:endParaRPr lang="en-US" dirty="0"/>
          </a:p>
        </p:txBody>
      </p:sp>
      <p:sp>
        <p:nvSpPr>
          <p:cNvPr id="4" name="Slide Number Placeholder 3"/>
          <p:cNvSpPr>
            <a:spLocks noGrp="1"/>
          </p:cNvSpPr>
          <p:nvPr>
            <p:ph type="sldNum" sz="quarter" idx="5"/>
          </p:nvPr>
        </p:nvSpPr>
        <p:spPr/>
        <p:txBody>
          <a:bodyPr/>
          <a:lstStyle/>
          <a:p>
            <a:fld id="{65E977F3-0CC4-D447-8826-269A929F4237}" type="slidenum">
              <a:rPr lang="en-US" smtClean="0"/>
              <a:t>18</a:t>
            </a:fld>
            <a:endParaRPr lang="en-US"/>
          </a:p>
        </p:txBody>
      </p:sp>
    </p:spTree>
    <p:extLst>
      <p:ext uri="{BB962C8B-B14F-4D97-AF65-F5344CB8AC3E}">
        <p14:creationId xmlns:p14="http://schemas.microsoft.com/office/powerpoint/2010/main" val="1795943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kern="1200" dirty="0" smtClean="0">
                <a:solidFill>
                  <a:schemeClr val="tx1"/>
                </a:solidFill>
                <a:effectLst/>
                <a:latin typeface="+mn-lt"/>
                <a:ea typeface="+mn-ea"/>
                <a:cs typeface="+mn-cs"/>
              </a:rPr>
              <a:t>„Megkerestem az Urat és meghallgatott engem, és minden félelmemből kimentett engem.” (Zsolt 34:5).</a:t>
            </a:r>
          </a:p>
          <a:p>
            <a:pPr lvl="0"/>
            <a:endParaRPr lang="hu-HU" sz="1200" kern="1200" dirty="0" smtClean="0">
              <a:solidFill>
                <a:schemeClr val="tx1"/>
              </a:solidFill>
              <a:effectLst/>
              <a:latin typeface="+mn-lt"/>
              <a:ea typeface="+mn-ea"/>
              <a:cs typeface="+mn-cs"/>
            </a:endParaRPr>
          </a:p>
          <a:p>
            <a:pPr lvl="0"/>
            <a:r>
              <a:rPr lang="hu-HU" sz="1200" kern="1200" dirty="0" smtClean="0">
                <a:solidFill>
                  <a:schemeClr val="tx1"/>
                </a:solidFill>
                <a:effectLst/>
                <a:latin typeface="+mn-lt"/>
                <a:ea typeface="+mn-ea"/>
                <a:cs typeface="+mn-cs"/>
              </a:rPr>
              <a:t>„Az Úr Isten lelke van én rajtam azért, mert fölkent engem az Úr, hogy a szegényeknek örömöt mondjak; elküldött, hogy bekössem a megtört szívűeket, hogy hirdessek a foglyoknak szabadulást, és a megkötözötteknek megoldást. Hogy hirdessem az Úr jókedvének esztendejét, és Istenünk bosszúállása napját; megvigasztaljak minden gyászolót; Hogy tegyek </a:t>
            </a:r>
            <a:r>
              <a:rPr lang="hu-HU" sz="1200" kern="1200" dirty="0" err="1" smtClean="0">
                <a:solidFill>
                  <a:schemeClr val="tx1"/>
                </a:solidFill>
                <a:effectLst/>
                <a:latin typeface="+mn-lt"/>
                <a:ea typeface="+mn-ea"/>
                <a:cs typeface="+mn-cs"/>
              </a:rPr>
              <a:t>Sion</a:t>
            </a:r>
            <a:r>
              <a:rPr lang="hu-HU" sz="1200" kern="1200" dirty="0" smtClean="0">
                <a:solidFill>
                  <a:schemeClr val="tx1"/>
                </a:solidFill>
                <a:effectLst/>
                <a:latin typeface="+mn-lt"/>
                <a:ea typeface="+mn-ea"/>
                <a:cs typeface="+mn-cs"/>
              </a:rPr>
              <a:t> gyászolóira, adjak nékik ékességet a hamu helyett, örömnek kenetét a gyász helyett, dicsőségnek palástját a csüggedt lélek helyett, hogy igazság fáinak neveztessenek, az Úr plántáinak, az Ő dicsőségére!” (</a:t>
            </a:r>
            <a:r>
              <a:rPr lang="hu-HU" sz="1200" kern="1200" dirty="0" err="1" smtClean="0">
                <a:solidFill>
                  <a:schemeClr val="tx1"/>
                </a:solidFill>
                <a:effectLst/>
                <a:latin typeface="+mn-lt"/>
                <a:ea typeface="+mn-ea"/>
                <a:cs typeface="+mn-cs"/>
              </a:rPr>
              <a:t>Ézs</a:t>
            </a:r>
            <a:r>
              <a:rPr lang="hu-HU" sz="1200" kern="1200" dirty="0" smtClean="0">
                <a:solidFill>
                  <a:schemeClr val="tx1"/>
                </a:solidFill>
                <a:effectLst/>
                <a:latin typeface="+mn-lt"/>
                <a:ea typeface="+mn-ea"/>
                <a:cs typeface="+mn-cs"/>
              </a:rPr>
              <a:t> 61:1-3).</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19</a:t>
            </a:fld>
            <a:endParaRPr lang="en-US"/>
          </a:p>
        </p:txBody>
      </p:sp>
    </p:spTree>
    <p:extLst>
      <p:ext uri="{BB962C8B-B14F-4D97-AF65-F5344CB8AC3E}">
        <p14:creationId xmlns:p14="http://schemas.microsoft.com/office/powerpoint/2010/main" val="1933145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Introduction</a:t>
            </a:r>
          </a:p>
          <a:p>
            <a:r>
              <a:rPr lang="hu-HU" sz="1200" b="1" kern="1200" dirty="0" smtClean="0">
                <a:solidFill>
                  <a:schemeClr val="tx1"/>
                </a:solidFill>
                <a:effectLst/>
                <a:latin typeface="+mn-lt"/>
                <a:ea typeface="+mn-ea"/>
                <a:cs typeface="+mn-cs"/>
              </a:rPr>
              <a:t>Bevezetés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Olyan súlyos tünetektől szenvedhet, aki </a:t>
            </a:r>
            <a:r>
              <a:rPr lang="hu-HU" sz="1200" kern="1200" dirty="0" err="1" smtClean="0">
                <a:solidFill>
                  <a:schemeClr val="tx1"/>
                </a:solidFill>
                <a:effectLst/>
                <a:latin typeface="+mn-lt"/>
                <a:ea typeface="+mn-ea"/>
                <a:cs typeface="+mn-cs"/>
              </a:rPr>
              <a:t>traumatizáló</a:t>
            </a:r>
            <a:r>
              <a:rPr lang="hu-HU" sz="1200" kern="1200" dirty="0" smtClean="0">
                <a:solidFill>
                  <a:schemeClr val="tx1"/>
                </a:solidFill>
                <a:effectLst/>
                <a:latin typeface="+mn-lt"/>
                <a:ea typeface="+mn-ea"/>
                <a:cs typeface="+mn-cs"/>
              </a:rPr>
              <a:t> élményen esett át (akár áldozatként, akár tanúként), mint például:</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When someone lives through a traumatic experience (either as victim or witness) may suffer serious reactions, such as:</a:t>
            </a:r>
          </a:p>
          <a:p>
            <a:endParaRPr lang="en-US" dirty="0"/>
          </a:p>
        </p:txBody>
      </p:sp>
      <p:sp>
        <p:nvSpPr>
          <p:cNvPr id="4" name="Slide Number Placeholder 3"/>
          <p:cNvSpPr>
            <a:spLocks noGrp="1"/>
          </p:cNvSpPr>
          <p:nvPr>
            <p:ph type="sldNum" sz="quarter" idx="5"/>
          </p:nvPr>
        </p:nvSpPr>
        <p:spPr/>
        <p:txBody>
          <a:bodyPr/>
          <a:lstStyle/>
          <a:p>
            <a:fld id="{65E977F3-0CC4-D447-8826-269A929F4237}" type="slidenum">
              <a:rPr lang="en-US" smtClean="0"/>
              <a:t>2</a:t>
            </a:fld>
            <a:endParaRPr lang="en-US"/>
          </a:p>
        </p:txBody>
      </p:sp>
    </p:spTree>
    <p:extLst>
      <p:ext uri="{BB962C8B-B14F-4D97-AF65-F5344CB8AC3E}">
        <p14:creationId xmlns:p14="http://schemas.microsoft.com/office/powerpoint/2010/main" val="4097001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Befejezés</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ellenség nagyon sok fájdalmat, szenvedést és kétségbeesést okozott már az emberiségnek. Ezek nagy részéért olyan megrázó élmények felelősek, amelyek az emberek emlékezetében megmaradnak és zűrzavart okoznak. A jó hír viszont, hogy Isten hatalma mindenek fellett álló és végtelen. Van remény arra, hogy nők és a férfiak rugalmassá váljanak. Isten mindnyájunkat felhatalmaz arra, hogy segítsünk a szenvedőkön. Őszinte szeretettel és gondoskodással, egyszerű eszközökkel — figyelmes meghallgatás, bizalom, tanítás, kapcsolattartás, és Jézus szeretetének közvetítése feléjük – rugalmassá válhatnak, és legyőzhetnek bármely traumát az Úr kegyelme és hatalma által.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20</a:t>
            </a:fld>
            <a:endParaRPr lang="en-US"/>
          </a:p>
        </p:txBody>
      </p:sp>
    </p:spTree>
    <p:extLst>
      <p:ext uri="{BB962C8B-B14F-4D97-AF65-F5344CB8AC3E}">
        <p14:creationId xmlns:p14="http://schemas.microsoft.com/office/powerpoint/2010/main" val="3975908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Gyakran ismétlődő, akaratlanul felbukkanó emlékképek.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Álmok és rémálmok az eseményről.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Olyan érzés, mintha az eset megismétlődne.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Szorongás az eseményre emlékeztető helyzetekben. Például hangok, szagok, illatok, emberek és helyszínek hatására.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Tévképzetek: önmagukat okolják azért, ami történt velük. Nem emlékeznek pontosan a részletekre. Képtelenek koncentrálni. Úgy hiszik, mindenki rossz és senkiben sem bízhatnak meg.  </a:t>
            </a:r>
            <a:endParaRPr lang="hu-H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3</a:t>
            </a:fld>
            <a:endParaRPr lang="en-US"/>
          </a:p>
        </p:txBody>
      </p:sp>
    </p:spTree>
    <p:extLst>
      <p:ext uri="{BB962C8B-B14F-4D97-AF65-F5344CB8AC3E}">
        <p14:creationId xmlns:p14="http://schemas.microsoft.com/office/powerpoint/2010/main" val="3470454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Állandósult negatív érzések: képtelenek pozitív érzelmek átélésére, mint például jókedv, boldogság, öröm, vagy a szeretet kifejezése.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Érzelmi zavarok: rettegés, irtózás, harag, ingerlékenység, szégyenérzet, bizalmatlanság. A világtól, vagy saját testüktől való elkülönülés érzése.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Alvászavar: álmatlanság, rémálmok. </a:t>
            </a:r>
            <a:endParaRPr lang="hu-H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4</a:t>
            </a:fld>
            <a:endParaRPr lang="en-US"/>
          </a:p>
        </p:txBody>
      </p:sp>
    </p:spTree>
    <p:extLst>
      <p:ext uri="{BB962C8B-B14F-4D97-AF65-F5344CB8AC3E}">
        <p14:creationId xmlns:p14="http://schemas.microsoft.com/office/powerpoint/2010/main" val="3443756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E reakciók némelyike néhány napig, vagy hétig gyötri a beteget, majd elmúlnak. Ezt nevezik akut stressz – rendellenességnek. A tünetek azonban gyakran sokkal hosszabb ideig fennállhatnak, és poszttraumás rendellenességé válhatnak.</a:t>
            </a:r>
            <a:r>
              <a:rPr lang="hu-HU" sz="1200" kern="1200" baseline="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(PTSD – poszttraumás stressz szindróma.)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5</a:t>
            </a:fld>
            <a:endParaRPr lang="en-US"/>
          </a:p>
        </p:txBody>
      </p:sp>
    </p:spTree>
    <p:extLst>
      <p:ext uri="{BB962C8B-B14F-4D97-AF65-F5344CB8AC3E}">
        <p14:creationId xmlns:p14="http://schemas.microsoft.com/office/powerpoint/2010/main" val="2350681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Hogyan lehet támogatást nyújtani?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6</a:t>
            </a:fld>
            <a:endParaRPr lang="en-US"/>
          </a:p>
        </p:txBody>
      </p:sp>
    </p:spTree>
    <p:extLst>
      <p:ext uri="{BB962C8B-B14F-4D97-AF65-F5344CB8AC3E}">
        <p14:creationId xmlns:p14="http://schemas.microsoft.com/office/powerpoint/2010/main" val="2944282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Hogyan lehet támogatást nyújtani?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 sérülés következményei akár hosszú éveken át is fennállhatnak. Mégis van remény, ha az áldozat lelki és szakértői segítséget vesz igénybe. Bár a kezelés sok esetben speciális személyzetet igényel, szerető, gondoskodó, együttérző emberek igen nagy segítséget nyújthatnak.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7</a:t>
            </a:fld>
            <a:endParaRPr lang="en-US"/>
          </a:p>
        </p:txBody>
      </p:sp>
    </p:spTree>
    <p:extLst>
      <p:ext uri="{BB962C8B-B14F-4D97-AF65-F5344CB8AC3E}">
        <p14:creationId xmlns:p14="http://schemas.microsoft.com/office/powerpoint/2010/main" val="3837678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Íme, néhány módszer, ami segíthet az embereknek a trauma feldolgozásában és az ellenállóképesség megszerzésében: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8</a:t>
            </a:fld>
            <a:endParaRPr lang="en-US"/>
          </a:p>
        </p:txBody>
      </p:sp>
    </p:spTree>
    <p:extLst>
      <p:ext uri="{BB962C8B-B14F-4D97-AF65-F5344CB8AC3E}">
        <p14:creationId xmlns:p14="http://schemas.microsoft.com/office/powerpoint/2010/main" val="3500642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Hívjuk fel az áldozat figyelmét a poszttrauma jeleire és tüneteire és javasoljunk reményteljes, pozitív látásmódot. Ez biztosítja őt, hogy a gondja nem egyedi, mások is átéltek már hasonlót, és van belőle kiút.  Ez segít neki reménységgel tekinteni rá, ami nagyon fontos eleme a gyógyulási folyamatnak.   </a:t>
            </a:r>
            <a:endParaRPr lang="hu-HU"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1200" dirty="0" smtClean="0">
                <a:effectLst/>
                <a:latin typeface="Calibri" panose="020F0502020204030204" pitchFamily="34" charset="0"/>
                <a:ea typeface="Calibri" panose="020F0502020204030204" pitchFamily="34" charset="0"/>
                <a:cs typeface="Calibri" panose="020F0502020204030204" pitchFamily="34" charset="0"/>
              </a:rPr>
              <a:t>Kis csoportokban dolgozzunk, különösen gyermekek esetében. Gyűjtsünk össze 5-6 fiatalt, akik megoszthatják tapasztalataikat, és tanítsuk őket egészséges gondolkodás és viselkedésmódra. Ez gyakran segített már az iskolákban és helyi közösségekben. </a:t>
            </a:r>
            <a:endParaRPr lang="hu-H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5E977F3-0CC4-D447-8826-269A929F4237}" type="slidenum">
              <a:rPr lang="en-US" smtClean="0"/>
              <a:t>9</a:t>
            </a:fld>
            <a:endParaRPr lang="en-US"/>
          </a:p>
        </p:txBody>
      </p:sp>
    </p:spTree>
    <p:extLst>
      <p:ext uri="{BB962C8B-B14F-4D97-AF65-F5344CB8AC3E}">
        <p14:creationId xmlns:p14="http://schemas.microsoft.com/office/powerpoint/2010/main" val="259469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C571AB8-23C2-6D46-8C5A-5DE7D69665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3A63A1E3-6544-0D46-AA84-72BE2D90CC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2FB5B4F4-557D-8D47-BBB5-98145719C23E}"/>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5" name="Footer Placeholder 4">
            <a:extLst>
              <a:ext uri="{FF2B5EF4-FFF2-40B4-BE49-F238E27FC236}">
                <a16:creationId xmlns="" xmlns:a16="http://schemas.microsoft.com/office/drawing/2014/main" id="{98374D21-1573-2942-B1B4-9DA4F28536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CA9198F-6A19-B94E-A785-6B23A829663D}"/>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1777817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D23BC1-2827-134F-9B5D-586C71FE99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0299EFD6-91BD-4A4D-AFD8-4D6D52EB7F3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0AF7D08-60F7-DA4E-82E3-BC570F5486AA}"/>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5" name="Footer Placeholder 4">
            <a:extLst>
              <a:ext uri="{FF2B5EF4-FFF2-40B4-BE49-F238E27FC236}">
                <a16:creationId xmlns="" xmlns:a16="http://schemas.microsoft.com/office/drawing/2014/main" id="{851FA6BB-5BBA-144E-8ED6-F495C553AC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B4359EE-C977-1E4A-A281-FD868E7879BE}"/>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78824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0A563D0-1B9F-A942-B880-A5B2961C46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277B4976-4AE0-1749-B4D4-E0C015C4F28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9DEE0BE-B4E7-6E40-AE3E-E0ACEB1F165B}"/>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5" name="Footer Placeholder 4">
            <a:extLst>
              <a:ext uri="{FF2B5EF4-FFF2-40B4-BE49-F238E27FC236}">
                <a16:creationId xmlns="" xmlns:a16="http://schemas.microsoft.com/office/drawing/2014/main" id="{418DAAE4-84A3-9548-A9A8-16D9A8BBD6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CC9AFEA-645E-3449-ACBD-F77F31F55690}"/>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174665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12F9826-4199-214C-A497-296C51AA34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B4231FD-F837-F843-A6FC-D435B4B0444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F0CE43C-71AD-284C-8477-F8D791EEC483}"/>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5" name="Footer Placeholder 4">
            <a:extLst>
              <a:ext uri="{FF2B5EF4-FFF2-40B4-BE49-F238E27FC236}">
                <a16:creationId xmlns="" xmlns:a16="http://schemas.microsoft.com/office/drawing/2014/main" id="{076E2AED-D57D-A945-BF90-DF620603C6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2AD09FB-1D37-204A-B40E-DDC2CDB49887}"/>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68417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09EE1A-457D-E448-9D8E-1971ADB08D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79F16652-BE72-C340-98AA-878E8DD725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C8B39079-89B1-4E41-A090-82B65EAC6DA5}"/>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5" name="Footer Placeholder 4">
            <a:extLst>
              <a:ext uri="{FF2B5EF4-FFF2-40B4-BE49-F238E27FC236}">
                <a16:creationId xmlns="" xmlns:a16="http://schemas.microsoft.com/office/drawing/2014/main" id="{9F5251A1-A3A9-D84E-BB80-0FBCEE4434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9A56016-F264-3B4E-BE72-F085E5E6FBB2}"/>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4111139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24118C7-C069-4E4B-9864-BF73F21280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DFF2249-590C-214A-9891-20B29745684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02EB4743-29AB-7E48-940E-5BACE9B29E8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8868A182-36E9-C34B-9BBB-471120391350}"/>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6" name="Footer Placeholder 5">
            <a:extLst>
              <a:ext uri="{FF2B5EF4-FFF2-40B4-BE49-F238E27FC236}">
                <a16:creationId xmlns="" xmlns:a16="http://schemas.microsoft.com/office/drawing/2014/main" id="{BD2EC202-A2DB-6040-91C6-C848B745AC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72A19F5-CEA3-9C48-8DB6-7F87F237DBEB}"/>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2438176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E73B01-192F-024C-94B0-14350CF83B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8D0949DC-30BA-A141-B4EA-D196474E35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619E9328-5935-4C44-866A-89D2C93ABD9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B2EF11BD-2D74-A14E-A493-589DF15545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9D6A8596-7D7F-C74B-94AA-1BA4DF9395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BDC0002A-A311-A549-991E-0A7C7B70A272}"/>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8" name="Footer Placeholder 7">
            <a:extLst>
              <a:ext uri="{FF2B5EF4-FFF2-40B4-BE49-F238E27FC236}">
                <a16:creationId xmlns="" xmlns:a16="http://schemas.microsoft.com/office/drawing/2014/main" id="{E23E80EA-2C68-8543-B740-85C8D034C3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9B7D7CBA-A62C-9147-87F1-DAA30CF4F651}"/>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3251220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77BC73-65F5-1A49-AC25-791BD2FA14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0F015961-6EC6-0848-B6E8-CA891EC33CCA}"/>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4" name="Footer Placeholder 3">
            <a:extLst>
              <a:ext uri="{FF2B5EF4-FFF2-40B4-BE49-F238E27FC236}">
                <a16:creationId xmlns="" xmlns:a16="http://schemas.microsoft.com/office/drawing/2014/main" id="{A18809D6-CE16-A849-AB36-DED6B20BCF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324D31FE-0208-DB43-8C02-5C36D4A27F83}"/>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3579376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15E047B-07F3-3F44-B828-36B5F6A354E2}"/>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3" name="Footer Placeholder 2">
            <a:extLst>
              <a:ext uri="{FF2B5EF4-FFF2-40B4-BE49-F238E27FC236}">
                <a16:creationId xmlns="" xmlns:a16="http://schemas.microsoft.com/office/drawing/2014/main" id="{49A09921-CE9E-7740-9683-D693E2D598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11FEBC4B-59E4-FC48-A886-4BB9A7DE5BB8}"/>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264736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593AA8-8FD4-9B4E-82D8-135C73E842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2E798D74-8C74-F347-865A-F95DD67A30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3906CC2F-89CD-B646-9A17-065443F57F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EBA97389-7F99-FE48-82A5-2D3D3A2B1F5A}"/>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6" name="Footer Placeholder 5">
            <a:extLst>
              <a:ext uri="{FF2B5EF4-FFF2-40B4-BE49-F238E27FC236}">
                <a16:creationId xmlns="" xmlns:a16="http://schemas.microsoft.com/office/drawing/2014/main" id="{7A1AF666-C7A2-9945-9ECE-52D4A9312A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420FCE6-FCA6-1046-AD17-BCEE8F3FED40}"/>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2058973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FA05A8-FC5B-AF47-A998-99A933523F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29B966F2-A435-724B-AA59-6F5B450D89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CAC65630-C92C-074E-A952-0E1FB664C3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FB3D731F-6212-F247-8E9E-E3E0D1FA4332}"/>
              </a:ext>
            </a:extLst>
          </p:cNvPr>
          <p:cNvSpPr>
            <a:spLocks noGrp="1"/>
          </p:cNvSpPr>
          <p:nvPr>
            <p:ph type="dt" sz="half" idx="10"/>
          </p:nvPr>
        </p:nvSpPr>
        <p:spPr/>
        <p:txBody>
          <a:bodyPr/>
          <a:lstStyle/>
          <a:p>
            <a:fld id="{BD72B65D-7C45-7641-9BF3-D23647609290}" type="datetimeFigureOut">
              <a:rPr lang="en-US" smtClean="0"/>
              <a:t>10/15/2019</a:t>
            </a:fld>
            <a:endParaRPr lang="en-US"/>
          </a:p>
        </p:txBody>
      </p:sp>
      <p:sp>
        <p:nvSpPr>
          <p:cNvPr id="6" name="Footer Placeholder 5">
            <a:extLst>
              <a:ext uri="{FF2B5EF4-FFF2-40B4-BE49-F238E27FC236}">
                <a16:creationId xmlns="" xmlns:a16="http://schemas.microsoft.com/office/drawing/2014/main" id="{DEF2CF31-C3F5-F342-AABC-829D83AD87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6DB06DD2-553B-0643-A2A4-0D1CF08FAA89}"/>
              </a:ext>
            </a:extLst>
          </p:cNvPr>
          <p:cNvSpPr>
            <a:spLocks noGrp="1"/>
          </p:cNvSpPr>
          <p:nvPr>
            <p:ph type="sldNum" sz="quarter" idx="12"/>
          </p:nvPr>
        </p:nvSpPr>
        <p:spPr/>
        <p:txBody>
          <a:bodyPr/>
          <a:lstStyle/>
          <a:p>
            <a:fld id="{887A0557-D955-0444-BF9D-653C4A02F1ED}" type="slidenum">
              <a:rPr lang="en-US" smtClean="0"/>
              <a:t>‹#›</a:t>
            </a:fld>
            <a:endParaRPr lang="en-US"/>
          </a:p>
        </p:txBody>
      </p:sp>
    </p:spTree>
    <p:extLst>
      <p:ext uri="{BB962C8B-B14F-4D97-AF65-F5344CB8AC3E}">
        <p14:creationId xmlns:p14="http://schemas.microsoft.com/office/powerpoint/2010/main" val="418520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EDCAD990-30EC-6A44-BECF-2C07BBE13B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20A1E9DB-14BD-144A-976D-11D05076E9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E29565C-4D2A-8C47-B4D6-9FBFDA509A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2B65D-7C45-7641-9BF3-D23647609290}" type="datetimeFigureOut">
              <a:rPr lang="en-US" smtClean="0"/>
              <a:t>10/15/2019</a:t>
            </a:fld>
            <a:endParaRPr lang="en-US"/>
          </a:p>
        </p:txBody>
      </p:sp>
      <p:sp>
        <p:nvSpPr>
          <p:cNvPr id="5" name="Footer Placeholder 4">
            <a:extLst>
              <a:ext uri="{FF2B5EF4-FFF2-40B4-BE49-F238E27FC236}">
                <a16:creationId xmlns="" xmlns:a16="http://schemas.microsoft.com/office/drawing/2014/main" id="{8EFEA4E9-A846-0441-AD66-299A1EFB10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B48696E3-485B-584B-A35F-FD85A61138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7A0557-D955-0444-BF9D-653C4A02F1ED}" type="slidenum">
              <a:rPr lang="en-US" smtClean="0"/>
              <a:t>‹#›</a:t>
            </a:fld>
            <a:endParaRPr lang="en-US"/>
          </a:p>
        </p:txBody>
      </p:sp>
    </p:spTree>
    <p:extLst>
      <p:ext uri="{BB962C8B-B14F-4D97-AF65-F5344CB8AC3E}">
        <p14:creationId xmlns:p14="http://schemas.microsoft.com/office/powerpoint/2010/main" val="3517729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blogoscoped.com/archive/2006-07-06-n84.html"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colorful umbrella&#10;&#10;Description automatically generated">
            <a:extLst>
              <a:ext uri="{FF2B5EF4-FFF2-40B4-BE49-F238E27FC236}">
                <a16:creationId xmlns="" xmlns:a16="http://schemas.microsoft.com/office/drawing/2014/main" id="{BBDF29D1-818B-104E-836E-8E9E172C4352}"/>
              </a:ext>
            </a:extLst>
          </p:cNvPr>
          <p:cNvPicPr>
            <a:picLocks noChangeAspect="1"/>
          </p:cNvPicPr>
          <p:nvPr/>
        </p:nvPicPr>
        <p:blipFill rotWithShape="1">
          <a:blip r:embed="rId3"/>
          <a:srcRect t="15682" b="2297"/>
          <a:stretch/>
        </p:blipFill>
        <p:spPr>
          <a:xfrm>
            <a:off x="0" y="-330200"/>
            <a:ext cx="12192000" cy="7188200"/>
          </a:xfrm>
          <a:prstGeom prst="rect">
            <a:avLst/>
          </a:prstGeom>
        </p:spPr>
      </p:pic>
      <p:sp>
        <p:nvSpPr>
          <p:cNvPr id="2" name="Title 1">
            <a:extLst>
              <a:ext uri="{FF2B5EF4-FFF2-40B4-BE49-F238E27FC236}">
                <a16:creationId xmlns="" xmlns:a16="http://schemas.microsoft.com/office/drawing/2014/main" id="{8ED35844-3847-2349-BA30-479972E5F212}"/>
              </a:ext>
            </a:extLst>
          </p:cNvPr>
          <p:cNvSpPr>
            <a:spLocks noGrp="1"/>
          </p:cNvSpPr>
          <p:nvPr>
            <p:ph type="ctrTitle"/>
          </p:nvPr>
        </p:nvSpPr>
        <p:spPr>
          <a:xfrm>
            <a:off x="699541" y="3640708"/>
            <a:ext cx="9144000" cy="1965616"/>
          </a:xfrm>
        </p:spPr>
        <p:txBody>
          <a:bodyPr>
            <a:noAutofit/>
          </a:bodyPr>
          <a:lstStyle/>
          <a:p>
            <a:pPr>
              <a:lnSpc>
                <a:spcPct val="100000"/>
              </a:lnSpc>
            </a:pPr>
            <a:r>
              <a:rPr lang="hu-HU" sz="5400" dirty="0" smtClean="0">
                <a:solidFill>
                  <a:schemeClr val="accent1">
                    <a:lumMod val="75000"/>
                  </a:schemeClr>
                </a:solidFill>
                <a:latin typeface="Lucida Handwriting" panose="03010101010101010101" pitchFamily="66" charset="77"/>
              </a:rPr>
              <a:t>A traumától a  </a:t>
            </a:r>
            <a:r>
              <a:rPr lang="hu-HU" sz="5400" dirty="0" smtClean="0">
                <a:solidFill>
                  <a:srgbClr val="002060"/>
                </a:solidFill>
                <a:latin typeface="Lucida Handwriting" panose="03010101010101010101" pitchFamily="66" charset="77"/>
              </a:rPr>
              <a:t/>
            </a:r>
            <a:br>
              <a:rPr lang="hu-HU" sz="5400" dirty="0" smtClean="0">
                <a:solidFill>
                  <a:srgbClr val="002060"/>
                </a:solidFill>
                <a:latin typeface="Lucida Handwriting" panose="03010101010101010101" pitchFamily="66" charset="77"/>
              </a:rPr>
            </a:br>
            <a:r>
              <a:rPr lang="hu-HU" sz="5400" dirty="0" smtClean="0">
                <a:solidFill>
                  <a:srgbClr val="E50096"/>
                </a:solidFill>
                <a:latin typeface="Lucida Handwriting" panose="03010101010101010101" pitchFamily="66" charset="77"/>
              </a:rPr>
              <a:t>rugalmasságig</a:t>
            </a:r>
            <a:r>
              <a:rPr lang="hu-HU" sz="3200" dirty="0" smtClean="0"/>
              <a:t/>
            </a:r>
            <a:br>
              <a:rPr lang="hu-HU" sz="3200" dirty="0" smtClean="0"/>
            </a:br>
            <a:r>
              <a:rPr lang="hu-HU" sz="1200" dirty="0" smtClean="0">
                <a:latin typeface="Avenir Next" panose="020B0503020202020204" pitchFamily="34" charset="0"/>
                <a:cs typeface="Calibri" panose="020F0502020204030204" pitchFamily="34" charset="0"/>
              </a:rPr>
              <a:t>KÉSZÍTETTE: D</a:t>
            </a:r>
            <a:r>
              <a:rPr lang="en-US" sz="1200" dirty="0" smtClean="0">
                <a:latin typeface="Avenir Next" panose="020B0503020202020204" pitchFamily="34" charset="0"/>
                <a:cs typeface="Calibri" panose="020F0502020204030204" pitchFamily="34" charset="0"/>
              </a:rPr>
              <a:t>R. JULIAN MELGOSA</a:t>
            </a:r>
            <a:r>
              <a:rPr lang="hu-HU" sz="1200" dirty="0" smtClean="0">
                <a:latin typeface="Avenir Next" panose="020B0503020202020204" pitchFamily="34" charset="0"/>
                <a:cs typeface="Calibri" panose="020F0502020204030204" pitchFamily="34" charset="0"/>
              </a:rPr>
              <a:t> </a:t>
            </a:r>
            <a:br>
              <a:rPr lang="hu-HU" sz="1200" dirty="0" smtClean="0">
                <a:latin typeface="Avenir Next" panose="020B0503020202020204" pitchFamily="34" charset="0"/>
                <a:cs typeface="Calibri" panose="020F0502020204030204" pitchFamily="34" charset="0"/>
              </a:rPr>
            </a:br>
            <a:r>
              <a:rPr lang="hu-HU" sz="1200" dirty="0" smtClean="0">
                <a:latin typeface="Avenir Next" panose="020B0503020202020204" pitchFamily="34" charset="0"/>
                <a:cs typeface="Calibri" panose="020F0502020204030204" pitchFamily="34" charset="0"/>
              </a:rPr>
              <a:t>A GENERÁLKONFERENCIA OKTATÁSI OSZTÁLYÁNK TÁSRSIGAZGATÓJA</a:t>
            </a:r>
            <a:r>
              <a:rPr lang="en-US" sz="1200" dirty="0">
                <a:latin typeface="Avenir Next" panose="020B0503020202020204" pitchFamily="34" charset="0"/>
                <a:cs typeface="Calibri" panose="020F0502020204030204" pitchFamily="34" charset="0"/>
              </a:rPr>
              <a:t/>
            </a:r>
            <a:br>
              <a:rPr lang="en-US" sz="1200" dirty="0">
                <a:latin typeface="Avenir Next" panose="020B0503020202020204" pitchFamily="34" charset="0"/>
                <a:cs typeface="Calibri" panose="020F0502020204030204" pitchFamily="34" charset="0"/>
              </a:rPr>
            </a:br>
            <a:r>
              <a:rPr lang="en-US" sz="3200" dirty="0"/>
              <a:t/>
            </a:r>
            <a:br>
              <a:rPr lang="en-US" sz="3200" dirty="0"/>
            </a:br>
            <a:endParaRPr lang="en-US" sz="3200" dirty="0"/>
          </a:p>
        </p:txBody>
      </p:sp>
    </p:spTree>
    <p:extLst>
      <p:ext uri="{BB962C8B-B14F-4D97-AF65-F5344CB8AC3E}">
        <p14:creationId xmlns:p14="http://schemas.microsoft.com/office/powerpoint/2010/main" val="942210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3162D445-2182-7545-A0A8-0DEF52DE8EA4}"/>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C53271D8-4346-9149-B2F0-BEBC326734CD}"/>
              </a:ext>
            </a:extLst>
          </p:cNvPr>
          <p:cNvSpPr>
            <a:spLocks noGrp="1"/>
          </p:cNvSpPr>
          <p:nvPr>
            <p:ph idx="1"/>
          </p:nvPr>
        </p:nvSpPr>
        <p:spPr>
          <a:xfrm>
            <a:off x="525516" y="3337138"/>
            <a:ext cx="9245501" cy="3222793"/>
          </a:xfrm>
        </p:spPr>
        <p:txBody>
          <a:bodyPr anchor="ctr">
            <a:normAutofit/>
          </a:bodyPr>
          <a:lstStyle/>
          <a:p>
            <a:pPr marL="342900" lvl="0" indent="-342900">
              <a:spcAft>
                <a:spcPts val="0"/>
              </a:spcAft>
              <a:buFont typeface="Symbol" panose="05050102010706020507" pitchFamily="18" charset="2"/>
              <a:buChar char=""/>
            </a:pPr>
            <a:r>
              <a:rPr lang="hu-HU" sz="2400" b="1" dirty="0">
                <a:solidFill>
                  <a:srgbClr val="E50096"/>
                </a:solidFill>
                <a:latin typeface="Calibri" panose="020F0502020204030204" pitchFamily="34" charset="0"/>
                <a:ea typeface="Calibri" panose="020F0502020204030204" pitchFamily="34" charset="0"/>
                <a:cs typeface="Calibri" panose="020F0502020204030204" pitchFamily="34" charset="0"/>
              </a:rPr>
              <a:t>Segítsünk az áldozatoknak az elemi bizalom kialakításában. </a:t>
            </a:r>
            <a:r>
              <a:rPr lang="hu-HU" sz="2400" dirty="0">
                <a:latin typeface="Calibri" panose="020F0502020204030204" pitchFamily="34" charset="0"/>
                <a:ea typeface="Calibri" panose="020F0502020204030204" pitchFamily="34" charset="0"/>
                <a:cs typeface="Calibri" panose="020F0502020204030204" pitchFamily="34" charset="0"/>
              </a:rPr>
              <a:t>Szörnyű élményeik hatására a legtöbben senkiben sem bíznak.  Egy gondoskodó keresztény lépésről lépésre együttérzést mutathat, és gyakorlati segítséget nyújthat. Ez elősegíti a bizalom kialakulását. </a:t>
            </a:r>
            <a:endParaRPr lang="hu-HU"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hu-HU" sz="2400" b="1" dirty="0">
                <a:solidFill>
                  <a:srgbClr val="E50096"/>
                </a:solidFill>
                <a:latin typeface="Calibri" panose="020F0502020204030204" pitchFamily="34" charset="0"/>
                <a:ea typeface="Calibri" panose="020F0502020204030204" pitchFamily="34" charset="0"/>
                <a:cs typeface="Calibri" panose="020F0502020204030204" pitchFamily="34" charset="0"/>
              </a:rPr>
              <a:t>Biztosítsuk az alábbiak közül a </a:t>
            </a:r>
            <a:r>
              <a:rPr lang="hu-HU" sz="2400" b="1" dirty="0" smtClean="0">
                <a:solidFill>
                  <a:srgbClr val="E50096"/>
                </a:solidFill>
                <a:latin typeface="Calibri" panose="020F0502020204030204" pitchFamily="34" charset="0"/>
                <a:ea typeface="Calibri" panose="020F0502020204030204" pitchFamily="34" charset="0"/>
                <a:cs typeface="Calibri" panose="020F0502020204030204" pitchFamily="34" charset="0"/>
              </a:rPr>
              <a:t>lehető legtöbbet</a:t>
            </a:r>
            <a:r>
              <a:rPr lang="hu-HU" sz="2400" b="1" dirty="0">
                <a:solidFill>
                  <a:srgbClr val="E50096"/>
                </a:solidFill>
                <a:latin typeface="Calibri" panose="020F0502020204030204" pitchFamily="34" charset="0"/>
                <a:ea typeface="Calibri" panose="020F0502020204030204" pitchFamily="34" charset="0"/>
                <a:cs typeface="Calibri" panose="020F0502020204030204" pitchFamily="34" charset="0"/>
              </a:rPr>
              <a:t>: </a:t>
            </a:r>
            <a:r>
              <a:rPr lang="hu-HU" sz="2400" dirty="0">
                <a:latin typeface="Calibri" panose="020F0502020204030204" pitchFamily="34" charset="0"/>
                <a:ea typeface="Calibri" panose="020F0502020204030204" pitchFamily="34" charset="0"/>
                <a:cs typeface="Calibri" panose="020F0502020204030204" pitchFamily="34" charset="0"/>
              </a:rPr>
              <a:t>oktatási lehetőségek, a családtagok jelenléte, biztonságos és gondoskodó környezetben végezhető munka, sportolási, fizikai tevékenységek. Biztosítsunk orvosi és lelki gondozási lehetőséget. Adatok bizonyítják, hogy mindezek hozzájárulnak a gyógyuláshoz.  </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642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A0BBBFBD-D19E-7E45-A793-EB55CCC51864}"/>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A0F2AE4E-B563-244F-BA14-0B1909A32D97}"/>
              </a:ext>
            </a:extLst>
          </p:cNvPr>
          <p:cNvSpPr>
            <a:spLocks noGrp="1"/>
          </p:cNvSpPr>
          <p:nvPr>
            <p:ph idx="1"/>
          </p:nvPr>
        </p:nvSpPr>
        <p:spPr>
          <a:xfrm>
            <a:off x="365760" y="3486150"/>
            <a:ext cx="9522823" cy="2799459"/>
          </a:xfrm>
        </p:spPr>
        <p:txBody>
          <a:bodyPr anchor="ctr">
            <a:normAutofit/>
          </a:bodyPr>
          <a:lstStyle/>
          <a:p>
            <a:pPr>
              <a:spcAft>
                <a:spcPts val="0"/>
              </a:spcAft>
            </a:pPr>
            <a:r>
              <a:rPr lang="hu-HU" sz="2400" b="1" dirty="0">
                <a:solidFill>
                  <a:srgbClr val="E50096"/>
                </a:solidFill>
                <a:latin typeface="Calibri" panose="020F0502020204030204" pitchFamily="34" charset="0"/>
                <a:ea typeface="Calibri" panose="020F0502020204030204" pitchFamily="34" charset="0"/>
                <a:cs typeface="Calibri" panose="020F0502020204030204" pitchFamily="34" charset="0"/>
              </a:rPr>
              <a:t>Vallási tapasztalatok biztosítása. </a:t>
            </a:r>
            <a:r>
              <a:rPr lang="hu-HU" sz="2400" dirty="0" err="1">
                <a:latin typeface="Calibri" panose="020F0502020204030204" pitchFamily="34" charset="0"/>
                <a:ea typeface="Calibri" panose="020F0502020204030204" pitchFamily="34" charset="0"/>
                <a:cs typeface="Calibri" panose="020F0502020204030204" pitchFamily="34" charset="0"/>
              </a:rPr>
              <a:t>Mollica</a:t>
            </a:r>
            <a:r>
              <a:rPr lang="hu-HU" sz="2400" dirty="0">
                <a:latin typeface="Calibri" panose="020F0502020204030204" pitchFamily="34" charset="0"/>
                <a:ea typeface="Calibri" panose="020F0502020204030204" pitchFamily="34" charset="0"/>
                <a:cs typeface="Calibri" panose="020F0502020204030204" pitchFamily="34" charset="0"/>
              </a:rPr>
              <a:t> menekültek vizsgálatáról szóló tanulmánya</a:t>
            </a:r>
            <a:r>
              <a:rPr lang="hu-HU" sz="2400" baseline="30000" dirty="0">
                <a:latin typeface="Calibri" panose="020F0502020204030204" pitchFamily="34" charset="0"/>
                <a:ea typeface="Calibri" panose="020F0502020204030204" pitchFamily="34" charset="0"/>
                <a:cs typeface="Calibri" panose="020F0502020204030204" pitchFamily="34" charset="0"/>
              </a:rPr>
              <a:t>1 </a:t>
            </a:r>
            <a:r>
              <a:rPr lang="hu-HU" sz="2400" dirty="0">
                <a:latin typeface="Calibri" panose="020F0502020204030204" pitchFamily="34" charset="0"/>
                <a:ea typeface="Calibri" panose="020F0502020204030204" pitchFamily="34" charset="0"/>
                <a:cs typeface="Calibri" panose="020F0502020204030204" pitchFamily="34" charset="0"/>
              </a:rPr>
              <a:t>szerint a hitéletben résztvevő menekültek egyharmada kevésbé lesz hajlamos a PTSD tüneteit átélni, mint nem hívő társaik. Ez lehetőséget ad az aktív gyülekezeti tagoknak, hogy barátságot kössenek velük, imádkozzanak értük, és megosszák velük Isten ígéreteit a Biblia szerint. </a:t>
            </a:r>
            <a:endParaRPr lang="hu-HU" sz="2400" dirty="0" smtClean="0">
              <a:latin typeface="Calibri" panose="020F0502020204030204" pitchFamily="34" charset="0"/>
              <a:ea typeface="Calibri" panose="020F0502020204030204" pitchFamily="34" charset="0"/>
              <a:cs typeface="Calibri" panose="020F0502020204030204" pitchFamily="34" charset="0"/>
            </a:endParaRPr>
          </a:p>
          <a:p>
            <a:pPr marL="0" indent="0">
              <a:spcAft>
                <a:spcPts val="0"/>
              </a:spcAft>
              <a:buNone/>
            </a:pPr>
            <a:r>
              <a:rPr lang="hu-HU" sz="1800" baseline="30000" dirty="0" smtClean="0">
                <a:latin typeface="Times New Roman" panose="02020603050405020304" pitchFamily="18" charset="0"/>
                <a:ea typeface="Times New Roman" panose="02020603050405020304" pitchFamily="18" charset="0"/>
              </a:rPr>
              <a:t>1.R.F</a:t>
            </a:r>
            <a:r>
              <a:rPr lang="hu-HU" sz="1800" baseline="30000" dirty="0">
                <a:latin typeface="Times New Roman" panose="02020603050405020304" pitchFamily="18" charset="0"/>
                <a:ea typeface="Times New Roman" panose="02020603050405020304" pitchFamily="18" charset="0"/>
              </a:rPr>
              <a:t>. </a:t>
            </a:r>
            <a:r>
              <a:rPr lang="hu-HU" sz="1800" baseline="30000" dirty="0" err="1">
                <a:latin typeface="Times New Roman" panose="02020603050405020304" pitchFamily="18" charset="0"/>
                <a:ea typeface="Times New Roman" panose="02020603050405020304" pitchFamily="18" charset="0"/>
              </a:rPr>
              <a:t>Mollica</a:t>
            </a:r>
            <a:r>
              <a:rPr lang="hu-HU" sz="1800" baseline="30000" dirty="0">
                <a:latin typeface="Times New Roman" panose="02020603050405020304" pitchFamily="18" charset="0"/>
                <a:ea typeface="Times New Roman" panose="02020603050405020304" pitchFamily="18" charset="0"/>
              </a:rPr>
              <a:t>, X. </a:t>
            </a:r>
            <a:r>
              <a:rPr lang="hu-HU" sz="1800" baseline="30000" dirty="0" err="1">
                <a:latin typeface="Times New Roman" panose="02020603050405020304" pitchFamily="18" charset="0"/>
                <a:ea typeface="Times New Roman" panose="02020603050405020304" pitchFamily="18" charset="0"/>
              </a:rPr>
              <a:t>Cui</a:t>
            </a:r>
            <a:r>
              <a:rPr lang="hu-HU" sz="1800" baseline="30000" dirty="0">
                <a:latin typeface="Times New Roman" panose="02020603050405020304" pitchFamily="18" charset="0"/>
                <a:ea typeface="Times New Roman" panose="02020603050405020304" pitchFamily="18" charset="0"/>
              </a:rPr>
              <a:t>, K. </a:t>
            </a:r>
            <a:r>
              <a:rPr lang="hu-HU" sz="1800" baseline="30000" dirty="0" err="1">
                <a:latin typeface="Times New Roman" panose="02020603050405020304" pitchFamily="18" charset="0"/>
                <a:ea typeface="Times New Roman" panose="02020603050405020304" pitchFamily="18" charset="0"/>
              </a:rPr>
              <a:t>McInnes</a:t>
            </a:r>
            <a:r>
              <a:rPr lang="hu-HU" sz="1800" baseline="30000" dirty="0">
                <a:latin typeface="Times New Roman" panose="02020603050405020304" pitchFamily="18" charset="0"/>
                <a:ea typeface="Times New Roman" panose="02020603050405020304" pitchFamily="18" charset="0"/>
              </a:rPr>
              <a:t>, and M.P. </a:t>
            </a:r>
            <a:r>
              <a:rPr lang="hu-HU" sz="1800" baseline="30000" dirty="0" err="1">
                <a:latin typeface="Times New Roman" panose="02020603050405020304" pitchFamily="18" charset="0"/>
                <a:ea typeface="Times New Roman" panose="02020603050405020304" pitchFamily="18" charset="0"/>
              </a:rPr>
              <a:t>Massagli</a:t>
            </a:r>
            <a:r>
              <a:rPr lang="hu-HU" sz="1800" baseline="30000" dirty="0">
                <a:latin typeface="Times New Roman" panose="02020603050405020304" pitchFamily="18" charset="0"/>
                <a:ea typeface="Times New Roman" panose="02020603050405020304" pitchFamily="18" charset="0"/>
              </a:rPr>
              <a:t>: „Tudományos alapú eljárásmód a menekülttáborokban nyújtandó pszichológiai segítséghez. Egy kambodzsai példa.” </a:t>
            </a:r>
            <a:r>
              <a:rPr lang="hu-HU" sz="1800" i="1" baseline="30000" dirty="0">
                <a:latin typeface="Times New Roman" panose="02020603050405020304" pitchFamily="18" charset="0"/>
                <a:ea typeface="Times New Roman" panose="02020603050405020304" pitchFamily="18" charset="0"/>
              </a:rPr>
              <a:t>Journal of </a:t>
            </a:r>
            <a:r>
              <a:rPr lang="hu-HU" sz="1800" i="1" baseline="30000" dirty="0" err="1">
                <a:latin typeface="Times New Roman" panose="02020603050405020304" pitchFamily="18" charset="0"/>
                <a:ea typeface="Times New Roman" panose="02020603050405020304" pitchFamily="18" charset="0"/>
              </a:rPr>
              <a:t>Nervous</a:t>
            </a:r>
            <a:r>
              <a:rPr lang="hu-HU" sz="1800" i="1" baseline="30000" dirty="0">
                <a:latin typeface="Times New Roman" panose="02020603050405020304" pitchFamily="18" charset="0"/>
                <a:ea typeface="Times New Roman" panose="02020603050405020304" pitchFamily="18" charset="0"/>
              </a:rPr>
              <a:t> and </a:t>
            </a:r>
            <a:r>
              <a:rPr lang="hu-HU" sz="1800" i="1" baseline="30000" dirty="0" err="1">
                <a:latin typeface="Times New Roman" panose="02020603050405020304" pitchFamily="18" charset="0"/>
                <a:ea typeface="Times New Roman" panose="02020603050405020304" pitchFamily="18" charset="0"/>
              </a:rPr>
              <a:t>Mental</a:t>
            </a:r>
            <a:r>
              <a:rPr lang="hu-HU" sz="1800" i="1" baseline="30000" dirty="0">
                <a:latin typeface="Times New Roman" panose="02020603050405020304" pitchFamily="18" charset="0"/>
                <a:ea typeface="Times New Roman" panose="02020603050405020304" pitchFamily="18" charset="0"/>
              </a:rPr>
              <a:t> </a:t>
            </a:r>
            <a:r>
              <a:rPr lang="hu-HU" sz="1800" i="1" baseline="30000" dirty="0" err="1">
                <a:latin typeface="Times New Roman" panose="02020603050405020304" pitchFamily="18" charset="0"/>
                <a:ea typeface="Times New Roman" panose="02020603050405020304" pitchFamily="18" charset="0"/>
              </a:rPr>
              <a:t>Disease</a:t>
            </a:r>
            <a:r>
              <a:rPr lang="hu-HU" sz="1800" i="1" baseline="30000" dirty="0">
                <a:latin typeface="Times New Roman" panose="02020603050405020304" pitchFamily="18" charset="0"/>
                <a:ea typeface="Times New Roman" panose="02020603050405020304" pitchFamily="18" charset="0"/>
              </a:rPr>
              <a:t>, </a:t>
            </a:r>
            <a:r>
              <a:rPr lang="hu-HU" sz="1800" baseline="30000" dirty="0">
                <a:latin typeface="Times New Roman" panose="02020603050405020304" pitchFamily="18" charset="0"/>
                <a:ea typeface="Times New Roman" panose="02020603050405020304" pitchFamily="18" charset="0"/>
              </a:rPr>
              <a:t>190, no. 3 (2002), 158-166.</a:t>
            </a:r>
            <a:endParaRPr lang="hu-HU" sz="1800" baseline="30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51116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B6B9B443-BDD2-8B4A-86D9-E93C4FE9179E}"/>
              </a:ext>
            </a:extLst>
          </p:cNvPr>
          <p:cNvPicPr>
            <a:picLocks noChangeAspect="1"/>
          </p:cNvPicPr>
          <p:nvPr/>
        </p:nvPicPr>
        <p:blipFill rotWithShape="1">
          <a:blip r:embed="rId3"/>
          <a:srcRect b="25000"/>
          <a:stretch/>
        </p:blipFill>
        <p:spPr>
          <a:xfrm>
            <a:off x="0"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40BF6DDA-BB64-8845-87DD-92937F43E0D3}"/>
              </a:ext>
            </a:extLst>
          </p:cNvPr>
          <p:cNvSpPr>
            <a:spLocks noGrp="1"/>
          </p:cNvSpPr>
          <p:nvPr>
            <p:ph idx="1"/>
          </p:nvPr>
        </p:nvSpPr>
        <p:spPr>
          <a:xfrm>
            <a:off x="525516" y="3337139"/>
            <a:ext cx="9715764" cy="2789341"/>
          </a:xfrm>
        </p:spPr>
        <p:txBody>
          <a:bodyPr anchor="ctr">
            <a:normAutofit/>
          </a:bodyPr>
          <a:lstStyle/>
          <a:p>
            <a:pPr marL="342900" lvl="0" indent="-342900">
              <a:spcAft>
                <a:spcPts val="0"/>
              </a:spcAft>
              <a:buFont typeface="Symbol" panose="05050102010706020507" pitchFamily="18" charset="2"/>
              <a:buChar char=""/>
            </a:pPr>
            <a:r>
              <a:rPr lang="hu-HU" sz="2400" b="1" dirty="0">
                <a:solidFill>
                  <a:srgbClr val="E50096"/>
                </a:solidFill>
                <a:latin typeface="Calibri" panose="020F0502020204030204" pitchFamily="34" charset="0"/>
                <a:ea typeface="Calibri" panose="020F0502020204030204" pitchFamily="34" charset="0"/>
                <a:cs typeface="Calibri" panose="020F0502020204030204" pitchFamily="34" charset="0"/>
              </a:rPr>
              <a:t>Biztosítsunk lehetőséget a kreatív művészeti tevékenységekhez. </a:t>
            </a:r>
            <a:r>
              <a:rPr lang="hu-HU" sz="2400" dirty="0">
                <a:latin typeface="Calibri" panose="020F0502020204030204" pitchFamily="34" charset="0"/>
                <a:ea typeface="Calibri" panose="020F0502020204030204" pitchFamily="34" charset="0"/>
                <a:cs typeface="Calibri" panose="020F0502020204030204" pitchFamily="34" charset="0"/>
              </a:rPr>
              <a:t>A beszéd (az érzelmi gyógyulás elsődleges útja) nem mindig járható út, a gátlások, a nyelvi és kulturális különbségek miatt. A zene, a festészet vagy agyagozás megkönnyítheti az áldozatok számára megrázó élményeik feltárását és feldolgozását.  </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410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DCA7C019-7514-DD46-908B-773C3983AF4E}"/>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E6AC201A-12EB-8B45-9191-BCE09733A6D1}"/>
              </a:ext>
            </a:extLst>
          </p:cNvPr>
          <p:cNvSpPr>
            <a:spLocks noGrp="1"/>
          </p:cNvSpPr>
          <p:nvPr>
            <p:ph idx="1"/>
          </p:nvPr>
        </p:nvSpPr>
        <p:spPr>
          <a:xfrm>
            <a:off x="525516" y="3417573"/>
            <a:ext cx="9794141" cy="2880357"/>
          </a:xfrm>
        </p:spPr>
        <p:txBody>
          <a:bodyPr anchor="ctr">
            <a:normAutofit/>
          </a:bodyPr>
          <a:lstStyle/>
          <a:p>
            <a:pPr marL="342900" lvl="0" indent="-342900">
              <a:spcAft>
                <a:spcPts val="0"/>
              </a:spcAft>
              <a:buFont typeface="Symbol" panose="05050102010706020507" pitchFamily="18" charset="2"/>
              <a:buChar char=""/>
            </a:pPr>
            <a:r>
              <a:rPr lang="hu-HU" sz="2400" b="1" dirty="0">
                <a:solidFill>
                  <a:srgbClr val="E50096"/>
                </a:solidFill>
                <a:latin typeface="Calibri" panose="020F0502020204030204" pitchFamily="34" charset="0"/>
                <a:ea typeface="Calibri" panose="020F0502020204030204" pitchFamily="34" charset="0"/>
                <a:cs typeface="Calibri" panose="020F0502020204030204" pitchFamily="34" charset="0"/>
              </a:rPr>
              <a:t>Szereljük fel őket önsegítő módszerekkel. </a:t>
            </a:r>
            <a:r>
              <a:rPr lang="hu-HU" sz="2400" dirty="0">
                <a:latin typeface="Calibri" panose="020F0502020204030204" pitchFamily="34" charset="0"/>
                <a:ea typeface="Calibri" panose="020F0502020204030204" pitchFamily="34" charset="0"/>
                <a:cs typeface="Calibri" panose="020F0502020204030204" pitchFamily="34" charset="0"/>
              </a:rPr>
              <a:t>Ezt mentálhigiénés szakemberek (pszichológus, tanácsadó, szociális munkás, stb.) segítségével érhetjük el. Ám ha ilyenek nem állnak rendelkezésre, odafigyelő és jószívű emberek is segíthetnek, akik gyakorlati készségeket tanítanak, alkalmazkodó viselkedésmintát és lelki hozzáállást, ami segítheti a betegeket szembenézni a kihívásokkal. Mindig hasznos egyszerűen csak szeretni ilyen körülmények között is a traumán átesett embert. </a:t>
            </a:r>
            <a:endParaRPr lang="hu-H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3756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close up of an umbrella&#10;&#10;Description automatically generated">
            <a:extLst>
              <a:ext uri="{FF2B5EF4-FFF2-40B4-BE49-F238E27FC236}">
                <a16:creationId xmlns="" xmlns:a16="http://schemas.microsoft.com/office/drawing/2014/main" id="{42247E85-06CF-EE41-A943-19CB8075ECA6}"/>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12"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 xmlns:a16="http://schemas.microsoft.com/office/drawing/2014/main" id="{EEDDFCA9-FF45-CE47-8A70-97AAF6D0E0BB}"/>
              </a:ext>
            </a:extLst>
          </p:cNvPr>
          <p:cNvSpPr>
            <a:spLocks noGrp="1"/>
          </p:cNvSpPr>
          <p:nvPr>
            <p:ph type="title"/>
          </p:nvPr>
        </p:nvSpPr>
        <p:spPr>
          <a:xfrm>
            <a:off x="628650" y="1485900"/>
            <a:ext cx="4232683" cy="1148219"/>
          </a:xfrm>
        </p:spPr>
        <p:txBody>
          <a:bodyPr>
            <a:normAutofit/>
          </a:bodyPr>
          <a:lstStyle/>
          <a:p>
            <a:pPr algn="ctr"/>
            <a:r>
              <a:rPr lang="hu-HU" sz="3200" b="1" dirty="0" smtClean="0">
                <a:solidFill>
                  <a:schemeClr val="accent1">
                    <a:lumMod val="50000"/>
                  </a:schemeClr>
                </a:solidFill>
                <a:latin typeface="Bahnschrift SemiCondensed" panose="020B0502040204020203" pitchFamily="34" charset="0"/>
              </a:rPr>
              <a:t>A HITÉLET</a:t>
            </a:r>
            <a:endParaRPr lang="hu-HU" sz="3200" b="1" dirty="0">
              <a:solidFill>
                <a:schemeClr val="accent1">
                  <a:lumMod val="50000"/>
                </a:schemeClr>
              </a:solidFill>
              <a:latin typeface="Bahnschrift SemiCondensed" panose="020B0502040204020203" pitchFamily="34" charset="0"/>
            </a:endParaRPr>
          </a:p>
        </p:txBody>
      </p:sp>
      <p:sp>
        <p:nvSpPr>
          <p:cNvPr id="3" name="Content Placeholder 2">
            <a:extLst>
              <a:ext uri="{FF2B5EF4-FFF2-40B4-BE49-F238E27FC236}">
                <a16:creationId xmlns="" xmlns:a16="http://schemas.microsoft.com/office/drawing/2014/main" id="{C6453906-E5E2-0D43-A598-8B24FC7D124D}"/>
              </a:ext>
            </a:extLst>
          </p:cNvPr>
          <p:cNvSpPr>
            <a:spLocks noGrp="1"/>
          </p:cNvSpPr>
          <p:nvPr>
            <p:ph idx="1"/>
          </p:nvPr>
        </p:nvSpPr>
        <p:spPr>
          <a:xfrm>
            <a:off x="525516" y="3535140"/>
            <a:ext cx="8840553" cy="2619839"/>
          </a:xfrm>
        </p:spPr>
        <p:txBody>
          <a:bodyPr anchor="ctr">
            <a:normAutofit/>
          </a:bodyPr>
          <a:lstStyle/>
          <a:p>
            <a:pPr indent="228600" algn="ctr">
              <a:spcAft>
                <a:spcPts val="0"/>
              </a:spcAft>
            </a:pPr>
            <a:r>
              <a:rPr lang="hu-HU" sz="2400" dirty="0">
                <a:latin typeface="Calibri" panose="020F0502020204030204" pitchFamily="34" charset="0"/>
                <a:ea typeface="Times New Roman" panose="02020603050405020304" pitchFamily="18" charset="0"/>
              </a:rPr>
              <a:t>A buzgó ima és a vigasztaló igeversek ismételgetése nagyszerű eszközök a poszttraumás stressztől szenvedők fájdalmainak enyhítésére. Íme, néhány bibliai ige, amelyek olvasása, újra és újraolvasása, memorizálása erősíti a hitet és az Istenbe vetett bizalmat, valamint az aggodalmaskodó, szorongó gondolatok kezelését: </a:t>
            </a:r>
            <a:endParaRPr lang="hu-HU" sz="2400" dirty="0">
              <a:latin typeface="Times New Roman" panose="02020603050405020304" pitchFamily="18" charset="0"/>
              <a:ea typeface="Times New Roman" panose="02020603050405020304" pitchFamily="18" charset="0"/>
            </a:endParaRPr>
          </a:p>
          <a:p>
            <a:pPr marL="0" indent="0" algn="r">
              <a:buNone/>
            </a:pPr>
            <a:endParaRPr lang="en-US" sz="2400" dirty="0"/>
          </a:p>
        </p:txBody>
      </p:sp>
    </p:spTree>
    <p:extLst>
      <p:ext uri="{BB962C8B-B14F-4D97-AF65-F5344CB8AC3E}">
        <p14:creationId xmlns:p14="http://schemas.microsoft.com/office/powerpoint/2010/main" val="1202909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 xmlns:a16="http://schemas.microsoft.com/office/drawing/2014/main" id="{F848BDF8-0CBA-2E4E-B6F3-ACD9C00B87D2}"/>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 xmlns:a16="http://schemas.microsoft.com/office/drawing/2014/main" id="{BA2F4F1F-70B4-1540-A8F7-D748912C775E}"/>
              </a:ext>
            </a:extLst>
          </p:cNvPr>
          <p:cNvSpPr>
            <a:spLocks noGrp="1"/>
          </p:cNvSpPr>
          <p:nvPr>
            <p:ph type="title"/>
          </p:nvPr>
        </p:nvSpPr>
        <p:spPr>
          <a:xfrm>
            <a:off x="502920" y="1588771"/>
            <a:ext cx="4229100" cy="1051559"/>
          </a:xfrm>
        </p:spPr>
        <p:txBody>
          <a:bodyPr>
            <a:normAutofit/>
          </a:bodyPr>
          <a:lstStyle/>
          <a:p>
            <a:pPr algn="ctr"/>
            <a:r>
              <a:rPr lang="hu-HU" sz="3200" b="1" dirty="0" smtClean="0">
                <a:solidFill>
                  <a:schemeClr val="accent1">
                    <a:lumMod val="50000"/>
                  </a:schemeClr>
                </a:solidFill>
                <a:latin typeface="Bahnschrift SemiCondensed" panose="020B0502040204020203" pitchFamily="34" charset="0"/>
              </a:rPr>
              <a:t>A BIBLIA</a:t>
            </a:r>
            <a:endParaRPr lang="hu-HU" sz="3200" b="1" dirty="0">
              <a:solidFill>
                <a:schemeClr val="accent1">
                  <a:lumMod val="50000"/>
                </a:schemeClr>
              </a:solidFill>
              <a:latin typeface="Bahnschrift SemiCondensed" panose="020B0502040204020203" pitchFamily="34" charset="0"/>
            </a:endParaRPr>
          </a:p>
        </p:txBody>
      </p:sp>
      <p:sp>
        <p:nvSpPr>
          <p:cNvPr id="3" name="Content Placeholder 2">
            <a:extLst>
              <a:ext uri="{FF2B5EF4-FFF2-40B4-BE49-F238E27FC236}">
                <a16:creationId xmlns="" xmlns:a16="http://schemas.microsoft.com/office/drawing/2014/main" id="{E0BAC344-609B-7D47-822F-A3EBFFA3F7EB}"/>
              </a:ext>
            </a:extLst>
          </p:cNvPr>
          <p:cNvSpPr>
            <a:spLocks noGrp="1"/>
          </p:cNvSpPr>
          <p:nvPr>
            <p:ph idx="1"/>
          </p:nvPr>
        </p:nvSpPr>
        <p:spPr>
          <a:xfrm>
            <a:off x="587828" y="3770273"/>
            <a:ext cx="8856617" cy="2619838"/>
          </a:xfrm>
        </p:spPr>
        <p:txBody>
          <a:bodyPr anchor="ctr">
            <a:normAutofit/>
          </a:bodyPr>
          <a:lstStyle/>
          <a:p>
            <a:pPr marL="0" lvl="0" indent="0" algn="ctr">
              <a:spcAft>
                <a:spcPts val="0"/>
              </a:spcAft>
              <a:buNone/>
            </a:pPr>
            <a:r>
              <a:rPr lang="hu-HU" sz="2400" dirty="0">
                <a:latin typeface="Calibri" panose="020F0502020204030204" pitchFamily="34" charset="0"/>
                <a:ea typeface="Calibri" panose="020F0502020204030204" pitchFamily="34" charset="0"/>
                <a:cs typeface="Calibri" panose="020F0502020204030204" pitchFamily="34" charset="0"/>
              </a:rPr>
              <a:t>„</a:t>
            </a:r>
            <a:r>
              <a:rPr lang="hu-HU" dirty="0">
                <a:latin typeface="Calibri" panose="020F0502020204030204" pitchFamily="34" charset="0"/>
                <a:ea typeface="Calibri" panose="020F0502020204030204" pitchFamily="34" charset="0"/>
                <a:cs typeface="Calibri" panose="020F0502020204030204" pitchFamily="34" charset="0"/>
              </a:rPr>
              <a:t>De az Úrhoz </a:t>
            </a:r>
            <a:r>
              <a:rPr lang="hu-HU" dirty="0" err="1">
                <a:latin typeface="Calibri" panose="020F0502020204030204" pitchFamily="34" charset="0"/>
                <a:ea typeface="Calibri" panose="020F0502020204030204" pitchFamily="34" charset="0"/>
                <a:cs typeface="Calibri" panose="020F0502020204030204" pitchFamily="34" charset="0"/>
              </a:rPr>
              <a:t>kiáltának</a:t>
            </a:r>
            <a:r>
              <a:rPr lang="hu-HU" dirty="0">
                <a:latin typeface="Calibri" panose="020F0502020204030204" pitchFamily="34" charset="0"/>
                <a:ea typeface="Calibri" panose="020F0502020204030204" pitchFamily="34" charset="0"/>
                <a:cs typeface="Calibri" panose="020F0502020204030204" pitchFamily="34" charset="0"/>
              </a:rPr>
              <a:t> szorultságukban, sanyarúságukból </a:t>
            </a:r>
            <a:r>
              <a:rPr lang="hu-HU" dirty="0" err="1">
                <a:latin typeface="Calibri" panose="020F0502020204030204" pitchFamily="34" charset="0"/>
                <a:ea typeface="Calibri" panose="020F0502020204030204" pitchFamily="34" charset="0"/>
                <a:cs typeface="Calibri" panose="020F0502020204030204" pitchFamily="34" charset="0"/>
              </a:rPr>
              <a:t>kiszabadítá</a:t>
            </a:r>
            <a:r>
              <a:rPr lang="hu-HU" dirty="0">
                <a:latin typeface="Calibri" panose="020F0502020204030204" pitchFamily="34" charset="0"/>
                <a:ea typeface="Calibri" panose="020F0502020204030204" pitchFamily="34" charset="0"/>
                <a:cs typeface="Calibri" panose="020F0502020204030204" pitchFamily="34" charset="0"/>
              </a:rPr>
              <a:t> őket. </a:t>
            </a:r>
            <a:r>
              <a:rPr lang="hu-HU" dirty="0" err="1">
                <a:latin typeface="Calibri" panose="020F0502020204030204" pitchFamily="34" charset="0"/>
                <a:ea typeface="Calibri" panose="020F0502020204030204" pitchFamily="34" charset="0"/>
                <a:cs typeface="Calibri" panose="020F0502020204030204" pitchFamily="34" charset="0"/>
              </a:rPr>
              <a:t>Kihozá</a:t>
            </a:r>
            <a:r>
              <a:rPr lang="hu-HU" dirty="0">
                <a:latin typeface="Calibri" panose="020F0502020204030204" pitchFamily="34" charset="0"/>
                <a:ea typeface="Calibri" panose="020F0502020204030204" pitchFamily="34" charset="0"/>
                <a:cs typeface="Calibri" panose="020F0502020204030204" pitchFamily="34" charset="0"/>
              </a:rPr>
              <a:t> őket a </a:t>
            </a:r>
            <a:r>
              <a:rPr lang="hu-HU" dirty="0" err="1">
                <a:latin typeface="Calibri" panose="020F0502020204030204" pitchFamily="34" charset="0"/>
                <a:ea typeface="Calibri" panose="020F0502020204030204" pitchFamily="34" charset="0"/>
                <a:cs typeface="Calibri" panose="020F0502020204030204" pitchFamily="34" charset="0"/>
              </a:rPr>
              <a:t>setétségből</a:t>
            </a:r>
            <a:r>
              <a:rPr lang="hu-HU" dirty="0">
                <a:latin typeface="Calibri" panose="020F0502020204030204" pitchFamily="34" charset="0"/>
                <a:ea typeface="Calibri" panose="020F0502020204030204" pitchFamily="34" charset="0"/>
                <a:cs typeface="Calibri" panose="020F0502020204030204" pitchFamily="34" charset="0"/>
              </a:rPr>
              <a:t> és a halálnak árnyékából, köteleiket pedig </a:t>
            </a:r>
            <a:r>
              <a:rPr lang="hu-HU" dirty="0" err="1">
                <a:latin typeface="Calibri" panose="020F0502020204030204" pitchFamily="34" charset="0"/>
                <a:ea typeface="Calibri" panose="020F0502020204030204" pitchFamily="34" charset="0"/>
                <a:cs typeface="Calibri" panose="020F0502020204030204" pitchFamily="34" charset="0"/>
              </a:rPr>
              <a:t>elszaggatá</a:t>
            </a:r>
            <a:r>
              <a:rPr lang="hu-HU" dirty="0">
                <a:latin typeface="Calibri" panose="020F0502020204030204" pitchFamily="34" charset="0"/>
                <a:ea typeface="Calibri" panose="020F0502020204030204" pitchFamily="34" charset="0"/>
                <a:cs typeface="Calibri" panose="020F0502020204030204" pitchFamily="34" charset="0"/>
              </a:rPr>
              <a:t>.” </a:t>
            </a:r>
            <a:endParaRPr lang="hu-HU" dirty="0" smtClean="0">
              <a:latin typeface="Calibri" panose="020F0502020204030204" pitchFamily="34" charset="0"/>
              <a:ea typeface="Calibri" panose="020F0502020204030204" pitchFamily="34" charset="0"/>
              <a:cs typeface="Calibri" panose="020F0502020204030204" pitchFamily="34" charset="0"/>
            </a:endParaRPr>
          </a:p>
          <a:p>
            <a:pPr marL="0" lvl="0" indent="0" algn="ctr">
              <a:spcAft>
                <a:spcPts val="0"/>
              </a:spcAft>
              <a:buNone/>
            </a:pPr>
            <a:r>
              <a:rPr lang="hu-HU" dirty="0" smtClean="0">
                <a:latin typeface="Calibri" panose="020F0502020204030204" pitchFamily="34" charset="0"/>
                <a:ea typeface="Calibri" panose="020F0502020204030204" pitchFamily="34" charset="0"/>
                <a:cs typeface="Calibri" panose="020F0502020204030204" pitchFamily="34" charset="0"/>
              </a:rPr>
              <a:t>(</a:t>
            </a:r>
            <a:r>
              <a:rPr lang="hu-HU" dirty="0">
                <a:latin typeface="Calibri" panose="020F0502020204030204" pitchFamily="34" charset="0"/>
                <a:ea typeface="Calibri" panose="020F0502020204030204" pitchFamily="34" charset="0"/>
                <a:cs typeface="Calibri" panose="020F0502020204030204" pitchFamily="34" charset="0"/>
              </a:rPr>
              <a:t>Zsolt 107:13-14).</a:t>
            </a:r>
            <a:endParaRPr lang="hu-HU"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0000"/>
              </a:lnSpc>
              <a:buNone/>
            </a:pPr>
            <a:endParaRPr lang="en-US" sz="2400" dirty="0"/>
          </a:p>
        </p:txBody>
      </p:sp>
    </p:spTree>
    <p:extLst>
      <p:ext uri="{BB962C8B-B14F-4D97-AF65-F5344CB8AC3E}">
        <p14:creationId xmlns:p14="http://schemas.microsoft.com/office/powerpoint/2010/main" val="2349119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 xmlns:a16="http://schemas.microsoft.com/office/drawing/2014/main" id="{D190A122-C5E2-BF46-9709-58D7EC414B76}"/>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45F38D58-CE27-8C47-A245-D04CE4B45CF2}"/>
              </a:ext>
            </a:extLst>
          </p:cNvPr>
          <p:cNvSpPr>
            <a:spLocks noGrp="1"/>
          </p:cNvSpPr>
          <p:nvPr>
            <p:ph idx="1"/>
          </p:nvPr>
        </p:nvSpPr>
        <p:spPr>
          <a:xfrm>
            <a:off x="525516" y="3417573"/>
            <a:ext cx="8017593" cy="2619839"/>
          </a:xfrm>
        </p:spPr>
        <p:txBody>
          <a:bodyPr anchor="ctr">
            <a:normAutofit/>
          </a:bodyPr>
          <a:lstStyle/>
          <a:p>
            <a:pPr marL="0" lvl="0" indent="0" algn="ctr">
              <a:spcAft>
                <a:spcPts val="0"/>
              </a:spcAft>
              <a:buNone/>
            </a:pPr>
            <a:r>
              <a:rPr lang="hu-HU" dirty="0">
                <a:latin typeface="Calibri" panose="020F0502020204030204" pitchFamily="34" charset="0"/>
                <a:ea typeface="Calibri" panose="020F0502020204030204" pitchFamily="34" charset="0"/>
                <a:cs typeface="Calibri" panose="020F0502020204030204" pitchFamily="34" charset="0"/>
              </a:rPr>
              <a:t>„Aki a Felségesnek rejtekében lakozik, a Mindenhatónak árnyékában </a:t>
            </a:r>
            <a:r>
              <a:rPr lang="hu-HU" dirty="0" err="1">
                <a:latin typeface="Calibri" panose="020F0502020204030204" pitchFamily="34" charset="0"/>
                <a:ea typeface="Calibri" panose="020F0502020204030204" pitchFamily="34" charset="0"/>
                <a:cs typeface="Calibri" panose="020F0502020204030204" pitchFamily="34" charset="0"/>
              </a:rPr>
              <a:t>nyugoszik</a:t>
            </a:r>
            <a:r>
              <a:rPr lang="hu-HU" dirty="0">
                <a:latin typeface="Calibri" panose="020F0502020204030204" pitchFamily="34" charset="0"/>
                <a:ea typeface="Calibri" panose="020F0502020204030204" pitchFamily="34" charset="0"/>
                <a:cs typeface="Calibri" panose="020F0502020204030204" pitchFamily="34" charset="0"/>
              </a:rPr>
              <a:t> az. Azt mondom az Úrnak: Én oltalmam, váram, Istenem; ő benne bízom!” </a:t>
            </a:r>
            <a:endParaRPr lang="hu-HU" dirty="0" smtClean="0">
              <a:latin typeface="Calibri" panose="020F0502020204030204" pitchFamily="34" charset="0"/>
              <a:ea typeface="Calibri" panose="020F0502020204030204" pitchFamily="34" charset="0"/>
              <a:cs typeface="Calibri" panose="020F0502020204030204" pitchFamily="34" charset="0"/>
            </a:endParaRPr>
          </a:p>
          <a:p>
            <a:pPr marL="0" lvl="0" indent="0" algn="ctr">
              <a:spcAft>
                <a:spcPts val="0"/>
              </a:spcAft>
              <a:buNone/>
            </a:pPr>
            <a:r>
              <a:rPr lang="hu-HU" dirty="0" smtClean="0">
                <a:latin typeface="Calibri" panose="020F0502020204030204" pitchFamily="34" charset="0"/>
                <a:ea typeface="Calibri" panose="020F0502020204030204" pitchFamily="34" charset="0"/>
                <a:cs typeface="Calibri" panose="020F0502020204030204" pitchFamily="34" charset="0"/>
              </a:rPr>
              <a:t>(</a:t>
            </a:r>
            <a:r>
              <a:rPr lang="hu-HU" dirty="0">
                <a:latin typeface="Calibri" panose="020F0502020204030204" pitchFamily="34" charset="0"/>
                <a:ea typeface="Calibri" panose="020F0502020204030204" pitchFamily="34" charset="0"/>
                <a:cs typeface="Calibri" panose="020F0502020204030204" pitchFamily="34" charset="0"/>
              </a:rPr>
              <a:t>Zsolt 91:1-2).</a:t>
            </a:r>
            <a:endParaRPr lang="hu-H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 xmlns:a16="http://schemas.microsoft.com/office/drawing/2014/main" id="{50A4ED5E-6F05-6048-8A05-3B8D1C1831F5}"/>
              </a:ext>
            </a:extLst>
          </p:cNvPr>
          <p:cNvSpPr>
            <a:spLocks noGrp="1"/>
          </p:cNvSpPr>
          <p:nvPr>
            <p:ph type="title"/>
          </p:nvPr>
        </p:nvSpPr>
        <p:spPr>
          <a:xfrm>
            <a:off x="297180" y="1337311"/>
            <a:ext cx="4616133" cy="1508760"/>
          </a:xfrm>
        </p:spPr>
        <p:txBody>
          <a:bodyPr>
            <a:normAutofit/>
          </a:bodyPr>
          <a:lstStyle/>
          <a:p>
            <a:pPr algn="ctr"/>
            <a:r>
              <a:rPr lang="hu-HU" sz="3200" b="1" dirty="0">
                <a:solidFill>
                  <a:srgbClr val="4472C4">
                    <a:lumMod val="50000"/>
                  </a:srgbClr>
                </a:solidFill>
                <a:latin typeface="Bahnschrift SemiCondensed" panose="020B0502040204020203" pitchFamily="34" charset="0"/>
              </a:rPr>
              <a:t>A BIBLIA</a:t>
            </a:r>
            <a:endParaRPr lang="en-US" sz="3200" b="1" dirty="0">
              <a:latin typeface="Bahnschrift SemiCondensed" panose="020B0502040204020203" pitchFamily="34" charset="0"/>
            </a:endParaRPr>
          </a:p>
        </p:txBody>
      </p:sp>
    </p:spTree>
    <p:extLst>
      <p:ext uri="{BB962C8B-B14F-4D97-AF65-F5344CB8AC3E}">
        <p14:creationId xmlns:p14="http://schemas.microsoft.com/office/powerpoint/2010/main" val="2818111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 xmlns:a16="http://schemas.microsoft.com/office/drawing/2014/main" id="{8FBF76D9-A14F-E541-86AC-2D6F5245DB8A}"/>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AEF98F8B-D9AA-7D4C-BCA5-3B57E70DB77F}"/>
              </a:ext>
            </a:extLst>
          </p:cNvPr>
          <p:cNvSpPr>
            <a:spLocks noGrp="1"/>
          </p:cNvSpPr>
          <p:nvPr>
            <p:ph idx="1"/>
          </p:nvPr>
        </p:nvSpPr>
        <p:spPr>
          <a:xfrm>
            <a:off x="525515" y="3822523"/>
            <a:ext cx="9389193" cy="2619839"/>
          </a:xfrm>
        </p:spPr>
        <p:txBody>
          <a:bodyPr anchor="ctr">
            <a:normAutofit/>
          </a:bodyPr>
          <a:lstStyle/>
          <a:p>
            <a:pPr marL="0" lvl="0" indent="0" algn="ctr">
              <a:spcAft>
                <a:spcPts val="0"/>
              </a:spcAft>
              <a:buNone/>
            </a:pPr>
            <a:r>
              <a:rPr lang="hu-HU" dirty="0">
                <a:latin typeface="Calibri" panose="020F0502020204030204" pitchFamily="34" charset="0"/>
                <a:ea typeface="Calibri" panose="020F0502020204030204" pitchFamily="34" charset="0"/>
                <a:cs typeface="Calibri" panose="020F0502020204030204" pitchFamily="34" charset="0"/>
              </a:rPr>
              <a:t>„Tollaival fedez be téged, és szárnyai alatt </a:t>
            </a:r>
            <a:r>
              <a:rPr lang="hu-HU" dirty="0" err="1">
                <a:latin typeface="Calibri" panose="020F0502020204030204" pitchFamily="34" charset="0"/>
                <a:ea typeface="Calibri" panose="020F0502020204030204" pitchFamily="34" charset="0"/>
                <a:cs typeface="Calibri" panose="020F0502020204030204" pitchFamily="34" charset="0"/>
              </a:rPr>
              <a:t>lészen</a:t>
            </a:r>
            <a:r>
              <a:rPr lang="hu-HU" dirty="0">
                <a:latin typeface="Calibri" panose="020F0502020204030204" pitchFamily="34" charset="0"/>
                <a:ea typeface="Calibri" panose="020F0502020204030204" pitchFamily="34" charset="0"/>
                <a:cs typeface="Calibri" panose="020F0502020204030204" pitchFamily="34" charset="0"/>
              </a:rPr>
              <a:t> oltalmad; </a:t>
            </a:r>
            <a:r>
              <a:rPr lang="hu-HU" dirty="0" err="1">
                <a:latin typeface="Calibri" panose="020F0502020204030204" pitchFamily="34" charset="0"/>
                <a:ea typeface="Calibri" panose="020F0502020204030204" pitchFamily="34" charset="0"/>
                <a:cs typeface="Calibri" panose="020F0502020204030204" pitchFamily="34" charset="0"/>
              </a:rPr>
              <a:t>paizs</a:t>
            </a:r>
            <a:r>
              <a:rPr lang="hu-HU" dirty="0">
                <a:latin typeface="Calibri" panose="020F0502020204030204" pitchFamily="34" charset="0"/>
                <a:ea typeface="Calibri" panose="020F0502020204030204" pitchFamily="34" charset="0"/>
                <a:cs typeface="Calibri" panose="020F0502020204030204" pitchFamily="34" charset="0"/>
              </a:rPr>
              <a:t> és páncél az ő hűsége. Nem félhetsz az éjszakai ijesztéstől, a repülő nyíltól nappal; A dögvésztől, amely a homályban jár; a döghaláltól, amely délben pusztít.” </a:t>
            </a:r>
            <a:endParaRPr lang="hu-HU" dirty="0" smtClean="0">
              <a:latin typeface="Calibri" panose="020F0502020204030204" pitchFamily="34" charset="0"/>
              <a:ea typeface="Calibri" panose="020F0502020204030204" pitchFamily="34" charset="0"/>
              <a:cs typeface="Calibri" panose="020F0502020204030204" pitchFamily="34" charset="0"/>
            </a:endParaRPr>
          </a:p>
          <a:p>
            <a:pPr marL="0" lvl="0" indent="0" algn="ctr">
              <a:spcAft>
                <a:spcPts val="0"/>
              </a:spcAft>
              <a:buNone/>
            </a:pPr>
            <a:r>
              <a:rPr lang="hu-HU" dirty="0" smtClean="0">
                <a:latin typeface="Calibri" panose="020F0502020204030204" pitchFamily="34" charset="0"/>
                <a:ea typeface="Calibri" panose="020F0502020204030204" pitchFamily="34" charset="0"/>
                <a:cs typeface="Calibri" panose="020F0502020204030204" pitchFamily="34" charset="0"/>
              </a:rPr>
              <a:t>(</a:t>
            </a:r>
            <a:r>
              <a:rPr lang="hu-HU" dirty="0">
                <a:latin typeface="Calibri" panose="020F0502020204030204" pitchFamily="34" charset="0"/>
                <a:ea typeface="Calibri" panose="020F0502020204030204" pitchFamily="34" charset="0"/>
                <a:cs typeface="Calibri" panose="020F0502020204030204" pitchFamily="34" charset="0"/>
              </a:rPr>
              <a:t>Zsolt 91: 4-6).</a:t>
            </a:r>
            <a:endParaRPr lang="hu-HU"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0000"/>
              </a:lnSpc>
              <a:buNone/>
            </a:pPr>
            <a:endParaRPr lang="en-US" dirty="0"/>
          </a:p>
        </p:txBody>
      </p:sp>
      <p:sp>
        <p:nvSpPr>
          <p:cNvPr id="7" name="Title 1">
            <a:extLst>
              <a:ext uri="{FF2B5EF4-FFF2-40B4-BE49-F238E27FC236}">
                <a16:creationId xmlns="" xmlns:a16="http://schemas.microsoft.com/office/drawing/2014/main" id="{78A8DE8D-EE24-AD46-86F7-CA6CA7031B10}"/>
              </a:ext>
            </a:extLst>
          </p:cNvPr>
          <p:cNvSpPr>
            <a:spLocks noGrp="1"/>
          </p:cNvSpPr>
          <p:nvPr>
            <p:ph type="title"/>
          </p:nvPr>
        </p:nvSpPr>
        <p:spPr>
          <a:xfrm>
            <a:off x="388620" y="1520191"/>
            <a:ext cx="4524693" cy="1211580"/>
          </a:xfrm>
        </p:spPr>
        <p:txBody>
          <a:bodyPr>
            <a:normAutofit/>
          </a:bodyPr>
          <a:lstStyle/>
          <a:p>
            <a:pPr algn="ctr"/>
            <a:r>
              <a:rPr lang="hu-HU" sz="3200" b="1" dirty="0">
                <a:solidFill>
                  <a:srgbClr val="4472C4">
                    <a:lumMod val="50000"/>
                  </a:srgbClr>
                </a:solidFill>
                <a:latin typeface="Bahnschrift SemiCondensed" panose="020B0502040204020203" pitchFamily="34" charset="0"/>
              </a:rPr>
              <a:t>A BIBLIA</a:t>
            </a:r>
            <a:endParaRPr lang="en-US" sz="3200" b="1" dirty="0">
              <a:latin typeface="Bahnschrift SemiCondensed" panose="020B0502040204020203" pitchFamily="34" charset="0"/>
            </a:endParaRPr>
          </a:p>
        </p:txBody>
      </p:sp>
    </p:spTree>
    <p:extLst>
      <p:ext uri="{BB962C8B-B14F-4D97-AF65-F5344CB8AC3E}">
        <p14:creationId xmlns:p14="http://schemas.microsoft.com/office/powerpoint/2010/main" val="3747398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 xmlns:a16="http://schemas.microsoft.com/office/drawing/2014/main" id="{2565B2EB-58CF-4D40-B244-77FCB5BDADD2}"/>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FA7A3A2B-74CE-CC46-8E3F-1A90C658E7BB}"/>
              </a:ext>
            </a:extLst>
          </p:cNvPr>
          <p:cNvSpPr>
            <a:spLocks noGrp="1"/>
          </p:cNvSpPr>
          <p:nvPr>
            <p:ph idx="1"/>
          </p:nvPr>
        </p:nvSpPr>
        <p:spPr>
          <a:xfrm>
            <a:off x="695335" y="3718021"/>
            <a:ext cx="8801364" cy="2619839"/>
          </a:xfrm>
        </p:spPr>
        <p:txBody>
          <a:bodyPr anchor="ctr">
            <a:normAutofit/>
          </a:bodyPr>
          <a:lstStyle/>
          <a:p>
            <a:pPr marL="0" lvl="0" indent="0" algn="ctr">
              <a:spcAft>
                <a:spcPts val="0"/>
              </a:spcAft>
              <a:buNone/>
            </a:pPr>
            <a:r>
              <a:rPr lang="hu-HU" dirty="0">
                <a:latin typeface="Calibri" panose="020F0502020204030204" pitchFamily="34" charset="0"/>
                <a:ea typeface="Calibri" panose="020F0502020204030204" pitchFamily="34" charset="0"/>
                <a:cs typeface="Calibri" panose="020F0502020204030204" pitchFamily="34" charset="0"/>
              </a:rPr>
              <a:t>„Ne félj, mert én veled vagyok; ne csüggedj, mert én vagyok Istened; megerősítelek, sőt megsegítlek, és igazságom jobbjával támogatlak.” </a:t>
            </a:r>
            <a:endParaRPr lang="hu-HU" dirty="0" smtClean="0">
              <a:latin typeface="Calibri" panose="020F0502020204030204" pitchFamily="34" charset="0"/>
              <a:ea typeface="Calibri" panose="020F0502020204030204" pitchFamily="34" charset="0"/>
              <a:cs typeface="Calibri" panose="020F0502020204030204" pitchFamily="34" charset="0"/>
            </a:endParaRPr>
          </a:p>
          <a:p>
            <a:pPr marL="0" lvl="0" indent="0" algn="ctr">
              <a:spcAft>
                <a:spcPts val="0"/>
              </a:spcAft>
              <a:buNone/>
            </a:pPr>
            <a:r>
              <a:rPr lang="hu-HU" dirty="0" smtClean="0">
                <a:latin typeface="Calibri" panose="020F0502020204030204" pitchFamily="34" charset="0"/>
                <a:ea typeface="Calibri" panose="020F0502020204030204" pitchFamily="34" charset="0"/>
                <a:cs typeface="Calibri" panose="020F0502020204030204" pitchFamily="34" charset="0"/>
              </a:rPr>
              <a:t>(</a:t>
            </a:r>
            <a:r>
              <a:rPr lang="hu-HU" dirty="0" err="1">
                <a:latin typeface="Calibri" panose="020F0502020204030204" pitchFamily="34" charset="0"/>
                <a:ea typeface="Calibri" panose="020F0502020204030204" pitchFamily="34" charset="0"/>
                <a:cs typeface="Calibri" panose="020F0502020204030204" pitchFamily="34" charset="0"/>
              </a:rPr>
              <a:t>Ézsa</a:t>
            </a:r>
            <a:r>
              <a:rPr lang="hu-HU" dirty="0">
                <a:latin typeface="Calibri" panose="020F0502020204030204" pitchFamily="34" charset="0"/>
                <a:ea typeface="Calibri" panose="020F0502020204030204" pitchFamily="34" charset="0"/>
                <a:cs typeface="Calibri" panose="020F0502020204030204" pitchFamily="34" charset="0"/>
              </a:rPr>
              <a:t> 41:10).</a:t>
            </a:r>
            <a:endParaRPr lang="hu-HU"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US" sz="2400" dirty="0"/>
          </a:p>
        </p:txBody>
      </p:sp>
      <p:sp>
        <p:nvSpPr>
          <p:cNvPr id="7" name="Title 1">
            <a:extLst>
              <a:ext uri="{FF2B5EF4-FFF2-40B4-BE49-F238E27FC236}">
                <a16:creationId xmlns="" xmlns:a16="http://schemas.microsoft.com/office/drawing/2014/main" id="{7CCCEA5F-D42D-0E4C-87DD-223D77280B6B}"/>
              </a:ext>
            </a:extLst>
          </p:cNvPr>
          <p:cNvSpPr>
            <a:spLocks noGrp="1"/>
          </p:cNvSpPr>
          <p:nvPr>
            <p:ph type="title"/>
          </p:nvPr>
        </p:nvSpPr>
        <p:spPr>
          <a:xfrm>
            <a:off x="434340" y="1520190"/>
            <a:ext cx="4452845" cy="1108710"/>
          </a:xfrm>
        </p:spPr>
        <p:txBody>
          <a:bodyPr>
            <a:normAutofit/>
          </a:bodyPr>
          <a:lstStyle/>
          <a:p>
            <a:pPr algn="ctr"/>
            <a:r>
              <a:rPr lang="hu-HU" sz="3200" b="1" dirty="0">
                <a:solidFill>
                  <a:srgbClr val="4472C4">
                    <a:lumMod val="50000"/>
                  </a:srgbClr>
                </a:solidFill>
                <a:latin typeface="Bahnschrift SemiCondensed" panose="020B0502040204020203" pitchFamily="34" charset="0"/>
              </a:rPr>
              <a:t>A BIBLIA</a:t>
            </a:r>
            <a:endParaRPr lang="en-US" sz="3200" b="1" dirty="0">
              <a:latin typeface="Bahnschrift SemiCondensed" panose="020B0502040204020203" pitchFamily="34" charset="0"/>
            </a:endParaRPr>
          </a:p>
        </p:txBody>
      </p:sp>
    </p:spTree>
    <p:extLst>
      <p:ext uri="{BB962C8B-B14F-4D97-AF65-F5344CB8AC3E}">
        <p14:creationId xmlns:p14="http://schemas.microsoft.com/office/powerpoint/2010/main" val="1868703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n umbrella&#10;&#10;Description automatically generated">
            <a:extLst>
              <a:ext uri="{FF2B5EF4-FFF2-40B4-BE49-F238E27FC236}">
                <a16:creationId xmlns="" xmlns:a16="http://schemas.microsoft.com/office/drawing/2014/main" id="{C777C3CF-4E51-F044-A037-0011388260C7}"/>
              </a:ext>
            </a:extLst>
          </p:cNvPr>
          <p:cNvPicPr>
            <a:picLocks noChangeAspect="1"/>
          </p:cNvPicPr>
          <p:nvPr/>
        </p:nvPicPr>
        <p:blipFill rotWithShape="1">
          <a:blip r:embed="rId3"/>
          <a:srcRect b="25000"/>
          <a:stretch/>
        </p:blipFill>
        <p:spPr>
          <a:xfrm>
            <a:off x="-629922" y="10"/>
            <a:ext cx="12821921" cy="721232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59E5DEB6-8060-7C4C-94DC-58A7943B5D2D}"/>
              </a:ext>
            </a:extLst>
          </p:cNvPr>
          <p:cNvSpPr>
            <a:spLocks noGrp="1"/>
          </p:cNvSpPr>
          <p:nvPr>
            <p:ph idx="1"/>
          </p:nvPr>
        </p:nvSpPr>
        <p:spPr>
          <a:xfrm>
            <a:off x="-1" y="3337139"/>
            <a:ext cx="9788978" cy="4641001"/>
          </a:xfrm>
        </p:spPr>
        <p:txBody>
          <a:bodyPr anchor="ctr">
            <a:normAutofit fontScale="92500" lnSpcReduction="10000"/>
          </a:bodyPr>
          <a:lstStyle/>
          <a:p>
            <a:pPr marL="0" lvl="0" indent="0" algn="ctr">
              <a:spcAft>
                <a:spcPts val="0"/>
              </a:spcAft>
              <a:buNone/>
            </a:pPr>
            <a:r>
              <a:rPr lang="hu-HU" sz="2600" dirty="0">
                <a:latin typeface="Calibri" panose="020F0502020204030204" pitchFamily="34" charset="0"/>
                <a:ea typeface="Calibri" panose="020F0502020204030204" pitchFamily="34" charset="0"/>
                <a:cs typeface="Calibri" panose="020F0502020204030204" pitchFamily="34" charset="0"/>
              </a:rPr>
              <a:t>„Megkerestem az Urat és meghallgatott engem, és minden félelmemből kimentett engem.” </a:t>
            </a:r>
            <a:endParaRPr lang="hu-HU" sz="2600" dirty="0" smtClean="0">
              <a:latin typeface="Calibri" panose="020F0502020204030204" pitchFamily="34" charset="0"/>
              <a:ea typeface="Calibri" panose="020F0502020204030204" pitchFamily="34" charset="0"/>
              <a:cs typeface="Calibri" panose="020F0502020204030204" pitchFamily="34" charset="0"/>
            </a:endParaRPr>
          </a:p>
          <a:p>
            <a:pPr marL="0" lvl="0" indent="0" algn="ctr">
              <a:spcAft>
                <a:spcPts val="0"/>
              </a:spcAft>
              <a:buNone/>
            </a:pPr>
            <a:r>
              <a:rPr lang="hu-HU" sz="1900" dirty="0" smtClean="0">
                <a:latin typeface="Calibri" panose="020F0502020204030204" pitchFamily="34" charset="0"/>
                <a:ea typeface="Calibri" panose="020F0502020204030204" pitchFamily="34" charset="0"/>
                <a:cs typeface="Calibri" panose="020F0502020204030204" pitchFamily="34" charset="0"/>
              </a:rPr>
              <a:t>(</a:t>
            </a:r>
            <a:r>
              <a:rPr lang="hu-HU" sz="1900" dirty="0">
                <a:latin typeface="Calibri" panose="020F0502020204030204" pitchFamily="34" charset="0"/>
                <a:ea typeface="Calibri" panose="020F0502020204030204" pitchFamily="34" charset="0"/>
                <a:cs typeface="Calibri" panose="020F0502020204030204" pitchFamily="34" charset="0"/>
              </a:rPr>
              <a:t>Zsolt 34:5</a:t>
            </a:r>
            <a:r>
              <a:rPr lang="hu-HU" sz="1900" dirty="0" smtClean="0">
                <a:latin typeface="Calibri" panose="020F0502020204030204" pitchFamily="34" charset="0"/>
                <a:ea typeface="Calibri" panose="020F0502020204030204" pitchFamily="34" charset="0"/>
                <a:cs typeface="Calibri" panose="020F0502020204030204" pitchFamily="34" charset="0"/>
              </a:rPr>
              <a:t>).</a:t>
            </a:r>
            <a:endParaRPr lang="hu-HU" sz="1900" dirty="0" smtClean="0">
              <a:latin typeface="Calibri" panose="020F0502020204030204" pitchFamily="34" charset="0"/>
              <a:ea typeface="Calibri" panose="020F0502020204030204" pitchFamily="34" charset="0"/>
              <a:cs typeface="Times New Roman" panose="02020603050405020304" pitchFamily="18" charset="0"/>
            </a:endParaRPr>
          </a:p>
          <a:p>
            <a:pPr marL="0" lvl="0" indent="0" algn="ctr">
              <a:spcAft>
                <a:spcPts val="0"/>
              </a:spcAft>
              <a:buNone/>
            </a:pPr>
            <a:r>
              <a:rPr lang="hu-HU" sz="2600" dirty="0" smtClean="0">
                <a:latin typeface="Calibri" panose="020F0502020204030204" pitchFamily="34" charset="0"/>
                <a:ea typeface="Calibri" panose="020F0502020204030204" pitchFamily="34" charset="0"/>
                <a:cs typeface="Calibri" panose="020F0502020204030204" pitchFamily="34" charset="0"/>
              </a:rPr>
              <a:t>„Az Úr Isten lelke van én rajtam azért, mert fölkent engem az Úr, hogy a szegényeknek örömöt mondjak; elküldött, hogy bekössem a megtört szívűeket, hogy hirdessek a foglyoknak szabadulást, és a megkötözötteknek megoldást. Hogy hirdessem az Úr jókedvének esztendejét, és Istenünk bosszúállása napját; megvigasztaljak minden gyászolót; Hogy tegyek </a:t>
            </a:r>
            <a:r>
              <a:rPr lang="hu-HU" sz="2600" dirty="0" err="1" smtClean="0">
                <a:latin typeface="Calibri" panose="020F0502020204030204" pitchFamily="34" charset="0"/>
                <a:ea typeface="Calibri" panose="020F0502020204030204" pitchFamily="34" charset="0"/>
                <a:cs typeface="Calibri" panose="020F0502020204030204" pitchFamily="34" charset="0"/>
              </a:rPr>
              <a:t>Sion</a:t>
            </a:r>
            <a:r>
              <a:rPr lang="hu-HU" sz="2600" dirty="0" smtClean="0">
                <a:latin typeface="Calibri" panose="020F0502020204030204" pitchFamily="34" charset="0"/>
                <a:ea typeface="Calibri" panose="020F0502020204030204" pitchFamily="34" charset="0"/>
                <a:cs typeface="Calibri" panose="020F0502020204030204" pitchFamily="34" charset="0"/>
              </a:rPr>
              <a:t> gyászolóira, adjak nékik ékességet a hamu helyett, örömnek kenetét a gyász helyett, dicsőségnek palástját a csüggedt lélek helyett, hogy igazság fáinak neveztessenek, az Úr plántáinak, az Ő dicsőségére!”</a:t>
            </a:r>
          </a:p>
          <a:p>
            <a:pPr marL="0" lvl="0" indent="0" algn="ctr">
              <a:spcAft>
                <a:spcPts val="0"/>
              </a:spcAft>
              <a:buNone/>
            </a:pPr>
            <a:r>
              <a:rPr lang="hu-HU" sz="1900" dirty="0" smtClean="0">
                <a:latin typeface="Calibri" panose="020F0502020204030204" pitchFamily="34" charset="0"/>
                <a:ea typeface="Calibri" panose="020F0502020204030204" pitchFamily="34" charset="0"/>
                <a:cs typeface="Calibri" panose="020F0502020204030204" pitchFamily="34" charset="0"/>
              </a:rPr>
              <a:t> </a:t>
            </a:r>
            <a:r>
              <a:rPr lang="hu-HU" sz="1900" dirty="0">
                <a:latin typeface="Calibri" panose="020F0502020204030204" pitchFamily="34" charset="0"/>
                <a:ea typeface="Calibri" panose="020F0502020204030204" pitchFamily="34" charset="0"/>
                <a:cs typeface="Calibri" panose="020F0502020204030204" pitchFamily="34" charset="0"/>
              </a:rPr>
              <a:t>(</a:t>
            </a:r>
            <a:r>
              <a:rPr lang="hu-HU" sz="1900" dirty="0" err="1">
                <a:latin typeface="Calibri" panose="020F0502020204030204" pitchFamily="34" charset="0"/>
                <a:ea typeface="Calibri" panose="020F0502020204030204" pitchFamily="34" charset="0"/>
                <a:cs typeface="Calibri" panose="020F0502020204030204" pitchFamily="34" charset="0"/>
              </a:rPr>
              <a:t>Ézs</a:t>
            </a:r>
            <a:r>
              <a:rPr lang="hu-HU" sz="1900" dirty="0">
                <a:latin typeface="Calibri" panose="020F0502020204030204" pitchFamily="34" charset="0"/>
                <a:ea typeface="Calibri" panose="020F0502020204030204" pitchFamily="34" charset="0"/>
                <a:cs typeface="Calibri" panose="020F0502020204030204" pitchFamily="34" charset="0"/>
              </a:rPr>
              <a:t> 61:1-3).</a:t>
            </a:r>
            <a:endParaRPr lang="hu-HU" sz="1900" dirty="0">
              <a:latin typeface="Calibri" panose="020F0502020204030204" pitchFamily="34" charset="0"/>
              <a:ea typeface="Calibri" panose="020F0502020204030204" pitchFamily="34" charset="0"/>
              <a:cs typeface="Times New Roman" panose="02020603050405020304" pitchFamily="18" charset="0"/>
            </a:endParaRPr>
          </a:p>
          <a:p>
            <a:pPr indent="0" algn="ctr">
              <a:spcAft>
                <a:spcPts val="0"/>
              </a:spcAft>
              <a:buNone/>
            </a:pPr>
            <a:r>
              <a:rPr lang="hu-HU" sz="2600" dirty="0">
                <a:solidFill>
                  <a:srgbClr val="000000"/>
                </a:solidFill>
                <a:latin typeface="Calibri" panose="020F0502020204030204" pitchFamily="34" charset="0"/>
                <a:ea typeface="Times New Roman" panose="02020603050405020304" pitchFamily="18" charset="0"/>
              </a:rPr>
              <a:t> </a:t>
            </a:r>
            <a:endParaRPr lang="hu-HU" sz="2600" dirty="0">
              <a:latin typeface="Times New Roman" panose="02020603050405020304" pitchFamily="18" charset="0"/>
              <a:ea typeface="Times New Roman" panose="02020603050405020304" pitchFamily="18" charset="0"/>
            </a:endParaRPr>
          </a:p>
          <a:p>
            <a:pPr marL="0" indent="0" algn="ctr">
              <a:buNone/>
            </a:pPr>
            <a:endParaRPr lang="en-US" sz="2400" dirty="0"/>
          </a:p>
        </p:txBody>
      </p:sp>
      <p:sp>
        <p:nvSpPr>
          <p:cNvPr id="7" name="Title 1">
            <a:extLst>
              <a:ext uri="{FF2B5EF4-FFF2-40B4-BE49-F238E27FC236}">
                <a16:creationId xmlns="" xmlns:a16="http://schemas.microsoft.com/office/drawing/2014/main" id="{398629DC-9AF9-3F46-BC0E-9B5F9AC6BDFF}"/>
              </a:ext>
            </a:extLst>
          </p:cNvPr>
          <p:cNvSpPr>
            <a:spLocks noGrp="1"/>
          </p:cNvSpPr>
          <p:nvPr>
            <p:ph type="title"/>
          </p:nvPr>
        </p:nvSpPr>
        <p:spPr>
          <a:xfrm>
            <a:off x="-457200" y="1463041"/>
            <a:ext cx="5212080" cy="1371599"/>
          </a:xfrm>
        </p:spPr>
        <p:txBody>
          <a:bodyPr>
            <a:normAutofit/>
          </a:bodyPr>
          <a:lstStyle/>
          <a:p>
            <a:pPr algn="ctr"/>
            <a:r>
              <a:rPr lang="hu-HU" sz="3200" b="1" dirty="0">
                <a:solidFill>
                  <a:srgbClr val="4472C4">
                    <a:lumMod val="50000"/>
                  </a:srgbClr>
                </a:solidFill>
                <a:latin typeface="Bahnschrift SemiCondensed" panose="020B0502040204020203" pitchFamily="34" charset="0"/>
              </a:rPr>
              <a:t>A BIBLIA</a:t>
            </a:r>
            <a:endParaRPr lang="en-US" sz="3200" b="1" dirty="0">
              <a:latin typeface="Bahnschrift SemiCondensed" panose="020B0502040204020203" pitchFamily="34" charset="0"/>
            </a:endParaRPr>
          </a:p>
        </p:txBody>
      </p:sp>
    </p:spTree>
    <p:extLst>
      <p:ext uri="{BB962C8B-B14F-4D97-AF65-F5344CB8AC3E}">
        <p14:creationId xmlns:p14="http://schemas.microsoft.com/office/powerpoint/2010/main" val="1556211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A2C431F8-4715-5A48-83A0-A8973F834354}"/>
              </a:ext>
            </a:extLst>
          </p:cNvPr>
          <p:cNvPicPr>
            <a:picLocks noChangeAspect="1"/>
          </p:cNvPicPr>
          <p:nvPr/>
        </p:nvPicPr>
        <p:blipFill rotWithShape="1">
          <a:blip r:embed="rId3"/>
          <a:srcRect b="25000"/>
          <a:stretch/>
        </p:blipFill>
        <p:spPr>
          <a:xfrm>
            <a:off x="0"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CDB7F897-86CF-3549-A34C-59E6E530FF26}"/>
              </a:ext>
            </a:extLst>
          </p:cNvPr>
          <p:cNvSpPr>
            <a:spLocks noGrp="1"/>
          </p:cNvSpPr>
          <p:nvPr>
            <p:ph idx="1"/>
          </p:nvPr>
        </p:nvSpPr>
        <p:spPr>
          <a:xfrm>
            <a:off x="525517" y="2868929"/>
            <a:ext cx="9284690" cy="3584122"/>
          </a:xfrm>
        </p:spPr>
        <p:txBody>
          <a:bodyPr anchor="ctr">
            <a:normAutofit/>
          </a:bodyPr>
          <a:lstStyle/>
          <a:p>
            <a:pPr marL="0" indent="0" algn="ctr">
              <a:lnSpc>
                <a:spcPct val="150000"/>
              </a:lnSpc>
              <a:buNone/>
            </a:pPr>
            <a:r>
              <a:rPr lang="en-US" sz="2000" dirty="0" smtClean="0">
                <a:latin typeface="Avenir Next" panose="020B0503020202020204" pitchFamily="34" charset="0"/>
              </a:rPr>
              <a:t>OLYAN SÚLYOS TÜNETEKTŐL SZENVEDHET, AKI TRAUMATIZÁLÓ ÉLMÉNYEN ESETT ÁT (AKÁR ÁLDOZATKÉNT, AKÁR TANÚKÉNT), MINT PÉLDÁUL:</a:t>
            </a:r>
          </a:p>
        </p:txBody>
      </p:sp>
      <p:sp>
        <p:nvSpPr>
          <p:cNvPr id="5" name="TextBox 4">
            <a:extLst>
              <a:ext uri="{FF2B5EF4-FFF2-40B4-BE49-F238E27FC236}">
                <a16:creationId xmlns="" xmlns:a16="http://schemas.microsoft.com/office/drawing/2014/main" id="{63F6C83B-83A4-024D-B822-6081CC8150BB}"/>
              </a:ext>
            </a:extLst>
          </p:cNvPr>
          <p:cNvSpPr txBox="1"/>
          <p:nvPr/>
        </p:nvSpPr>
        <p:spPr>
          <a:xfrm>
            <a:off x="1428750" y="1600200"/>
            <a:ext cx="2286000" cy="646331"/>
          </a:xfrm>
          <a:prstGeom prst="rect">
            <a:avLst/>
          </a:prstGeom>
          <a:noFill/>
        </p:spPr>
        <p:txBody>
          <a:bodyPr wrap="square" rtlCol="0">
            <a:spAutoFit/>
          </a:bodyPr>
          <a:lstStyle/>
          <a:p>
            <a:r>
              <a:rPr lang="hu-HU" sz="3600" b="1" dirty="0" smtClean="0">
                <a:solidFill>
                  <a:schemeClr val="accent1">
                    <a:lumMod val="50000"/>
                  </a:schemeClr>
                </a:solidFill>
                <a:latin typeface="Avenir Next" panose="020B0503020202020204" pitchFamily="34" charset="0"/>
              </a:rPr>
              <a:t>A TRAUMA</a:t>
            </a:r>
            <a:endParaRPr lang="hu-HU" sz="3600" b="1" dirty="0">
              <a:solidFill>
                <a:schemeClr val="accent1">
                  <a:lumMod val="50000"/>
                </a:schemeClr>
              </a:solidFill>
              <a:latin typeface="Avenir Next" panose="020B0503020202020204" pitchFamily="34" charset="0"/>
            </a:endParaRPr>
          </a:p>
        </p:txBody>
      </p:sp>
    </p:spTree>
    <p:extLst>
      <p:ext uri="{BB962C8B-B14F-4D97-AF65-F5344CB8AC3E}">
        <p14:creationId xmlns:p14="http://schemas.microsoft.com/office/powerpoint/2010/main" val="3975077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 up of a colorful umbrella&#10;&#10;Description automatically generated">
            <a:extLst>
              <a:ext uri="{FF2B5EF4-FFF2-40B4-BE49-F238E27FC236}">
                <a16:creationId xmlns="" xmlns:a16="http://schemas.microsoft.com/office/drawing/2014/main" id="{A3EE7B70-0495-E647-8CE9-BA6DC612D3AE}"/>
              </a:ext>
            </a:extLst>
          </p:cNvPr>
          <p:cNvPicPr>
            <a:picLocks noChangeAspect="1"/>
          </p:cNvPicPr>
          <p:nvPr/>
        </p:nvPicPr>
        <p:blipFill rotWithShape="1">
          <a:blip r:embed="rId3">
            <a:alphaModFix/>
            <a:extLst/>
          </a:blip>
          <a:srcRect l="7706" r="22366"/>
          <a:stretch/>
        </p:blipFill>
        <p:spPr>
          <a:xfrm>
            <a:off x="5797543" y="10"/>
            <a:ext cx="6394152" cy="6857990"/>
          </a:xfrm>
          <a:prstGeom prst="rect">
            <a:avLst/>
          </a:prstGeom>
        </p:spPr>
      </p:pic>
      <p:pic>
        <p:nvPicPr>
          <p:cNvPr id="14" name="Picture 13">
            <a:extLst>
              <a:ext uri="{FF2B5EF4-FFF2-40B4-BE49-F238E27FC236}">
                <a16:creationId xmlns="" xmlns:a16="http://schemas.microsoft.com/office/drawing/2014/main" id="{54DDEBDD-D8BD-41A6-8A0D-B00E3768B0F9}"/>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3" name="Content Placeholder 2">
            <a:extLst>
              <a:ext uri="{FF2B5EF4-FFF2-40B4-BE49-F238E27FC236}">
                <a16:creationId xmlns="" xmlns:a16="http://schemas.microsoft.com/office/drawing/2014/main" id="{2F07B0AF-8897-204D-A67C-1AD44454231C}"/>
              </a:ext>
            </a:extLst>
          </p:cNvPr>
          <p:cNvSpPr>
            <a:spLocks noGrp="1"/>
          </p:cNvSpPr>
          <p:nvPr>
            <p:ph idx="1"/>
          </p:nvPr>
        </p:nvSpPr>
        <p:spPr>
          <a:xfrm>
            <a:off x="266701" y="212035"/>
            <a:ext cx="5530538" cy="5848938"/>
          </a:xfrm>
        </p:spPr>
        <p:txBody>
          <a:bodyPr anchor="ctr">
            <a:normAutofit/>
          </a:bodyPr>
          <a:lstStyle/>
          <a:p>
            <a:pPr marL="0" indent="0" algn="ctr">
              <a:buNone/>
            </a:pPr>
            <a:r>
              <a:rPr lang="hu-HU" sz="2400" b="1" dirty="0" smtClean="0">
                <a:solidFill>
                  <a:schemeClr val="accent1">
                    <a:lumMod val="50000"/>
                  </a:schemeClr>
                </a:solidFill>
              </a:rPr>
              <a:t>Az </a:t>
            </a:r>
            <a:r>
              <a:rPr lang="hu-HU" sz="2400" b="1" dirty="0">
                <a:solidFill>
                  <a:schemeClr val="accent1">
                    <a:lumMod val="50000"/>
                  </a:schemeClr>
                </a:solidFill>
              </a:rPr>
              <a:t>ellenség nagyon sok fájdalmat, szenvedést és kétségbeesést okozott már az emberiségnek. Ezek nagy részéért olyan megrázó élmények felelősek, amelyek az emberek emlékezetében megmaradnak és zűrzavart okoznak. </a:t>
            </a:r>
            <a:endParaRPr lang="hu-HU" sz="2400" b="1" dirty="0" smtClean="0">
              <a:solidFill>
                <a:schemeClr val="accent1">
                  <a:lumMod val="50000"/>
                </a:schemeClr>
              </a:solidFill>
            </a:endParaRPr>
          </a:p>
          <a:p>
            <a:pPr marL="0" indent="0" algn="ctr">
              <a:buNone/>
            </a:pPr>
            <a:r>
              <a:rPr lang="hu-HU" sz="2400" b="1" dirty="0" smtClean="0">
                <a:solidFill>
                  <a:srgbClr val="E50096"/>
                </a:solidFill>
              </a:rPr>
              <a:t>A </a:t>
            </a:r>
            <a:r>
              <a:rPr lang="hu-HU" sz="2400" b="1" dirty="0">
                <a:solidFill>
                  <a:srgbClr val="E50096"/>
                </a:solidFill>
              </a:rPr>
              <a:t>jó hír viszont, hogy Isten hatalma mindenek fellett álló és végtelen. Van remény arra, hogy nők és a férfiak </a:t>
            </a:r>
            <a:r>
              <a:rPr lang="hu-HU" sz="2400" b="1" dirty="0" smtClean="0">
                <a:solidFill>
                  <a:srgbClr val="E50096"/>
                </a:solidFill>
              </a:rPr>
              <a:t>rugalmassá, ellenállóvá </a:t>
            </a:r>
            <a:r>
              <a:rPr lang="hu-HU" sz="2400" b="1" dirty="0">
                <a:solidFill>
                  <a:srgbClr val="E50096"/>
                </a:solidFill>
              </a:rPr>
              <a:t>váljanak.</a:t>
            </a:r>
            <a:r>
              <a:rPr lang="hu-HU" sz="2400" dirty="0"/>
              <a:t> </a:t>
            </a:r>
          </a:p>
        </p:txBody>
      </p:sp>
      <p:sp>
        <p:nvSpPr>
          <p:cNvPr id="5" name="TextBox 4">
            <a:extLst>
              <a:ext uri="{FF2B5EF4-FFF2-40B4-BE49-F238E27FC236}">
                <a16:creationId xmlns="" xmlns:a16="http://schemas.microsoft.com/office/drawing/2014/main" id="{85886AE4-15B1-9245-A178-B715211C11F7}"/>
              </a:ext>
            </a:extLst>
          </p:cNvPr>
          <p:cNvSpPr txBox="1"/>
          <p:nvPr/>
        </p:nvSpPr>
        <p:spPr>
          <a:xfrm>
            <a:off x="8776320" y="3429000"/>
            <a:ext cx="372218" cy="2031325"/>
          </a:xfrm>
          <a:prstGeom prst="rect">
            <a:avLst/>
          </a:prstGeom>
          <a:noFill/>
        </p:spPr>
        <p:txBody>
          <a:bodyPr wrap="none" rtlCol="0">
            <a:spAutoFit/>
          </a:bodyPr>
          <a:lstStyle/>
          <a:p>
            <a:pPr algn="ctr"/>
            <a:r>
              <a:rPr lang="hu-HU" b="1" dirty="0" smtClean="0">
                <a:latin typeface="Avenir Next" panose="020B0503020202020204" pitchFamily="34" charset="0"/>
              </a:rPr>
              <a:t>H</a:t>
            </a:r>
            <a:endParaRPr lang="en-US" b="1" dirty="0">
              <a:latin typeface="Avenir Next" panose="020B0503020202020204" pitchFamily="34" charset="0"/>
            </a:endParaRPr>
          </a:p>
          <a:p>
            <a:pPr algn="ctr"/>
            <a:r>
              <a:rPr lang="hu-HU" b="1" dirty="0" smtClean="0">
                <a:latin typeface="Avenir Next" panose="020B0503020202020204" pitchFamily="34" charset="0"/>
              </a:rPr>
              <a:t>A</a:t>
            </a:r>
            <a:endParaRPr lang="en-US" b="1" dirty="0">
              <a:latin typeface="Avenir Next" panose="020B0503020202020204" pitchFamily="34" charset="0"/>
            </a:endParaRPr>
          </a:p>
          <a:p>
            <a:pPr algn="ctr"/>
            <a:r>
              <a:rPr lang="hu-HU" b="1" dirty="0" smtClean="0">
                <a:latin typeface="Avenir Next" panose="020B0503020202020204" pitchFamily="34" charset="0"/>
              </a:rPr>
              <a:t>T</a:t>
            </a:r>
            <a:endParaRPr lang="en-US" b="1" dirty="0">
              <a:latin typeface="Avenir Next" panose="020B0503020202020204" pitchFamily="34" charset="0"/>
            </a:endParaRPr>
          </a:p>
          <a:p>
            <a:pPr algn="ctr"/>
            <a:r>
              <a:rPr lang="hu-HU" b="1" dirty="0" smtClean="0">
                <a:latin typeface="Avenir Next" panose="020B0503020202020204" pitchFamily="34" charset="0"/>
              </a:rPr>
              <a:t>A</a:t>
            </a:r>
            <a:endParaRPr lang="en-US" b="1" dirty="0">
              <a:latin typeface="Avenir Next" panose="020B0503020202020204" pitchFamily="34" charset="0"/>
            </a:endParaRPr>
          </a:p>
          <a:p>
            <a:pPr algn="ctr"/>
            <a:r>
              <a:rPr lang="hu-HU" b="1" dirty="0" smtClean="0">
                <a:latin typeface="Avenir Next" panose="020B0503020202020204" pitchFamily="34" charset="0"/>
              </a:rPr>
              <a:t>L</a:t>
            </a:r>
          </a:p>
          <a:p>
            <a:pPr algn="ctr"/>
            <a:r>
              <a:rPr lang="hu-HU" b="1" dirty="0" smtClean="0">
                <a:latin typeface="Avenir Next" panose="020B0503020202020204" pitchFamily="34" charset="0"/>
              </a:rPr>
              <a:t>O</a:t>
            </a:r>
          </a:p>
          <a:p>
            <a:pPr algn="ctr"/>
            <a:r>
              <a:rPr lang="hu-HU" b="1" dirty="0">
                <a:latin typeface="Avenir Next" panose="020B0503020202020204" pitchFamily="34" charset="0"/>
              </a:rPr>
              <a:t>M</a:t>
            </a:r>
            <a:endParaRPr lang="en-US" b="1" dirty="0">
              <a:latin typeface="Avenir Next" panose="020B0503020202020204" pitchFamily="34" charset="0"/>
            </a:endParaRPr>
          </a:p>
        </p:txBody>
      </p:sp>
    </p:spTree>
    <p:extLst>
      <p:ext uri="{BB962C8B-B14F-4D97-AF65-F5344CB8AC3E}">
        <p14:creationId xmlns:p14="http://schemas.microsoft.com/office/powerpoint/2010/main" val="1365449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4F6AE16B-000B-B24A-9FA5-AB0FBE1FD521}"/>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436EDACE-C3FA-8B44-9666-0513BDA39974}"/>
              </a:ext>
            </a:extLst>
          </p:cNvPr>
          <p:cNvSpPr>
            <a:spLocks noGrp="1"/>
          </p:cNvSpPr>
          <p:nvPr>
            <p:ph idx="1"/>
          </p:nvPr>
        </p:nvSpPr>
        <p:spPr>
          <a:xfrm>
            <a:off x="251193" y="3587392"/>
            <a:ext cx="9258564" cy="3139978"/>
          </a:xfrm>
        </p:spPr>
        <p:txBody>
          <a:bodyPr anchor="ctr">
            <a:noAutofit/>
          </a:bodyPr>
          <a:lstStyle/>
          <a:p>
            <a:pPr lvl="0"/>
            <a:r>
              <a:rPr lang="hu-HU" sz="2400" b="1" dirty="0">
                <a:solidFill>
                  <a:srgbClr val="E50096"/>
                </a:solidFill>
              </a:rPr>
              <a:t>Gyakran ismétlődő</a:t>
            </a:r>
            <a:r>
              <a:rPr lang="hu-HU" sz="2400" dirty="0"/>
              <a:t>, akaratlanul felbukkanó </a:t>
            </a:r>
            <a:r>
              <a:rPr lang="hu-HU" sz="2400" b="1" dirty="0">
                <a:solidFill>
                  <a:srgbClr val="E50096"/>
                </a:solidFill>
              </a:rPr>
              <a:t>emlékképek. </a:t>
            </a:r>
          </a:p>
          <a:p>
            <a:pPr lvl="0"/>
            <a:r>
              <a:rPr lang="hu-HU" sz="2400" b="1" dirty="0">
                <a:solidFill>
                  <a:srgbClr val="E50096"/>
                </a:solidFill>
              </a:rPr>
              <a:t>Álmok és rémálmok </a:t>
            </a:r>
            <a:r>
              <a:rPr lang="hu-HU" sz="2400" dirty="0"/>
              <a:t>az eseményről. </a:t>
            </a:r>
          </a:p>
          <a:p>
            <a:pPr lvl="0"/>
            <a:r>
              <a:rPr lang="hu-HU" sz="2400" b="1" dirty="0">
                <a:solidFill>
                  <a:srgbClr val="E50096"/>
                </a:solidFill>
              </a:rPr>
              <a:t>Olyan érzés, </a:t>
            </a:r>
            <a:r>
              <a:rPr lang="hu-HU" sz="2400" dirty="0"/>
              <a:t>mintha az eset megismétlődne. </a:t>
            </a:r>
          </a:p>
          <a:p>
            <a:pPr lvl="0"/>
            <a:r>
              <a:rPr lang="hu-HU" sz="2400" b="1" dirty="0">
                <a:solidFill>
                  <a:srgbClr val="E50096"/>
                </a:solidFill>
              </a:rPr>
              <a:t>Szorongás</a:t>
            </a:r>
            <a:r>
              <a:rPr lang="hu-HU" sz="2400" dirty="0"/>
              <a:t> az eseményre emlékeztető helyzetekben. Például hangok, szagok, illatok, emberek és helyszínek hatására. </a:t>
            </a:r>
          </a:p>
          <a:p>
            <a:pPr lvl="0"/>
            <a:r>
              <a:rPr lang="hu-HU" sz="2400" b="1" dirty="0" smtClean="0">
                <a:solidFill>
                  <a:srgbClr val="E50096"/>
                </a:solidFill>
              </a:rPr>
              <a:t>Tévképzetek: </a:t>
            </a:r>
            <a:r>
              <a:rPr lang="hu-HU" sz="2400" dirty="0"/>
              <a:t>önmagukat okolják azért, ami történt velük. Nem emlékeznek pontosan a részletekre. Képtelenek koncentrálni. Úgy hiszik, mindenki rossz és senkiben sem bízhatnak meg.  </a:t>
            </a:r>
          </a:p>
        </p:txBody>
      </p:sp>
    </p:spTree>
    <p:extLst>
      <p:ext uri="{BB962C8B-B14F-4D97-AF65-F5344CB8AC3E}">
        <p14:creationId xmlns:p14="http://schemas.microsoft.com/office/powerpoint/2010/main" val="307950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2EF7806B-F7B0-4D44-BF72-3A8EFCF9D312}"/>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A57E7AA3-9519-214D-B118-A00A2033DF47}"/>
              </a:ext>
            </a:extLst>
          </p:cNvPr>
          <p:cNvSpPr>
            <a:spLocks noGrp="1"/>
          </p:cNvSpPr>
          <p:nvPr>
            <p:ph idx="1"/>
          </p:nvPr>
        </p:nvSpPr>
        <p:spPr>
          <a:xfrm>
            <a:off x="525516" y="3770272"/>
            <a:ext cx="8513981" cy="2619839"/>
          </a:xfrm>
        </p:spPr>
        <p:txBody>
          <a:bodyPr anchor="ctr">
            <a:normAutofit lnSpcReduction="10000"/>
          </a:bodyPr>
          <a:lstStyle/>
          <a:p>
            <a:pPr lvl="0"/>
            <a:r>
              <a:rPr lang="hu-HU" sz="2400" b="1" dirty="0">
                <a:solidFill>
                  <a:srgbClr val="E50096"/>
                </a:solidFill>
              </a:rPr>
              <a:t>Állandósult negatív érzések: </a:t>
            </a:r>
            <a:r>
              <a:rPr lang="hu-HU" sz="2400" dirty="0"/>
              <a:t>képtelenek pozitív érzelmek átélésére, mint például jókedv, boldogság, öröm, vagy a szeretet kifejezése. </a:t>
            </a:r>
          </a:p>
          <a:p>
            <a:pPr lvl="0"/>
            <a:r>
              <a:rPr lang="hu-HU" sz="2400" b="1" dirty="0">
                <a:solidFill>
                  <a:srgbClr val="E50096"/>
                </a:solidFill>
              </a:rPr>
              <a:t>Érzelmi zavarok: </a:t>
            </a:r>
            <a:r>
              <a:rPr lang="hu-HU" sz="2400" dirty="0"/>
              <a:t>rettegés, irtózás, harag, ingerlékenység, szégyenérzet, bizalmatlanság. A világtól, vagy saját testüktől való elkülönülés érzése. </a:t>
            </a:r>
          </a:p>
          <a:p>
            <a:pPr lvl="0"/>
            <a:r>
              <a:rPr lang="hu-HU" sz="2400" b="1" dirty="0" smtClean="0">
                <a:solidFill>
                  <a:srgbClr val="E50096"/>
                </a:solidFill>
              </a:rPr>
              <a:t>Alvászavar: </a:t>
            </a:r>
            <a:r>
              <a:rPr lang="hu-HU" sz="2400" dirty="0"/>
              <a:t>álmatlanság, rémálmok. </a:t>
            </a:r>
          </a:p>
        </p:txBody>
      </p:sp>
    </p:spTree>
    <p:extLst>
      <p:ext uri="{BB962C8B-B14F-4D97-AF65-F5344CB8AC3E}">
        <p14:creationId xmlns:p14="http://schemas.microsoft.com/office/powerpoint/2010/main" val="1990848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E841E386-3F77-F041-9A4B-47E93A24437E}"/>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 xmlns:a16="http://schemas.microsoft.com/office/drawing/2014/main" id="{C9E71C5F-FD64-A945-8164-AB5CB28A5BD0}"/>
              </a:ext>
            </a:extLst>
          </p:cNvPr>
          <p:cNvSpPr>
            <a:spLocks noGrp="1"/>
          </p:cNvSpPr>
          <p:nvPr>
            <p:ph type="title"/>
          </p:nvPr>
        </p:nvSpPr>
        <p:spPr>
          <a:xfrm>
            <a:off x="722511" y="1760220"/>
            <a:ext cx="4204137" cy="697230"/>
          </a:xfrm>
        </p:spPr>
        <p:txBody>
          <a:bodyPr>
            <a:noAutofit/>
          </a:bodyPr>
          <a:lstStyle/>
          <a:p>
            <a:pPr algn="ctr"/>
            <a:r>
              <a:rPr lang="hu-HU" sz="2800" b="1" dirty="0" smtClean="0">
                <a:solidFill>
                  <a:schemeClr val="accent1">
                    <a:lumMod val="50000"/>
                  </a:schemeClr>
                </a:solidFill>
                <a:latin typeface="Bahnschrift SemiCondensed" panose="020B0502040204020203" pitchFamily="34" charset="0"/>
              </a:rPr>
              <a:t>A POSZTTRAUMÁS STRESSZ </a:t>
            </a:r>
            <a:br>
              <a:rPr lang="hu-HU" sz="2800" b="1" dirty="0" smtClean="0">
                <a:solidFill>
                  <a:schemeClr val="accent1">
                    <a:lumMod val="50000"/>
                  </a:schemeClr>
                </a:solidFill>
                <a:latin typeface="Bahnschrift SemiCondensed" panose="020B0502040204020203" pitchFamily="34" charset="0"/>
              </a:rPr>
            </a:br>
            <a:r>
              <a:rPr lang="hu-HU" sz="2800" b="1" dirty="0" smtClean="0">
                <a:solidFill>
                  <a:schemeClr val="accent1">
                    <a:lumMod val="50000"/>
                  </a:schemeClr>
                </a:solidFill>
                <a:latin typeface="Bahnschrift SemiCondensed" panose="020B0502040204020203" pitchFamily="34" charset="0"/>
              </a:rPr>
              <a:t>SZINDRÓMA </a:t>
            </a:r>
            <a:endParaRPr lang="hu-HU" sz="2800" b="1" dirty="0">
              <a:solidFill>
                <a:schemeClr val="accent1">
                  <a:lumMod val="50000"/>
                </a:schemeClr>
              </a:solidFill>
              <a:latin typeface="Bahnschrift SemiCondensed" panose="020B0502040204020203" pitchFamily="34" charset="0"/>
            </a:endParaRPr>
          </a:p>
        </p:txBody>
      </p:sp>
      <p:sp>
        <p:nvSpPr>
          <p:cNvPr id="3" name="Content Placeholder 2">
            <a:extLst>
              <a:ext uri="{FF2B5EF4-FFF2-40B4-BE49-F238E27FC236}">
                <a16:creationId xmlns="" xmlns:a16="http://schemas.microsoft.com/office/drawing/2014/main" id="{C3493918-C163-754B-9C22-0AC5AF6732AB}"/>
              </a:ext>
            </a:extLst>
          </p:cNvPr>
          <p:cNvSpPr>
            <a:spLocks noGrp="1"/>
          </p:cNvSpPr>
          <p:nvPr>
            <p:ph idx="1"/>
          </p:nvPr>
        </p:nvSpPr>
        <p:spPr>
          <a:xfrm>
            <a:off x="878215" y="3417573"/>
            <a:ext cx="8095970" cy="2619839"/>
          </a:xfrm>
        </p:spPr>
        <p:txBody>
          <a:bodyPr anchor="ctr">
            <a:normAutofit/>
          </a:bodyPr>
          <a:lstStyle/>
          <a:p>
            <a:pPr marL="0" indent="0" algn="ctr">
              <a:buNone/>
            </a:pPr>
            <a:r>
              <a:rPr lang="hu-HU" sz="2400" dirty="0"/>
              <a:t>E reakciók némelyike néhány napig, vagy hétig gyötri a beteget, majd elmúlnak. Ezt nevezik akut stressz – rendellenességnek. A tünetek azonban gyakran sokkal hosszabb ideig </a:t>
            </a:r>
            <a:r>
              <a:rPr lang="hu-HU" sz="2400" dirty="0" smtClean="0"/>
              <a:t>fennállhatnak, </a:t>
            </a:r>
            <a:r>
              <a:rPr lang="hu-HU" sz="2400" dirty="0"/>
              <a:t>és poszttraumás rendellenességé </a:t>
            </a:r>
            <a:r>
              <a:rPr lang="hu-HU" sz="2400" dirty="0" smtClean="0"/>
              <a:t>válhatnak</a:t>
            </a:r>
            <a:r>
              <a:rPr lang="hu-HU" sz="2400" dirty="0"/>
              <a:t>. </a:t>
            </a:r>
            <a:r>
              <a:rPr lang="hu-HU" sz="2400" dirty="0" smtClean="0"/>
              <a:t>(PTSD -poszttraumás </a:t>
            </a:r>
            <a:r>
              <a:rPr lang="hu-HU" sz="2400" dirty="0"/>
              <a:t>stressz </a:t>
            </a:r>
            <a:r>
              <a:rPr lang="hu-HU" sz="2400" dirty="0" smtClean="0"/>
              <a:t>szindróma.) </a:t>
            </a:r>
            <a:endParaRPr lang="hu-HU" sz="2400" dirty="0"/>
          </a:p>
        </p:txBody>
      </p:sp>
    </p:spTree>
    <p:extLst>
      <p:ext uri="{BB962C8B-B14F-4D97-AF65-F5344CB8AC3E}">
        <p14:creationId xmlns:p14="http://schemas.microsoft.com/office/powerpoint/2010/main" val="768334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609A190F-B55A-E347-9DD7-338F7996C87E}"/>
              </a:ext>
            </a:extLst>
          </p:cNvPr>
          <p:cNvPicPr>
            <a:picLocks noChangeAspect="1"/>
          </p:cNvPicPr>
          <p:nvPr/>
        </p:nvPicPr>
        <p:blipFill rotWithShape="1">
          <a:blip r:embed="rId3"/>
          <a:srcRect b="25000"/>
          <a:stretch/>
        </p:blipFill>
        <p:spPr>
          <a:xfrm>
            <a:off x="-1" y="-52242"/>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 xmlns:a16="http://schemas.microsoft.com/office/drawing/2014/main" id="{D3C61B50-EA01-B243-BD7F-AE917BD4978D}"/>
              </a:ext>
            </a:extLst>
          </p:cNvPr>
          <p:cNvSpPr>
            <a:spLocks noGrp="1"/>
          </p:cNvSpPr>
          <p:nvPr>
            <p:ph type="title"/>
          </p:nvPr>
        </p:nvSpPr>
        <p:spPr>
          <a:xfrm>
            <a:off x="5355769" y="3337139"/>
            <a:ext cx="4950823" cy="2449708"/>
          </a:xfrm>
        </p:spPr>
        <p:txBody>
          <a:bodyPr>
            <a:normAutofit/>
          </a:bodyPr>
          <a:lstStyle/>
          <a:p>
            <a:pPr algn="ctr">
              <a:lnSpc>
                <a:spcPct val="100000"/>
              </a:lnSpc>
            </a:pPr>
            <a:r>
              <a:rPr lang="hu-HU" sz="3600" b="1" dirty="0" smtClean="0">
                <a:latin typeface="Avenir Next" panose="020B0503020202020204" pitchFamily="34" charset="0"/>
              </a:rPr>
              <a:t>HOGYAN LEHET </a:t>
            </a:r>
            <a:r>
              <a:rPr lang="hu-HU" sz="3600" b="1" dirty="0" smtClean="0">
                <a:solidFill>
                  <a:srgbClr val="E50096"/>
                </a:solidFill>
                <a:latin typeface="Avenir Next" panose="020B0503020202020204" pitchFamily="34" charset="0"/>
              </a:rPr>
              <a:t>TÁMOGTÁST NYÚJTANI?</a:t>
            </a:r>
            <a:r>
              <a:rPr lang="hu-HU" sz="3600" dirty="0" smtClean="0">
                <a:latin typeface="Avenir Next" panose="020B0503020202020204" pitchFamily="34" charset="0"/>
              </a:rPr>
              <a:t/>
            </a:r>
            <a:br>
              <a:rPr lang="hu-HU" sz="3600" dirty="0" smtClean="0">
                <a:latin typeface="Avenir Next" panose="020B0503020202020204" pitchFamily="34" charset="0"/>
              </a:rPr>
            </a:br>
            <a:endParaRPr lang="hu-HU" sz="3600" dirty="0">
              <a:latin typeface="Avenir Next" panose="020B0503020202020204" pitchFamily="34" charset="0"/>
            </a:endParaRPr>
          </a:p>
        </p:txBody>
      </p:sp>
      <p:cxnSp>
        <p:nvCxnSpPr>
          <p:cNvPr id="11" name="Straight Connector 10">
            <a:extLst>
              <a:ext uri="{FF2B5EF4-FFF2-40B4-BE49-F238E27FC236}">
                <a16:creationId xmlns="" xmlns:a16="http://schemas.microsoft.com/office/drawing/2014/main" id="{20E3A342-4D61-4E3F-AF90-1AB42AEB96CC}"/>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2287051" y="3337139"/>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 xmlns:a16="http://schemas.microsoft.com/office/drawing/2014/main" id="{F64C6BAD-D54B-2840-BF53-4DC981650FAE}"/>
              </a:ext>
            </a:extLst>
          </p:cNvPr>
          <p:cNvPicPr>
            <a:picLocks noChangeAspect="1"/>
          </p:cNvPicPr>
          <p:nvPr/>
        </p:nvPicPr>
        <p:blipFill>
          <a:blip r:embed="rId4">
            <a:duotone>
              <a:prstClr val="black"/>
              <a:schemeClr val="accent5">
                <a:tint val="45000"/>
                <a:satMod val="400000"/>
              </a:schemeClr>
            </a:duotone>
            <a:extLst>
              <a:ext uri="{837473B0-CC2E-450A-ABE3-18F120FF3D39}">
                <a1611:picAttrSrcUrl xmlns="" xmlns:a1611="http://schemas.microsoft.com/office/drawing/2016/11/main" r:id="rId5"/>
              </a:ext>
            </a:extLst>
          </a:blip>
          <a:stretch>
            <a:fillRect/>
          </a:stretch>
        </p:blipFill>
        <p:spPr>
          <a:xfrm>
            <a:off x="219664" y="2864636"/>
            <a:ext cx="5133702" cy="2977547"/>
          </a:xfrm>
          <a:prstGeom prst="rect">
            <a:avLst/>
          </a:prstGeom>
        </p:spPr>
      </p:pic>
    </p:spTree>
    <p:extLst>
      <p:ext uri="{BB962C8B-B14F-4D97-AF65-F5344CB8AC3E}">
        <p14:creationId xmlns:p14="http://schemas.microsoft.com/office/powerpoint/2010/main" val="4203824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9CE849E5-8555-694C-BE1D-5156850410C0}"/>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16209CF5-995E-6242-841D-0C4E0453595D}"/>
              </a:ext>
            </a:extLst>
          </p:cNvPr>
          <p:cNvSpPr>
            <a:spLocks noGrp="1"/>
          </p:cNvSpPr>
          <p:nvPr>
            <p:ph idx="1"/>
          </p:nvPr>
        </p:nvSpPr>
        <p:spPr>
          <a:xfrm>
            <a:off x="747587" y="3495951"/>
            <a:ext cx="8853615" cy="2619839"/>
          </a:xfrm>
        </p:spPr>
        <p:txBody>
          <a:bodyPr anchor="ctr">
            <a:normAutofit/>
          </a:bodyPr>
          <a:lstStyle/>
          <a:p>
            <a:pPr indent="0" algn="ctr">
              <a:spcAft>
                <a:spcPts val="0"/>
              </a:spcAft>
              <a:buNone/>
            </a:pPr>
            <a:r>
              <a:rPr lang="hu-HU" sz="2400" dirty="0" smtClean="0">
                <a:latin typeface="Calibri" panose="020F0502020204030204" pitchFamily="34" charset="0"/>
                <a:ea typeface="Times New Roman" panose="02020603050405020304" pitchFamily="18" charset="0"/>
                <a:cs typeface="Calibri" panose="020F0502020204030204" pitchFamily="34" charset="0"/>
              </a:rPr>
              <a:t>A </a:t>
            </a:r>
            <a:r>
              <a:rPr lang="hu-HU" sz="2400" dirty="0">
                <a:latin typeface="Calibri" panose="020F0502020204030204" pitchFamily="34" charset="0"/>
                <a:ea typeface="Times New Roman" panose="02020603050405020304" pitchFamily="18" charset="0"/>
                <a:cs typeface="Calibri" panose="020F0502020204030204" pitchFamily="34" charset="0"/>
              </a:rPr>
              <a:t>sérülés következményei akár hosszú éveken át is fennállhatnak. Mégis van remény, ha az áldozat lelki és szakértői segítséget vesz igénybe. Bár a kezelés sok esetben speciális személyzetet igényel, szerető, gondoskodó, együttérző emberek igen nagy segítséget nyújthatnak. </a:t>
            </a:r>
          </a:p>
          <a:p>
            <a:pPr marL="0" indent="0" algn="ctr">
              <a:lnSpc>
                <a:spcPct val="100000"/>
              </a:lnSpc>
              <a:buNone/>
            </a:pPr>
            <a:endParaRPr lang="en-US" sz="2400" dirty="0"/>
          </a:p>
        </p:txBody>
      </p:sp>
    </p:spTree>
    <p:extLst>
      <p:ext uri="{BB962C8B-B14F-4D97-AF65-F5344CB8AC3E}">
        <p14:creationId xmlns:p14="http://schemas.microsoft.com/office/powerpoint/2010/main" val="2852902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0358BF71-C7D0-DB4F-A23E-764278FEDA1F}"/>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8D5E9924-3CF3-BF43-B1D1-25AAD95D2B79}"/>
              </a:ext>
            </a:extLst>
          </p:cNvPr>
          <p:cNvSpPr>
            <a:spLocks noGrp="1"/>
          </p:cNvSpPr>
          <p:nvPr>
            <p:ph idx="1"/>
          </p:nvPr>
        </p:nvSpPr>
        <p:spPr>
          <a:xfrm>
            <a:off x="102871" y="2800350"/>
            <a:ext cx="9646920" cy="3829050"/>
          </a:xfrm>
        </p:spPr>
        <p:txBody>
          <a:bodyPr anchor="ctr">
            <a:normAutofit/>
          </a:bodyPr>
          <a:lstStyle/>
          <a:p>
            <a:pPr marL="0" indent="0" algn="ctr">
              <a:lnSpc>
                <a:spcPct val="100000"/>
              </a:lnSpc>
              <a:buNone/>
            </a:pPr>
            <a:r>
              <a:rPr lang="hu-HU" sz="3200" dirty="0" smtClean="0">
                <a:latin typeface="Avenir Next" panose="020B0503020202020204" pitchFamily="34" charset="0"/>
              </a:rPr>
              <a:t>ÍME NÉHÁNY MÓDSZER, AMI SEGÍTHET AZ EMBEREKNEK </a:t>
            </a:r>
          </a:p>
          <a:p>
            <a:pPr marL="0" indent="0" algn="ctr">
              <a:lnSpc>
                <a:spcPct val="100000"/>
              </a:lnSpc>
              <a:buNone/>
            </a:pPr>
            <a:r>
              <a:rPr lang="hu-HU" sz="3200" b="1" dirty="0" smtClean="0">
                <a:solidFill>
                  <a:srgbClr val="E50096"/>
                </a:solidFill>
                <a:latin typeface="Avenir Next" panose="020B0503020202020204" pitchFamily="34" charset="0"/>
              </a:rPr>
              <a:t>A TRAUMA FELDOLGOZÁSÁBAN </a:t>
            </a:r>
            <a:r>
              <a:rPr lang="hu-HU" sz="3200" b="1" dirty="0" smtClean="0">
                <a:latin typeface="Avenir Next" panose="020B0503020202020204" pitchFamily="34" charset="0"/>
              </a:rPr>
              <a:t>és </a:t>
            </a:r>
            <a:r>
              <a:rPr lang="hu-HU" sz="3200" b="1" dirty="0" smtClean="0">
                <a:solidFill>
                  <a:srgbClr val="E50096"/>
                </a:solidFill>
                <a:latin typeface="Avenir Next" panose="020B0503020202020204" pitchFamily="34" charset="0"/>
              </a:rPr>
              <a:t>AZ ELLENÁLLÓKÉPESSÉG </a:t>
            </a:r>
            <a:r>
              <a:rPr lang="hu-HU" sz="3200" b="1" dirty="0" smtClean="0">
                <a:solidFill>
                  <a:srgbClr val="E50096"/>
                </a:solidFill>
                <a:latin typeface="Avenir Next" panose="020B0503020202020204" pitchFamily="34" charset="0"/>
              </a:rPr>
              <a:t>MEGSZERZÉSÉBEN: </a:t>
            </a:r>
          </a:p>
          <a:p>
            <a:pPr marL="0" indent="0" algn="ctr">
              <a:buNone/>
            </a:pPr>
            <a:endParaRPr lang="en-US" sz="3200" b="1" dirty="0">
              <a:latin typeface="Avenir Next" panose="020B0503020202020204" pitchFamily="34" charset="0"/>
            </a:endParaRPr>
          </a:p>
        </p:txBody>
      </p:sp>
    </p:spTree>
    <p:extLst>
      <p:ext uri="{BB962C8B-B14F-4D97-AF65-F5344CB8AC3E}">
        <p14:creationId xmlns:p14="http://schemas.microsoft.com/office/powerpoint/2010/main" val="3567156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outdoor object&#10;&#10;Description automatically generated">
            <a:extLst>
              <a:ext uri="{FF2B5EF4-FFF2-40B4-BE49-F238E27FC236}">
                <a16:creationId xmlns="" xmlns:a16="http://schemas.microsoft.com/office/drawing/2014/main" id="{A8759DB7-4CE8-A34F-AE2F-0F7BBF15E499}"/>
              </a:ext>
            </a:extLst>
          </p:cNvPr>
          <p:cNvPicPr>
            <a:picLocks noChangeAspect="1"/>
          </p:cNvPicPr>
          <p:nvPr/>
        </p:nvPicPr>
        <p:blipFill rotWithShape="1">
          <a:blip r:embed="rId3"/>
          <a:srcRect b="25000"/>
          <a:stretch/>
        </p:blipFill>
        <p:spPr>
          <a:xfrm>
            <a:off x="-1" y="10"/>
            <a:ext cx="12192000" cy="6857990"/>
          </a:xfrm>
          <a:prstGeom prst="rect">
            <a:avLst/>
          </a:prstGeom>
        </p:spPr>
      </p:pic>
      <p:sp>
        <p:nvSpPr>
          <p:cNvPr id="9" name="Freeform 5">
            <a:extLst>
              <a:ext uri="{FF2B5EF4-FFF2-40B4-BE49-F238E27FC236}">
                <a16:creationId xmlns="" xmlns:a16="http://schemas.microsoft.com/office/drawing/2014/main" id="{3CD9DF72-87A3-404E-A828-84CBF11A83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flipH="1">
            <a:off x="0" y="998175"/>
            <a:ext cx="6017172" cy="5859825"/>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5000"/>
            </a:schemeClr>
          </a:solidFill>
          <a:ln w="50800" cap="sq" cmpd="dbl">
            <a:noFill/>
            <a:miter lim="800000"/>
          </a:ln>
          <a:effectLst/>
          <a:ex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3" name="Content Placeholder 2">
            <a:extLst>
              <a:ext uri="{FF2B5EF4-FFF2-40B4-BE49-F238E27FC236}">
                <a16:creationId xmlns="" xmlns:a16="http://schemas.microsoft.com/office/drawing/2014/main" id="{BEF74F52-052F-7849-BD20-96464FD4924D}"/>
              </a:ext>
            </a:extLst>
          </p:cNvPr>
          <p:cNvSpPr>
            <a:spLocks noGrp="1"/>
          </p:cNvSpPr>
          <p:nvPr>
            <p:ph idx="1"/>
          </p:nvPr>
        </p:nvSpPr>
        <p:spPr>
          <a:xfrm>
            <a:off x="342634" y="3337140"/>
            <a:ext cx="9637387" cy="3403296"/>
          </a:xfrm>
        </p:spPr>
        <p:txBody>
          <a:bodyPr anchor="ctr">
            <a:normAutofit/>
          </a:bodyPr>
          <a:lstStyle/>
          <a:p>
            <a:pPr lvl="0"/>
            <a:r>
              <a:rPr lang="hu-HU" sz="2400" b="1" dirty="0">
                <a:solidFill>
                  <a:srgbClr val="E50096"/>
                </a:solidFill>
              </a:rPr>
              <a:t>Hívjuk fel az áldozat figyelmét a poszttrauma jeleire és tüneteire és javasoljunk reményteljes, pozitív látásmódot. </a:t>
            </a:r>
            <a:r>
              <a:rPr lang="hu-HU" sz="2400" dirty="0"/>
              <a:t>Ez biztosítja őt, hogy a gondja nem egyedi, mások is átéltek már hasonlót, és van belőle kiút.  Ez segít neki reménységgel tekinteni rá, ami nagyon fontos eleme a gyógyulási folyamatnak.   </a:t>
            </a:r>
          </a:p>
          <a:p>
            <a:pPr lvl="0"/>
            <a:r>
              <a:rPr lang="hu-HU" sz="2400" b="1" dirty="0">
                <a:solidFill>
                  <a:srgbClr val="E50096"/>
                </a:solidFill>
              </a:rPr>
              <a:t>Kis csoportokban dolgozzunk, különösen gyermekek esetében. </a:t>
            </a:r>
            <a:r>
              <a:rPr lang="hu-HU" sz="2400" dirty="0"/>
              <a:t>Gyűjtsünk össze 5-6 fiatalt, akik megoszthatják tapasztalataikat, és tanítsuk őket egészséges gondolkodás és viselkedésmódra. Ez gyakran segített már az iskolákban és helyi közösségekben. </a:t>
            </a:r>
          </a:p>
        </p:txBody>
      </p:sp>
    </p:spTree>
    <p:extLst>
      <p:ext uri="{BB962C8B-B14F-4D97-AF65-F5344CB8AC3E}">
        <p14:creationId xmlns:p14="http://schemas.microsoft.com/office/powerpoint/2010/main" val="2942808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2145</Words>
  <Application>Microsoft Office PowerPoint</Application>
  <PresentationFormat>Szélesvásznú</PresentationFormat>
  <Paragraphs>118</Paragraphs>
  <Slides>20</Slides>
  <Notes>20</Notes>
  <HiddenSlides>0</HiddenSlides>
  <MMClips>0</MMClips>
  <ScaleCrop>false</ScaleCrop>
  <HeadingPairs>
    <vt:vector size="6" baseType="variant">
      <vt:variant>
        <vt:lpstr>Használt betűtípusok</vt:lpstr>
      </vt:variant>
      <vt:variant>
        <vt:i4>8</vt:i4>
      </vt:variant>
      <vt:variant>
        <vt:lpstr>Téma</vt:lpstr>
      </vt:variant>
      <vt:variant>
        <vt:i4>1</vt:i4>
      </vt:variant>
      <vt:variant>
        <vt:lpstr>Diacímek</vt:lpstr>
      </vt:variant>
      <vt:variant>
        <vt:i4>20</vt:i4>
      </vt:variant>
    </vt:vector>
  </HeadingPairs>
  <TitlesOfParts>
    <vt:vector size="29" baseType="lpstr">
      <vt:lpstr>Arial</vt:lpstr>
      <vt:lpstr>Avenir Next</vt:lpstr>
      <vt:lpstr>Bahnschrift SemiCondensed</vt:lpstr>
      <vt:lpstr>Calibri</vt:lpstr>
      <vt:lpstr>Calibri Light</vt:lpstr>
      <vt:lpstr>Lucida Handwriting</vt:lpstr>
      <vt:lpstr>Symbol</vt:lpstr>
      <vt:lpstr>Times New Roman</vt:lpstr>
      <vt:lpstr>Office Theme</vt:lpstr>
      <vt:lpstr>A traumától a   rugalmasságig KÉSZÍTETTE: DR. JULIAN MELGOSA  A GENERÁLKONFERENCIA OKTATÁSI OSZTÁLYÁNK TÁSRSIGAZGATÓJA  </vt:lpstr>
      <vt:lpstr>PowerPoint bemutató</vt:lpstr>
      <vt:lpstr>PowerPoint bemutató</vt:lpstr>
      <vt:lpstr>PowerPoint bemutató</vt:lpstr>
      <vt:lpstr>A POSZTTRAUMÁS STRESSZ  SZINDRÓMA </vt:lpstr>
      <vt:lpstr>HOGYAN LEHET TÁMOGTÁST NYÚJTANI? </vt:lpstr>
      <vt:lpstr>PowerPoint bemutató</vt:lpstr>
      <vt:lpstr>PowerPoint bemutató</vt:lpstr>
      <vt:lpstr>PowerPoint bemutató</vt:lpstr>
      <vt:lpstr>PowerPoint bemutató</vt:lpstr>
      <vt:lpstr>PowerPoint bemutató</vt:lpstr>
      <vt:lpstr>PowerPoint bemutató</vt:lpstr>
      <vt:lpstr>PowerPoint bemutató</vt:lpstr>
      <vt:lpstr>A HITÉLET</vt:lpstr>
      <vt:lpstr>A BIBLIA</vt:lpstr>
      <vt:lpstr>A BIBLIA</vt:lpstr>
      <vt:lpstr>A BIBLIA</vt:lpstr>
      <vt:lpstr>A BIBLIA</vt:lpstr>
      <vt:lpstr>A BIBLIA</vt:lpstr>
      <vt:lpstr>PowerPoint bemutató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Trauma  to Resilience BY DR. JULIAN MELGOSA GENERAL CONFERENCE EDUCATION ASSOCIATE DIRECTOR</dc:title>
  <dc:creator>Arrais, Raquel</dc:creator>
  <cp:lastModifiedBy>Bea</cp:lastModifiedBy>
  <cp:revision>42</cp:revision>
  <dcterms:created xsi:type="dcterms:W3CDTF">2019-03-25T20:56:13Z</dcterms:created>
  <dcterms:modified xsi:type="dcterms:W3CDTF">2019-10-15T21:49:18Z</dcterms:modified>
</cp:coreProperties>
</file>