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62" r:id="rId6"/>
    <p:sldId id="261" r:id="rId7"/>
    <p:sldId id="264" r:id="rId8"/>
    <p:sldId id="257" r:id="rId9"/>
    <p:sldId id="265" r:id="rId10"/>
    <p:sldId id="266" r:id="rId11"/>
    <p:sldId id="267" r:id="rId12"/>
    <p:sldId id="268" r:id="rId13"/>
    <p:sldId id="259" r:id="rId14"/>
    <p:sldId id="269" r:id="rId15"/>
    <p:sldId id="270" r:id="rId16"/>
    <p:sldId id="271" r:id="rId17"/>
    <p:sldId id="260" r:id="rId18"/>
    <p:sldId id="258" r:id="rId19"/>
    <p:sldId id="263"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200"/>
    <a:srgbClr val="FF7C80"/>
    <a:srgbClr val="009193"/>
    <a:srgbClr val="FFFF66"/>
    <a:srgbClr val="FFCCFF"/>
    <a:srgbClr val="FFF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6"/>
    <p:restoredTop sz="87814"/>
  </p:normalViewPr>
  <p:slideViewPr>
    <p:cSldViewPr>
      <p:cViewPr varScale="1">
        <p:scale>
          <a:sx n="65" d="100"/>
          <a:sy n="65" d="100"/>
        </p:scale>
        <p:origin x="67" y="221"/>
      </p:cViewPr>
      <p:guideLst>
        <p:guide orient="horz" pos="2160"/>
        <p:guide pos="3840"/>
      </p:guideLst>
    </p:cSldViewPr>
  </p:slideViewPr>
  <p:notesTextViewPr>
    <p:cViewPr>
      <p:scale>
        <a:sx n="100" d="100"/>
        <a:sy n="100" d="100"/>
      </p:scale>
      <p:origin x="0" y="0"/>
    </p:cViewPr>
  </p:notesTextViewPr>
  <p:notesViewPr>
    <p:cSldViewPr>
      <p:cViewPr varScale="1">
        <p:scale>
          <a:sx n="109" d="100"/>
          <a:sy n="109" d="100"/>
        </p:scale>
        <p:origin x="525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43B66-26EE-C048-9AA8-DF5235710DB0}"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F903D-729E-4144-9E18-652C25845BD8}" type="slidenum">
              <a:rPr lang="en-US" smtClean="0"/>
              <a:t>‹#›</a:t>
            </a:fld>
            <a:endParaRPr lang="en-US"/>
          </a:p>
        </p:txBody>
      </p:sp>
    </p:spTree>
    <p:extLst>
      <p:ext uri="{BB962C8B-B14F-4D97-AF65-F5344CB8AC3E}">
        <p14:creationId xmlns:p14="http://schemas.microsoft.com/office/powerpoint/2010/main" val="58734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ÉNEKELJÜNK ÚJ DALT AZ ÚRNAK! </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Dicsőítés, mint életforma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a:t>
            </a:fld>
            <a:endParaRPr lang="en-US"/>
          </a:p>
        </p:txBody>
      </p:sp>
    </p:spTree>
    <p:extLst>
      <p:ext uri="{BB962C8B-B14F-4D97-AF65-F5344CB8AC3E}">
        <p14:creationId xmlns:p14="http://schemas.microsoft.com/office/powerpoint/2010/main" val="119995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hu-HU" sz="1200" kern="1200" dirty="0" err="1" smtClean="0">
                <a:solidFill>
                  <a:schemeClr val="tx1"/>
                </a:solidFill>
                <a:effectLst/>
                <a:latin typeface="+mn-lt"/>
                <a:ea typeface="+mn-ea"/>
                <a:cs typeface="+mn-cs"/>
              </a:rPr>
              <a:t>Lonnie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Melashenko</a:t>
            </a:r>
            <a:r>
              <a:rPr lang="hu-HU" sz="1200" kern="1200" dirty="0" smtClean="0">
                <a:solidFill>
                  <a:schemeClr val="tx1"/>
                </a:solidFill>
                <a:effectLst/>
                <a:latin typeface="+mn-lt"/>
                <a:ea typeface="+mn-ea"/>
                <a:cs typeface="+mn-cs"/>
              </a:rPr>
              <a:t> Szenvedélyes imádság c. könyvében a következőket írja: „Tehát leginkább akkor kell Istent dicsőítenünk, amikor a legkevésbé érzünk vágyat rá. Köszönetet kell mondanunk neki, még akkor is, ha fáj. Különösen akkor, amikor fájdalmaink vannak, mert a dicsőítés a legrövidebb út a megpróbáltatáson át a győzelemig, a fájdalomtól a gyógyulásig.” </a:t>
            </a:r>
          </a:p>
          <a:p>
            <a:r>
              <a:rPr lang="hu-HU"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b="1" kern="1200" dirty="0" smtClean="0">
                <a:solidFill>
                  <a:schemeClr val="tx1"/>
                </a:solidFill>
                <a:effectLst/>
                <a:latin typeface="+mn-lt"/>
                <a:ea typeface="+mn-ea"/>
                <a:cs typeface="+mn-cs"/>
              </a:rPr>
              <a:t>Szólítsuk fel a résztvevőket egy dicsőítő énekre! </a:t>
            </a:r>
            <a:endParaRPr lang="hu-HU" sz="1200" kern="1200" dirty="0" smtClean="0">
              <a:solidFill>
                <a:schemeClr val="tx1"/>
              </a:solidFill>
              <a:effectLst/>
              <a:latin typeface="+mn-lt"/>
              <a:ea typeface="+mn-ea"/>
              <a:cs typeface="+mn-cs"/>
            </a:endParaRPr>
          </a:p>
          <a:p>
            <a:pPr lvl="0"/>
            <a:r>
              <a:rPr lang="hu-HU" sz="1200" b="1" kern="1200" dirty="0" smtClean="0">
                <a:solidFill>
                  <a:schemeClr val="tx1"/>
                </a:solidFill>
                <a:effectLst/>
                <a:latin typeface="+mn-lt"/>
                <a:ea typeface="+mn-ea"/>
                <a:cs typeface="+mn-cs"/>
              </a:rPr>
              <a:t>Kérjük meg őket, hogy néhány szóban áldják és dicsérjék Istent!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10</a:t>
            </a:fld>
            <a:endParaRPr lang="en-US"/>
          </a:p>
        </p:txBody>
      </p:sp>
    </p:spTree>
    <p:extLst>
      <p:ext uri="{BB962C8B-B14F-4D97-AF65-F5344CB8AC3E}">
        <p14:creationId xmlns:p14="http://schemas.microsoft.com/office/powerpoint/2010/main" val="180627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3. SZABADÍTÁS</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„Aki megváltja életedet a koporsótól.” : ISTEN MEGVÁLT ENGEM A SZOLGASÁGBÓL.</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megváltás a veszélyből való szabadulást jelenti a bajban. A koporsó magára, a halálra utal. Isten mindeddig megtartott bennünket, és utunk minden lépését óvta. Ha Isten úgy akarná, akár ma is meghalhatnánk, - és lehet, hogy meg is halunk -, de Isten engedélye nélkül semmi sem történhet.  Még Sátán sem árthat nekünk, csak Isten engedélyével.  </a:t>
            </a:r>
          </a:p>
          <a:p>
            <a:r>
              <a:rPr lang="hu-HU" sz="1200" kern="1200" dirty="0" smtClean="0">
                <a:solidFill>
                  <a:schemeClr val="tx1"/>
                </a:solidFill>
                <a:effectLst/>
                <a:latin typeface="+mn-lt"/>
                <a:ea typeface="+mn-ea"/>
                <a:cs typeface="+mn-cs"/>
              </a:rPr>
              <a:t>Isten folyamatosan munkálkodik a színfalak mögött. Azon dolgozik, hogy megóvjon minket a bajtól, egyengeti előttünk az utat, és minden egyes új naphoz erőt ad nekünk. Egy történet szerint egy angol kórház egyik betegágya fölött bronzplakett függ a következő szöveggel: „Ezt az ágyat egy, a váratlan gyógyulásáért hálás szegény ember adományozta.” </a:t>
            </a:r>
          </a:p>
          <a:p>
            <a:r>
              <a:rPr lang="hu-HU" sz="1200" kern="1200" dirty="0" smtClean="0">
                <a:solidFill>
                  <a:schemeClr val="tx1"/>
                </a:solidFill>
                <a:effectLst/>
                <a:latin typeface="+mn-lt"/>
                <a:ea typeface="+mn-ea"/>
                <a:cs typeface="+mn-cs"/>
              </a:rPr>
              <a:t>Bárcsak úgy láthatnánk az életet, mint Isten! Akkor mi is újabb plaketteket készítenénk minden egyes napon.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11</a:t>
            </a:fld>
            <a:endParaRPr lang="en-US"/>
          </a:p>
        </p:txBody>
      </p:sp>
    </p:spTree>
    <p:extLst>
      <p:ext uri="{BB962C8B-B14F-4D97-AF65-F5344CB8AC3E}">
        <p14:creationId xmlns:p14="http://schemas.microsoft.com/office/powerpoint/2010/main" val="1211191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a:t>
            </a:r>
            <a:r>
              <a:rPr lang="hu-HU" sz="1200" b="1" kern="1200" dirty="0" smtClean="0">
                <a:solidFill>
                  <a:schemeClr val="tx1"/>
                </a:solidFill>
                <a:effectLst/>
                <a:latin typeface="+mn-lt"/>
                <a:ea typeface="+mn-ea"/>
                <a:cs typeface="+mn-cs"/>
              </a:rPr>
              <a:t>MEGKORONÁZÁS</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„Aki kegyelemmel és irgalmassággal koronáz meg téged.”: GYERMEKEKÉNT ISTEN MEGKORONÁZ ENGEM</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12</a:t>
            </a:fld>
            <a:endParaRPr lang="en-US"/>
          </a:p>
        </p:txBody>
      </p:sp>
    </p:spTree>
    <p:extLst>
      <p:ext uri="{BB962C8B-B14F-4D97-AF65-F5344CB8AC3E}">
        <p14:creationId xmlns:p14="http://schemas.microsoft.com/office/powerpoint/2010/main" val="198601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régebbi fordítások szerint Isten „szeretetteljességgel” koronáz meg minket. Ez Isten hűséges, végtelen, változatlan, soha el nem múló szeretete irántunk. Felhalmozza áldásait, és mindet ránk árasztja.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Gyengéd irgalmassággal koronáz meg bennünket. Vajon miért nem azt mondja a zsoltáros, hogy gyengéd igazságossággal? Az igazságosságban semmi gyengédség sincsen. A kegyelem a hibára és vereségre utal.  A gyengéd kegyelem azt jelenti, Isten tudja, hogy min megyünk keresztül és ott látogat meg minket, ahol éppen tartunk. Semmi esélyünk sem lenne, ha abban kellene részesülnünk, amit valóban érdemlünk Istentől.  Ő azonban az igazságosság helyett gyengéd kegyelmet ad nekünk.  </a:t>
            </a:r>
          </a:p>
          <a:p>
            <a:r>
              <a:rPr lang="hu-HU" sz="1200" kern="1200" dirty="0" smtClean="0">
                <a:solidFill>
                  <a:schemeClr val="tx1"/>
                </a:solidFill>
                <a:effectLst/>
                <a:latin typeface="+mn-lt"/>
                <a:ea typeface="+mn-ea"/>
                <a:cs typeface="+mn-cs"/>
              </a:rPr>
              <a:t>A korona Isten gyermekeként elfoglalt helyünkre emlékeztet minket. Napjainkban csak királyok és királynők viselnek koronát, de minden keresztény kiváltsága Isten szeretetteljes, gyengéd kegyelme koronájának viselése.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13</a:t>
            </a:fld>
            <a:endParaRPr lang="en-US"/>
          </a:p>
        </p:txBody>
      </p:sp>
    </p:spTree>
    <p:extLst>
      <p:ext uri="{BB962C8B-B14F-4D97-AF65-F5344CB8AC3E}">
        <p14:creationId xmlns:p14="http://schemas.microsoft.com/office/powerpoint/2010/main" val="196793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a:t>
            </a:r>
            <a:r>
              <a:rPr lang="en-US" sz="1200" b="1" kern="1200" baseline="0" dirty="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MEGELÉGÍTÉS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„Aki jóval tölti be a te ékességedet, és megújul a te ifjúságod, mint a sasé.” : AZ Ő SZENTJEKÉNT ISTEN MINDENNEL ELLÁT ÉS MEGERŐSÍT ENGEM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14</a:t>
            </a:fld>
            <a:endParaRPr lang="en-US"/>
          </a:p>
        </p:txBody>
      </p:sp>
    </p:spTree>
    <p:extLst>
      <p:ext uri="{BB962C8B-B14F-4D97-AF65-F5344CB8AC3E}">
        <p14:creationId xmlns:p14="http://schemas.microsoft.com/office/powerpoint/2010/main" val="130766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szöveg szerint Isten minden jóval ellát minket. Ez azt jelenti, hogy a világon semmi sem elégíthet meg úgy bennünket, mint maga Isten. A „jó” az 5. versben Istentől jön, és nem bármi másból a környezetünkben.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egyik fordítás szerint: „Isten jó dolgokkal tölti meg életemet”, ami igaz is, de olyan benyomást kelt, mintha Isten bizonyos anyagi előnyöket –pénzt, pozíciót, vagy egyéb földi jót ajánlana, ha egyedül Őt szolgáljuk. A hangsúly azonban nem azon van, hogy mit birtokolunk, hanem, hogy mi kinek a hatalmában vagyunk. Eugene </a:t>
            </a:r>
            <a:r>
              <a:rPr lang="hu-HU" sz="1200" kern="1200" dirty="0" err="1" smtClean="0">
                <a:solidFill>
                  <a:schemeClr val="tx1"/>
                </a:solidFill>
                <a:effectLst/>
                <a:latin typeface="+mn-lt"/>
                <a:ea typeface="+mn-ea"/>
                <a:cs typeface="+mn-cs"/>
              </a:rPr>
              <a:t>Peterson</a:t>
            </a:r>
            <a:r>
              <a:rPr lang="hu-HU" sz="1200" kern="1200" dirty="0" smtClean="0">
                <a:solidFill>
                  <a:schemeClr val="tx1"/>
                </a:solidFill>
                <a:effectLst/>
                <a:latin typeface="+mn-lt"/>
                <a:ea typeface="+mn-ea"/>
                <a:cs typeface="+mn-cs"/>
              </a:rPr>
              <a:t> pontosan megragadja a lényeget </a:t>
            </a:r>
            <a:r>
              <a:rPr lang="hu-HU" sz="1200" i="1" kern="1200" dirty="0" smtClean="0">
                <a:solidFill>
                  <a:schemeClr val="tx1"/>
                </a:solidFill>
                <a:effectLst/>
                <a:latin typeface="+mn-lt"/>
                <a:ea typeface="+mn-ea"/>
                <a:cs typeface="+mn-cs"/>
              </a:rPr>
              <a:t>Az üzenet c.</a:t>
            </a:r>
            <a:r>
              <a:rPr lang="hu-HU" sz="1200" kern="1200" dirty="0" smtClean="0">
                <a:solidFill>
                  <a:schemeClr val="tx1"/>
                </a:solidFill>
                <a:effectLst/>
                <a:latin typeface="+mn-lt"/>
                <a:ea typeface="+mn-ea"/>
                <a:cs typeface="+mn-cs"/>
              </a:rPr>
              <a:t> művében: „Isten az Ő örökkévaló szépségű jóságába burkol minket.”  </a:t>
            </a:r>
          </a:p>
          <a:p>
            <a:r>
              <a:rPr lang="hu-HU" sz="1200" u="none" strike="noStrike"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15</a:t>
            </a:fld>
            <a:endParaRPr lang="en-US"/>
          </a:p>
        </p:txBody>
      </p:sp>
    </p:spTree>
    <p:extLst>
      <p:ext uri="{BB962C8B-B14F-4D97-AF65-F5344CB8AC3E}">
        <p14:creationId xmlns:p14="http://schemas.microsoft.com/office/powerpoint/2010/main" val="167814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DICSŐÍTŐ ÉLETET ÉLNI</a:t>
            </a:r>
            <a:r>
              <a:rPr lang="hu-HU" sz="1200" kern="1200" dirty="0" smtClean="0">
                <a:solidFill>
                  <a:schemeClr val="tx1"/>
                </a:solidFill>
                <a:effectLst/>
                <a:latin typeface="+mn-lt"/>
                <a:ea typeface="+mn-ea"/>
                <a:cs typeface="+mn-cs"/>
              </a:rPr>
              <a: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Létfontosságú Istent dicsőítő lelkülettel élni. De mit tehetünk, ha nehézségeink vannak a dicsőítés-teli élettel?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16</a:t>
            </a:fld>
            <a:endParaRPr lang="en-US"/>
          </a:p>
        </p:txBody>
      </p:sp>
    </p:spTree>
    <p:extLst>
      <p:ext uri="{BB962C8B-B14F-4D97-AF65-F5344CB8AC3E}">
        <p14:creationId xmlns:p14="http://schemas.microsoft.com/office/powerpoint/2010/main" val="168995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1.</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Adjuk át életünket Krisztusnak!</a:t>
            </a:r>
            <a:r>
              <a:rPr lang="hu-HU" sz="1200" kern="1200" dirty="0" smtClean="0">
                <a:solidFill>
                  <a:schemeClr val="tx1"/>
                </a:solidFill>
                <a:effectLst/>
                <a:latin typeface="+mn-lt"/>
                <a:ea typeface="+mn-ea"/>
                <a:cs typeface="+mn-cs"/>
              </a:rPr>
              <a:t>  Először is legyünk abszolút biztosak benne, hogy hitünket teljes mértékben Jézus Krisztusba, mint Urunkba és Megváltónkba vetettük! A Biblia szerint: „Mert ha a te száddal vallást teszel az Úr Jézusról, és szívedben hiszed, hogy az Isten feltámasztotta őt a halálból, </a:t>
            </a:r>
            <a:r>
              <a:rPr lang="hu-HU" sz="1200" kern="1200" dirty="0" err="1" smtClean="0">
                <a:solidFill>
                  <a:schemeClr val="tx1"/>
                </a:solidFill>
                <a:effectLst/>
                <a:latin typeface="+mn-lt"/>
                <a:ea typeface="+mn-ea"/>
                <a:cs typeface="+mn-cs"/>
              </a:rPr>
              <a:t>megtartatol</a:t>
            </a:r>
            <a:r>
              <a:rPr lang="hu-HU" sz="1200" kern="1200" dirty="0" smtClean="0">
                <a:solidFill>
                  <a:schemeClr val="tx1"/>
                </a:solidFill>
                <a:effectLst/>
                <a:latin typeface="+mn-lt"/>
                <a:ea typeface="+mn-ea"/>
                <a:cs typeface="+mn-cs"/>
              </a:rPr>
              <a:t>.”  (Róm 10:9). A dicsőítő élet itt kezdődik, annak megvallásával, hogy Jézus az Úr.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17</a:t>
            </a:fld>
            <a:endParaRPr lang="en-US"/>
          </a:p>
        </p:txBody>
      </p:sp>
    </p:spTree>
    <p:extLst>
      <p:ext uri="{BB962C8B-B14F-4D97-AF65-F5344CB8AC3E}">
        <p14:creationId xmlns:p14="http://schemas.microsoft.com/office/powerpoint/2010/main" val="38213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2.</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Valljuk meg Neki és bánjuk meg bűneinket! </a:t>
            </a:r>
            <a:r>
              <a:rPr lang="hu-HU" sz="1200" kern="1200" dirty="0" smtClean="0">
                <a:solidFill>
                  <a:schemeClr val="tx1"/>
                </a:solidFill>
                <a:effectLst/>
                <a:latin typeface="+mn-lt"/>
                <a:ea typeface="+mn-ea"/>
                <a:cs typeface="+mn-cs"/>
              </a:rPr>
              <a:t>A bűn, beleértve a büszke magabízást is, elválaszt minket Istentől, az Ő szeretetétől és védelmétől. Ám a biztos megbocsájtás ígéretét kapjuk, ha megbánással térünk Hozzá. (1 János 1:9). </a:t>
            </a:r>
            <a:r>
              <a:rPr lang="hu-HU" sz="1200" kern="1200" dirty="0" smtClean="0">
                <a:solidFill>
                  <a:schemeClr val="tx1"/>
                </a:solidFill>
                <a:effectLst/>
                <a:latin typeface="+mn-lt"/>
                <a:ea typeface="+mn-ea"/>
                <a:cs typeface="+mn-cs"/>
              </a:rPr>
              <a:t>Valljuk </a:t>
            </a:r>
            <a:r>
              <a:rPr lang="hu-HU" sz="1200" kern="1200" dirty="0" smtClean="0">
                <a:solidFill>
                  <a:schemeClr val="tx1"/>
                </a:solidFill>
                <a:effectLst/>
                <a:latin typeface="+mn-lt"/>
                <a:ea typeface="+mn-ea"/>
                <a:cs typeface="+mn-cs"/>
              </a:rPr>
              <a:t>meg minden ismert bűnünket és kérjük Istent, vizsgálja meg szívünket. Ezek után </a:t>
            </a:r>
            <a:r>
              <a:rPr lang="hu-HU" sz="1200" kern="1200" dirty="0" smtClean="0">
                <a:solidFill>
                  <a:schemeClr val="tx1"/>
                </a:solidFill>
                <a:effectLst/>
                <a:latin typeface="+mn-lt"/>
                <a:ea typeface="+mn-ea"/>
                <a:cs typeface="+mn-cs"/>
              </a:rPr>
              <a:t>fogadjuk el megbocsájtását!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18</a:t>
            </a:fld>
            <a:endParaRPr lang="en-US"/>
          </a:p>
        </p:txBody>
      </p:sp>
    </p:spTree>
    <p:extLst>
      <p:ext uri="{BB962C8B-B14F-4D97-AF65-F5344CB8AC3E}">
        <p14:creationId xmlns:p14="http://schemas.microsoft.com/office/powerpoint/2010/main" val="158626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3. Mindenkor dicsérjük Istent! </a:t>
            </a:r>
            <a:r>
              <a:rPr lang="hu-HU" sz="1200" kern="1200" dirty="0" smtClean="0">
                <a:solidFill>
                  <a:schemeClr val="tx1"/>
                </a:solidFill>
                <a:effectLst/>
                <a:latin typeface="+mn-lt"/>
                <a:ea typeface="+mn-ea"/>
                <a:cs typeface="+mn-cs"/>
              </a:rPr>
              <a:t>Nagyon fontos, hogy pillanatnyi érzéseink ellenére is, mindig ajánljuk fel Istennek a „dicséretnek áldozatát”, ahogy a </a:t>
            </a:r>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13:15 igevers nevezi a dicsőítést. Isten gyakran kéri, hogy érzéseink és körülményeink ellenére mi tegyük meg az első lépést, különösen, amikor hitbeli növekedésünket igyekszik segíteni. (Jakab 1:2-4). </a:t>
            </a: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t>19</a:t>
            </a:fld>
            <a:endParaRPr lang="en-US"/>
          </a:p>
        </p:txBody>
      </p:sp>
    </p:spTree>
    <p:extLst>
      <p:ext uri="{BB962C8B-B14F-4D97-AF65-F5344CB8AC3E}">
        <p14:creationId xmlns:p14="http://schemas.microsoft.com/office/powerpoint/2010/main" val="156717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ÉNEKELJÜNK ÚJ DALT AZ ÚRNAK! </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Dicsőítés, mint életforma </a:t>
            </a:r>
            <a:endParaRPr lang="hu-HU" sz="1200" kern="1200" dirty="0" smtClean="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„Mind ez egész föld énekeljen az Úrnak, napról-napra hirdessétek az ő szabadítását. Beszéljétek a pogányok között az ő dicsőségét, minden népek között az ő csudálatos dolgait; Mert nagy az Úr és igen dicsérendő, és rettenetes minden istenek felett;</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1 </a:t>
            </a:r>
            <a:r>
              <a:rPr lang="hu-HU" sz="1200" i="1" kern="1200" dirty="0" err="1" smtClean="0">
                <a:solidFill>
                  <a:schemeClr val="tx1"/>
                </a:solidFill>
                <a:effectLst/>
                <a:latin typeface="+mn-lt"/>
                <a:ea typeface="+mn-ea"/>
                <a:cs typeface="+mn-cs"/>
              </a:rPr>
              <a:t>Krón</a:t>
            </a:r>
            <a:r>
              <a:rPr lang="hu-HU" sz="1200" i="1" kern="1200" dirty="0" smtClean="0">
                <a:solidFill>
                  <a:schemeClr val="tx1"/>
                </a:solidFill>
                <a:effectLst/>
                <a:latin typeface="+mn-lt"/>
                <a:ea typeface="+mn-ea"/>
                <a:cs typeface="+mn-cs"/>
              </a:rPr>
              <a:t> 16:23-25</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2</a:t>
            </a:fld>
            <a:endParaRPr lang="en-US"/>
          </a:p>
        </p:txBody>
      </p:sp>
    </p:spTree>
    <p:extLst>
      <p:ext uri="{BB962C8B-B14F-4D97-AF65-F5344CB8AC3E}">
        <p14:creationId xmlns:p14="http://schemas.microsoft.com/office/powerpoint/2010/main" val="171649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4. Legyünk közösségben más hívőkkel! </a:t>
            </a:r>
            <a:r>
              <a:rPr lang="hu-HU" sz="1200" kern="1200" dirty="0" smtClean="0">
                <a:solidFill>
                  <a:schemeClr val="tx1"/>
                </a:solidFill>
                <a:effectLst/>
                <a:latin typeface="+mn-lt"/>
                <a:ea typeface="+mn-ea"/>
                <a:cs typeface="+mn-cs"/>
              </a:rPr>
              <a:t>Küzdelmeink megosztása testvéreinkkel a Krisztusban nem csupán egy jó ötlet (</a:t>
            </a:r>
            <a:r>
              <a:rPr lang="hu-HU" sz="1200" kern="1200" dirty="0" err="1" smtClean="0">
                <a:solidFill>
                  <a:schemeClr val="tx1"/>
                </a:solidFill>
                <a:effectLst/>
                <a:latin typeface="+mn-lt"/>
                <a:ea typeface="+mn-ea"/>
                <a:cs typeface="+mn-cs"/>
              </a:rPr>
              <a:t>Préd</a:t>
            </a:r>
            <a:r>
              <a:rPr lang="hu-HU" sz="1200" kern="1200" dirty="0" smtClean="0">
                <a:solidFill>
                  <a:schemeClr val="tx1"/>
                </a:solidFill>
                <a:effectLst/>
                <a:latin typeface="+mn-lt"/>
                <a:ea typeface="+mn-ea"/>
                <a:cs typeface="+mn-cs"/>
              </a:rPr>
              <a:t> 4:9-10), hanem utasítás (Jakab 5:16). Istent dicsőítő képességünk kulcsa, ha a hívők rendszeresen összegyűlnek Istent dicsőíteni. (</a:t>
            </a:r>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10:24-25).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20</a:t>
            </a:fld>
            <a:endParaRPr lang="en-US"/>
          </a:p>
        </p:txBody>
      </p:sp>
    </p:spTree>
    <p:extLst>
      <p:ext uri="{BB962C8B-B14F-4D97-AF65-F5344CB8AC3E}">
        <p14:creationId xmlns:p14="http://schemas.microsoft.com/office/powerpoint/2010/main" val="59431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4132263" cy="2324100"/>
          </a:xfrm>
        </p:spPr>
      </p:sp>
      <p:sp>
        <p:nvSpPr>
          <p:cNvPr id="3" name="Notes Placeholder 2"/>
          <p:cNvSpPr>
            <a:spLocks noGrp="1"/>
          </p:cNvSpPr>
          <p:nvPr>
            <p:ph type="body" idx="1"/>
          </p:nvPr>
        </p:nvSpPr>
        <p:spPr>
          <a:xfrm>
            <a:off x="685800" y="2971800"/>
            <a:ext cx="5486400" cy="3600450"/>
          </a:xfrm>
        </p:spPr>
        <p:txBody>
          <a:bodyPr/>
          <a:lstStyle/>
          <a:p>
            <a:r>
              <a:rPr lang="hu-HU" sz="1200" b="1" kern="1200" dirty="0" smtClean="0">
                <a:solidFill>
                  <a:schemeClr val="tx1"/>
                </a:solidFill>
                <a:effectLst/>
                <a:latin typeface="+mn-lt"/>
                <a:ea typeface="+mn-ea"/>
                <a:cs typeface="+mn-cs"/>
              </a:rPr>
              <a:t>BEFEJEZÉS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Mindnyájunknak ugyanaz az Istene. Egy Istent szolgálunk. Milyen jutalmat kínál nekünk Istenünk? Nincsen más Isten, csak Ő. Ajándékai a következők:</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Megbocsájtás</a:t>
            </a:r>
          </a:p>
          <a:p>
            <a:pPr lvl="0"/>
            <a:r>
              <a:rPr lang="hu-HU" sz="1200" kern="1200" dirty="0" smtClean="0">
                <a:solidFill>
                  <a:schemeClr val="tx1"/>
                </a:solidFill>
                <a:effectLst/>
                <a:latin typeface="+mn-lt"/>
                <a:ea typeface="+mn-ea"/>
                <a:cs typeface="+mn-cs"/>
              </a:rPr>
              <a:t>Gyógyítás</a:t>
            </a:r>
          </a:p>
          <a:p>
            <a:pPr lvl="0"/>
            <a:r>
              <a:rPr lang="hu-HU" sz="1200" kern="1200" dirty="0" smtClean="0">
                <a:solidFill>
                  <a:schemeClr val="tx1"/>
                </a:solidFill>
                <a:effectLst/>
                <a:latin typeface="+mn-lt"/>
                <a:ea typeface="+mn-ea"/>
                <a:cs typeface="+mn-cs"/>
              </a:rPr>
              <a:t>Megváltás </a:t>
            </a:r>
          </a:p>
          <a:p>
            <a:pPr lvl="0"/>
            <a:r>
              <a:rPr lang="hu-HU" sz="1200" kern="1200" dirty="0" smtClean="0">
                <a:solidFill>
                  <a:schemeClr val="tx1"/>
                </a:solidFill>
                <a:effectLst/>
                <a:latin typeface="+mn-lt"/>
                <a:ea typeface="+mn-ea"/>
                <a:cs typeface="+mn-cs"/>
              </a:rPr>
              <a:t>Megkoronázás </a:t>
            </a:r>
          </a:p>
          <a:p>
            <a:pPr lvl="0"/>
            <a:r>
              <a:rPr lang="hu-HU" sz="1200" kern="1200" dirty="0" smtClean="0">
                <a:solidFill>
                  <a:schemeClr val="tx1"/>
                </a:solidFill>
                <a:effectLst/>
                <a:latin typeface="+mn-lt"/>
                <a:ea typeface="+mn-ea"/>
                <a:cs typeface="+mn-cs"/>
              </a:rPr>
              <a:t>Megelégítés </a:t>
            </a:r>
          </a:p>
          <a:p>
            <a:r>
              <a:rPr lang="hu-HU" sz="1200" b="1" i="1" kern="1200" dirty="0" smtClean="0">
                <a:solidFill>
                  <a:schemeClr val="tx1"/>
                </a:solidFill>
                <a:effectLst/>
                <a:latin typeface="+mn-lt"/>
                <a:ea typeface="+mn-ea"/>
                <a:cs typeface="+mn-cs"/>
              </a:rPr>
              <a:t>Zsoltár 42:6-9 (az üzenet)</a:t>
            </a:r>
            <a:endParaRPr lang="hu-HU" sz="1200" b="1"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„Miért csüggedsz el lelkem és </a:t>
            </a:r>
            <a:r>
              <a:rPr lang="hu-HU" sz="1200" i="1" kern="1200" dirty="0" err="1" smtClean="0">
                <a:solidFill>
                  <a:schemeClr val="tx1"/>
                </a:solidFill>
                <a:effectLst/>
                <a:latin typeface="+mn-lt"/>
                <a:ea typeface="+mn-ea"/>
                <a:cs typeface="+mn-cs"/>
              </a:rPr>
              <a:t>nyughatatlankodol</a:t>
            </a:r>
            <a:r>
              <a:rPr lang="hu-HU" sz="1200" i="1" kern="1200" dirty="0" smtClean="0">
                <a:solidFill>
                  <a:schemeClr val="tx1"/>
                </a:solidFill>
                <a:effectLst/>
                <a:latin typeface="+mn-lt"/>
                <a:ea typeface="+mn-ea"/>
                <a:cs typeface="+mn-cs"/>
              </a:rPr>
              <a:t> bennem? Bízzál Istenben, mert még hálát adok én néki az ő orcájának szabadításáért. Istenem! Elcsügged bennem az én lelkem; azért emlékezem reád a Jordán és </a:t>
            </a:r>
            <a:r>
              <a:rPr lang="hu-HU" sz="1200" i="1" kern="1200" dirty="0" err="1" smtClean="0">
                <a:solidFill>
                  <a:schemeClr val="tx1"/>
                </a:solidFill>
                <a:effectLst/>
                <a:latin typeface="+mn-lt"/>
                <a:ea typeface="+mn-ea"/>
                <a:cs typeface="+mn-cs"/>
              </a:rPr>
              <a:t>Hermon</a:t>
            </a:r>
            <a:r>
              <a:rPr lang="hu-HU" sz="1200" i="1" kern="1200" dirty="0" smtClean="0">
                <a:solidFill>
                  <a:schemeClr val="tx1"/>
                </a:solidFill>
                <a:effectLst/>
                <a:latin typeface="+mn-lt"/>
                <a:ea typeface="+mn-ea"/>
                <a:cs typeface="+mn-cs"/>
              </a:rPr>
              <a:t> földjéről, a </a:t>
            </a:r>
            <a:r>
              <a:rPr lang="hu-HU" sz="1200" i="1" kern="1200" dirty="0" err="1" smtClean="0">
                <a:solidFill>
                  <a:schemeClr val="tx1"/>
                </a:solidFill>
                <a:effectLst/>
                <a:latin typeface="+mn-lt"/>
                <a:ea typeface="+mn-ea"/>
                <a:cs typeface="+mn-cs"/>
              </a:rPr>
              <a:t>Micár</a:t>
            </a:r>
            <a:r>
              <a:rPr lang="hu-HU" sz="1200" i="1" kern="1200" dirty="0" smtClean="0">
                <a:solidFill>
                  <a:schemeClr val="tx1"/>
                </a:solidFill>
                <a:effectLst/>
                <a:latin typeface="+mn-lt"/>
                <a:ea typeface="+mn-ea"/>
                <a:cs typeface="+mn-cs"/>
              </a:rPr>
              <a:t> hegyéről. Örvény örvényt hív elő zuhatagjaid hangjára; minden vízáradásod és hullámod összecsap fölöttem! Nappal kiküldte kegyelmét az Úr, éjjel éneke volt velem, imádság az én életem Istenéhez.”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Isten arra szólít ma, hogy küldjük Hozzá dicsőítésünket! Vágyva várja dicshimnuszunkat hallani még ma! Ünnepeljük Istent!  Legyen életünk Istent imádó élet! Bármilyen rossz körülmények közé kerülünk is, áldjuk Őt! S ezzel Isten dicsőségének nagyszerű kiáradását szabadítjuk mindennapi életünkre.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Adjunk hálát ma és dicsérjük Istent, éljünk át mindent, ami Isten jelenlétében elérhető! „Ő szeretni fog minden napon és örömmel énekel fölötted”</a:t>
            </a:r>
          </a:p>
          <a:p>
            <a:r>
              <a:rPr lang="hu-HU" sz="1200" kern="1200" dirty="0" smtClean="0">
                <a:solidFill>
                  <a:schemeClr val="tx1"/>
                </a:solidFill>
                <a:effectLst/>
                <a:latin typeface="+mn-lt"/>
                <a:ea typeface="+mn-ea"/>
                <a:cs typeface="+mn-cs"/>
              </a:rPr>
              <a:t> Engedjük kibontakozni hitünket, tegyük félre minden kétségünket, hitetlenségüket és dicsérjük Istent! Ettől az életünk örökre megváltozik. Mindörökre megváltozunk Isten dicsőségének szemlélésétől!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21</a:t>
            </a:fld>
            <a:endParaRPr lang="en-US"/>
          </a:p>
        </p:txBody>
      </p:sp>
    </p:spTree>
    <p:extLst>
      <p:ext uri="{BB962C8B-B14F-4D97-AF65-F5344CB8AC3E}">
        <p14:creationId xmlns:p14="http://schemas.microsoft.com/office/powerpoint/2010/main" val="77764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657600"/>
            <a:ext cx="5486400" cy="3600450"/>
          </a:xfrm>
        </p:spPr>
        <p:txBody>
          <a:bodyPr/>
          <a:lstStyle/>
          <a:p>
            <a:r>
              <a:rPr lang="hu-HU" sz="1200" b="1" kern="1200" dirty="0" smtClean="0">
                <a:solidFill>
                  <a:schemeClr val="tx1"/>
                </a:solidFill>
                <a:effectLst/>
                <a:latin typeface="+mn-lt"/>
                <a:ea typeface="+mn-ea"/>
                <a:cs typeface="+mn-cs"/>
              </a:rPr>
              <a:t>BEVEZETÉS</a:t>
            </a:r>
            <a:r>
              <a:rPr lang="hu-HU" sz="1200" kern="1200" dirty="0" smtClean="0">
                <a:solidFill>
                  <a:schemeClr val="tx1"/>
                </a:solidFill>
                <a:effectLst/>
                <a:latin typeface="+mn-lt"/>
                <a:ea typeface="+mn-ea"/>
                <a:cs typeface="+mn-cs"/>
              </a:rPr>
              <a: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Szentírás szerint a dicsőítés az a cselekedetünk, ami Teremtőnk iránti áhítatos tiszteletünkből fakad. A hálaadás Istent dicsőíti és lehetővé teszi, hogy mélyebb kapcsolatba kerüljünk </a:t>
            </a:r>
            <a:r>
              <a:rPr lang="hu-HU" sz="1200" b="0" kern="1200" dirty="0" smtClean="0">
                <a:solidFill>
                  <a:schemeClr val="tx1"/>
                </a:solidFill>
                <a:effectLst/>
                <a:latin typeface="+mn-lt"/>
                <a:ea typeface="+mn-ea"/>
                <a:cs typeface="+mn-cs"/>
              </a:rPr>
              <a:t>vele. </a:t>
            </a:r>
            <a:r>
              <a:rPr lang="hu-HU" sz="1200" b="1" kern="1200" dirty="0" smtClean="0">
                <a:solidFill>
                  <a:schemeClr val="tx1"/>
                </a:solidFill>
                <a:effectLst/>
                <a:latin typeface="+mn-lt"/>
                <a:ea typeface="+mn-ea"/>
                <a:cs typeface="+mn-cs"/>
              </a:rPr>
              <a:t>Figyelmünket a saját gondjainkról Isten természetére és jellemére tereli.   </a:t>
            </a:r>
          </a:p>
          <a:p>
            <a:r>
              <a:rPr lang="hu-HU" sz="1200" kern="1200" dirty="0" smtClean="0">
                <a:solidFill>
                  <a:schemeClr val="tx1"/>
                </a:solidFill>
                <a:effectLst/>
                <a:latin typeface="+mn-lt"/>
                <a:ea typeface="+mn-ea"/>
                <a:cs typeface="+mn-cs"/>
              </a:rPr>
              <a:t>Amikor Istenre összpontosítjuk gondolatainkat és hirdetjük jóságát, az Ő dicsőségét tükrözzük vissza. Ez hálával és megelégedéssel tölt el bennünket (</a:t>
            </a:r>
            <a:r>
              <a:rPr lang="hu-HU" sz="1200" kern="1200" dirty="0" err="1" smtClean="0">
                <a:solidFill>
                  <a:schemeClr val="tx1"/>
                </a:solidFill>
                <a:effectLst/>
                <a:latin typeface="+mn-lt"/>
                <a:ea typeface="+mn-ea"/>
                <a:cs typeface="+mn-cs"/>
              </a:rPr>
              <a:t>Ézsa</a:t>
            </a:r>
            <a:r>
              <a:rPr lang="hu-HU" sz="1200" kern="1200" dirty="0" smtClean="0">
                <a:solidFill>
                  <a:schemeClr val="tx1"/>
                </a:solidFill>
                <a:effectLst/>
                <a:latin typeface="+mn-lt"/>
                <a:ea typeface="+mn-ea"/>
                <a:cs typeface="+mn-cs"/>
              </a:rPr>
              <a:t> 26:3), és megváltoztatja az életszemléletünket.  </a:t>
            </a:r>
          </a:p>
          <a:p>
            <a:r>
              <a:rPr lang="hu-HU" sz="1200" kern="1200" dirty="0" smtClean="0">
                <a:solidFill>
                  <a:schemeClr val="tx1"/>
                </a:solidFill>
                <a:effectLst/>
                <a:latin typeface="+mn-lt"/>
                <a:ea typeface="+mn-ea"/>
                <a:cs typeface="+mn-cs"/>
              </a:rPr>
              <a:t>Dicséretünkkel Isten kiválóságának elismerését is kifejezzük. Azt gondolhatjátok, hogy a dicsőítés annyi, mint egy köszönömöt mondani, de nem így van. Nagy a különbség! A hálaadás arról szól, amit Isten ajándéka miatt érzünk, dicsőíteni viszont azért dicsőítjük </a:t>
            </a:r>
            <a:r>
              <a:rPr lang="hu-HU" sz="1200" b="1" i="1" kern="1200" dirty="0" smtClean="0">
                <a:solidFill>
                  <a:schemeClr val="tx1"/>
                </a:solidFill>
                <a:effectLst/>
                <a:latin typeface="+mn-lt"/>
                <a:ea typeface="+mn-ea"/>
                <a:cs typeface="+mn-cs"/>
              </a:rPr>
              <a:t>Őt, aki.</a:t>
            </a:r>
            <a:r>
              <a:rPr lang="hu-HU" sz="1200" kern="1200" dirty="0" smtClean="0">
                <a:solidFill>
                  <a:schemeClr val="tx1"/>
                </a:solidFill>
                <a:effectLst/>
                <a:latin typeface="+mn-lt"/>
                <a:ea typeface="+mn-ea"/>
                <a:cs typeface="+mn-cs"/>
              </a:rPr>
              <a:t>  </a:t>
            </a:r>
          </a:p>
          <a:p>
            <a:r>
              <a:rPr lang="hu-HU" sz="1200" u="none" strike="noStrike"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Zsolt 18:4 szerint: </a:t>
            </a:r>
            <a:r>
              <a:rPr lang="hu-HU" sz="1200" i="1" kern="1200" dirty="0" smtClean="0">
                <a:solidFill>
                  <a:schemeClr val="tx1"/>
                </a:solidFill>
                <a:effectLst/>
                <a:latin typeface="+mn-lt"/>
                <a:ea typeface="+mn-ea"/>
                <a:cs typeface="+mn-cs"/>
              </a:rPr>
              <a:t>„Az Úrhoz kiáltok, aki dicséretre méltó…" </a:t>
            </a:r>
          </a:p>
          <a:p>
            <a:pPr lvl="0"/>
            <a:r>
              <a:rPr lang="hu-HU" sz="1200" kern="1200" dirty="0" smtClean="0">
                <a:solidFill>
                  <a:schemeClr val="tx1"/>
                </a:solidFill>
                <a:effectLst/>
                <a:latin typeface="+mn-lt"/>
                <a:ea typeface="+mn-ea"/>
                <a:cs typeface="+mn-cs"/>
              </a:rPr>
              <a:t>A Jer sir 3: 22-23 igeversekből megtudjuk, hogy azért, mert: </a:t>
            </a:r>
            <a:r>
              <a:rPr lang="hu-HU" sz="1200" i="1" kern="1200" dirty="0" smtClean="0">
                <a:solidFill>
                  <a:schemeClr val="tx1"/>
                </a:solidFill>
                <a:effectLst/>
                <a:latin typeface="+mn-lt"/>
                <a:ea typeface="+mn-ea"/>
                <a:cs typeface="+mn-cs"/>
              </a:rPr>
              <a:t>„Az Úr kegyelmessége az, hogy még nincsen végünk; mivel nem fogyatkozik el az ő irgalmassága! Minden reggel meg-megújul; nagy a te hűséged!” </a:t>
            </a:r>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Amikor a zsoltáros számba vette Isten kegyelmét az életében, nem mondhatott mást, mint önkéntelenül a következő szavakat: </a:t>
            </a:r>
            <a:r>
              <a:rPr lang="hu-HU" sz="1200" i="1" kern="1200" dirty="0" smtClean="0">
                <a:solidFill>
                  <a:schemeClr val="tx1"/>
                </a:solidFill>
                <a:effectLst/>
                <a:latin typeface="+mn-lt"/>
                <a:ea typeface="+mn-ea"/>
                <a:cs typeface="+mn-cs"/>
              </a:rPr>
              <a:t>„Áldjad én lelkem az Urat, és egész bensőm az ő szent nevét.” (Zsolt 103:1)</a:t>
            </a:r>
          </a:p>
          <a:p>
            <a:r>
              <a:rPr lang="hu-HU" sz="1200" i="1" kern="1200" dirty="0" smtClean="0">
                <a:solidFill>
                  <a:schemeClr val="tx1"/>
                </a:solidFill>
                <a:effectLst/>
                <a:latin typeface="+mn-lt"/>
                <a:ea typeface="+mn-ea"/>
                <a:cs typeface="+mn-cs"/>
              </a:rPr>
              <a:t/>
            </a:r>
            <a:br>
              <a:rPr lang="hu-HU" sz="1200" i="1"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Minden hívőnek dicsőítenie kell Istent! Valójában az </a:t>
            </a:r>
            <a:r>
              <a:rPr lang="hu-HU" sz="1200" kern="1200" dirty="0" err="1" smtClean="0">
                <a:solidFill>
                  <a:schemeClr val="tx1"/>
                </a:solidFill>
                <a:effectLst/>
                <a:latin typeface="+mn-lt"/>
                <a:ea typeface="+mn-ea"/>
                <a:cs typeface="+mn-cs"/>
              </a:rPr>
              <a:t>Ézsa</a:t>
            </a:r>
            <a:r>
              <a:rPr lang="hu-HU" sz="1200" kern="1200" dirty="0" smtClean="0">
                <a:solidFill>
                  <a:schemeClr val="tx1"/>
                </a:solidFill>
                <a:effectLst/>
                <a:latin typeface="+mn-lt"/>
                <a:ea typeface="+mn-ea"/>
                <a:cs typeface="+mn-cs"/>
              </a:rPr>
              <a:t> 43:21 igevers megmagyarázza, hogy a dicsőítés megteremtésünk egyik oka</a:t>
            </a:r>
            <a:r>
              <a:rPr lang="hu-HU" sz="1200" i="1" kern="1200" dirty="0" smtClean="0">
                <a:solidFill>
                  <a:schemeClr val="tx1"/>
                </a:solidFill>
                <a:effectLst/>
                <a:latin typeface="+mn-lt"/>
                <a:ea typeface="+mn-ea"/>
                <a:cs typeface="+mn-cs"/>
              </a:rPr>
              <a:t>: „A nép, amelyet magamnak </a:t>
            </a:r>
            <a:r>
              <a:rPr lang="hu-HU" sz="1200" i="1" kern="1200" dirty="0" err="1" smtClean="0">
                <a:solidFill>
                  <a:schemeClr val="tx1"/>
                </a:solidFill>
                <a:effectLst/>
                <a:latin typeface="+mn-lt"/>
                <a:ea typeface="+mn-ea"/>
                <a:cs typeface="+mn-cs"/>
              </a:rPr>
              <a:t>alkoték</a:t>
            </a:r>
            <a:r>
              <a:rPr lang="hu-HU" sz="1200" i="1" kern="1200" dirty="0" smtClean="0">
                <a:solidFill>
                  <a:schemeClr val="tx1"/>
                </a:solidFill>
                <a:effectLst/>
                <a:latin typeface="+mn-lt"/>
                <a:ea typeface="+mn-ea"/>
                <a:cs typeface="+mn-cs"/>
              </a:rPr>
              <a:t>, hirdesse dicséretemet!”</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13:15 igehely is megerősíti ezt: </a:t>
            </a:r>
            <a:r>
              <a:rPr lang="hu-HU" sz="1200" i="1" kern="1200" dirty="0" smtClean="0">
                <a:solidFill>
                  <a:schemeClr val="tx1"/>
                </a:solidFill>
                <a:effectLst/>
                <a:latin typeface="+mn-lt"/>
                <a:ea typeface="+mn-ea"/>
                <a:cs typeface="+mn-cs"/>
              </a:rPr>
              <a:t>„</a:t>
            </a:r>
            <a:r>
              <a:rPr lang="hu-HU" sz="1200" i="1" kern="1200" dirty="0" err="1" smtClean="0">
                <a:solidFill>
                  <a:schemeClr val="tx1"/>
                </a:solidFill>
                <a:effectLst/>
                <a:latin typeface="+mn-lt"/>
                <a:ea typeface="+mn-ea"/>
                <a:cs typeface="+mn-cs"/>
              </a:rPr>
              <a:t>Annakokáért</a:t>
            </a:r>
            <a:r>
              <a:rPr lang="hu-HU" sz="1200" i="1" kern="1200" dirty="0" smtClean="0">
                <a:solidFill>
                  <a:schemeClr val="tx1"/>
                </a:solidFill>
                <a:effectLst/>
                <a:latin typeface="+mn-lt"/>
                <a:ea typeface="+mn-ea"/>
                <a:cs typeface="+mn-cs"/>
              </a:rPr>
              <a:t> ő általa vigyünk </a:t>
            </a:r>
            <a:r>
              <a:rPr lang="hu-HU" sz="1200" i="1" kern="1200" dirty="0" err="1" smtClean="0">
                <a:solidFill>
                  <a:schemeClr val="tx1"/>
                </a:solidFill>
                <a:effectLst/>
                <a:latin typeface="+mn-lt"/>
                <a:ea typeface="+mn-ea"/>
                <a:cs typeface="+mn-cs"/>
              </a:rPr>
              <a:t>dícséretnek</a:t>
            </a:r>
            <a:r>
              <a:rPr lang="hu-HU" sz="1200" i="1" kern="1200" dirty="0" smtClean="0">
                <a:solidFill>
                  <a:schemeClr val="tx1"/>
                </a:solidFill>
                <a:effectLst/>
                <a:latin typeface="+mn-lt"/>
                <a:ea typeface="+mn-ea"/>
                <a:cs typeface="+mn-cs"/>
              </a:rPr>
              <a:t> áldozatát mindenkor Isten elé, azaz az ő nevéről vallást tevő ajkaknak gyümölcsét.” </a:t>
            </a:r>
            <a:endParaRPr lang="hu-HU"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3</a:t>
            </a:fld>
            <a:endParaRPr lang="en-US"/>
          </a:p>
        </p:txBody>
      </p:sp>
    </p:spTree>
    <p:extLst>
      <p:ext uri="{BB962C8B-B14F-4D97-AF65-F5344CB8AC3E}">
        <p14:creationId xmlns:p14="http://schemas.microsoft.com/office/powerpoint/2010/main" val="12969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dicsőítés a legnagyobb kiváltságunk. </a:t>
            </a:r>
          </a:p>
          <a:p>
            <a:endParaRPr lang="hu-HU" sz="1200" b="1"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 dicsőítés az Isten szeretetétől túlcsorduló szívből fakad. </a:t>
            </a:r>
            <a:r>
              <a:rPr lang="hu-HU" sz="1200" kern="1200" dirty="0" smtClean="0">
                <a:solidFill>
                  <a:schemeClr val="tx1"/>
                </a:solidFill>
                <a:effectLst/>
                <a:latin typeface="+mn-lt"/>
                <a:ea typeface="+mn-ea"/>
                <a:cs typeface="+mn-cs"/>
              </a:rPr>
              <a:t> 5Móz 6:5 szerint: </a:t>
            </a:r>
            <a:r>
              <a:rPr lang="hu-HU" sz="1200" i="1" kern="1200" dirty="0" smtClean="0">
                <a:solidFill>
                  <a:schemeClr val="tx1"/>
                </a:solidFill>
                <a:effectLst/>
                <a:latin typeface="+mn-lt"/>
                <a:ea typeface="+mn-ea"/>
                <a:cs typeface="+mn-cs"/>
              </a:rPr>
              <a:t>„Szeressed azért az Urat, a te Istenedet teljes szívedből, teljes lelkedből és teljes erődből.”  </a:t>
            </a:r>
            <a:endParaRPr lang="hu-HU"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4</a:t>
            </a:fld>
            <a:endParaRPr lang="en-US"/>
          </a:p>
        </p:txBody>
      </p:sp>
    </p:spTree>
    <p:extLst>
      <p:ext uri="{BB962C8B-B14F-4D97-AF65-F5344CB8AC3E}">
        <p14:creationId xmlns:p14="http://schemas.microsoft.com/office/powerpoint/2010/main" val="80561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086100"/>
          </a:xfrm>
        </p:spPr>
      </p:sp>
      <p:sp>
        <p:nvSpPr>
          <p:cNvPr id="3" name="Notes Placeholder 2"/>
          <p:cNvSpPr>
            <a:spLocks noGrp="1"/>
          </p:cNvSpPr>
          <p:nvPr>
            <p:ph type="body" idx="1"/>
          </p:nvPr>
        </p:nvSpPr>
        <p:spPr>
          <a:xfrm>
            <a:off x="685800" y="3429000"/>
            <a:ext cx="5486400" cy="3600450"/>
          </a:xfrm>
        </p:spPr>
        <p:txBody>
          <a:bodyPr/>
          <a:lstStyle/>
          <a:p>
            <a:r>
              <a:rPr lang="hu-HU" sz="1200" b="1" kern="1200" dirty="0" smtClean="0">
                <a:solidFill>
                  <a:schemeClr val="tx1"/>
                </a:solidFill>
                <a:effectLst/>
                <a:latin typeface="+mn-lt"/>
                <a:ea typeface="+mn-ea"/>
                <a:cs typeface="+mn-cs"/>
              </a:rPr>
              <a:t>HOGYAN DICSŐÍTSÜK ISTENT?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Hogyan adhatunk dicsőséget Istennek? Mit tegyünk, hogy szerves része legyen életünknek? A dicséretet kifejezhetjük énekkel, verssel, vagy imádságban. Folyamatosan ezt kell tennünk! A Zsolt 34:2 így tanít: „Áldom az Urat minden időben, dicsérete mindig ajkamon van!” A Zsolt 71:6 pedig a következőket mondja? „Reád támaszkodom születésem óta; anyámnak méhéből te vontál ki engem; rólad szól az én dicséretem szüntelen.”  </a:t>
            </a:r>
            <a:br>
              <a:rPr lang="hu-HU" sz="1200"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
            </a:r>
            <a:br>
              <a:rPr lang="hu-HU" sz="1200"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Isten dicsőítését fejezzük ki láthatóan mindennapi tetteinkkel, akárcsak belsőleg, gondolatainkban. A dicsőítés a keresztény istentisztelet cselekedete.  </a:t>
            </a:r>
            <a:br>
              <a:rPr lang="hu-HU" sz="1200"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
            </a:r>
            <a:br>
              <a:rPr lang="hu-HU" sz="1200"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Hogyan dicsőíthetjük Istent? Hogyan kezdjem? –kérdezhetitek. Ha Isten dicsőítése újdonság számunkra, kezdjük dicsérni Őt azért, amit nekünk, személyesen jelent. Hirdesük Isten mérhetetlen jóságát, mely túláradóan bőséges! Íme, néhány példa az elinduláshoz:  </a:t>
            </a:r>
          </a:p>
          <a:p>
            <a:pPr lvl="0"/>
            <a:r>
              <a:rPr lang="hu-HU" sz="1200" kern="1200" dirty="0" smtClean="0">
                <a:solidFill>
                  <a:schemeClr val="tx1"/>
                </a:solidFill>
                <a:effectLst/>
                <a:latin typeface="+mn-lt"/>
                <a:ea typeface="+mn-ea"/>
                <a:cs typeface="+mn-cs"/>
              </a:rPr>
              <a:t>Dicsőítsük Isten a szentségéért, kegyelmességéért és igazságosságáért (2 </a:t>
            </a:r>
            <a:r>
              <a:rPr lang="hu-HU" sz="1200" kern="1200" dirty="0" err="1" smtClean="0">
                <a:solidFill>
                  <a:schemeClr val="tx1"/>
                </a:solidFill>
                <a:effectLst/>
                <a:latin typeface="+mn-lt"/>
                <a:ea typeface="+mn-ea"/>
                <a:cs typeface="+mn-cs"/>
              </a:rPr>
              <a:t>Krón</a:t>
            </a:r>
            <a:r>
              <a:rPr lang="hu-HU" sz="1200" kern="1200" dirty="0" smtClean="0">
                <a:solidFill>
                  <a:schemeClr val="tx1"/>
                </a:solidFill>
                <a:effectLst/>
                <a:latin typeface="+mn-lt"/>
                <a:ea typeface="+mn-ea"/>
                <a:cs typeface="+mn-cs"/>
              </a:rPr>
              <a:t> 20:21; Zsolt 99:3-4). </a:t>
            </a:r>
          </a:p>
          <a:p>
            <a:pPr lvl="0"/>
            <a:r>
              <a:rPr lang="hu-HU" sz="1200" kern="1200" dirty="0" smtClean="0">
                <a:solidFill>
                  <a:schemeClr val="tx1"/>
                </a:solidFill>
                <a:effectLst/>
                <a:latin typeface="+mn-lt"/>
                <a:ea typeface="+mn-ea"/>
                <a:cs typeface="+mn-cs"/>
              </a:rPr>
              <a:t>Dicsérjük Istent a kegyelméért (</a:t>
            </a:r>
            <a:r>
              <a:rPr lang="hu-HU" sz="1200" kern="1200" dirty="0" err="1" smtClean="0">
                <a:solidFill>
                  <a:schemeClr val="tx1"/>
                </a:solidFill>
                <a:effectLst/>
                <a:latin typeface="+mn-lt"/>
                <a:ea typeface="+mn-ea"/>
                <a:cs typeface="+mn-cs"/>
              </a:rPr>
              <a:t>Eféz</a:t>
            </a:r>
            <a:r>
              <a:rPr lang="hu-HU" sz="1200" kern="1200" dirty="0" smtClean="0">
                <a:solidFill>
                  <a:schemeClr val="tx1"/>
                </a:solidFill>
                <a:effectLst/>
                <a:latin typeface="+mn-lt"/>
                <a:ea typeface="+mn-ea"/>
                <a:cs typeface="+mn-cs"/>
              </a:rPr>
              <a:t> 1:6). </a:t>
            </a:r>
          </a:p>
          <a:p>
            <a:pPr lvl="0"/>
            <a:r>
              <a:rPr lang="hu-HU" sz="1200" kern="1200" dirty="0" smtClean="0">
                <a:solidFill>
                  <a:schemeClr val="tx1"/>
                </a:solidFill>
                <a:effectLst/>
                <a:latin typeface="+mn-lt"/>
                <a:ea typeface="+mn-ea"/>
                <a:cs typeface="+mn-cs"/>
              </a:rPr>
              <a:t>Dicsérjük Istent a jóságáért (Zsolt 135:3). </a:t>
            </a:r>
          </a:p>
          <a:p>
            <a:pPr lvl="0"/>
            <a:r>
              <a:rPr lang="hu-HU" sz="1200" kern="1200" dirty="0" smtClean="0">
                <a:solidFill>
                  <a:schemeClr val="tx1"/>
                </a:solidFill>
                <a:effectLst/>
                <a:latin typeface="+mn-lt"/>
                <a:ea typeface="+mn-ea"/>
                <a:cs typeface="+mn-cs"/>
              </a:rPr>
              <a:t>Dicsérjük Istent a szeretetéért (Zsolt 117). </a:t>
            </a:r>
          </a:p>
          <a:p>
            <a:pPr lvl="0"/>
            <a:r>
              <a:rPr lang="hu-HU" sz="1200" kern="1200" dirty="0" smtClean="0">
                <a:solidFill>
                  <a:schemeClr val="tx1"/>
                </a:solidFill>
                <a:effectLst/>
                <a:latin typeface="+mn-lt"/>
                <a:ea typeface="+mn-ea"/>
                <a:cs typeface="+mn-cs"/>
              </a:rPr>
              <a:t>Dicsérjük Istent a szabadításáért, a megváltásért (</a:t>
            </a:r>
            <a:r>
              <a:rPr lang="hu-HU" sz="1200" kern="1200" dirty="0" err="1" smtClean="0">
                <a:solidFill>
                  <a:schemeClr val="tx1"/>
                </a:solidFill>
                <a:effectLst/>
                <a:latin typeface="+mn-lt"/>
                <a:ea typeface="+mn-ea"/>
                <a:cs typeface="+mn-cs"/>
              </a:rPr>
              <a:t>Eféz</a:t>
            </a:r>
            <a:r>
              <a:rPr lang="hu-HU" sz="1200" kern="1200" dirty="0" smtClean="0">
                <a:solidFill>
                  <a:schemeClr val="tx1"/>
                </a:solidFill>
                <a:effectLst/>
                <a:latin typeface="+mn-lt"/>
                <a:ea typeface="+mn-ea"/>
                <a:cs typeface="+mn-cs"/>
              </a:rPr>
              <a:t> 2:8-9)</a:t>
            </a:r>
          </a:p>
          <a:p>
            <a:r>
              <a:rPr lang="hu-HU" sz="1200" kern="1200" dirty="0" smtClean="0">
                <a:solidFill>
                  <a:schemeClr val="tx1"/>
                </a:solidFill>
                <a:effectLst/>
                <a:latin typeface="+mn-lt"/>
                <a:ea typeface="+mn-ea"/>
                <a:cs typeface="+mn-cs"/>
              </a:rPr>
              <a:t>Mi a helyzet veled és velem? Mivel dicsőíthetjük Istent?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Vajon Isten dicsőségének visszatükröződését látják-e rajtunk az emberek?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Urunknak és Megváltónknak tartjuk Őt?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Isten dicsőítése újdonság számunkra, kezdjük dicsérni Őt azért, amit nekünk, személyesen jelent. </a:t>
            </a:r>
            <a:r>
              <a:rPr lang="hu-HU" sz="1200" kern="1200" dirty="0" smtClean="0">
                <a:solidFill>
                  <a:schemeClr val="tx1"/>
                </a:solidFill>
                <a:effectLst/>
                <a:latin typeface="+mn-lt"/>
                <a:ea typeface="+mn-ea"/>
                <a:cs typeface="+mn-cs"/>
              </a:rPr>
              <a:t>Hirdessük </a:t>
            </a:r>
            <a:r>
              <a:rPr lang="hu-HU" sz="1200" kern="1200" dirty="0" smtClean="0">
                <a:solidFill>
                  <a:schemeClr val="tx1"/>
                </a:solidFill>
                <a:effectLst/>
                <a:latin typeface="+mn-lt"/>
                <a:ea typeface="+mn-ea"/>
                <a:cs typeface="+mn-cs"/>
              </a:rPr>
              <a:t>Isten mérhetetlen jóságát, mely túláradóan bőséges!</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5</a:t>
            </a:fld>
            <a:endParaRPr lang="en-US"/>
          </a:p>
        </p:txBody>
      </p:sp>
    </p:spTree>
    <p:extLst>
      <p:ext uri="{BB962C8B-B14F-4D97-AF65-F5344CB8AC3E}">
        <p14:creationId xmlns:p14="http://schemas.microsoft.com/office/powerpoint/2010/main" val="42626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581400"/>
            <a:ext cx="5486400" cy="3600450"/>
          </a:xfrm>
        </p:spPr>
        <p:txBody>
          <a:bodyPr/>
          <a:lstStyle/>
          <a:p>
            <a:r>
              <a:rPr lang="hu-HU" sz="1200" kern="1200" dirty="0" smtClean="0">
                <a:solidFill>
                  <a:schemeClr val="tx1"/>
                </a:solidFill>
                <a:effectLst/>
                <a:latin typeface="+mn-lt"/>
                <a:ea typeface="+mn-ea"/>
                <a:cs typeface="+mn-cs"/>
              </a:rPr>
              <a:t>Isten jóságának, iránta egész életében gyakorolt kegyelme mélységének és magasságának kifejezésére Dávid király önkéntelenül csak ennyit tudott mondani:  </a:t>
            </a:r>
          </a:p>
          <a:p>
            <a:r>
              <a:rPr lang="hu-HU" sz="1200" i="1" kern="1200" dirty="0" smtClean="0">
                <a:solidFill>
                  <a:schemeClr val="tx1"/>
                </a:solidFill>
                <a:effectLst/>
                <a:latin typeface="+mn-lt"/>
                <a:ea typeface="+mn-ea"/>
                <a:cs typeface="+mn-cs"/>
              </a:rPr>
              <a:t>„Áldjad én lelkem az Urat, és egész bensőm az ő szent nevét. Áldjad én lelkem az Urat, és el ne feledkezzél semmi jótéteményéről. Aki megbocsátja minden bűnödet, meggyógyítja minden betegségedet. Aki megváltja életedet a koporsótól; kegyelemmel és irgalmassággal koronáz meg téged. Aki jóval tölti be a te ékességedet, és megújul a te ifjúságod, mint a sasé.”</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Zsolt 103:1-5</a:t>
            </a:r>
          </a:p>
          <a:p>
            <a:r>
              <a:rPr lang="hu-HU" sz="1200" kern="1200" dirty="0" smtClean="0">
                <a:solidFill>
                  <a:schemeClr val="tx1"/>
                </a:solidFill>
                <a:effectLst/>
                <a:latin typeface="+mn-lt"/>
                <a:ea typeface="+mn-ea"/>
                <a:cs typeface="+mn-cs"/>
              </a:rPr>
              <a:t>Érdemes megjegyezni, hogy Dávid dicséri az Urat és emlékezteti magát, hogy Isten ajándékairól se feledkezzen el (2. v.).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Legtöbbünkkel az a gond, hogy általában jobban számon tartjuk a sérelmeinket, bánatunkat és terheinket, és igen rövid a memóriánk, amikor Isten jótéteményeit kellene számba vennünk.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felejtés messze több, mint egyszerűen nem emlékezni valamire. Magában hordozza az Istentől való elfordulás lehetőségét, az idegen istenekhez fordulást. Lelki emlékezetünk kihagyása eltávolodásunkat okozhatja! </a:t>
            </a:r>
          </a:p>
          <a:p>
            <a:r>
              <a:rPr lang="hu-HU" sz="1200" kern="1200" dirty="0" smtClean="0">
                <a:solidFill>
                  <a:schemeClr val="tx1"/>
                </a:solidFill>
                <a:effectLst/>
                <a:latin typeface="+mn-lt"/>
                <a:ea typeface="+mn-ea"/>
                <a:cs typeface="+mn-cs"/>
              </a:rPr>
              <a:t>David azt akarja, hogy lelke tartson számon minden ajándékot, amit az Úrtól kapott.  </a:t>
            </a:r>
          </a:p>
          <a:p>
            <a:r>
              <a:rPr lang="hu-HU" sz="1200" kern="1200" dirty="0" smtClean="0">
                <a:solidFill>
                  <a:schemeClr val="tx1"/>
                </a:solidFill>
                <a:effectLst/>
                <a:latin typeface="+mn-lt"/>
                <a:ea typeface="+mn-ea"/>
                <a:cs typeface="+mn-cs"/>
              </a:rPr>
              <a:t>Körülöttünk a világ folyamatosan változik. Háborúk dúlnak. A világ legtöbb országának gazdasága elég rossz állapotban van. Az emberek egészségügyi, lakhatási és anyagi gondokkal küzdenek. Még az egyház sem mentes a problémáktól, ahogy az emberek jönnek és mennek.  </a:t>
            </a:r>
          </a:p>
          <a:p>
            <a:r>
              <a:rPr lang="hu-HU" sz="1200" kern="1200" dirty="0" smtClean="0">
                <a:solidFill>
                  <a:schemeClr val="tx1"/>
                </a:solidFill>
                <a:effectLst/>
                <a:latin typeface="+mn-lt"/>
                <a:ea typeface="+mn-ea"/>
                <a:cs typeface="+mn-cs"/>
              </a:rPr>
              <a:t>Mégis, mindig tartsuk szem előtt, hogy amíg a világ változik, míg életünk változik, s az egyház változik, Isten jótéteményei soha nem változnak!  Hogy miért? Mert </a:t>
            </a:r>
            <a:r>
              <a:rPr lang="hu-HU" sz="1200" b="1" kern="1200" dirty="0" smtClean="0">
                <a:solidFill>
                  <a:schemeClr val="tx1"/>
                </a:solidFill>
                <a:effectLst/>
                <a:latin typeface="+mn-lt"/>
                <a:ea typeface="+mn-ea"/>
                <a:cs typeface="+mn-cs"/>
              </a:rPr>
              <a:t>Ő </a:t>
            </a:r>
            <a:r>
              <a:rPr lang="hu-HU" sz="1200" kern="1200" dirty="0" smtClean="0">
                <a:solidFill>
                  <a:schemeClr val="tx1"/>
                </a:solidFill>
                <a:effectLst/>
                <a:latin typeface="+mn-lt"/>
                <a:ea typeface="+mn-ea"/>
                <a:cs typeface="+mn-cs"/>
              </a:rPr>
              <a:t>soha nem változik (</a:t>
            </a:r>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13:8)!</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6</a:t>
            </a:fld>
            <a:endParaRPr lang="en-US"/>
          </a:p>
        </p:txBody>
      </p:sp>
    </p:spTree>
    <p:extLst>
      <p:ext uri="{BB962C8B-B14F-4D97-AF65-F5344CB8AC3E}">
        <p14:creationId xmlns:p14="http://schemas.microsoft.com/office/powerpoint/2010/main" val="134188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Dávid számtalan indokot felsorol, amiért (velünk együtt) dicsőítenie kell Istent: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7</a:t>
            </a:fld>
            <a:endParaRPr lang="en-US"/>
          </a:p>
        </p:txBody>
      </p:sp>
    </p:spTree>
    <p:extLst>
      <p:ext uri="{BB962C8B-B14F-4D97-AF65-F5344CB8AC3E}">
        <p14:creationId xmlns:p14="http://schemas.microsoft.com/office/powerpoint/2010/main" val="24758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a:t>
            </a:r>
            <a:r>
              <a:rPr lang="hu-HU" sz="1200" b="1" kern="1200" dirty="0" smtClean="0">
                <a:solidFill>
                  <a:schemeClr val="tx1"/>
                </a:solidFill>
                <a:effectLst/>
                <a:latin typeface="+mn-lt"/>
                <a:ea typeface="+mn-ea"/>
                <a:cs typeface="+mn-cs"/>
              </a:rPr>
              <a:t>MEGBOCSÁJTÁS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„Aki megbocsájtja minden bűnödet”: MEGBOCSÁJT NEKEM, A BŰNÖSNEK.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Isten egyik jótéteménye, amiről soha nem szabad megfeledkeznünk. Ha alázatosan hozzá fordulunk és bocsánatot kérünk bűnünkért, szerető Istenünk megbocsájt nekünk és megtisztít bennünket. (1 János 1:9). A megbocsátás Isten természetének része, olyan természetes számára, mint nekünk a lélegzetvétel. Ő meg fog bocsájtani és már meg is bocsájtott.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örvendezésre és Isten dicsőítésére ad okot, hiszen önmagunkban nem reménykedhetünk.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És, mivel kegyelmes megbocsájtásban volt részünk, természetesen mi is megbocsátunk azoknak, akik bántottak, gondot és fájdalmat okoztak nekünk.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Tehát, Isten megbocsájt nekem, a bűnösnek!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8</a:t>
            </a:fld>
            <a:endParaRPr lang="en-US"/>
          </a:p>
        </p:txBody>
      </p:sp>
    </p:spTree>
    <p:extLst>
      <p:ext uri="{BB962C8B-B14F-4D97-AF65-F5344CB8AC3E}">
        <p14:creationId xmlns:p14="http://schemas.microsoft.com/office/powerpoint/2010/main" val="143903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 </a:t>
            </a:r>
            <a:r>
              <a:rPr lang="hu-HU" sz="1200" b="1" kern="1200" dirty="0" smtClean="0">
                <a:solidFill>
                  <a:schemeClr val="tx1"/>
                </a:solidFill>
                <a:effectLst/>
                <a:latin typeface="+mn-lt"/>
                <a:ea typeface="+mn-ea"/>
                <a:cs typeface="+mn-cs"/>
              </a:rPr>
              <a:t>GYÓGYÍTÁS</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„Aki meggyógyítja minden betegségedet.”: ISTEN MEGGYÓGYÍT ENGEM, A BETEGET.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Milyen betegségekből gyógyít ki Isten bennünket? Elsősorban a lelki betegségekből, mint a szenvedélyek, a gyűlölet, a kapzsiság, az irigység, féltékenység, a büszkeség, a csüggedés, a harag, a félelem, a bűntudat, a kétségeskedés, csak hogy néhányat említsünk. Ahogyan a testi betegségek tönkreteszik fizikai állapotunkat, a lelki betegségek is eltompíthatnak Isten dolgaival szemben, legyengítenek és elveszik életerőnket.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De hála Istennek, Ő tud gyógymódot ezekre a lelki betegségekre! Az isteni orvos minden nap meglátogatja a betegeket, kegyelmével gyengéden és hatásosan gyógyítja lelkünk minden betegségét.  </a:t>
            </a:r>
          </a:p>
          <a:p>
            <a:r>
              <a:rPr lang="hu-HU" sz="1200" kern="1200" dirty="0" smtClean="0">
                <a:solidFill>
                  <a:schemeClr val="tx1"/>
                </a:solidFill>
                <a:effectLst/>
                <a:latin typeface="+mn-lt"/>
                <a:ea typeface="+mn-ea"/>
                <a:cs typeface="+mn-cs"/>
              </a:rPr>
              <a:t>Ellen White írja az </a:t>
            </a:r>
            <a:r>
              <a:rPr lang="hu-HU" sz="1200" i="1" kern="1200" dirty="0" smtClean="0">
                <a:solidFill>
                  <a:schemeClr val="tx1"/>
                </a:solidFill>
                <a:effectLst/>
                <a:latin typeface="+mn-lt"/>
                <a:ea typeface="+mn-ea"/>
                <a:cs typeface="+mn-cs"/>
              </a:rPr>
              <a:t>A nagy orvos lábnyomán</a:t>
            </a:r>
            <a:r>
              <a:rPr lang="hu-HU" sz="1200" kern="1200" dirty="0" smtClean="0">
                <a:solidFill>
                  <a:schemeClr val="tx1"/>
                </a:solidFill>
                <a:effectLst/>
                <a:latin typeface="+mn-lt"/>
                <a:ea typeface="+mn-ea"/>
                <a:cs typeface="+mn-cs"/>
              </a:rPr>
              <a:t> c. könyv 251. oldalán: </a:t>
            </a:r>
            <a:r>
              <a:rPr lang="hu-HU" sz="1200" i="1" kern="1200" dirty="0" smtClean="0">
                <a:solidFill>
                  <a:schemeClr val="tx1"/>
                </a:solidFill>
                <a:effectLst/>
                <a:latin typeface="+mn-lt"/>
                <a:ea typeface="+mn-ea"/>
                <a:cs typeface="+mn-cs"/>
              </a:rPr>
              <a:t>„A test és lélek gyógyítására a hálás és dicsőítő lelkületnél nincs jobb orvosság.”  </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9</a:t>
            </a:fld>
            <a:endParaRPr lang="en-US"/>
          </a:p>
        </p:txBody>
      </p:sp>
    </p:spTree>
    <p:extLst>
      <p:ext uri="{BB962C8B-B14F-4D97-AF65-F5344CB8AC3E}">
        <p14:creationId xmlns:p14="http://schemas.microsoft.com/office/powerpoint/2010/main" val="169719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E2827-A231-4496-807F-D7B4608FA64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E2827-A231-4496-807F-D7B4608FA640}"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E2827-A231-4496-807F-D7B4608FA640}"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E2827-A231-4496-807F-D7B4608FA640}"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E2827-A231-4496-807F-D7B4608FA640}"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E2827-A231-4496-807F-D7B4608FA640}"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E2827-A231-4496-807F-D7B4608FA640}"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E2827-A231-4496-807F-D7B4608FA640}" type="datetimeFigureOut">
              <a:rPr lang="en-US" smtClean="0"/>
              <a:t>5/24/2018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4BC81-B72F-4D83-A7D5-4924519378F9}" type="slidenum">
              <a:rPr lang="en-US" smtClean="0"/>
              <a:t>‹#›</a:t>
            </a:fld>
            <a:endParaRPr lang="en-US"/>
          </a:p>
        </p:txBody>
      </p:sp>
    </p:spTree>
    <p:extLst>
      <p:ext uri="{BB962C8B-B14F-4D97-AF65-F5344CB8AC3E}">
        <p14:creationId xmlns:p14="http://schemas.microsoft.com/office/powerpoint/2010/main" val="1277058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1" t="8869" r="691" b="4191"/>
          <a:stretch/>
        </p:blipFill>
        <p:spPr>
          <a:xfrm>
            <a:off x="-76200" y="-76200"/>
            <a:ext cx="12268200" cy="7030720"/>
          </a:xfrm>
          <a:prstGeom prst="rect">
            <a:avLst/>
          </a:prstGeom>
        </p:spPr>
      </p:pic>
      <p:sp>
        <p:nvSpPr>
          <p:cNvPr id="6" name="Title 5"/>
          <p:cNvSpPr>
            <a:spLocks noGrp="1"/>
          </p:cNvSpPr>
          <p:nvPr>
            <p:ph type="ctrTitle"/>
          </p:nvPr>
        </p:nvSpPr>
        <p:spPr>
          <a:xfrm>
            <a:off x="5791200" y="2133600"/>
            <a:ext cx="4584292" cy="1527175"/>
          </a:xfrm>
        </p:spPr>
        <p:txBody>
          <a:bodyPr>
            <a:noAutofit/>
          </a:bodyPr>
          <a:lstStyle/>
          <a:p>
            <a:r>
              <a:rPr lang="hu-HU" sz="3600" b="1" dirty="0" smtClean="0">
                <a:solidFill>
                  <a:srgbClr val="FF7C80"/>
                </a:solidFill>
                <a:latin typeface="Avenir Next" charset="0"/>
                <a:ea typeface="Avenir Next" charset="0"/>
                <a:cs typeface="Avenir Next" charset="0"/>
              </a:rPr>
              <a:t>ÉNEKELJÜNK</a:t>
            </a:r>
            <a:r>
              <a:rPr lang="en-US" sz="3600" dirty="0" smtClean="0">
                <a:latin typeface="Avenir Next" charset="0"/>
                <a:ea typeface="Avenir Next" charset="0"/>
                <a:cs typeface="Avenir Next" charset="0"/>
              </a:rPr>
              <a:t> </a:t>
            </a:r>
            <a:r>
              <a:rPr lang="hu-HU" sz="3600" b="1" dirty="0" smtClean="0">
                <a:latin typeface="Avenir Next" charset="0"/>
                <a:ea typeface="Avenir Next" charset="0"/>
                <a:cs typeface="Avenir Next" charset="0"/>
              </a:rPr>
              <a:t>ÚJ DALT AZ</a:t>
            </a:r>
            <a:r>
              <a:rPr lang="en-US" sz="3600" b="1" dirty="0" smtClean="0">
                <a:latin typeface="Avenir Next" charset="0"/>
                <a:ea typeface="Avenir Next" charset="0"/>
                <a:cs typeface="Avenir Next" charset="0"/>
              </a:rPr>
              <a:t> </a:t>
            </a:r>
            <a:r>
              <a:rPr lang="hu-HU" sz="3600" b="1" dirty="0" smtClean="0">
                <a:solidFill>
                  <a:srgbClr val="FF7C80"/>
                </a:solidFill>
                <a:latin typeface="Avenir Next" charset="0"/>
                <a:ea typeface="Avenir Next" charset="0"/>
                <a:cs typeface="Avenir Next" charset="0"/>
              </a:rPr>
              <a:t>ÚRNAK!</a:t>
            </a:r>
            <a:endParaRPr lang="en-US" sz="3600" b="1" dirty="0">
              <a:latin typeface="Avenir Next" charset="0"/>
              <a:ea typeface="Avenir Next" charset="0"/>
              <a:cs typeface="Avenir Next" charset="0"/>
            </a:endParaRPr>
          </a:p>
        </p:txBody>
      </p:sp>
      <p:sp>
        <p:nvSpPr>
          <p:cNvPr id="3" name="Subtitle 2"/>
          <p:cNvSpPr>
            <a:spLocks noGrp="1"/>
          </p:cNvSpPr>
          <p:nvPr>
            <p:ph type="subTitle" idx="1"/>
          </p:nvPr>
        </p:nvSpPr>
        <p:spPr>
          <a:xfrm>
            <a:off x="5117692" y="5794374"/>
            <a:ext cx="5334000" cy="454025"/>
          </a:xfrm>
        </p:spPr>
        <p:txBody>
          <a:bodyPr>
            <a:noAutofit/>
          </a:bodyPr>
          <a:lstStyle/>
          <a:p>
            <a:r>
              <a:rPr lang="hu-HU" sz="800" dirty="0" smtClean="0">
                <a:latin typeface="Avenir Next" charset="0"/>
                <a:ea typeface="Avenir Next" charset="0"/>
                <a:cs typeface="Avenir Next" charset="0"/>
              </a:rPr>
              <a:t>GENERÁLKONGERENCIA</a:t>
            </a:r>
            <a:endParaRPr lang="en-US" sz="800" dirty="0">
              <a:latin typeface="Avenir Next" charset="0"/>
              <a:ea typeface="Avenir Next" charset="0"/>
              <a:cs typeface="Avenir Next" charset="0"/>
            </a:endParaRPr>
          </a:p>
          <a:p>
            <a:r>
              <a:rPr lang="hu-HU" sz="800" dirty="0" smtClean="0">
                <a:latin typeface="Avenir Next" charset="0"/>
                <a:ea typeface="Avenir Next" charset="0"/>
                <a:cs typeface="Avenir Next" charset="0"/>
              </a:rPr>
              <a:t>NŐI SZOLGÁLATOK OSZTÁLYA</a:t>
            </a:r>
            <a:endParaRPr lang="en-US" sz="800" dirty="0">
              <a:latin typeface="Avenir Next" charset="0"/>
              <a:ea typeface="Avenir Next" charset="0"/>
              <a:cs typeface="Avenir Next"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337322"/>
            <a:ext cx="539902" cy="377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Think About…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09322"/>
          </a:xfrm>
          <a:prstGeom prst="rect">
            <a:avLst/>
          </a:prstGeom>
        </p:spPr>
      </p:pic>
      <p:sp>
        <p:nvSpPr>
          <p:cNvPr id="3" name="Content Placeholder 2"/>
          <p:cNvSpPr>
            <a:spLocks noGrp="1"/>
          </p:cNvSpPr>
          <p:nvPr>
            <p:ph idx="1"/>
          </p:nvPr>
        </p:nvSpPr>
        <p:spPr>
          <a:xfrm>
            <a:off x="3657600" y="1825625"/>
            <a:ext cx="7924800" cy="3965575"/>
          </a:xfrm>
        </p:spPr>
        <p:txBody>
          <a:bodyPr/>
          <a:lstStyle/>
          <a:p>
            <a:pPr marL="0" indent="0" algn="ctr">
              <a:buNone/>
            </a:pPr>
            <a:r>
              <a:rPr lang="hu-HU" dirty="0" err="1"/>
              <a:t>Lonnie</a:t>
            </a:r>
            <a:r>
              <a:rPr lang="hu-HU" dirty="0"/>
              <a:t> </a:t>
            </a:r>
            <a:r>
              <a:rPr lang="hu-HU" dirty="0" err="1" smtClean="0"/>
              <a:t>Melashenko</a:t>
            </a:r>
            <a:r>
              <a:rPr lang="hu-HU" dirty="0" smtClean="0"/>
              <a:t> a </a:t>
            </a:r>
            <a:r>
              <a:rPr lang="hu-HU" i="1" dirty="0" smtClean="0"/>
              <a:t>Szenvedélyes </a:t>
            </a:r>
            <a:r>
              <a:rPr lang="hu-HU" i="1" dirty="0"/>
              <a:t>imádság c</a:t>
            </a:r>
            <a:r>
              <a:rPr lang="hu-HU" dirty="0"/>
              <a:t>. könyvében a következőket írja: „Tehát leginkább akkor kell Istent dicsőítenünk, amikor a legkevésbé érzünk vágyat rá. Köszönetet kell mondanunk neki, még akkor is, ha fáj. </a:t>
            </a:r>
            <a:r>
              <a:rPr lang="hu-HU" b="1" i="1" dirty="0">
                <a:solidFill>
                  <a:srgbClr val="945200"/>
                </a:solidFill>
              </a:rPr>
              <a:t>Különösen akkor, amikor fájdalmaink vannak, mert a dicsőítés a legrövidebb út a megpróbáltatáson át a győzelemig, a fájdalomtól a gyógyulásig.” </a:t>
            </a:r>
          </a:p>
        </p:txBody>
      </p:sp>
    </p:spTree>
    <p:extLst>
      <p:ext uri="{BB962C8B-B14F-4D97-AF65-F5344CB8AC3E}">
        <p14:creationId xmlns:p14="http://schemas.microsoft.com/office/powerpoint/2010/main" val="339193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419600" y="1295401"/>
            <a:ext cx="7391400" cy="2590799"/>
          </a:xfrm>
        </p:spPr>
        <p:txBody>
          <a:bodyPr>
            <a:noAutofit/>
          </a:bodyPr>
          <a:lstStyle/>
          <a:p>
            <a:pPr algn="ctr"/>
            <a:r>
              <a:rPr lang="en-US" sz="4400" b="1" dirty="0">
                <a:solidFill>
                  <a:srgbClr val="945200"/>
                </a:solidFill>
                <a:latin typeface="Avenir Next" charset="0"/>
                <a:ea typeface="Avenir Next" charset="0"/>
                <a:cs typeface="Avenir Next" charset="0"/>
              </a:rPr>
              <a:t>3. </a:t>
            </a:r>
            <a:r>
              <a:rPr lang="hu-HU" sz="4400" b="1" dirty="0" smtClean="0">
                <a:solidFill>
                  <a:srgbClr val="945200"/>
                </a:solidFill>
                <a:latin typeface="Avenir Next" charset="0"/>
                <a:ea typeface="Avenir Next" charset="0"/>
                <a:cs typeface="Avenir Next" charset="0"/>
              </a:rPr>
              <a:t>SZABADÍTÁS</a:t>
            </a:r>
            <a:r>
              <a:rPr lang="en-US" sz="4400" b="1" dirty="0">
                <a:solidFill>
                  <a:srgbClr val="945200"/>
                </a:solidFill>
                <a:latin typeface="Avenir Next" charset="0"/>
                <a:ea typeface="Avenir Next" charset="0"/>
                <a:cs typeface="Avenir Next" charset="0"/>
              </a:rPr>
              <a:t/>
            </a:r>
            <a:br>
              <a:rPr lang="en-US" sz="4400" b="1" dirty="0">
                <a:solidFill>
                  <a:srgbClr val="945200"/>
                </a:solidFill>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743200" y="2971801"/>
            <a:ext cx="7620000" cy="1600200"/>
          </a:xfrm>
        </p:spPr>
        <p:txBody>
          <a:bodyPr>
            <a:noAutofit/>
          </a:bodyPr>
          <a:lstStyle/>
          <a:p>
            <a:pPr algn="ctr"/>
            <a:r>
              <a:rPr lang="hu-HU" sz="3200" dirty="0">
                <a:solidFill>
                  <a:schemeClr val="tx1"/>
                </a:solidFill>
              </a:rPr>
              <a:t>„Aki megváltja életedet a koporsótól.” </a:t>
            </a:r>
            <a:endParaRPr lang="hu-HU" sz="3200" dirty="0" smtClean="0">
              <a:solidFill>
                <a:schemeClr val="tx1"/>
              </a:solidFill>
            </a:endParaRPr>
          </a:p>
          <a:p>
            <a:pPr algn="ctr"/>
            <a:r>
              <a:rPr lang="hu-HU" sz="3200" b="1" dirty="0" smtClean="0">
                <a:solidFill>
                  <a:srgbClr val="945200"/>
                </a:solidFill>
              </a:rPr>
              <a:t>ISTEN </a:t>
            </a:r>
            <a:r>
              <a:rPr lang="hu-HU" sz="3200" b="1" dirty="0">
                <a:solidFill>
                  <a:srgbClr val="945200"/>
                </a:solidFill>
              </a:rPr>
              <a:t>MEGVÁLT ENGEM </a:t>
            </a:r>
            <a:endParaRPr lang="en-US" sz="3200" b="1" dirty="0">
              <a:solidFill>
                <a:srgbClr val="945200"/>
              </a:solidFill>
            </a:endParaRPr>
          </a:p>
        </p:txBody>
      </p:sp>
    </p:spTree>
    <p:extLst>
      <p:ext uri="{BB962C8B-B14F-4D97-AF65-F5344CB8AC3E}">
        <p14:creationId xmlns:p14="http://schemas.microsoft.com/office/powerpoint/2010/main" val="153299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038600" y="990600"/>
            <a:ext cx="7239000" cy="1752600"/>
          </a:xfrm>
        </p:spPr>
        <p:txBody>
          <a:bodyPr>
            <a:noAutofit/>
          </a:bodyPr>
          <a:lstStyle/>
          <a:p>
            <a:pPr algn="ctr"/>
            <a:r>
              <a:rPr lang="en-US" sz="4400" b="1" dirty="0" smtClean="0">
                <a:solidFill>
                  <a:srgbClr val="945200"/>
                </a:solidFill>
                <a:latin typeface="Avenir Next" charset="0"/>
                <a:ea typeface="Avenir Next" charset="0"/>
                <a:cs typeface="Avenir Next" charset="0"/>
              </a:rPr>
              <a:t>4. </a:t>
            </a:r>
            <a:r>
              <a:rPr lang="hu-HU" sz="4400" b="1" dirty="0" smtClean="0">
                <a:solidFill>
                  <a:srgbClr val="945200"/>
                </a:solidFill>
                <a:latin typeface="Avenir Next" charset="0"/>
                <a:ea typeface="Avenir Next" charset="0"/>
                <a:cs typeface="Avenir Next" charset="0"/>
              </a:rPr>
              <a:t>MEGKORONÁZÁS</a:t>
            </a:r>
            <a:r>
              <a:rPr lang="en-US" sz="4400" b="1" dirty="0" smtClean="0">
                <a:latin typeface="Avenir Next" charset="0"/>
                <a:ea typeface="Avenir Next" charset="0"/>
                <a:cs typeface="Avenir Next" charset="0"/>
              </a:rPr>
              <a:t/>
            </a:r>
            <a:br>
              <a:rPr lang="en-US" sz="4400" b="1" dirty="0" smtClean="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514600" y="3148013"/>
            <a:ext cx="7239000" cy="2262187"/>
          </a:xfrm>
        </p:spPr>
        <p:txBody>
          <a:bodyPr>
            <a:noAutofit/>
          </a:bodyPr>
          <a:lstStyle/>
          <a:p>
            <a:pPr algn="ctr"/>
            <a:r>
              <a:rPr lang="hu-HU" sz="3200" dirty="0">
                <a:solidFill>
                  <a:schemeClr val="tx1"/>
                </a:solidFill>
              </a:rPr>
              <a:t>„Aki kegyelemmel és irgalmassággal koronáz meg téged</a:t>
            </a:r>
            <a:r>
              <a:rPr lang="hu-HU" sz="3200" dirty="0" smtClean="0">
                <a:solidFill>
                  <a:schemeClr val="tx1"/>
                </a:solidFill>
              </a:rPr>
              <a:t>.” </a:t>
            </a:r>
          </a:p>
          <a:p>
            <a:pPr algn="ctr"/>
            <a:r>
              <a:rPr lang="hu-HU" sz="3200" b="1" dirty="0" smtClean="0">
                <a:solidFill>
                  <a:srgbClr val="945200"/>
                </a:solidFill>
              </a:rPr>
              <a:t>ISTEN MEGKORONÁZ ENGEM</a:t>
            </a:r>
            <a:r>
              <a:rPr lang="en-US" sz="3200" b="1" dirty="0" smtClean="0">
                <a:solidFill>
                  <a:srgbClr val="945200"/>
                </a:solidFill>
              </a:rPr>
              <a:t/>
            </a:r>
            <a:br>
              <a:rPr lang="en-US" sz="3200" b="1" dirty="0" smtClean="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39502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0" y="0"/>
            <a:ext cx="12181841" cy="6858000"/>
          </a:xfrm>
          <a:prstGeom prst="rect">
            <a:avLst/>
          </a:prstGeom>
        </p:spPr>
      </p:pic>
      <p:sp>
        <p:nvSpPr>
          <p:cNvPr id="3" name="Text Placeholder 2"/>
          <p:cNvSpPr>
            <a:spLocks noGrp="1"/>
          </p:cNvSpPr>
          <p:nvPr>
            <p:ph type="body" idx="1"/>
          </p:nvPr>
        </p:nvSpPr>
        <p:spPr>
          <a:xfrm>
            <a:off x="1905000" y="3429000"/>
            <a:ext cx="8610600" cy="2566987"/>
          </a:xfrm>
        </p:spPr>
        <p:txBody>
          <a:bodyPr>
            <a:noAutofit/>
          </a:bodyPr>
          <a:lstStyle/>
          <a:p>
            <a:pPr algn="ctr"/>
            <a:r>
              <a:rPr lang="hu-HU" sz="3600" dirty="0">
                <a:solidFill>
                  <a:schemeClr val="tx1"/>
                </a:solidFill>
              </a:rPr>
              <a:t>A régebbi fordítások szerint Isten </a:t>
            </a:r>
            <a:r>
              <a:rPr lang="hu-HU" sz="3600" b="1" dirty="0">
                <a:solidFill>
                  <a:srgbClr val="945200"/>
                </a:solidFill>
              </a:rPr>
              <a:t>„szeretetteljességgel” </a:t>
            </a:r>
            <a:r>
              <a:rPr lang="hu-HU" sz="3600" dirty="0">
                <a:solidFill>
                  <a:schemeClr val="tx1"/>
                </a:solidFill>
              </a:rPr>
              <a:t>koronáz meg minket. Ez Isten hűséges, végtelen, változatlan, soha el nem múló szeretete irántunk. Felhalmozza áldásait, és mindet ránk árasztja. </a:t>
            </a:r>
            <a:r>
              <a:rPr lang="en-US" sz="3600" dirty="0">
                <a:solidFill>
                  <a:schemeClr val="tx1"/>
                </a:solidFill>
              </a:rPr>
              <a:t> </a:t>
            </a:r>
          </a:p>
          <a:p>
            <a:pPr algn="ctr"/>
            <a:endParaRPr lang="en-US" sz="3600" dirty="0">
              <a:solidFill>
                <a:schemeClr val="tx1"/>
              </a:solidFill>
            </a:endParaRPr>
          </a:p>
        </p:txBody>
      </p:sp>
    </p:spTree>
    <p:extLst>
      <p:ext uri="{BB962C8B-B14F-4D97-AF65-F5344CB8AC3E}">
        <p14:creationId xmlns:p14="http://schemas.microsoft.com/office/powerpoint/2010/main" val="82392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429000" y="1371600"/>
            <a:ext cx="7772400" cy="1362075"/>
          </a:xfrm>
        </p:spPr>
        <p:txBody>
          <a:bodyPr>
            <a:noAutofit/>
          </a:bodyPr>
          <a:lstStyle/>
          <a:p>
            <a:pPr algn="ctr"/>
            <a:r>
              <a:rPr lang="en-US" sz="4400" b="1" dirty="0">
                <a:solidFill>
                  <a:srgbClr val="945200"/>
                </a:solidFill>
                <a:latin typeface="Avenir Next" charset="0"/>
                <a:ea typeface="Avenir Next" charset="0"/>
                <a:cs typeface="Avenir Next" charset="0"/>
              </a:rPr>
              <a:t>5. </a:t>
            </a:r>
            <a:r>
              <a:rPr lang="hu-HU" sz="4400" b="1" dirty="0" smtClean="0">
                <a:solidFill>
                  <a:srgbClr val="945200"/>
                </a:solidFill>
                <a:latin typeface="Avenir Next" charset="0"/>
                <a:ea typeface="Avenir Next" charset="0"/>
                <a:cs typeface="Avenir Next" charset="0"/>
              </a:rPr>
              <a:t>MEGELÉGÍTÉS</a:t>
            </a:r>
            <a:r>
              <a:rPr lang="en-US" sz="4400" b="1" dirty="0">
                <a:solidFill>
                  <a:schemeClr val="accent2">
                    <a:lumMod val="60000"/>
                    <a:lumOff val="40000"/>
                  </a:schemeClr>
                </a:solidFill>
                <a:latin typeface="Avenir Next" charset="0"/>
                <a:ea typeface="Avenir Next" charset="0"/>
                <a:cs typeface="Avenir Next" charset="0"/>
              </a:rPr>
              <a:t/>
            </a:r>
            <a:br>
              <a:rPr lang="en-US" sz="4400" b="1" dirty="0">
                <a:solidFill>
                  <a:schemeClr val="accent2">
                    <a:lumMod val="60000"/>
                    <a:lumOff val="40000"/>
                  </a:schemeClr>
                </a:solidFill>
                <a:latin typeface="Avenir Next" charset="0"/>
                <a:ea typeface="Avenir Next" charset="0"/>
                <a:cs typeface="Avenir Next" charset="0"/>
              </a:rPr>
            </a:br>
            <a:endParaRPr lang="en-US" sz="4400" b="1" dirty="0">
              <a:solidFill>
                <a:schemeClr val="accent2">
                  <a:lumMod val="60000"/>
                  <a:lumOff val="40000"/>
                </a:schemeClr>
              </a:solidFill>
              <a:latin typeface="Avenir Next" charset="0"/>
              <a:ea typeface="Avenir Next" charset="0"/>
              <a:cs typeface="Avenir Next" charset="0"/>
            </a:endParaRPr>
          </a:p>
        </p:txBody>
      </p:sp>
      <p:sp>
        <p:nvSpPr>
          <p:cNvPr id="3" name="Text Placeholder 2"/>
          <p:cNvSpPr>
            <a:spLocks noGrp="1"/>
          </p:cNvSpPr>
          <p:nvPr>
            <p:ph type="body" idx="1"/>
          </p:nvPr>
        </p:nvSpPr>
        <p:spPr>
          <a:xfrm>
            <a:off x="2209800" y="3071813"/>
            <a:ext cx="8458200" cy="2414587"/>
          </a:xfrm>
        </p:spPr>
        <p:txBody>
          <a:bodyPr>
            <a:noAutofit/>
          </a:bodyPr>
          <a:lstStyle/>
          <a:p>
            <a:pPr algn="ctr"/>
            <a:r>
              <a:rPr lang="hu-HU" sz="3200" dirty="0" smtClean="0">
                <a:solidFill>
                  <a:schemeClr val="tx1"/>
                </a:solidFill>
              </a:rPr>
              <a:t>„</a:t>
            </a:r>
            <a:r>
              <a:rPr lang="hu-HU" sz="3200" dirty="0">
                <a:solidFill>
                  <a:schemeClr val="tx1"/>
                </a:solidFill>
              </a:rPr>
              <a:t>Aki jóval tölti be a te ékességedet, és megújul a te ifjúságod, mint a sasé</a:t>
            </a:r>
            <a:r>
              <a:rPr lang="hu-HU" sz="3200" dirty="0" smtClean="0">
                <a:solidFill>
                  <a:schemeClr val="tx1"/>
                </a:solidFill>
              </a:rPr>
              <a:t>.”</a:t>
            </a:r>
          </a:p>
          <a:p>
            <a:pPr algn="ctr"/>
            <a:r>
              <a:rPr lang="hu-HU" sz="3200" b="1" dirty="0" smtClean="0">
                <a:solidFill>
                  <a:srgbClr val="945200"/>
                </a:solidFill>
              </a:rPr>
              <a:t>ISTEN MINDENNEL </a:t>
            </a:r>
            <a:r>
              <a:rPr lang="hu-HU" sz="3200" b="1" dirty="0">
                <a:solidFill>
                  <a:srgbClr val="945200"/>
                </a:solidFill>
              </a:rPr>
              <a:t>ELLÁT </a:t>
            </a:r>
            <a:r>
              <a:rPr lang="hu-HU" sz="3200" b="1" dirty="0" smtClean="0">
                <a:solidFill>
                  <a:srgbClr val="945200"/>
                </a:solidFill>
              </a:rPr>
              <a:t>ENGEM  </a:t>
            </a:r>
            <a:endParaRPr lang="hu-HU" sz="3200" b="1" dirty="0">
              <a:solidFill>
                <a:srgbClr val="945200"/>
              </a:solidFill>
            </a:endParaRPr>
          </a:p>
        </p:txBody>
      </p:sp>
    </p:spTree>
    <p:extLst>
      <p:ext uri="{BB962C8B-B14F-4D97-AF65-F5344CB8AC3E}">
        <p14:creationId xmlns:p14="http://schemas.microsoft.com/office/powerpoint/2010/main" val="60466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0" y="0"/>
            <a:ext cx="12181841" cy="6858000"/>
          </a:xfrm>
          <a:prstGeom prst="rect">
            <a:avLst/>
          </a:prstGeom>
        </p:spPr>
      </p:pic>
      <p:sp>
        <p:nvSpPr>
          <p:cNvPr id="3" name="Content Placeholder 2"/>
          <p:cNvSpPr>
            <a:spLocks noGrp="1"/>
          </p:cNvSpPr>
          <p:nvPr>
            <p:ph idx="1"/>
          </p:nvPr>
        </p:nvSpPr>
        <p:spPr>
          <a:xfrm>
            <a:off x="2286000" y="3352800"/>
            <a:ext cx="8458200" cy="2209800"/>
          </a:xfrm>
        </p:spPr>
        <p:txBody>
          <a:bodyPr/>
          <a:lstStyle/>
          <a:p>
            <a:pPr marL="0" indent="0" algn="ctr">
              <a:buNone/>
            </a:pPr>
            <a:r>
              <a:rPr lang="hu-HU" dirty="0"/>
              <a:t>A szöveg szerint Isten minden jóval ellát minket. </a:t>
            </a:r>
            <a:r>
              <a:rPr lang="hu-HU" b="1" dirty="0">
                <a:solidFill>
                  <a:srgbClr val="945200"/>
                </a:solidFill>
              </a:rPr>
              <a:t>Ez azt jelenti, hogy a világon semmi sem elégíthet meg úgy bennünket, mint maga Isten. </a:t>
            </a:r>
            <a:r>
              <a:rPr lang="hu-HU" dirty="0"/>
              <a:t>A „jó” az 5. versben Istentől jön, és nem bármi másból a környezetünkben. </a:t>
            </a:r>
          </a:p>
          <a:p>
            <a:pPr algn="ctr">
              <a:lnSpc>
                <a:spcPct val="100000"/>
              </a:lnSpc>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09322"/>
          </a:xfrm>
          <a:prstGeom prst="rect">
            <a:avLst/>
          </a:prstGeom>
        </p:spPr>
      </p:pic>
      <p:sp>
        <p:nvSpPr>
          <p:cNvPr id="2" name="Title 1"/>
          <p:cNvSpPr>
            <a:spLocks noGrp="1"/>
          </p:cNvSpPr>
          <p:nvPr>
            <p:ph type="title"/>
          </p:nvPr>
        </p:nvSpPr>
        <p:spPr>
          <a:xfrm>
            <a:off x="3733800" y="2590800"/>
            <a:ext cx="8001000" cy="1819275"/>
          </a:xfrm>
        </p:spPr>
        <p:txBody>
          <a:bodyPr>
            <a:noAutofit/>
          </a:bodyPr>
          <a:lstStyle/>
          <a:p>
            <a:pPr algn="ctr"/>
            <a:r>
              <a:rPr lang="hu-HU" sz="4800" b="1" dirty="0" smtClean="0">
                <a:solidFill>
                  <a:srgbClr val="FF7C80"/>
                </a:solidFill>
                <a:latin typeface="Avenir Next" charset="0"/>
                <a:ea typeface="Avenir Next" charset="0"/>
                <a:cs typeface="Avenir Next" charset="0"/>
              </a:rPr>
              <a:t>DICSŐÍTŐ </a:t>
            </a:r>
            <a:r>
              <a:rPr lang="hu-HU" sz="4800" dirty="0" smtClean="0">
                <a:solidFill>
                  <a:srgbClr val="FF7C80"/>
                </a:solidFill>
                <a:latin typeface="Avenir Next" charset="0"/>
                <a:ea typeface="Avenir Next" charset="0"/>
                <a:cs typeface="Avenir Next" charset="0"/>
              </a:rPr>
              <a:t>ÉLETET</a:t>
            </a:r>
            <a:r>
              <a:rPr lang="en-US" sz="4800" dirty="0" smtClean="0">
                <a:solidFill>
                  <a:srgbClr val="FF7C80"/>
                </a:solidFill>
                <a:latin typeface="Avenir Next" charset="0"/>
                <a:ea typeface="Avenir Next" charset="0"/>
                <a:cs typeface="Avenir Next" charset="0"/>
              </a:rPr>
              <a:t> </a:t>
            </a:r>
            <a:r>
              <a:rPr lang="hu-HU" sz="4800" b="1" dirty="0" smtClean="0">
                <a:solidFill>
                  <a:srgbClr val="FF7C80"/>
                </a:solidFill>
                <a:latin typeface="Avenir Next" charset="0"/>
                <a:ea typeface="Avenir Next" charset="0"/>
                <a:cs typeface="Avenir Next" charset="0"/>
              </a:rPr>
              <a:t>ÉLNI</a:t>
            </a:r>
            <a:r>
              <a:rPr lang="en-US" sz="4800" b="1" dirty="0" smtClean="0">
                <a:solidFill>
                  <a:srgbClr val="FF7C80"/>
                </a:solidFill>
                <a:latin typeface="Avenir Next" charset="0"/>
                <a:ea typeface="Avenir Next" charset="0"/>
                <a:cs typeface="Avenir Next" charset="0"/>
              </a:rPr>
              <a:t> </a:t>
            </a:r>
            <a:r>
              <a:rPr lang="en-US" sz="4800" b="1" dirty="0">
                <a:solidFill>
                  <a:srgbClr val="FF7C80"/>
                </a:solidFill>
                <a:latin typeface="Avenir Next" charset="0"/>
                <a:ea typeface="Avenir Next" charset="0"/>
                <a:cs typeface="Avenir Next" charset="0"/>
              </a:rPr>
              <a:t/>
            </a:r>
            <a:br>
              <a:rPr lang="en-US" sz="4800" b="1" dirty="0">
                <a:solidFill>
                  <a:srgbClr val="FF7C80"/>
                </a:solidFill>
                <a:latin typeface="Avenir Next" charset="0"/>
                <a:ea typeface="Avenir Next" charset="0"/>
                <a:cs typeface="Avenir Next" charset="0"/>
              </a:rPr>
            </a:br>
            <a:endParaRPr lang="en-US" sz="4800" b="1" dirty="0">
              <a:solidFill>
                <a:srgbClr val="FF7C80"/>
              </a:solidFill>
              <a:latin typeface="Avenir Next" charset="0"/>
              <a:ea typeface="Avenir Next" charset="0"/>
              <a:cs typeface="Avenir Next" charset="0"/>
            </a:endParaRPr>
          </a:p>
        </p:txBody>
      </p:sp>
    </p:spTree>
    <p:extLst>
      <p:ext uri="{BB962C8B-B14F-4D97-AF65-F5344CB8AC3E}">
        <p14:creationId xmlns:p14="http://schemas.microsoft.com/office/powerpoint/2010/main" val="163940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810000" y="914400"/>
            <a:ext cx="8153400" cy="1219200"/>
          </a:xfrm>
        </p:spPr>
        <p:txBody>
          <a:bodyPr>
            <a:noAutofit/>
          </a:bodyPr>
          <a:lstStyle/>
          <a:p>
            <a:pPr algn="ctr"/>
            <a:r>
              <a:rPr lang="en-US" sz="3600" b="1" dirty="0">
                <a:solidFill>
                  <a:srgbClr val="945200"/>
                </a:solidFill>
                <a:latin typeface="Avenir Next" charset="0"/>
                <a:ea typeface="Avenir Next" charset="0"/>
                <a:cs typeface="Avenir Next" charset="0"/>
              </a:rPr>
              <a:t>1. </a:t>
            </a:r>
            <a:r>
              <a:rPr lang="hu-HU" sz="3600" b="1" dirty="0" smtClean="0">
                <a:solidFill>
                  <a:srgbClr val="945200"/>
                </a:solidFill>
                <a:latin typeface="Avenir Next" charset="0"/>
                <a:ea typeface="Avenir Next" charset="0"/>
                <a:cs typeface="Avenir Next" charset="0"/>
              </a:rPr>
              <a:t>ADJUK ÁT ÉLETÜNKET KRISZTUSNAK! </a:t>
            </a:r>
            <a:endParaRPr lang="en-US" sz="3600" b="1" dirty="0">
              <a:solidFill>
                <a:srgbClr val="945200"/>
              </a:solidFill>
              <a:latin typeface="Avenir Next" charset="0"/>
              <a:ea typeface="Avenir Next" charset="0"/>
              <a:cs typeface="Avenir Next" charset="0"/>
            </a:endParaRPr>
          </a:p>
        </p:txBody>
      </p:sp>
      <p:sp>
        <p:nvSpPr>
          <p:cNvPr id="3" name="Text Placeholder 2"/>
          <p:cNvSpPr>
            <a:spLocks noGrp="1"/>
          </p:cNvSpPr>
          <p:nvPr>
            <p:ph type="body" idx="1"/>
          </p:nvPr>
        </p:nvSpPr>
        <p:spPr>
          <a:xfrm>
            <a:off x="1447800" y="2843213"/>
            <a:ext cx="9829800" cy="1500187"/>
          </a:xfrm>
        </p:spPr>
        <p:txBody>
          <a:bodyPr>
            <a:noAutofit/>
          </a:bodyPr>
          <a:lstStyle/>
          <a:p>
            <a:pPr algn="ctr">
              <a:lnSpc>
                <a:spcPct val="150000"/>
              </a:lnSpc>
            </a:pPr>
            <a:r>
              <a:rPr lang="en-US" sz="2400" b="1" dirty="0">
                <a:solidFill>
                  <a:srgbClr val="945200"/>
                </a:solidFill>
              </a:rPr>
              <a:t> </a:t>
            </a:r>
            <a:r>
              <a:rPr lang="hu-HU" b="1" dirty="0">
                <a:solidFill>
                  <a:srgbClr val="945200"/>
                </a:solidFill>
              </a:rPr>
              <a:t>Először is legyünk teljesen biztosak benne, hogy hitünket teljes mértékben Jézus Krisztusba, mint Urunkba és Megváltónkba vetettük! </a:t>
            </a:r>
            <a:r>
              <a:rPr lang="hu-HU" dirty="0">
                <a:solidFill>
                  <a:schemeClr val="tx1"/>
                </a:solidFill>
              </a:rPr>
              <a:t>A Biblia szerint: „Mert ha a te száddal vallást teszel az Úr Jézusról, és szívedben hiszed, hogy az Isten feltámasztotta őt a halálból, </a:t>
            </a:r>
            <a:r>
              <a:rPr lang="hu-HU" dirty="0" err="1">
                <a:solidFill>
                  <a:schemeClr val="tx1"/>
                </a:solidFill>
              </a:rPr>
              <a:t>megtartatol</a:t>
            </a:r>
            <a:r>
              <a:rPr lang="hu-HU" dirty="0">
                <a:solidFill>
                  <a:schemeClr val="tx1"/>
                </a:solidFill>
              </a:rPr>
              <a:t>.”  (Róm 10:9). A dicsőítő élet itt kezdődik, annak megvallásával, hogy Jézus az Úr. </a:t>
            </a:r>
            <a:endParaRPr lang="en-US" sz="2400" dirty="0">
              <a:solidFill>
                <a:schemeClr val="tx1"/>
              </a:solidFill>
            </a:endParaRPr>
          </a:p>
        </p:txBody>
      </p:sp>
    </p:spTree>
    <p:extLst>
      <p:ext uri="{BB962C8B-B14F-4D97-AF65-F5344CB8AC3E}">
        <p14:creationId xmlns:p14="http://schemas.microsoft.com/office/powerpoint/2010/main" val="241369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724400" y="533400"/>
            <a:ext cx="7696200" cy="1590675"/>
          </a:xfrm>
        </p:spPr>
        <p:txBody>
          <a:bodyPr>
            <a:normAutofit/>
          </a:bodyPr>
          <a:lstStyle/>
          <a:p>
            <a:pPr algn="ctr"/>
            <a:r>
              <a:rPr lang="en-US" sz="3600" b="1" dirty="0">
                <a:solidFill>
                  <a:srgbClr val="945200"/>
                </a:solidFill>
                <a:latin typeface="Avenir Next" charset="0"/>
                <a:ea typeface="Avenir Next" charset="0"/>
                <a:cs typeface="Avenir Next" charset="0"/>
              </a:rPr>
              <a:t>2. </a:t>
            </a:r>
            <a:r>
              <a:rPr lang="hu-HU" sz="3600" b="1" dirty="0" smtClean="0">
                <a:solidFill>
                  <a:srgbClr val="945200"/>
                </a:solidFill>
                <a:latin typeface="Avenir Next" charset="0"/>
                <a:ea typeface="Avenir Next" charset="0"/>
                <a:cs typeface="Avenir Next" charset="0"/>
              </a:rPr>
              <a:t>VALLJUK MEG, ÉS BÁNJUK MEG BŰNEINKET! </a:t>
            </a:r>
            <a:endParaRPr lang="en-US" sz="3600" b="1" dirty="0">
              <a:solidFill>
                <a:srgbClr val="945200"/>
              </a:solidFill>
              <a:latin typeface="Avenir Next" charset="0"/>
              <a:ea typeface="Avenir Next" charset="0"/>
              <a:cs typeface="Avenir Next" charset="0"/>
            </a:endParaRPr>
          </a:p>
        </p:txBody>
      </p:sp>
      <p:sp>
        <p:nvSpPr>
          <p:cNvPr id="3" name="Text Placeholder 2"/>
          <p:cNvSpPr>
            <a:spLocks noGrp="1"/>
          </p:cNvSpPr>
          <p:nvPr>
            <p:ph type="body" idx="1"/>
          </p:nvPr>
        </p:nvSpPr>
        <p:spPr>
          <a:xfrm>
            <a:off x="2133600" y="3224213"/>
            <a:ext cx="8839200" cy="2490787"/>
          </a:xfrm>
        </p:spPr>
        <p:txBody>
          <a:bodyPr>
            <a:noAutofit/>
          </a:bodyPr>
          <a:lstStyle/>
          <a:p>
            <a:pPr algn="ctr"/>
            <a:r>
              <a:rPr lang="hu-HU" sz="2800" dirty="0">
                <a:solidFill>
                  <a:schemeClr val="tx1"/>
                </a:solidFill>
              </a:rPr>
              <a:t>A bűn, beleértve a büszke magabízást is, elválaszt minket Istentől, az Ő szeretetétől és védelmétől. </a:t>
            </a:r>
            <a:r>
              <a:rPr lang="hu-HU" sz="2800" b="1" dirty="0">
                <a:solidFill>
                  <a:srgbClr val="945200"/>
                </a:solidFill>
              </a:rPr>
              <a:t>Ám a biztos megbocsájtás ígéretét kapjuk, ha megbánással térünk Hozzá. </a:t>
            </a:r>
            <a:r>
              <a:rPr lang="hu-HU" sz="2800" dirty="0">
                <a:solidFill>
                  <a:schemeClr val="tx1"/>
                </a:solidFill>
              </a:rPr>
              <a:t>(1 János 1:9). </a:t>
            </a:r>
            <a:r>
              <a:rPr lang="hu-HU" sz="2800" dirty="0" smtClean="0">
                <a:solidFill>
                  <a:schemeClr val="tx1"/>
                </a:solidFill>
              </a:rPr>
              <a:t>Valljuk </a:t>
            </a:r>
            <a:r>
              <a:rPr lang="hu-HU" sz="2800" dirty="0">
                <a:solidFill>
                  <a:schemeClr val="tx1"/>
                </a:solidFill>
              </a:rPr>
              <a:t>meg minden ismert bűnünket és kérjük Istent, vizsgálja meg szívünket. Ezek után </a:t>
            </a:r>
            <a:r>
              <a:rPr lang="hu-HU" sz="2800" dirty="0" smtClean="0">
                <a:solidFill>
                  <a:schemeClr val="tx1"/>
                </a:solidFill>
              </a:rPr>
              <a:t>fogadjuk el megbocsájtását!  </a:t>
            </a:r>
            <a:endParaRPr lang="en-US" sz="2800" dirty="0">
              <a:solidFill>
                <a:schemeClr val="tx1"/>
              </a:solidFill>
            </a:endParaRPr>
          </a:p>
        </p:txBody>
      </p:sp>
    </p:spTree>
    <p:extLst>
      <p:ext uri="{BB962C8B-B14F-4D97-AF65-F5344CB8AC3E}">
        <p14:creationId xmlns:p14="http://schemas.microsoft.com/office/powerpoint/2010/main" val="21779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038600" y="990600"/>
            <a:ext cx="7772400" cy="1143000"/>
          </a:xfrm>
        </p:spPr>
        <p:txBody>
          <a:bodyPr>
            <a:normAutofit fontScale="90000"/>
          </a:bodyPr>
          <a:lstStyle/>
          <a:p>
            <a:pPr algn="ctr"/>
            <a:r>
              <a:rPr lang="en-US" sz="4000" b="1" dirty="0">
                <a:solidFill>
                  <a:srgbClr val="945200"/>
                </a:solidFill>
                <a:latin typeface="Avenir Next" charset="0"/>
                <a:ea typeface="Avenir Next" charset="0"/>
                <a:cs typeface="Avenir Next" charset="0"/>
              </a:rPr>
              <a:t>3. </a:t>
            </a:r>
            <a:r>
              <a:rPr lang="hu-HU" sz="4000" b="1" dirty="0" smtClean="0">
                <a:solidFill>
                  <a:srgbClr val="945200"/>
                </a:solidFill>
                <a:latin typeface="Avenir Next" charset="0"/>
                <a:ea typeface="Avenir Next" charset="0"/>
                <a:cs typeface="Avenir Next" charset="0"/>
              </a:rPr>
              <a:t>MINDENKOR DICSÉRJÜK ISTENT! </a:t>
            </a:r>
            <a:endParaRPr lang="en-US" sz="4000" b="1" dirty="0">
              <a:solidFill>
                <a:srgbClr val="945200"/>
              </a:solidFill>
              <a:latin typeface="Avenir Next" charset="0"/>
              <a:ea typeface="Avenir Next" charset="0"/>
              <a:cs typeface="Avenir Next" charset="0"/>
            </a:endParaRPr>
          </a:p>
        </p:txBody>
      </p:sp>
      <p:sp>
        <p:nvSpPr>
          <p:cNvPr id="3" name="Text Placeholder 2"/>
          <p:cNvSpPr>
            <a:spLocks noGrp="1"/>
          </p:cNvSpPr>
          <p:nvPr>
            <p:ph type="body" idx="1"/>
          </p:nvPr>
        </p:nvSpPr>
        <p:spPr>
          <a:xfrm>
            <a:off x="1371600" y="3124200"/>
            <a:ext cx="10210800" cy="1981200"/>
          </a:xfrm>
        </p:spPr>
        <p:txBody>
          <a:bodyPr>
            <a:noAutofit/>
          </a:bodyPr>
          <a:lstStyle/>
          <a:p>
            <a:pPr algn="ctr"/>
            <a:r>
              <a:rPr lang="en-US" sz="2800" dirty="0">
                <a:solidFill>
                  <a:schemeClr val="tx1"/>
                </a:solidFill>
              </a:rPr>
              <a:t> </a:t>
            </a:r>
            <a:r>
              <a:rPr lang="hu-HU" sz="2800" dirty="0">
                <a:solidFill>
                  <a:schemeClr val="tx1"/>
                </a:solidFill>
              </a:rPr>
              <a:t>Nagyon fontos, hogy pillanatnyi érzéseink ellenére is, mindig ajánljuk fel Istennek a „dicséretnek áldozatát”, ahogy a </a:t>
            </a:r>
            <a:r>
              <a:rPr lang="hu-HU" sz="2800" dirty="0" err="1">
                <a:solidFill>
                  <a:schemeClr val="tx1"/>
                </a:solidFill>
              </a:rPr>
              <a:t>Zsid</a:t>
            </a:r>
            <a:r>
              <a:rPr lang="hu-HU" sz="2800" dirty="0">
                <a:solidFill>
                  <a:schemeClr val="tx1"/>
                </a:solidFill>
              </a:rPr>
              <a:t> 13:15 igevers nevezi a dicsőítést. Isten gyakran kéri, hogy érzéseink és körülményeink ellenére mi tegyük meg az első lépést, különösen, amikor hitbeli növekedésünket igyekszik segíteni. (Jakab 1:2-4). </a:t>
            </a:r>
          </a:p>
          <a:p>
            <a:pPr algn="ctr"/>
            <a:endParaRPr lang="en-US" sz="2800" dirty="0"/>
          </a:p>
          <a:p>
            <a:pPr algn="ctr"/>
            <a:endParaRPr lang="en-US" sz="2800" dirty="0">
              <a:solidFill>
                <a:schemeClr val="tx1"/>
              </a:solidFill>
            </a:endParaRPr>
          </a:p>
        </p:txBody>
      </p:sp>
    </p:spTree>
    <p:extLst>
      <p:ext uri="{BB962C8B-B14F-4D97-AF65-F5344CB8AC3E}">
        <p14:creationId xmlns:p14="http://schemas.microsoft.com/office/powerpoint/2010/main" val="174675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76200" y="-457200"/>
            <a:ext cx="12268200" cy="7315200"/>
          </a:xfrm>
          <a:prstGeom prst="rect">
            <a:avLst/>
          </a:prstGeom>
        </p:spPr>
      </p:pic>
      <p:sp>
        <p:nvSpPr>
          <p:cNvPr id="3" name="Content Placeholder 2"/>
          <p:cNvSpPr>
            <a:spLocks noGrp="1"/>
          </p:cNvSpPr>
          <p:nvPr>
            <p:ph idx="1"/>
          </p:nvPr>
        </p:nvSpPr>
        <p:spPr>
          <a:xfrm>
            <a:off x="1981200" y="3276600"/>
            <a:ext cx="8229600" cy="3124200"/>
          </a:xfrm>
        </p:spPr>
        <p:txBody>
          <a:bodyPr/>
          <a:lstStyle/>
          <a:p>
            <a:pPr marL="0" indent="0" algn="ctr">
              <a:buNone/>
            </a:pPr>
            <a:r>
              <a:rPr lang="hu-HU" i="1" dirty="0"/>
              <a:t>„</a:t>
            </a:r>
            <a:r>
              <a:rPr lang="hu-HU" b="1" i="1" dirty="0">
                <a:solidFill>
                  <a:srgbClr val="945200"/>
                </a:solidFill>
              </a:rPr>
              <a:t>Mind ez egész föld énekeljen az Úrnak</a:t>
            </a:r>
            <a:r>
              <a:rPr lang="hu-HU" i="1" dirty="0"/>
              <a:t>, napról-napra hirdessétek az ő szabadítását. Beszéljétek a pogányok között az ő dicsőségét, minden népek között az ő csudálatos dolgait; Mert nagy az Úr és igen dicsérendő, és rettenetes minden istenek felett;</a:t>
            </a:r>
            <a:endParaRPr lang="hu-HU" dirty="0"/>
          </a:p>
          <a:p>
            <a:pPr marL="0" indent="0" algn="ctr">
              <a:buNone/>
            </a:pPr>
            <a:r>
              <a:rPr lang="hu-HU" sz="2000" i="1" dirty="0" smtClean="0"/>
              <a:t>(1 </a:t>
            </a:r>
            <a:r>
              <a:rPr lang="hu-HU" sz="2000" i="1" dirty="0" err="1"/>
              <a:t>Krón</a:t>
            </a:r>
            <a:r>
              <a:rPr lang="hu-HU" sz="2000" i="1" dirty="0"/>
              <a:t> </a:t>
            </a:r>
            <a:r>
              <a:rPr lang="hu-HU" sz="2000" i="1" dirty="0" smtClean="0"/>
              <a:t>16:23-25)</a:t>
            </a:r>
            <a:endParaRPr lang="en-US" sz="2000" dirty="0"/>
          </a:p>
          <a:p>
            <a:pPr algn="ctr">
              <a:lnSpc>
                <a:spcPct val="100000"/>
              </a:lnSpc>
            </a:pPr>
            <a:endParaRPr lang="en-US" dirty="0"/>
          </a:p>
        </p:txBody>
      </p:sp>
    </p:spTree>
    <p:extLst>
      <p:ext uri="{BB962C8B-B14F-4D97-AF65-F5344CB8AC3E}">
        <p14:creationId xmlns:p14="http://schemas.microsoft.com/office/powerpoint/2010/main" val="17394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200400" y="685800"/>
            <a:ext cx="10515600" cy="1438275"/>
          </a:xfrm>
        </p:spPr>
        <p:txBody>
          <a:bodyPr>
            <a:noAutofit/>
          </a:bodyPr>
          <a:lstStyle/>
          <a:p>
            <a:pPr algn="ctr"/>
            <a:r>
              <a:rPr lang="en-US" sz="3600" b="1" dirty="0">
                <a:solidFill>
                  <a:srgbClr val="945200"/>
                </a:solidFill>
                <a:latin typeface="Avenir Next" charset="0"/>
                <a:ea typeface="Avenir Next" charset="0"/>
                <a:cs typeface="Avenir Next" charset="0"/>
              </a:rPr>
              <a:t>4. </a:t>
            </a:r>
            <a:r>
              <a:rPr lang="hu-HU" sz="3600" b="1" dirty="0" smtClean="0">
                <a:solidFill>
                  <a:srgbClr val="945200"/>
                </a:solidFill>
                <a:latin typeface="Avenir Next" charset="0"/>
                <a:ea typeface="Avenir Next" charset="0"/>
                <a:cs typeface="Avenir Next" charset="0"/>
              </a:rPr>
              <a:t>LEGYÜNK KÖZÖSSÉGBEN</a:t>
            </a:r>
            <a:br>
              <a:rPr lang="hu-HU" sz="3600" b="1" dirty="0" smtClean="0">
                <a:solidFill>
                  <a:srgbClr val="945200"/>
                </a:solidFill>
                <a:latin typeface="Avenir Next" charset="0"/>
                <a:ea typeface="Avenir Next" charset="0"/>
                <a:cs typeface="Avenir Next" charset="0"/>
              </a:rPr>
            </a:br>
            <a:r>
              <a:rPr lang="hu-HU" sz="3600" b="1" dirty="0" smtClean="0">
                <a:solidFill>
                  <a:srgbClr val="945200"/>
                </a:solidFill>
                <a:latin typeface="Avenir Next" charset="0"/>
                <a:ea typeface="Avenir Next" charset="0"/>
                <a:cs typeface="Avenir Next" charset="0"/>
              </a:rPr>
              <a:t>MÁS </a:t>
            </a:r>
            <a:r>
              <a:rPr lang="hu-HU" sz="3600" b="1" dirty="0" smtClean="0">
                <a:solidFill>
                  <a:srgbClr val="945200"/>
                </a:solidFill>
                <a:latin typeface="Avenir Next" charset="0"/>
                <a:ea typeface="Avenir Next" charset="0"/>
                <a:cs typeface="Avenir Next" charset="0"/>
              </a:rPr>
              <a:t>HÍVŐKKEL</a:t>
            </a:r>
            <a:r>
              <a:rPr lang="hu-HU" sz="3600" b="1" dirty="0" smtClean="0">
                <a:solidFill>
                  <a:srgbClr val="945200"/>
                </a:solidFill>
                <a:latin typeface="Avenir Next" charset="0"/>
                <a:ea typeface="Avenir Next" charset="0"/>
                <a:cs typeface="Avenir Next" charset="0"/>
              </a:rPr>
              <a:t>! </a:t>
            </a:r>
            <a:endParaRPr lang="en-US" sz="3600" b="1" dirty="0">
              <a:solidFill>
                <a:srgbClr val="945200"/>
              </a:solidFill>
              <a:latin typeface="Avenir Next" charset="0"/>
              <a:ea typeface="Avenir Next" charset="0"/>
              <a:cs typeface="Avenir Next" charset="0"/>
            </a:endParaRPr>
          </a:p>
        </p:txBody>
      </p:sp>
      <p:sp>
        <p:nvSpPr>
          <p:cNvPr id="3" name="Text Placeholder 2"/>
          <p:cNvSpPr>
            <a:spLocks noGrp="1"/>
          </p:cNvSpPr>
          <p:nvPr>
            <p:ph type="body" idx="1"/>
          </p:nvPr>
        </p:nvSpPr>
        <p:spPr>
          <a:xfrm>
            <a:off x="1524000" y="3200400"/>
            <a:ext cx="10210800" cy="1828800"/>
          </a:xfrm>
        </p:spPr>
        <p:txBody>
          <a:bodyPr>
            <a:noAutofit/>
          </a:bodyPr>
          <a:lstStyle/>
          <a:p>
            <a:pPr algn="ctr"/>
            <a:r>
              <a:rPr lang="en-US" sz="2800" dirty="0">
                <a:solidFill>
                  <a:schemeClr val="tx1"/>
                </a:solidFill>
              </a:rPr>
              <a:t> </a:t>
            </a:r>
            <a:r>
              <a:rPr lang="hu-HU" sz="2800" dirty="0" smtClean="0">
                <a:solidFill>
                  <a:schemeClr val="tx1"/>
                </a:solidFill>
              </a:rPr>
              <a:t>Küzdelmeink </a:t>
            </a:r>
            <a:r>
              <a:rPr lang="hu-HU" sz="2800" dirty="0">
                <a:solidFill>
                  <a:schemeClr val="tx1"/>
                </a:solidFill>
              </a:rPr>
              <a:t>megosztása testvéreinkkel a Krisztusban nem csupán egy jó ötlet (</a:t>
            </a:r>
            <a:r>
              <a:rPr lang="hu-HU" sz="2800" dirty="0" err="1">
                <a:solidFill>
                  <a:schemeClr val="tx1"/>
                </a:solidFill>
              </a:rPr>
              <a:t>Préd</a:t>
            </a:r>
            <a:r>
              <a:rPr lang="hu-HU" sz="2800" dirty="0">
                <a:solidFill>
                  <a:schemeClr val="tx1"/>
                </a:solidFill>
              </a:rPr>
              <a:t> 4:9-10), hanem utasítás (Jakab 5:16). Istent dicsőítő képességünk kulcsa, ha a hívők rendszeresen összegyűlnek Istent dicsőíteni. (</a:t>
            </a:r>
            <a:r>
              <a:rPr lang="hu-HU" sz="2800" dirty="0" err="1">
                <a:solidFill>
                  <a:schemeClr val="tx1"/>
                </a:solidFill>
              </a:rPr>
              <a:t>Zsid</a:t>
            </a:r>
            <a:r>
              <a:rPr lang="hu-HU" sz="2800" dirty="0">
                <a:solidFill>
                  <a:schemeClr val="tx1"/>
                </a:solidFill>
              </a:rPr>
              <a:t> 10:24-25). </a:t>
            </a:r>
          </a:p>
          <a:p>
            <a:pPr algn="ctr"/>
            <a:endParaRPr lang="en-US" sz="2800" dirty="0">
              <a:solidFill>
                <a:schemeClr val="tx1"/>
              </a:solidFill>
            </a:endParaRPr>
          </a:p>
        </p:txBody>
      </p:sp>
    </p:spTree>
    <p:extLst>
      <p:ext uri="{BB962C8B-B14F-4D97-AF65-F5344CB8AC3E}">
        <p14:creationId xmlns:p14="http://schemas.microsoft.com/office/powerpoint/2010/main" val="51487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10159" y="0"/>
            <a:ext cx="12181841" cy="6858000"/>
          </a:xfrm>
          <a:prstGeom prst="rect">
            <a:avLst/>
          </a:prstGeom>
        </p:spPr>
      </p:pic>
      <p:sp>
        <p:nvSpPr>
          <p:cNvPr id="3" name="Text Placeholder 2"/>
          <p:cNvSpPr>
            <a:spLocks noGrp="1"/>
          </p:cNvSpPr>
          <p:nvPr>
            <p:ph type="body" idx="1"/>
          </p:nvPr>
        </p:nvSpPr>
        <p:spPr>
          <a:xfrm>
            <a:off x="2286000" y="3148013"/>
            <a:ext cx="8458200" cy="3100387"/>
          </a:xfrm>
        </p:spPr>
        <p:txBody>
          <a:bodyPr>
            <a:noAutofit/>
          </a:bodyPr>
          <a:lstStyle/>
          <a:p>
            <a:pPr algn="ctr"/>
            <a:r>
              <a:rPr lang="hu-HU" sz="2800" b="1" dirty="0">
                <a:solidFill>
                  <a:srgbClr val="945200"/>
                </a:solidFill>
              </a:rPr>
              <a:t>Adjunk hálát ma és dicsérjük Istent, </a:t>
            </a:r>
            <a:r>
              <a:rPr lang="hu-HU" sz="2800" dirty="0">
                <a:solidFill>
                  <a:schemeClr val="tx1"/>
                </a:solidFill>
              </a:rPr>
              <a:t>éljünk át mindent, ami Isten jelenlétében elérhető!</a:t>
            </a:r>
            <a:r>
              <a:rPr lang="hu-HU" sz="2800" b="1" dirty="0">
                <a:solidFill>
                  <a:srgbClr val="945200"/>
                </a:solidFill>
              </a:rPr>
              <a:t> </a:t>
            </a:r>
            <a:r>
              <a:rPr lang="hu-HU" sz="2800" dirty="0">
                <a:solidFill>
                  <a:schemeClr val="tx1"/>
                </a:solidFill>
              </a:rPr>
              <a:t>„Ő szeretni fog minden napon és örömmel énekel fölötted”</a:t>
            </a:r>
          </a:p>
          <a:p>
            <a:pPr algn="ctr"/>
            <a:r>
              <a:rPr lang="hu-HU" sz="2800" b="1" dirty="0">
                <a:solidFill>
                  <a:srgbClr val="945200"/>
                </a:solidFill>
              </a:rPr>
              <a:t> Engedjük kibontakozni hitünket, tegyük félre minden </a:t>
            </a:r>
            <a:r>
              <a:rPr lang="hu-HU" sz="2800" dirty="0">
                <a:solidFill>
                  <a:schemeClr val="tx1"/>
                </a:solidFill>
              </a:rPr>
              <a:t>kétségünket, hitetlenségüket és dicsérjük Istent! Ettől az életünk örökre megváltozik. Mindörökre megváltozunk Isten dicsőségének szemlélésétől!  </a:t>
            </a:r>
          </a:p>
          <a:p>
            <a:pPr algn="ctr"/>
            <a:endParaRPr lang="en-US" sz="2800" dirty="0">
              <a:solidFill>
                <a:schemeClr val="tx1"/>
              </a:solidFill>
            </a:endParaRPr>
          </a:p>
        </p:txBody>
      </p:sp>
    </p:spTree>
    <p:extLst>
      <p:ext uri="{BB962C8B-B14F-4D97-AF65-F5344CB8AC3E}">
        <p14:creationId xmlns:p14="http://schemas.microsoft.com/office/powerpoint/2010/main" val="203245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495800" y="1295400"/>
            <a:ext cx="7772400" cy="838200"/>
          </a:xfrm>
        </p:spPr>
        <p:txBody>
          <a:bodyPr>
            <a:normAutofit/>
          </a:bodyPr>
          <a:lstStyle/>
          <a:p>
            <a:pPr algn="ctr"/>
            <a:r>
              <a:rPr lang="hu-HU" sz="4000" b="1" dirty="0" smtClean="0">
                <a:solidFill>
                  <a:srgbClr val="945200"/>
                </a:solidFill>
                <a:latin typeface="Avenir Next" charset="0"/>
                <a:ea typeface="Avenir Next" charset="0"/>
                <a:cs typeface="Avenir Next" charset="0"/>
              </a:rPr>
              <a:t>BEVEZETÉS</a:t>
            </a:r>
            <a:endParaRPr lang="en-US" sz="4000" b="1" dirty="0">
              <a:solidFill>
                <a:srgbClr val="945200"/>
              </a:solidFill>
              <a:latin typeface="Avenir Next" charset="0"/>
              <a:ea typeface="Avenir Next" charset="0"/>
              <a:cs typeface="Avenir Next" charset="0"/>
            </a:endParaRPr>
          </a:p>
        </p:txBody>
      </p:sp>
      <p:sp>
        <p:nvSpPr>
          <p:cNvPr id="3" name="Text Placeholder 2"/>
          <p:cNvSpPr>
            <a:spLocks noGrp="1"/>
          </p:cNvSpPr>
          <p:nvPr>
            <p:ph type="body" idx="1"/>
          </p:nvPr>
        </p:nvSpPr>
        <p:spPr>
          <a:xfrm>
            <a:off x="2514600" y="3148013"/>
            <a:ext cx="8839200" cy="2262187"/>
          </a:xfrm>
        </p:spPr>
        <p:txBody>
          <a:bodyPr>
            <a:noAutofit/>
          </a:bodyPr>
          <a:lstStyle/>
          <a:p>
            <a:pPr algn="ctr"/>
            <a:r>
              <a:rPr lang="hu-HU" sz="2800" dirty="0" smtClean="0">
                <a:solidFill>
                  <a:schemeClr val="tx1"/>
                </a:solidFill>
              </a:rPr>
              <a:t>A </a:t>
            </a:r>
            <a:r>
              <a:rPr lang="hu-HU" sz="2800" dirty="0">
                <a:solidFill>
                  <a:schemeClr val="tx1"/>
                </a:solidFill>
              </a:rPr>
              <a:t>Szentírás szerint a dicsőítés az a cselekedetünk, ami Teremtőnk iránti áhítatos tiszteletünkből fakad. A hálaadás Istent dicsőíti és lehetővé teszi, hogy mélyebb kapcsolatba kerüljünk vele. </a:t>
            </a:r>
            <a:r>
              <a:rPr lang="hu-HU" sz="2800" b="1" dirty="0">
                <a:solidFill>
                  <a:srgbClr val="945200"/>
                </a:solidFill>
              </a:rPr>
              <a:t>Figyelmünket a saját gondjainkról Isten természetére és jellemére tereli.   </a:t>
            </a:r>
          </a:p>
          <a:p>
            <a:pPr algn="ctr">
              <a:lnSpc>
                <a:spcPct val="100000"/>
              </a:lnSpc>
            </a:pPr>
            <a:endParaRPr lang="en-US" sz="2800" dirty="0">
              <a:solidFill>
                <a:srgbClr val="002060"/>
              </a:solidFill>
            </a:endParaRPr>
          </a:p>
        </p:txBody>
      </p:sp>
    </p:spTree>
    <p:extLst>
      <p:ext uri="{BB962C8B-B14F-4D97-AF65-F5344CB8AC3E}">
        <p14:creationId xmlns:p14="http://schemas.microsoft.com/office/powerpoint/2010/main" val="238430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39802"/>
          </a:xfrm>
          <a:prstGeom prst="rect">
            <a:avLst/>
          </a:prstGeom>
        </p:spPr>
      </p:pic>
      <p:sp>
        <p:nvSpPr>
          <p:cNvPr id="2" name="Title 1"/>
          <p:cNvSpPr>
            <a:spLocks noGrp="1"/>
          </p:cNvSpPr>
          <p:nvPr>
            <p:ph type="title"/>
          </p:nvPr>
        </p:nvSpPr>
        <p:spPr>
          <a:xfrm>
            <a:off x="3124200" y="990600"/>
            <a:ext cx="8153400" cy="1524000"/>
          </a:xfrm>
        </p:spPr>
        <p:txBody>
          <a:bodyPr>
            <a:noAutofit/>
          </a:bodyPr>
          <a:lstStyle/>
          <a:p>
            <a:r>
              <a:rPr lang="hu-HU" sz="3600" dirty="0" smtClean="0">
                <a:solidFill>
                  <a:srgbClr val="FF7C80"/>
                </a:solidFill>
                <a:latin typeface="Avenir Next" charset="0"/>
                <a:ea typeface="Avenir Next" charset="0"/>
                <a:cs typeface="Avenir Next" charset="0"/>
              </a:rPr>
              <a:t>A DICSŐÍTÉS A </a:t>
            </a:r>
            <a:br>
              <a:rPr lang="hu-HU" sz="3600" dirty="0" smtClean="0">
                <a:solidFill>
                  <a:srgbClr val="FF7C80"/>
                </a:solidFill>
                <a:latin typeface="Avenir Next" charset="0"/>
                <a:ea typeface="Avenir Next" charset="0"/>
                <a:cs typeface="Avenir Next" charset="0"/>
              </a:rPr>
            </a:br>
            <a:r>
              <a:rPr lang="hu-HU" sz="3600" b="1" dirty="0" smtClean="0">
                <a:solidFill>
                  <a:srgbClr val="FF7C80"/>
                </a:solidFill>
                <a:latin typeface="Avenir Next" charset="0"/>
                <a:ea typeface="Avenir Next" charset="0"/>
                <a:cs typeface="Avenir Next" charset="0"/>
              </a:rPr>
              <a:t>LEGNAGYOBB KIVÁLTSÁGUNK </a:t>
            </a:r>
            <a:endParaRPr lang="en-US" sz="3600" b="1" dirty="0">
              <a:solidFill>
                <a:srgbClr val="FF7C80"/>
              </a:solidFill>
              <a:latin typeface="Avenir Next" charset="0"/>
              <a:ea typeface="Avenir Next" charset="0"/>
              <a:cs typeface="Avenir Next" charset="0"/>
            </a:endParaRPr>
          </a:p>
        </p:txBody>
      </p:sp>
      <p:sp>
        <p:nvSpPr>
          <p:cNvPr id="4" name="Content Placeholder 3"/>
          <p:cNvSpPr>
            <a:spLocks noGrp="1"/>
          </p:cNvSpPr>
          <p:nvPr>
            <p:ph idx="1"/>
          </p:nvPr>
        </p:nvSpPr>
        <p:spPr>
          <a:xfrm>
            <a:off x="3352800" y="2667000"/>
            <a:ext cx="8077200" cy="2209800"/>
          </a:xfrm>
        </p:spPr>
        <p:txBody>
          <a:bodyPr>
            <a:normAutofit/>
          </a:bodyPr>
          <a:lstStyle/>
          <a:p>
            <a:pPr marL="0" indent="0" algn="ctr">
              <a:buNone/>
            </a:pPr>
            <a:r>
              <a:rPr lang="hu-HU" sz="3200" b="1" i="1" dirty="0">
                <a:solidFill>
                  <a:srgbClr val="945200"/>
                </a:solidFill>
              </a:rPr>
              <a:t>A dicsőítés az Isten szeretetétől túlcsorduló szívből fakad. </a:t>
            </a:r>
            <a:r>
              <a:rPr lang="hu-HU" sz="3200" b="1" dirty="0">
                <a:solidFill>
                  <a:srgbClr val="945200"/>
                </a:solidFill>
              </a:rPr>
              <a:t> </a:t>
            </a:r>
            <a:r>
              <a:rPr lang="hu-HU" sz="3200" dirty="0"/>
              <a:t>5Móz 6:5 szerint: „Szeressed azért az Urat, a te Istenedet teljes szívedből, teljes lelkedből és teljes erődből.”  </a:t>
            </a:r>
          </a:p>
          <a:p>
            <a:pPr algn="ctr">
              <a:lnSpc>
                <a:spcPct val="100000"/>
              </a:lnSpc>
            </a:pPr>
            <a:endParaRPr lang="en-US" sz="3200" dirty="0"/>
          </a:p>
        </p:txBody>
      </p:sp>
    </p:spTree>
    <p:extLst>
      <p:ext uri="{BB962C8B-B14F-4D97-AF65-F5344CB8AC3E}">
        <p14:creationId xmlns:p14="http://schemas.microsoft.com/office/powerpoint/2010/main" val="333974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30480" y="0"/>
            <a:ext cx="12222480" cy="6878320"/>
          </a:xfrm>
          <a:prstGeom prst="rect">
            <a:avLst/>
          </a:prstGeom>
        </p:spPr>
      </p:pic>
      <p:sp>
        <p:nvSpPr>
          <p:cNvPr id="2" name="Title 1"/>
          <p:cNvSpPr>
            <a:spLocks noGrp="1"/>
          </p:cNvSpPr>
          <p:nvPr>
            <p:ph type="title"/>
          </p:nvPr>
        </p:nvSpPr>
        <p:spPr>
          <a:xfrm>
            <a:off x="4648200" y="2133600"/>
            <a:ext cx="7543800" cy="533400"/>
          </a:xfrm>
        </p:spPr>
        <p:txBody>
          <a:bodyPr>
            <a:noAutofit/>
          </a:bodyPr>
          <a:lstStyle/>
          <a:p>
            <a:pPr algn="ctr"/>
            <a:r>
              <a:rPr lang="hu-HU" sz="4000" dirty="0" smtClean="0">
                <a:solidFill>
                  <a:srgbClr val="945200"/>
                </a:solidFill>
                <a:latin typeface="Avenir Next" charset="0"/>
                <a:ea typeface="Avenir Next" charset="0"/>
                <a:cs typeface="Avenir Next" charset="0"/>
              </a:rPr>
              <a:t>HOGYAN </a:t>
            </a:r>
            <a:r>
              <a:rPr lang="hu-HU" sz="4000" b="1" dirty="0" smtClean="0">
                <a:solidFill>
                  <a:srgbClr val="945200"/>
                </a:solidFill>
                <a:latin typeface="Avenir Next" charset="0"/>
                <a:ea typeface="Avenir Next" charset="0"/>
                <a:cs typeface="Avenir Next" charset="0"/>
              </a:rPr>
              <a:t>DICSŐÍTSÜK ISTENT?</a:t>
            </a:r>
            <a:r>
              <a:rPr lang="en-US" sz="4000" b="1" dirty="0" smtClean="0">
                <a:solidFill>
                  <a:srgbClr val="945200"/>
                </a:solidFill>
                <a:latin typeface="Avenir Next" charset="0"/>
                <a:ea typeface="Avenir Next" charset="0"/>
                <a:cs typeface="Avenir Next" charset="0"/>
              </a:rPr>
              <a:t> </a:t>
            </a:r>
            <a:r>
              <a:rPr lang="en-US" sz="4000" b="1" dirty="0">
                <a:solidFill>
                  <a:srgbClr val="FF7C80"/>
                </a:solidFill>
                <a:latin typeface="Avenir Next" charset="0"/>
                <a:ea typeface="Avenir Next" charset="0"/>
                <a:cs typeface="Avenir Next" charset="0"/>
              </a:rPr>
              <a:t>	</a:t>
            </a:r>
            <a:br>
              <a:rPr lang="en-US" sz="4000" b="1" dirty="0">
                <a:solidFill>
                  <a:srgbClr val="FF7C80"/>
                </a:solidFill>
                <a:latin typeface="Avenir Next" charset="0"/>
                <a:ea typeface="Avenir Next" charset="0"/>
                <a:cs typeface="Avenir Next" charset="0"/>
              </a:rPr>
            </a:br>
            <a:endParaRPr lang="en-US" sz="4000" b="1" dirty="0">
              <a:solidFill>
                <a:srgbClr val="FF7C80"/>
              </a:solidFill>
              <a:latin typeface="Avenir Next" charset="0"/>
              <a:ea typeface="Avenir Next" charset="0"/>
              <a:cs typeface="Avenir Next" charset="0"/>
            </a:endParaRPr>
          </a:p>
        </p:txBody>
      </p:sp>
      <p:sp>
        <p:nvSpPr>
          <p:cNvPr id="3" name="Text Placeholder 2"/>
          <p:cNvSpPr>
            <a:spLocks noGrp="1"/>
          </p:cNvSpPr>
          <p:nvPr>
            <p:ph type="body" idx="1"/>
          </p:nvPr>
        </p:nvSpPr>
        <p:spPr>
          <a:xfrm>
            <a:off x="1828800" y="3224213"/>
            <a:ext cx="9372600" cy="3024187"/>
          </a:xfrm>
        </p:spPr>
        <p:txBody>
          <a:bodyPr>
            <a:noAutofit/>
          </a:bodyPr>
          <a:lstStyle/>
          <a:p>
            <a:pPr lvl="0" algn="ctr"/>
            <a:r>
              <a:rPr lang="hu-HU" sz="2800" dirty="0">
                <a:solidFill>
                  <a:schemeClr val="tx1"/>
                </a:solidFill>
              </a:rPr>
              <a:t>Dicsőítsük Isten a </a:t>
            </a:r>
            <a:r>
              <a:rPr lang="hu-HU" sz="2800" b="1" dirty="0">
                <a:solidFill>
                  <a:srgbClr val="945200"/>
                </a:solidFill>
              </a:rPr>
              <a:t>szentségéért, kegyelmességéért és igazságosságáért </a:t>
            </a:r>
            <a:r>
              <a:rPr lang="hu-HU" sz="2800" dirty="0">
                <a:solidFill>
                  <a:schemeClr val="tx1"/>
                </a:solidFill>
              </a:rPr>
              <a:t>(2 </a:t>
            </a:r>
            <a:r>
              <a:rPr lang="hu-HU" sz="2800" dirty="0" err="1">
                <a:solidFill>
                  <a:schemeClr val="tx1"/>
                </a:solidFill>
              </a:rPr>
              <a:t>Krón</a:t>
            </a:r>
            <a:r>
              <a:rPr lang="hu-HU" sz="2800" dirty="0">
                <a:solidFill>
                  <a:schemeClr val="tx1"/>
                </a:solidFill>
              </a:rPr>
              <a:t> 20:21; Zsolt 99:3-4). </a:t>
            </a:r>
          </a:p>
          <a:p>
            <a:pPr lvl="0" algn="ctr"/>
            <a:r>
              <a:rPr lang="hu-HU" sz="2800" dirty="0">
                <a:solidFill>
                  <a:schemeClr val="tx1"/>
                </a:solidFill>
              </a:rPr>
              <a:t>Dicsérjük Istent a </a:t>
            </a:r>
            <a:r>
              <a:rPr lang="hu-HU" sz="2800" b="1" dirty="0">
                <a:solidFill>
                  <a:srgbClr val="945200"/>
                </a:solidFill>
              </a:rPr>
              <a:t>kegyelméért </a:t>
            </a:r>
            <a:r>
              <a:rPr lang="hu-HU" sz="2800" dirty="0">
                <a:solidFill>
                  <a:schemeClr val="tx1"/>
                </a:solidFill>
              </a:rPr>
              <a:t>(</a:t>
            </a:r>
            <a:r>
              <a:rPr lang="hu-HU" sz="2800" dirty="0" err="1">
                <a:solidFill>
                  <a:schemeClr val="tx1"/>
                </a:solidFill>
              </a:rPr>
              <a:t>Eféz</a:t>
            </a:r>
            <a:r>
              <a:rPr lang="hu-HU" sz="2800" dirty="0">
                <a:solidFill>
                  <a:schemeClr val="tx1"/>
                </a:solidFill>
              </a:rPr>
              <a:t> 1:6). </a:t>
            </a:r>
          </a:p>
          <a:p>
            <a:pPr lvl="0" algn="ctr"/>
            <a:r>
              <a:rPr lang="hu-HU" sz="2800" dirty="0">
                <a:solidFill>
                  <a:schemeClr val="tx1"/>
                </a:solidFill>
              </a:rPr>
              <a:t>Dicsérjük Istent a </a:t>
            </a:r>
            <a:r>
              <a:rPr lang="hu-HU" sz="2800" b="1" dirty="0">
                <a:solidFill>
                  <a:srgbClr val="945200"/>
                </a:solidFill>
              </a:rPr>
              <a:t>jóságáért </a:t>
            </a:r>
            <a:r>
              <a:rPr lang="hu-HU" sz="2800" dirty="0">
                <a:solidFill>
                  <a:schemeClr val="tx1"/>
                </a:solidFill>
              </a:rPr>
              <a:t>(Zsolt 135:3). </a:t>
            </a:r>
          </a:p>
          <a:p>
            <a:pPr lvl="0" algn="ctr"/>
            <a:r>
              <a:rPr lang="hu-HU" sz="2800" dirty="0">
                <a:solidFill>
                  <a:schemeClr val="tx1"/>
                </a:solidFill>
              </a:rPr>
              <a:t>Dicsérjük Istent a </a:t>
            </a:r>
            <a:r>
              <a:rPr lang="hu-HU" sz="2800" b="1" dirty="0">
                <a:solidFill>
                  <a:srgbClr val="945200"/>
                </a:solidFill>
              </a:rPr>
              <a:t>szeretetéért</a:t>
            </a:r>
            <a:r>
              <a:rPr lang="hu-HU" sz="2800" dirty="0">
                <a:solidFill>
                  <a:srgbClr val="945200"/>
                </a:solidFill>
              </a:rPr>
              <a:t> </a:t>
            </a:r>
            <a:r>
              <a:rPr lang="hu-HU" sz="2800" dirty="0">
                <a:solidFill>
                  <a:schemeClr val="tx1"/>
                </a:solidFill>
              </a:rPr>
              <a:t>(Zsolt 117). </a:t>
            </a:r>
          </a:p>
          <a:p>
            <a:pPr lvl="0" algn="ctr"/>
            <a:r>
              <a:rPr lang="hu-HU" sz="2800" dirty="0">
                <a:solidFill>
                  <a:schemeClr val="tx1"/>
                </a:solidFill>
              </a:rPr>
              <a:t>Dicsérjük Istent </a:t>
            </a:r>
            <a:r>
              <a:rPr lang="hu-HU" sz="2800" b="1" dirty="0">
                <a:solidFill>
                  <a:srgbClr val="945200"/>
                </a:solidFill>
              </a:rPr>
              <a:t>a szabadításáért, a megváltásért </a:t>
            </a:r>
            <a:r>
              <a:rPr lang="hu-HU" sz="2800" dirty="0">
                <a:solidFill>
                  <a:schemeClr val="tx1"/>
                </a:solidFill>
              </a:rPr>
              <a:t>(</a:t>
            </a:r>
            <a:r>
              <a:rPr lang="hu-HU" sz="2800" dirty="0" err="1">
                <a:solidFill>
                  <a:schemeClr val="tx1"/>
                </a:solidFill>
              </a:rPr>
              <a:t>Eféz</a:t>
            </a:r>
            <a:r>
              <a:rPr lang="hu-HU" sz="2800" dirty="0">
                <a:solidFill>
                  <a:schemeClr val="tx1"/>
                </a:solidFill>
              </a:rPr>
              <a:t> 2:8-9)</a:t>
            </a:r>
          </a:p>
          <a:p>
            <a:pPr algn="ctr"/>
            <a:endParaRPr lang="en-US" sz="2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0" y="0"/>
            <a:ext cx="12181841" cy="6858000"/>
          </a:xfrm>
          <a:prstGeom prst="rect">
            <a:avLst/>
          </a:prstGeom>
        </p:spPr>
      </p:pic>
      <p:sp>
        <p:nvSpPr>
          <p:cNvPr id="3" name="Text Placeholder 2"/>
          <p:cNvSpPr>
            <a:spLocks noGrp="1"/>
          </p:cNvSpPr>
          <p:nvPr>
            <p:ph type="body" idx="1"/>
          </p:nvPr>
        </p:nvSpPr>
        <p:spPr>
          <a:xfrm>
            <a:off x="1099820" y="3429000"/>
            <a:ext cx="9982200" cy="3200400"/>
          </a:xfrm>
        </p:spPr>
        <p:txBody>
          <a:bodyPr>
            <a:noAutofit/>
          </a:bodyPr>
          <a:lstStyle/>
          <a:p>
            <a:pPr algn="ctr"/>
            <a:r>
              <a:rPr lang="hu-HU" sz="2800" b="1" dirty="0">
                <a:solidFill>
                  <a:srgbClr val="945200"/>
                </a:solidFill>
              </a:rPr>
              <a:t>„Áldjad én lelkem az Urat, és egész bensőm az ő szent nevét. Áldjad én lelkem az Urat, és el ne feledkezzél semmi jótéteményéről. </a:t>
            </a:r>
            <a:r>
              <a:rPr lang="hu-HU" sz="2800" dirty="0">
                <a:solidFill>
                  <a:schemeClr val="tx1"/>
                </a:solidFill>
              </a:rPr>
              <a:t>Aki megbocsátja minden bűnödet, meggyógyítja minden betegségedet. Aki megváltja életedet a koporsótól; kegyelemmel és irgalmassággal koronáz meg téged. Aki jóval tölti be a te ékességedet, és megújul a te ifjúságod, mint a sasé.”</a:t>
            </a:r>
          </a:p>
          <a:p>
            <a:pPr algn="ctr"/>
            <a:r>
              <a:rPr lang="hu-HU" sz="2000" dirty="0" smtClean="0">
                <a:solidFill>
                  <a:schemeClr val="tx1"/>
                </a:solidFill>
              </a:rPr>
              <a:t>(Zsolt 103:1-5)</a:t>
            </a:r>
            <a:endParaRPr lang="hu-HU" sz="2000" dirty="0">
              <a:solidFill>
                <a:schemeClr val="tx1"/>
              </a:solidFill>
            </a:endParaRPr>
          </a:p>
        </p:txBody>
      </p:sp>
    </p:spTree>
    <p:extLst>
      <p:ext uri="{BB962C8B-B14F-4D97-AF65-F5344CB8AC3E}">
        <p14:creationId xmlns:p14="http://schemas.microsoft.com/office/powerpoint/2010/main" val="140739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23446" y="0"/>
            <a:ext cx="12192000" cy="6909322"/>
          </a:xfrm>
          <a:prstGeom prst="rect">
            <a:avLst/>
          </a:prstGeom>
        </p:spPr>
      </p:pic>
      <p:sp>
        <p:nvSpPr>
          <p:cNvPr id="2" name="Title 1"/>
          <p:cNvSpPr>
            <a:spLocks noGrp="1"/>
          </p:cNvSpPr>
          <p:nvPr>
            <p:ph type="title"/>
          </p:nvPr>
        </p:nvSpPr>
        <p:spPr>
          <a:xfrm>
            <a:off x="3505200" y="2133600"/>
            <a:ext cx="8153400" cy="3505200"/>
          </a:xfrm>
        </p:spPr>
        <p:txBody>
          <a:bodyPr>
            <a:noAutofit/>
          </a:bodyPr>
          <a:lstStyle/>
          <a:p>
            <a:pPr algn="ctr"/>
            <a:r>
              <a:rPr lang="hu-HU" sz="4400" b="1" dirty="0" smtClean="0">
                <a:solidFill>
                  <a:srgbClr val="945200"/>
                </a:solidFill>
              </a:rPr>
              <a:t>DÁVID SZÁMTALAN INDOKOT FELSOROL, AMIÉRT (VELÜNK EGYÜTT) DICSŐÍTENIE KELL ISTENT:</a:t>
            </a:r>
            <a:br>
              <a:rPr lang="hu-HU" sz="4400" b="1" dirty="0" smtClean="0">
                <a:solidFill>
                  <a:srgbClr val="945200"/>
                </a:solidFill>
              </a:rPr>
            </a:br>
            <a:r>
              <a:rPr lang="en-US" sz="4400" b="1" dirty="0" smtClean="0">
                <a:solidFill>
                  <a:srgbClr val="945200"/>
                </a:solidFill>
                <a:latin typeface="Avenir Next" charset="0"/>
                <a:ea typeface="Avenir Next" charset="0"/>
                <a:cs typeface="Avenir Next" charset="0"/>
              </a:rPr>
              <a:t/>
            </a:r>
            <a:br>
              <a:rPr lang="en-US" sz="4400" b="1" dirty="0" smtClean="0">
                <a:solidFill>
                  <a:srgbClr val="945200"/>
                </a:solidFill>
                <a:latin typeface="Avenir Next" charset="0"/>
                <a:ea typeface="Avenir Next" charset="0"/>
                <a:cs typeface="Avenir Next" charset="0"/>
              </a:rPr>
            </a:br>
            <a:endParaRPr lang="en-US" sz="4400" b="1" dirty="0">
              <a:solidFill>
                <a:srgbClr val="945200"/>
              </a:solidFill>
              <a:latin typeface="Avenir Next" charset="0"/>
              <a:ea typeface="Avenir Next" charset="0"/>
              <a:cs typeface="Avenir Next" charset="0"/>
            </a:endParaRPr>
          </a:p>
        </p:txBody>
      </p:sp>
    </p:spTree>
    <p:extLst>
      <p:ext uri="{BB962C8B-B14F-4D97-AF65-F5344CB8AC3E}">
        <p14:creationId xmlns:p14="http://schemas.microsoft.com/office/powerpoint/2010/main" val="401859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35169" y="0"/>
            <a:ext cx="12192000" cy="6858000"/>
          </a:xfrm>
          <a:prstGeom prst="rect">
            <a:avLst/>
          </a:prstGeom>
        </p:spPr>
      </p:pic>
      <p:sp>
        <p:nvSpPr>
          <p:cNvPr id="2" name="Title 1"/>
          <p:cNvSpPr>
            <a:spLocks noGrp="1"/>
          </p:cNvSpPr>
          <p:nvPr>
            <p:ph type="title"/>
          </p:nvPr>
        </p:nvSpPr>
        <p:spPr>
          <a:xfrm>
            <a:off x="5029200" y="1243013"/>
            <a:ext cx="5638800" cy="1957387"/>
          </a:xfrm>
        </p:spPr>
        <p:txBody>
          <a:bodyPr>
            <a:noAutofit/>
          </a:bodyPr>
          <a:lstStyle/>
          <a:p>
            <a:pPr algn="ctr"/>
            <a:r>
              <a:rPr lang="en-US" sz="4400" b="1" dirty="0">
                <a:solidFill>
                  <a:srgbClr val="945200"/>
                </a:solidFill>
                <a:latin typeface="Avenir Next" charset="0"/>
                <a:ea typeface="Avenir Next" charset="0"/>
                <a:cs typeface="Avenir Next" charset="0"/>
              </a:rPr>
              <a:t>1. </a:t>
            </a:r>
            <a:r>
              <a:rPr lang="hu-HU" sz="4400" b="1" dirty="0" smtClean="0">
                <a:solidFill>
                  <a:srgbClr val="945200"/>
                </a:solidFill>
                <a:latin typeface="Avenir Next" charset="0"/>
                <a:ea typeface="Avenir Next" charset="0"/>
                <a:cs typeface="Avenir Next" charset="0"/>
              </a:rPr>
              <a:t>MEGBOCSÁJTÁS</a:t>
            </a:r>
            <a:r>
              <a:rPr lang="en-US" sz="4400" b="1" dirty="0">
                <a:latin typeface="Avenir Next" charset="0"/>
                <a:ea typeface="Avenir Next" charset="0"/>
                <a:cs typeface="Avenir Next" charset="0"/>
              </a:rPr>
              <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3540368" y="3200401"/>
            <a:ext cx="6365631" cy="1600200"/>
          </a:xfrm>
        </p:spPr>
        <p:txBody>
          <a:bodyPr>
            <a:noAutofit/>
          </a:bodyPr>
          <a:lstStyle/>
          <a:p>
            <a:pPr algn="ctr"/>
            <a:r>
              <a:rPr lang="hu-HU" sz="3200" dirty="0">
                <a:solidFill>
                  <a:schemeClr val="tx1"/>
                </a:solidFill>
              </a:rPr>
              <a:t>„Aki megbocsájtja minden bűnödet</a:t>
            </a:r>
            <a:r>
              <a:rPr lang="hu-HU" sz="3200" dirty="0" smtClean="0">
                <a:solidFill>
                  <a:schemeClr val="tx1"/>
                </a:solidFill>
              </a:rPr>
              <a:t>”</a:t>
            </a:r>
          </a:p>
          <a:p>
            <a:pPr algn="ctr"/>
            <a:r>
              <a:rPr lang="en-US" sz="3200" dirty="0" smtClean="0">
                <a:solidFill>
                  <a:schemeClr val="tx1"/>
                </a:solidFill>
              </a:rPr>
              <a:t> </a:t>
            </a:r>
            <a:r>
              <a:rPr lang="hu-HU" sz="3200" b="1" dirty="0" smtClean="0">
                <a:solidFill>
                  <a:srgbClr val="945200"/>
                </a:solidFill>
              </a:rPr>
              <a:t>ISTEN MEGBOCSÁJT NEKEM</a:t>
            </a:r>
            <a:r>
              <a:rPr lang="en-US" sz="3200" b="1" dirty="0" smtClean="0">
                <a:solidFill>
                  <a:srgbClr val="945200"/>
                </a:solidFill>
              </a:rPr>
              <a:t/>
            </a:r>
            <a:br>
              <a:rPr lang="en-US" sz="3200" b="1" dirty="0" smtClean="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392443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191000" y="1090614"/>
            <a:ext cx="7239000" cy="2133599"/>
          </a:xfrm>
        </p:spPr>
        <p:txBody>
          <a:bodyPr>
            <a:noAutofit/>
          </a:bodyPr>
          <a:lstStyle/>
          <a:p>
            <a:pPr algn="ctr"/>
            <a:r>
              <a:rPr lang="en-US" sz="4400" b="1" dirty="0">
                <a:solidFill>
                  <a:srgbClr val="945200"/>
                </a:solidFill>
                <a:latin typeface="Avenir Next" charset="0"/>
                <a:ea typeface="Avenir Next" charset="0"/>
                <a:cs typeface="Avenir Next" charset="0"/>
              </a:rPr>
              <a:t>2. </a:t>
            </a:r>
            <a:r>
              <a:rPr lang="hu-HU" sz="4400" b="1" dirty="0" smtClean="0">
                <a:solidFill>
                  <a:srgbClr val="945200"/>
                </a:solidFill>
                <a:latin typeface="Avenir Next" charset="0"/>
                <a:ea typeface="Avenir Next" charset="0"/>
                <a:cs typeface="Avenir Next" charset="0"/>
              </a:rPr>
              <a:t>GYÓGYÍTÁS</a:t>
            </a:r>
            <a:r>
              <a:rPr lang="en-US" sz="4400" b="1" dirty="0" smtClean="0">
                <a:solidFill>
                  <a:srgbClr val="945200"/>
                </a:solidFill>
                <a:latin typeface="Avenir Next" charset="0"/>
                <a:ea typeface="Avenir Next" charset="0"/>
                <a:cs typeface="Avenir Next" charset="0"/>
              </a:rPr>
              <a:t/>
            </a:r>
            <a:br>
              <a:rPr lang="en-US" sz="4400" b="1" dirty="0" smtClean="0">
                <a:solidFill>
                  <a:srgbClr val="945200"/>
                </a:solidFill>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667000" y="3224213"/>
            <a:ext cx="7772400" cy="1500187"/>
          </a:xfrm>
        </p:spPr>
        <p:txBody>
          <a:bodyPr>
            <a:noAutofit/>
          </a:bodyPr>
          <a:lstStyle/>
          <a:p>
            <a:pPr algn="ctr"/>
            <a:r>
              <a:rPr lang="hu-HU" sz="3200" dirty="0">
                <a:solidFill>
                  <a:schemeClr val="tx1"/>
                </a:solidFill>
              </a:rPr>
              <a:t>„Aki meggyógyítja minden betegségedet</a:t>
            </a:r>
            <a:r>
              <a:rPr lang="hu-HU" sz="3200" dirty="0" smtClean="0">
                <a:solidFill>
                  <a:schemeClr val="tx1"/>
                </a:solidFill>
              </a:rPr>
              <a:t>.”</a:t>
            </a:r>
          </a:p>
          <a:p>
            <a:pPr algn="ctr"/>
            <a:r>
              <a:rPr lang="hu-HU" sz="3200" b="1" dirty="0" smtClean="0">
                <a:solidFill>
                  <a:schemeClr val="tx1"/>
                </a:solidFill>
              </a:rPr>
              <a:t> </a:t>
            </a:r>
            <a:r>
              <a:rPr lang="hu-HU" sz="3200" b="1" dirty="0">
                <a:solidFill>
                  <a:srgbClr val="945200"/>
                </a:solidFill>
              </a:rPr>
              <a:t>ISTEN MEGGYÓGYÍT ENGEM</a:t>
            </a:r>
            <a:endParaRPr lang="en-US" sz="3200" b="1" dirty="0">
              <a:solidFill>
                <a:srgbClr val="945200"/>
              </a:solidFill>
            </a:endParaRPr>
          </a:p>
        </p:txBody>
      </p:sp>
    </p:spTree>
    <p:extLst>
      <p:ext uri="{BB962C8B-B14F-4D97-AF65-F5344CB8AC3E}">
        <p14:creationId xmlns:p14="http://schemas.microsoft.com/office/powerpoint/2010/main" val="3970876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2BBB23-E259-4013-B79F-3BF474358D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F2209B0-2BAB-4B81-8713-59B0B67C3253}">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C6C2FF0A-A1DF-46B9-BBFA-F6FA22053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469</TotalTime>
  <Words>1602</Words>
  <Application>Microsoft Office PowerPoint</Application>
  <PresentationFormat>Szélesvásznú</PresentationFormat>
  <Paragraphs>183</Paragraphs>
  <Slides>21</Slides>
  <Notes>21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21</vt:i4>
      </vt:variant>
    </vt:vector>
  </HeadingPairs>
  <TitlesOfParts>
    <vt:vector size="26" baseType="lpstr">
      <vt:lpstr>Arial</vt:lpstr>
      <vt:lpstr>Avenir Next</vt:lpstr>
      <vt:lpstr>Calibri</vt:lpstr>
      <vt:lpstr>Calibri Light</vt:lpstr>
      <vt:lpstr>Office Theme</vt:lpstr>
      <vt:lpstr>ÉNEKELJÜNK ÚJ DALT AZ ÚRNAK!</vt:lpstr>
      <vt:lpstr>PowerPoint bemutató</vt:lpstr>
      <vt:lpstr>BEVEZETÉS</vt:lpstr>
      <vt:lpstr>A DICSŐÍTÉS A  LEGNAGYOBB KIVÁLTSÁGUNK </vt:lpstr>
      <vt:lpstr>HOGYAN DICSŐÍTSÜK ISTENT?   </vt:lpstr>
      <vt:lpstr>PowerPoint bemutató</vt:lpstr>
      <vt:lpstr>DÁVID SZÁMTALAN INDOKOT FELSOROL, AMIÉRT (VELÜNK EGYÜTT) DICSŐÍTENIE KELL ISTENT:  </vt:lpstr>
      <vt:lpstr>1. MEGBOCSÁJTÁS   </vt:lpstr>
      <vt:lpstr>2. GYÓGYÍTÁS   </vt:lpstr>
      <vt:lpstr>To Think About…</vt:lpstr>
      <vt:lpstr>3. SZABADÍTÁS     </vt:lpstr>
      <vt:lpstr>4. MEGKORONÁZÁS </vt:lpstr>
      <vt:lpstr>PowerPoint bemutató</vt:lpstr>
      <vt:lpstr>5. MEGELÉGÍTÉS </vt:lpstr>
      <vt:lpstr>PowerPoint bemutató</vt:lpstr>
      <vt:lpstr>DICSŐÍTŐ ÉLETET ÉLNI  </vt:lpstr>
      <vt:lpstr>1. ADJUK ÁT ÉLETÜNKET KRISZTUSNAK! </vt:lpstr>
      <vt:lpstr>2. VALLJUK MEG, ÉS BÁNJUK MEG BŰNEINKET! </vt:lpstr>
      <vt:lpstr>3. MINDENKOR DICSÉRJÜK ISTENT! </vt:lpstr>
      <vt:lpstr>4. LEGYÜNK KÖZÖSSÉGBEN MÁS HÍVŐKKEL! </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Arrais</dc:creator>
  <cp:lastModifiedBy>Bea</cp:lastModifiedBy>
  <cp:revision>72</cp:revision>
  <dcterms:created xsi:type="dcterms:W3CDTF">2010-11-02T20:39:41Z</dcterms:created>
  <dcterms:modified xsi:type="dcterms:W3CDTF">2018-05-24T15:07:37Z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TC300029169990</vt:lpwstr>
  </property>
</Properties>
</file>