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76007" autoAdjust="0"/>
  </p:normalViewPr>
  <p:slideViewPr>
    <p:cSldViewPr snapToGrid="0">
      <p:cViewPr varScale="1">
        <p:scale>
          <a:sx n="61" d="100"/>
          <a:sy n="61" d="100"/>
        </p:scale>
        <p:origin x="62" y="91"/>
      </p:cViewPr>
      <p:guideLst/>
    </p:cSldViewPr>
  </p:slideViewPr>
  <p:notesTextViewPr>
    <p:cViewPr>
      <p:scale>
        <a:sx n="1" d="1"/>
        <a:sy n="1" d="1"/>
      </p:scale>
      <p:origin x="0" y="-126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3267-B4E5-45CD-9D45-F9AA1C6DF0C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E7835-4126-4779-8E56-88CFE1ADD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1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no1TpCLj6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youtube.com/watch?v=JcowGVd6GqY" TargetMode="External"/><Relationship Id="rId5" Type="http://schemas.openxmlformats.org/officeDocument/2006/relationships/hyperlink" Target="https://www.youtube.com/watch?v=BgRoiTWkBHU" TargetMode="External"/><Relationship Id="rId4" Type="http://schemas.openxmlformats.org/officeDocument/2006/relationships/hyperlink" Target="https://www.youtube.com/watch?v=1-U6QTRTZSc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N24rtdAhx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-Od6ENjJJ-U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NYOMÁS ALATT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Téma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	A kortársak befolyása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	Felismerni, hogy mindenütt jellemző egy csoport vagy a kortársak nyomásgyakorlása.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Felismerni, hogy mi dönthetünk, melyik csoporthoz akarunk tartozni.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E7835-4126-4779-8E56-88CFE1ADD1A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08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Háttér - információ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Hogyan:	Ismerjük el, hogy a csoport nyomása mindenütt jelen van.  Ez történik a zaklatás áldozataival. Megtörténik az elhanyagolt személyekkel. Ez történik, amikor senki sem ugrik a fuldokló után a vízbe, de amint egy valaki a segítségére siet, többen is követni fogják.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kortársak a tini barátaitok. Gondolkodásmódjuk és viselkedésük hasonlósága hozza közelségbe a tini kortársakat. A tizenévesek gyakran több időt töltenek kortársaikkal, mint a szüleikkel, ezért természetes, hogy kortársaik befolyásolják gondolkodásukat és életmódjukat. A kortárs csoportnyomás egyaránt lehet építő, vagy romboló is. 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csoportnyomás mindenütt jelen van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Kortól függetlenül az emberek többségét befolyásolja a csoportnyomás. 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Előnyök és hátrányok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Az, hogy a csoportnyomás pozitív, vagy negatív a kortárs-csoport, a barátok gondolkodásmódjától függ. Ha a tinédzser jó és őszinte barátok társasságában van, akkor lehetősége nyílik tanulni tőlük. Ez fejleszti a személyiségét és általában a viselkedését. Egyszer csak észre vesszük, hogy az idő múlásával érett személyiséggé vált és képessé vált helyesen dönteni, és sikeresen eléri céljait. A kortárscsoport időnként érzelmi támogatással is segíthet helyesen cselekedni. A kortársak közötti egészséges versengés javíthatja a tanulmányi eredményeket és az élet más területein elért teljesítményeket is. </a:t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Ám a kortársak negatív befolyása súlyosan hátráltathatja egy tini fejlődését. A rossz társaság rossz szokások felvételére ösztönözhetik a tinédzsert, mint például alkohol, dohányzás, drogozás. Legyünk tehát tisztában a következményekkel, hogy ne kerüljünk ilyen helyzetbe. A szülők fontos szerepet játszhatnak a kortárs csoportnyomás ellensúlyozásában.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egész a beilleszkedésről szól.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Úgy tűnik, a negatív csoportnyomás hatására a tinik és a felnőttek is engednek a befolyásnak, mert be akarnak illeszkedni és azt szeretnék, hogy alkalmasnak és egyenrangúnak tartsák őket. Függetlenül attól, hogy a csoport nyomása szexuális szabadságra, alkohollal, cigarettával, droggal való kísérletezésre, vagy illegális tevékenységben való részvételre vonatkozik, azt a benyomást keltheti, hogy az „engedelmesség” a csoporthoz való tartozás feltétele. Az ilyen erős nyomás áldozatai a „menő banda” tagjai akarnak lenni, mert ebben az életkorban kezdik megérteni, mit jelent a rang és a hírnév, amikor szóba kerülnek az iskolában, vagy másutt. Látják, hogy azt a csoportot népszerűnek tartják, még akkor is, ha megkérdőjelezhető, amit művelnek.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helyzet kezelése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csoportnyomás nem kerülhető el, még akkor sem ha a szülők a lehető legtöbbet megteszik. A szülők és más felnőttek példája segíthet a gyermekeknek megérteni a jó és rossz közötti különbséget, ha megbeszélik velük, mi a jó számukra.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Fontos, hogy legyen időnk a tinédzserekre! Különösen a szülőknek.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Magyarázzuk el nekik, milyen módon kezelhetik a csoportnyomást és mit tegyenek vészhelyzetben. (Pl. válasszanak másik társaságot, vagy kérjen pár perc gondolkodási időt. menjen ki a mosdóba, vagy beszéljen róla valakivel, akiben megbízik. nagyon fontos a bizalom kiépítése, mert az alacsony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önértékelésű,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gyenge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akaraterejű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tinik könnyebben megadják magukat a csoportnyomásnak.</a:t>
            </a:r>
            <a:b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MOST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Legyünk őszinték! Milyen élményeink vannak a csoportnyomással kapcsolatban?  Merjünk beszélni róluk!  A saját, igaztörténetek tanulságai hatnak legjobban.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Társaságban is mondasz asztali áldást?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 érzed magad, amikor mások alkoholt isznak és te nem? Előfordult már, hogy beadtad a derekad?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Tehát, miért viselkednek így az emberek?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tudósok számos pszichológiai kísérletet végeztek. Sokféle fontos és ismert betekintést nyújtanak nekünk. Ma megismerhetünk néhány ilyen kísérletet.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E7835-4126-4779-8E56-88CFE1ADD1A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9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BEMELEGÍTÉS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Játék: Dönts azonnal!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Két lehetőséget ajánlunk fel! Mindegyik tininek azonnal választania kell közülük.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Osszuk két részre a termet, a kétféle döntés helyszínéül!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Például: csokoládé, vagy jégkrém? A csokit választók a terem jobb oldalára, a jégkrém mellett döntők a baloldalra álljanak. Így gyorsan kell dönteniük.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kérdések legyenek egyre bonyolultabbak!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Példák (bártan bővítsétek a listát!) Annyit használjunk belőle, amennyire szükségünk van. Körülbelül 5 percig játsszátok ezt! </a:t>
            </a:r>
          </a:p>
          <a:p>
            <a:pPr lvl="0"/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Instagram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vagy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snapchat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Péter, vagy Pál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Márta, vagy Mária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Ruth, vagy Eszter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keksz, vagy torta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kutya, vagy macska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Chat, vagy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palacsinta, vagy nápolyi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forró csoki, vagy tea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reggel, vagy este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nappal, vagy éjszaka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levél, vagy telefonhívás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nyár, vagy tél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szeretet, vagy pénz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spórolni, vagy költeni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Húsvét, vagy Karácsony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könyv, vagy mozi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csoki, vagy vanília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eső, vagy hó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autó, vagy motor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olvasni, vagy írni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énekelni, vagy táncolni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póló, vagy pulóver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virágok, vagy fák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telefon, vagy komputer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tej, vagy gyümölcslé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arany, vagy ezüst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tűz, vagy jég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egyenes, vagy göndör haj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gyümölcs, vagy zöldség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rózsa, vagy százszorszép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pandamaci, vagy bálna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kör, vagy négyzet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ketchup, vagy majonéz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pénz, vagy hírnév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szandál, vagy edzőcipő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alma, vagy narancs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furcsa, vagy őrült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úszómedence, vagy tenger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édes, vagy sós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zuhany, vagy fürdő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reggeli, vagy vacsora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hegyek, vagy tengerpart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Hófehérke, vagy Hamupipőke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ülni, vagy állni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meleg, vagy hideg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tészta, vagy pizza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vásárlás online, vagy üzletben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család, vagy barátok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spórolni, vagy költeni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Figyeljük meg a következőket: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Ki dönt legelsőként?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Ki követi őt?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Kik a vezetők?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Ki nézi előbb azt, hogy a többiek mit tesznek, választanak?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Látunk olyan tiniket, akik meggondolják magukat?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Ezután tegyük fel az alábbi kérdések egyikét, és mi magunk válaszoljunk rá először. Mert sebezhetőségünk kimutatásával bátoríthatjuk a tiniket, hogy tegyék ők is ezt, és megmutatjuk nekik, hogy bár mi sem vagyunk tökéletesek, de mégis keresztények vagyunk!  Ezzel is bemutathatjuk, hogy valódiak vagyunk!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Válasszuk az egyiket: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Érezted már valaha, hogy nyomás alatt vagy?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Érezted már egyedül magadat egy csoportban?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Tegyük világossá megfigyeléseinket!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E7835-4126-4779-8E56-88CFE1ADD1A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8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JÓ BARÁTOK SZÁMÍTANAK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Prédikátor könyve 4:12</a:t>
            </a:r>
          </a:p>
          <a:p>
            <a:r>
              <a:rPr lang="hu-H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„Ha az egyiket megtámadja is valaki, ketten ellene állhatnak annak…”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csoportnyomás befolyásol bennünket. Hatással van a véleményünkre, a frizuránkra.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Lássuk csak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Solomon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Asch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kísérletét, amit egy hat fős csoporttal végzett! Öt résztvevőt beavatott a tervébe, egy pedig nem tudott róla semmit. Az utasítás egyszerű volt. Állapítsa meg, a jobboldali három vonal közül melyik azonos a baloldali mezőben láthatóval! A beavatott résztvevők mind a helytelen válasz mellett erősködtek.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Előfordul, hogy az összes többi „résztvevő” egyhangúan a rossz válasz mellett dönt. Világosan látod, hogy tévednek, de mindnyájan ugyanazt válaszolták.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gondolsz, te hogyan viselkedtél volna ebben a kísérletben? A többség véleményével tartottál volna, vagy ragaszkodtál volna a sajátodhoz és a saját szemedben bíztál volna?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gondolsz, milyen gyakran adták fel a kísérlet alanyai a véleményüket? (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Hagyjuk egy kicsit gondolkodni a tiniket!)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Lássuk, mi történik?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eredeti változat: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https://www.youtube.com/watch?v=sno1TpCLj6A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 a tini változat: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https://www.youtube.com/watch?v=1-U6QTRTZSc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a lányok úgy gondolják, hogy ez hihetetlen, nézzétek meg ezt is: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lift: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https://www.youtube.com/watch?v=BgRoiTWkBHU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Következtetés: alkalmazkodunk a többiek tetteihez!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Beilleszkedés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Kérdezzük meg: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Miért alkalmazkodunk a többiekhez?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válasz: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Erős azonosulás a csoporttal (könnyen alkalmazkodunk a szabályaikhoz).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A csoport mérete (be szeretnénk illeszkedni).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Mennyire ismerjük a csoportot?  (nagyon hamar, kérdezősködés nélkül kötődünk és azonosulunk vele).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Mindez a beilleszkedésről szól.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ez még rosszabbá is válhat.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 magyarázzam meg a „járókelő-hatást”! 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vészhelyzet van, vagy esetleg te vagy bűncselekmény, zaklatás áldozata. Sok ember megáll és segítségnyújtás nélkül, tétlenül csak nézi.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http://www.youtube.com/watch?v=JcowGVd6GqY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Továbbá: minél nagyobb a járókelők csoportja, annál kevésbé valószínű, hogy beavatkoznak. Ezt többféle pszichológiai folyamat okozza, mint például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társadalmi befolyás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(„Ha senki sem avatkozik közbe, engem sem vesznek komolyan.”);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stressz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(„Nem késhetek el a munkából, segítsen valaki, aki jobban ráér.”); és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aggodalom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(„Megsérülhetek.”).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Ezért bármilyen helyzetben kérjünk segítséget! De ne csak találomra. Tegyünk felelőssé valakit, azzal, hogy személyesen megszólítjuk. (Hölgyem, ott a lila kabátban, a segítségére van szükségem, kérem, hívjon mentőt!) 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az utcán történt, de a kísérletet egy iskolában is elvégezték. Egyetlen diák sem sietett a földön fekvő beteg ember segítségére. Mindnyájan elsétáltak az áldozat mellett.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Kérdezzük meg erről a tinik véleményét!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Miért olyan nehéz nemet mondani?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Kérdezzük meg a tiniket: mit gondoltok a nemet mondásról?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Válaszaikat írjuk fel a táblára, vagy egy papírra!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Tegyük hozzá a saját véleményünket is!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Ezután kérdezzük meg tőlük: igazak ezek a gondolatok?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Néhány példa, amiért esetleg nem mondunk nemet: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Aggódsz, hogy mit gondolnak rólad az osztálytársaid?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ha unalmasnak gondolnak? Az vagy?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Tényleg tudod, hogy mit gondolnak?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Kihez akarsz igazodni?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Kinek kell megfelelnünk? (Istennek?)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Félsz, hogy mások nem vesznek komolyan a hited, a gondolataid miatt?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Azt gondolod, komolyan vesznek, ha nem mondasz semmit?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tudod elérni a céljaidat, ha ki sem nyitod a szádat.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UTÁNZÁS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Miért olyan nehéz nemet mondani?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Mert be akarunk illeszkedni! Elismerésre vágyunk! Azt akarjuk, hogy komolyan vegyenek!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be akarunk illeszkedni, utánozzuk a többieket.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Úgy tűnik, mintha egymás utánzására születtünk volna!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Mutassuk meg a lányoknak a következő képeket!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Utánozás által tanulunk. Figyeljük meg, hogyan utánozzák a kisgyermekek a szüleiket!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Még a barátok és a szerelmesek is azonos testtartást vesznek fel.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Utánzók vagyunk!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what the teens think….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it so difficult to say no?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teens: What thoughts do you have about saying no?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them on a paper or board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your personal reason for not saying ‘no’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challenge the teens: Are these thoughts true?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of two reasons why not to say no: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you worried what your classmates think about you?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And if they think you are boring – are you?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Do you really know what they think?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Who is your reference?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Who should be my reference? (God?)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you afraid that the other does not take you seriously because of what you believe/think?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Are you taking yourself seriously by saying nothing?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cannot reach your own goals when you keep your mouth shut.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COPYCAT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it so difficult to say no?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fit in! We want acknowledgement! We want to be taken seriously!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want to fit in, you copy others.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looks like we are made to copy one another!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teen these pictures: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learn by copying… see the children copying their parents.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friends and loved ones take same postures…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copycats!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E7835-4126-4779-8E56-88CFE1ADD1A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084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MI A HELYZET ISTENNEL?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Tehát, mi a helyzet Istennel?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legtöbb ember nem hisz Istenben!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 hogyan döntesz? 	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(Tartsunk szünetet a kérdések között, hogy elgondolkodhassanak!)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csoportnyomás </a:t>
            </a:r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mindenütt jelen van!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Minden környezet nyomást gyakorol.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Minden csoportnak megvan a maga ideálja, értékrendje, szabályrendszere és etikettje.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Előfordul csoportnyomás a Bibliában?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Igen. Lássunk néhány példát!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	János 18:15-28, amikor Péter megtagadta Jézust.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Mit gondoltok, miért tette ezt Péter?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	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Anániás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Safira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története az ApCsel 4:32-5:10 igehelyen.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Miért adták el a birtokukat?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Mindent oda kellett adniuk?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	És Jézus? Ő is megtapasztalta a csoportnyomást?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Gondoljunk a csodára, amikor csupán két hallal és öt kenyérrel megvendégelt 5000 embert!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Jézus megértette, hogy mindenáron királlyá akarják tenni.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Mit tett?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János 6:15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Jézus felismerte, hogy rá akarják kényszeríteni, hogy a királyuk legyen. Ezért felment a hegyre, ahol egyedül lehetett.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E7835-4126-4779-8E56-88CFE1ADD1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58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NEMET MONDANI – A DÖNTÉS RAJTAD ÁLL!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NEMET mondani nem könnyű.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NEMET mondáshoz magabiztosságra van szükség.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Tisztában kell lennünk azzal, hogy mit akarunk.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TIPPEK: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	Ismerjük fel, amikor nyomást akarnak gyakorolni ránk!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	Gondoljuk át, hogyan döntünk!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	Magabiztosan, nyugodtan mondjunk NEMET!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nyugodt válaszból látszik, hogy komolyan gondoljuk.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	Amennyiben bizonytalanok vagyunk, próbáljunk időt nyerni. Mondjuk, hogy még szeretnénk átgondolni. Menjünk ki a mosdóba, vagy híjunk fel valakit, akiben megbízunk!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	Javasoljunk alternatívát! (ha lehetséges – ez eltereli a figyelmet a helytelen tevékenységről)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	Kitartóan mondjunk NEMET! Ez határozottságot mutat.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	Ha továbbra is erősködnek, hagyjuk ott őket, vagy kérjük, hogy ők távozzanak. Ezzel kimutatjuk, hogy ragaszkodunk a döntésünkhöz.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	Testbeszéd: álljunk egyenesen, határozottan, kisterpeszben. Ez szintén határozottságot sugall.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Továbbá: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Indokoljuk is meg, ha szükséges.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Legyen barátunk – segít, ha egy jó baráttal vagyunk, aki hasonlóan gondolkodik. Együtt könnyebb NEMET mondani.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ne feledjük: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Ha valaki vakmerő: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másvalaki követheti,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majd még valaki veszi a bátorságot és követi őket (lehet, hogy nekünk csak az ő buzdításukra van szükségünk)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E7835-4126-4779-8E56-88CFE1ADD1A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1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PRAYER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IMÁDSÁG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 Isten előtt letérdel, az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bárki előtt képes megállni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„Ha az egyiket megtámadja is valaki, ketten ellene állhatnak annak; és a hármas kötél nem hamar szakad el.”</a:t>
            </a: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Prédikátor könyve 4:12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Adjunk egy darab kötelet (fonalat) minden résztvevőnek!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kötél - imádság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Drága Uram!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Olyan vagyok, mint  egy kötéldarab.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Kiválasztottam a csoportot, amelyhez tartozni akarok. Ha már kötődöm, akkor követni fogom azt a csoportot, vagy személyt. Ezért kérlek, Uram, segíts, hogy Hozzád kötődjem. Téged akarlak követni!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kötéldarab sok szálból áll. A szálakat odaköthetem valamihez, vagy valakihez.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kötél ettől szétbomolhat.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Ám egy szál a kötélről leválasztva sokkal gyengébb.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(Szemléltetésként bontsunk szálakta egy darab kötelet!)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Olyan ez, mint én: két világban élek, és mindkettőt akarom, de ez elgyengít.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Ebből megértem, hogy választanom kell.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Azt, hogy összeköttetésben maradjak.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kapcsolatban a valódi barátokkal.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szálak együtt erősek.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Jó barátok társaságában – erős vagyok!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Segíts ezért, kérlek, hogy bölcsen válasszam meg a barátaimat, mert ők befolyásolnak engem.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Köszönöm, hogy szabadon dönthetek!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Kérlek, segíts most bölcsen választanom!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te legyél példaképem az újabb döntésekben! 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Jézus nevében kérünk.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Ámen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E7835-4126-4779-8E56-88CFE1ADD1A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328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Naplóbejegyzés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még jut rá idő, nézzük meg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következő videót! </a:t>
            </a: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https://www.youtube.com/watch?v=RN24rtdAhxY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 ezt: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https://www.youtube.com/watch?v=-Od6ENjJJ-U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 használjuk fel a naplóbejegyzésekhez.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	Ismerjük fel, amikor nyomást akarnak gyakorolni ránk!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	Gondoljuk át, hogyan döntünk!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	Magabiztosan, nyugodtan mondjunk NEMET!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nyugodt válaszból látszik, hogy komolyan gondoljuk.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	Amennyiben bizonytalanok vagyunk, próbáljunk időt nyerni. Mondjuk, hogy még szeretnénk átgondolni. Menjünk ki a mosdóba, vagy híjunk fel valakit, akiben megbízunk!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	Javasoljunk alternatívát! (ha lehetséges – ez eltereli a figyelmet a helytelen tevékenységről)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	Kitartóan mondjunk NEMET! Ez határozottságot mutat.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	Ha továbbra is erősködnek, hagyjuk ott őket, vagy kérjük, hogy ők távozzanak. Ezzel kimutatjuk, hogy ragaszkodunk a döntésünkhöz.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	Testbeszéd: álljunk egyenesen, határozottan, kisterpeszben. Ez szintén határozottságot sugall.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E7835-4126-4779-8E56-88CFE1ADD1A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1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E30AD-C49D-4C36-AD0F-5BDAB72E7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3B4166-4CB2-4FCD-B024-73EE31C6D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9D5697-BB84-4F1F-B874-F99ABC44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037-BA59-407F-ADCB-2E43A0F4AC93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3500A1-472C-458C-841C-D98C417D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36E9E3-34DD-455E-9940-FDD37BB5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BD6C-FCCF-4C62-949D-0D88C7249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70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55E040-B8BD-4965-BFCD-92A473E4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0B661A-2D01-4EE7-B5D9-90D880029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0CDC69-B5BF-4649-B759-953114E5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037-BA59-407F-ADCB-2E43A0F4AC93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3C0F85-36B2-40DD-A1C0-480CC053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2105FA-D1F4-4A9D-8AAF-8D43435C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BD6C-FCCF-4C62-949D-0D88C7249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8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66FF6DD-8A27-42EB-91E9-2A95EDD63D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5EE92A-F810-4027-911A-8BE0EA054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AA3CBF-0418-44F8-A0A7-547DCD78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037-BA59-407F-ADCB-2E43A0F4AC93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F87A15-104A-4F70-A25D-1292DDF5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7CC222-4648-43AB-BB5F-34565BAD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BD6C-FCCF-4C62-949D-0D88C7249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41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0C7A5D-F926-430B-932C-5C3FC200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5D75AA-3CFA-4B58-B2BB-6F292E2E8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DA42B6-B39B-4369-A00E-B15445B7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037-BA59-407F-ADCB-2E43A0F4AC93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CD5D57-DB9F-4481-BAB4-3E8119DA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A2FA20-0B15-4F0F-A16E-F36A8DCF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BD6C-FCCF-4C62-949D-0D88C7249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6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4CB58-4FD8-48D9-9E66-E50DFC0C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3F6E4A-3D02-4CC2-8419-C9877FB42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3923C5-F173-4E4D-ACD1-355F0A61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037-BA59-407F-ADCB-2E43A0F4AC93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1AD456-A9AA-4F0E-A8B9-AAF24A01E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C6E67F-52AA-438F-B196-0950919C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BD6C-FCCF-4C62-949D-0D88C7249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30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21C687-708D-4FDD-94D2-2F17116D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E6454C-F601-4C5C-8557-BD0FB2E28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EB0448-4CCA-4D9D-9907-0E544F07F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5CA6CB-9D80-477B-85B2-5042F8E8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037-BA59-407F-ADCB-2E43A0F4AC93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C741DE-4B94-4C0E-8C72-995D3524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835866-7531-4016-A7FB-714AA80F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BD6C-FCCF-4C62-949D-0D88C7249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6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A0977-3D64-4974-8520-62B32AF4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781248-2FBF-496B-8328-1EA4E8A9B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D4EAB-B3B8-4C15-AE13-26BD01758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B130E0-6DAD-443E-89BB-C1910124F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D2CB73A-F170-4D20-A667-51ED73400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AC85F76-F12A-4BEE-9FDA-DB75AB58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037-BA59-407F-ADCB-2E43A0F4AC93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E7B5581-71C1-46D6-A7D6-7EDB2B6B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51880D9-0835-4917-A65B-8BD2335A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BD6C-FCCF-4C62-949D-0D88C7249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48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E0B2F8-044B-48E9-AB6F-246F3D7E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D0A63EE-EF77-4048-84FC-A80E9BB5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037-BA59-407F-ADCB-2E43A0F4AC93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078762-089E-435B-8557-9B4C523C0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766700-0766-4C1A-AB28-D0A02C81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BD6C-FCCF-4C62-949D-0D88C7249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9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B56D97-8EF5-4634-8AFD-C0BDDC3F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037-BA59-407F-ADCB-2E43A0F4AC93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9E1E135-7FE0-4E9E-8C43-B64014E1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8DB6B0-4FDD-4606-8BF5-0673851E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BD6C-FCCF-4C62-949D-0D88C7249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7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2FAE1-2DC3-4791-BEBC-1D82CC782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B1228F-DBC3-47DE-AA98-4A14B405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4C3E32-1524-41EE-9C6D-E56071480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AAC01F-CBCD-4FAF-B1DA-C6089B4FB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037-BA59-407F-ADCB-2E43A0F4AC93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6FE275-DA32-408D-9BE7-D1F638CE8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2D17DE-B7A7-4CA6-B3AC-DA94108B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BD6C-FCCF-4C62-949D-0D88C7249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1711A0-8A9A-4400-A32B-BF28D7D5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7AEFAD3-E4EC-482D-9C0A-8005FE9EA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7EE86C-E1B0-4DEE-8C31-7AD31F57F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DBB30E-426B-4C21-A228-7971CE06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7037-BA59-407F-ADCB-2E43A0F4AC93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4716C4-89BF-4E77-B094-464F545C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28FFD7-68E7-4898-A97F-E63C52A6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BD6C-FCCF-4C62-949D-0D88C7249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78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C2512E0-1BEF-4A86-9483-2D95BD5D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5398A1-1AF3-4F0B-A399-723CBF808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9A3C5A-4746-471B-9739-008F50916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7037-BA59-407F-ADCB-2E43A0F4AC93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1FAAB-887E-44CB-90F5-5300ECDD6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3BC614-C11B-42EF-959D-6189B114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1BD6C-FCCF-4C62-949D-0D88C7249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30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der pressure">
            <a:extLst>
              <a:ext uri="{FF2B5EF4-FFF2-40B4-BE49-F238E27FC236}">
                <a16:creationId xmlns:a16="http://schemas.microsoft.com/office/drawing/2014/main" xmlns="" id="{A5A25B51-A8BD-44E5-9A99-F8FD0D032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A4288-00F7-4C7D-B2AF-3E368ABC4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9079" y="3144033"/>
            <a:ext cx="3894983" cy="2993720"/>
          </a:xfrm>
        </p:spPr>
        <p:txBody>
          <a:bodyPr>
            <a:normAutofit/>
          </a:bodyPr>
          <a:lstStyle/>
          <a:p>
            <a:r>
              <a:rPr lang="hu-HU" sz="4400" b="1" dirty="0" smtClean="0">
                <a:latin typeface="Arial Black" panose="020B0A04020102020204" pitchFamily="34" charset="0"/>
              </a:rPr>
              <a:t>NYOMÁS ALATT</a:t>
            </a:r>
            <a:br>
              <a:rPr lang="hu-HU" sz="4400" b="1" dirty="0" smtClean="0">
                <a:latin typeface="Arial Black" panose="020B0A04020102020204" pitchFamily="34" charset="0"/>
              </a:rPr>
            </a:br>
            <a:r>
              <a:rPr lang="hu-HU" sz="4400" b="1" dirty="0" smtClean="0"/>
              <a:t/>
            </a:r>
            <a:br>
              <a:rPr lang="hu-HU" sz="4400" b="1" dirty="0" smtClean="0"/>
            </a:br>
            <a:r>
              <a:rPr lang="hu-HU" sz="4000" b="1" dirty="0" smtClean="0"/>
              <a:t>A csoportnyomás</a:t>
            </a:r>
            <a:endParaRPr lang="en-GB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82F10F-AB41-4D69-B36F-D563319D0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2113172" y="5242675"/>
            <a:ext cx="78828" cy="206147"/>
          </a:xfrm>
        </p:spPr>
        <p:txBody>
          <a:bodyPr>
            <a:normAutofit fontScale="47500" lnSpcReduction="20000"/>
          </a:bodyPr>
          <a:lstStyle/>
          <a:p>
            <a:endParaRPr lang="en-GB" sz="20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56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 information">
            <a:extLst>
              <a:ext uri="{FF2B5EF4-FFF2-40B4-BE49-F238E27FC236}">
                <a16:creationId xmlns:a16="http://schemas.microsoft.com/office/drawing/2014/main" xmlns="" id="{AC4E3CA2-FB5D-4825-8D81-C7DFA43EA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3" b="1727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27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074" name="Picture 2" descr="Image result for choices">
            <a:extLst>
              <a:ext uri="{FF2B5EF4-FFF2-40B4-BE49-F238E27FC236}">
                <a16:creationId xmlns:a16="http://schemas.microsoft.com/office/drawing/2014/main" xmlns="" id="{60A14F22-3894-48A7-B156-A16723DDC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" r="1" b="1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96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hu-HU"/>
              <a:t>a hármas kötél nem hamar szakad el.”</a:t>
            </a:r>
          </a:p>
          <a:p>
            <a:r>
              <a:rPr lang="hu-HU" i="1"/>
              <a:t>Prédikátor könyve 4:12</a:t>
            </a:r>
            <a:endParaRPr lang="hu-HU"/>
          </a:p>
        </p:txBody>
      </p:sp>
      <p:pic>
        <p:nvPicPr>
          <p:cNvPr id="4098" name="Picture 2" descr="Image result for ecclesiastes 4:12">
            <a:extLst>
              <a:ext uri="{FF2B5EF4-FFF2-40B4-BE49-F238E27FC236}">
                <a16:creationId xmlns:a16="http://schemas.microsoft.com/office/drawing/2014/main" xmlns="" id="{03EEBEAB-B018-4846-BE48-5C590A675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69" y="517413"/>
            <a:ext cx="4548146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906039" y="5198301"/>
            <a:ext cx="6241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„…a </a:t>
            </a:r>
            <a:r>
              <a:rPr lang="hu-HU" sz="2800" b="1" dirty="0">
                <a:solidFill>
                  <a:schemeClr val="accent1">
                    <a:lumMod val="75000"/>
                  </a:schemeClr>
                </a:solidFill>
              </a:rPr>
              <a:t>hármas kötél nem hamar szakad el.”</a:t>
            </a:r>
          </a:p>
          <a:p>
            <a:pPr algn="ctr"/>
            <a:r>
              <a:rPr lang="hu-HU" sz="2000" b="1" i="1" dirty="0">
                <a:solidFill>
                  <a:schemeClr val="accent1">
                    <a:lumMod val="75000"/>
                  </a:schemeClr>
                </a:solidFill>
              </a:rPr>
              <a:t>Prédikátor könyve 4:12</a:t>
            </a:r>
            <a:endParaRPr lang="hu-H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1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ananias and sapphira">
            <a:extLst>
              <a:ext uri="{FF2B5EF4-FFF2-40B4-BE49-F238E27FC236}">
                <a16:creationId xmlns:a16="http://schemas.microsoft.com/office/drawing/2014/main" xmlns="" id="{0555927F-C485-4FBF-8053-BCEB06B33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" b="225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3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27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zövegdoboz 1"/>
          <p:cNvSpPr txBox="1"/>
          <p:nvPr/>
        </p:nvSpPr>
        <p:spPr>
          <a:xfrm>
            <a:off x="3444658" y="1753644"/>
            <a:ext cx="5273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CSAK </a:t>
            </a:r>
            <a:r>
              <a:rPr lang="hu-HU" sz="6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RAJTAD </a:t>
            </a:r>
            <a:r>
              <a:rPr lang="hu-HU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ÁLL!</a:t>
            </a:r>
            <a:endParaRPr lang="hu-HU" sz="6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1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C7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Image result for rope">
            <a:extLst>
              <a:ext uri="{FF2B5EF4-FFF2-40B4-BE49-F238E27FC236}">
                <a16:creationId xmlns:a16="http://schemas.microsoft.com/office/drawing/2014/main" xmlns="" id="{8EB6BA6A-C842-4E85-B4AF-27E0B173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81" y="1176793"/>
            <a:ext cx="4548146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03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journal assignment bible">
            <a:extLst>
              <a:ext uri="{FF2B5EF4-FFF2-40B4-BE49-F238E27FC236}">
                <a16:creationId xmlns:a16="http://schemas.microsoft.com/office/drawing/2014/main" xmlns="" id="{0DEB9443-77D8-4F8C-8D94-8C1FBA9C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21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352</Words>
  <Application>Microsoft Office PowerPoint</Application>
  <PresentationFormat>Szélesvásznú</PresentationFormat>
  <Paragraphs>386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Impact</vt:lpstr>
      <vt:lpstr>Office Theme</vt:lpstr>
      <vt:lpstr>NYOMÁS ALATT  A csoportnyomás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Pressure</dc:title>
  <dc:creator>Clair Sanches-Schutte</dc:creator>
  <cp:lastModifiedBy>Bea</cp:lastModifiedBy>
  <cp:revision>16</cp:revision>
  <dcterms:created xsi:type="dcterms:W3CDTF">2019-02-11T12:13:59Z</dcterms:created>
  <dcterms:modified xsi:type="dcterms:W3CDTF">2020-03-29T10:37:20Z</dcterms:modified>
</cp:coreProperties>
</file>