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10" autoAdjust="0"/>
    <p:restoredTop sz="76007" autoAdjust="0"/>
  </p:normalViewPr>
  <p:slideViewPr>
    <p:cSldViewPr snapToGrid="0">
      <p:cViewPr varScale="1">
        <p:scale>
          <a:sx n="61" d="100"/>
          <a:sy n="61" d="100"/>
        </p:scale>
        <p:origin x="62" y="91"/>
      </p:cViewPr>
      <p:guideLst/>
    </p:cSldViewPr>
  </p:slideViewPr>
  <p:notesTextViewPr>
    <p:cViewPr>
      <p:scale>
        <a:sx n="1" d="1"/>
        <a:sy n="1" d="1"/>
      </p:scale>
      <p:origin x="0" y="-1267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35C3267-B4E5-45CD-9D45-F9AA1C6DF0CF}" type="datetimeFigureOut">
              <a:rPr lang="en-GB" smtClean="0"/>
              <a:t>29/03/2020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DEE7835-4126-4779-8E56-88CFE1ADD1A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246149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sno1TpCLj6A" TargetMode="External"/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Relationship Id="rId6" Type="http://schemas.openxmlformats.org/officeDocument/2006/relationships/hyperlink" Target="http://www.youtube.com/watch?v=JcowGVd6GqY" TargetMode="External"/><Relationship Id="rId5" Type="http://schemas.openxmlformats.org/officeDocument/2006/relationships/hyperlink" Target="https://www.youtube.com/watch?v=BgRoiTWkBHU" TargetMode="External"/><Relationship Id="rId4" Type="http://schemas.openxmlformats.org/officeDocument/2006/relationships/hyperlink" Target="https://www.youtube.com/watch?v=1-U6QTRTZSc" TargetMode="Externa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RN24rtdAhxY" TargetMode="External"/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www.youtube.com/watch?v=-Od6ENjJJ-U" TargetMode="Externa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hu-H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NYOMÁS ALATT</a:t>
            </a:r>
            <a:endParaRPr lang="hu-H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hu-H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Téma</a:t>
            </a:r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	A kortársak befolyása</a:t>
            </a:r>
          </a:p>
          <a:p>
            <a:r>
              <a:rPr lang="hu-H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Cél</a:t>
            </a:r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	Felismerni, hogy mindenütt jellemző egy csoport vagy a kortársak nyomásgyakorlása.</a:t>
            </a:r>
          </a:p>
          <a:p>
            <a:pPr lvl="0"/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	Felismerni, hogy mi dönthetünk, melyik csoporthoz akarunk tartozni.</a:t>
            </a:r>
            <a:endParaRPr lang="hu-H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DEE7835-4126-4779-8E56-88CFE1ADD1AE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0408312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Háttér - információ</a:t>
            </a:r>
            <a:endParaRPr lang="hu-H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Hogyan:	Ismerjük el, hogy a csoport nyomása mindenütt jelen van.  Ez történik a zaklatás áldozataival. Megtörténik az elhanyagolt személyekkel. Ez történik, amikor senki sem ugrik a fuldokló után a vízbe, de amint egy valaki a segítségére siet, többen is követni fogják. 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kortársak a tini barátaitok. Gondolkodásmódjuk és viselkedésük hasonlósága hozza közelségbe a tini kortársakat. A tizenévesek gyakran több időt töltenek kortársaikkal, mint a szüleikkel, ezért természetes, hogy kortársaik befolyásolják gondolkodásukat és életmódjukat. A kortárs csoportnyomás egyaránt lehet építő, vagy romboló is. </a:t>
            </a:r>
          </a:p>
          <a:p>
            <a:r>
              <a:rPr lang="hu-H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csoportnyomás mindenütt jelen van </a:t>
            </a:r>
            <a:endParaRPr lang="hu-H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hu-H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endParaRPr lang="hu-H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Kortól függetlenül az emberek többségét befolyásolja a csoportnyomás. </a:t>
            </a:r>
          </a:p>
          <a:p>
            <a:r>
              <a:rPr lang="hu-H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hu-H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hu-H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Előnyök és hátrányok</a:t>
            </a:r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/>
            </a:r>
            <a:b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/>
            </a:r>
            <a:b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Az, hogy a csoportnyomás pozitív, vagy negatív a kortárs-csoport, a barátok gondolkodásmódjától függ. Ha a tinédzser jó és őszinte barátok társasságában van, akkor lehetősége nyílik tanulni tőlük. Ez fejleszti a személyiségét és általában a viselkedését. Egyszer csak észre vesszük, hogy az idő múlásával érett személyiséggé vált és képessé vált helyesen dönteni, és sikeresen eléri céljait. A kortárscsoport időnként érzelmi támogatással is segíthet helyesen cselekedni. A kortársak közötti egészséges versengés javíthatja a tanulmányi eredményeket és az élet más területein elért teljesítményeket is. </a:t>
            </a:r>
            <a:b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/>
            </a:r>
            <a:b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Ám a kortársak negatív befolyása súlyosan hátráltathatja egy tini fejlődését. A rossz társaság rossz szokások felvételére ösztönözhetik a tinédzsert, mint például alkohol, dohányzás, drogozás. Legyünk tehát tisztában a következményekkel, hogy ne kerüljünk ilyen helyzetbe. A szülők fontos szerepet játszhatnak a kortárs csoportnyomás ellensúlyozásában. 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/>
            </a:r>
            <a:b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hu-HU" sz="1200" b="1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Az egész a beilleszkedésről szól.</a:t>
            </a:r>
            <a:endParaRPr lang="hu-H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b="1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hu-H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Úgy tűnik, a negatív csoportnyomás hatására a tinik és a felnőttek is engednek a befolyásnak, mert be akarnak illeszkedni és azt szeretnék, hogy alkalmasnak és egyenrangúnak tartsák őket. Függetlenül attól, hogy a csoport nyomása szexuális szabadságra, alkohollal, cigarettával, droggal való kísérletezésre, vagy illegális tevékenységben való részvételre vonatkozik, azt a benyomást keltheti, hogy az „engedelmesség” a csoporthoz való tartozás feltétele. Az ilyen erős nyomás áldozatai a „menő banda” tagjai akarnak lenni, mert ebben az életkorban kezdik megérteni, mit jelent a rang és a hírnév, amikor szóba kerülnek az iskolában, vagy másutt. Látják, hogy azt a csoportot népszerűnek tartják, még akkor is, ha megkérdőjelezhető, amit művelnek. 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/>
            </a:r>
            <a:b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hu-H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helyzet kezelése</a:t>
            </a:r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/>
            </a:r>
            <a:b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/>
            </a:r>
            <a:b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csoportnyomás nem kerülhető el, még akkor sem ha a szülők a lehető legtöbbet megteszik. A szülők és más felnőttek példája segíthet a gyermekeknek megérteni a jó és rossz közötti különbséget, ha megbeszélik velük, mi a jó számukra. 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Fontos, hogy legyen időnk a tinédzserekre! Különösen a szülőknek. 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Magyarázzuk el nekik, milyen módon kezelhetik a csoportnyomást és mit tegyenek vészhelyzetben. (Pl. válasszanak másik társaságot, vagy kérjen pár perc gondolkodási időt. menjen ki a mosdóba, vagy beszéljen róla valakivel, akiben megbízik. nagyon fontos a bizalom kiépítése, mert az alacsony </a:t>
            </a:r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önértékelésű, </a:t>
            </a:r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gyenge </a:t>
            </a:r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akaraterejű </a:t>
            </a:r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tinik könnyebben megadják magukat a csoportnyomásnak.</a:t>
            </a:r>
            <a:b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endParaRPr lang="hu-H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hu-H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ÉS MOST </a:t>
            </a:r>
            <a:endParaRPr lang="hu-H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Legyünk őszinték! Milyen élményeink vannak a csoportnyomással kapcsolatban?  Merjünk beszélni róluk!  A saját, igaztörténetek tanulságai hatnak legjobban. 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Társaságban is mondasz asztali áldást?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Hogy érzed magad, amikor mások alkoholt isznak és te nem? Előfordult már, hogy beadtad a derekad? 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Tehát, miért viselkednek így az emberek?  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tudósok számos pszichológiai kísérletet végeztek. Sokféle fontos és ismert betekintést nyújtanak nekünk. Ma megismerhetünk néhány ilyen kísérletet.  </a:t>
            </a:r>
            <a:endParaRPr lang="hu-H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DEE7835-4126-4779-8E56-88CFE1ADD1AE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8669581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BEMELEGÍTÉS</a:t>
            </a:r>
            <a:endParaRPr lang="hu-H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hu-H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Játék: Dönts azonnal! </a:t>
            </a:r>
            <a:endParaRPr lang="hu-H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Két lehetőséget ajánlunk fel! Mindegyik tininek azonnal választania kell közülük.</a:t>
            </a:r>
          </a:p>
          <a:p>
            <a:pPr lvl="0"/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Osszuk két részre a termet, a kétféle döntés helyszínéül!  </a:t>
            </a:r>
          </a:p>
          <a:p>
            <a:pPr lvl="0"/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Például: csokoládé, vagy jégkrém? A csokit választók a terem jobb oldalára, a jégkrém mellett döntők a baloldalra álljanak. Így gyorsan kell dönteniük. </a:t>
            </a:r>
          </a:p>
          <a:p>
            <a:pPr lvl="0"/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kérdések legyenek egyre bonyolultabbak! 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Példák (bártan bővítsétek a listát!) Annyit használjunk belőle, amennyire szükségünk van. Körülbelül 5 percig játsszátok ezt! </a:t>
            </a:r>
          </a:p>
          <a:p>
            <a:pPr lvl="0"/>
            <a:r>
              <a:rPr lang="hu-H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Instagram</a:t>
            </a:r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vagy </a:t>
            </a:r>
            <a:r>
              <a:rPr lang="hu-H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snapchat</a:t>
            </a:r>
            <a:endParaRPr lang="hu-H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Péter, vagy Pál</a:t>
            </a:r>
          </a:p>
          <a:p>
            <a:pPr lvl="0"/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Márta, vagy Mária</a:t>
            </a:r>
          </a:p>
          <a:p>
            <a:pPr lvl="0"/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Ruth, vagy Eszter</a:t>
            </a:r>
          </a:p>
          <a:p>
            <a:pPr lvl="0"/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keksz, vagy torta </a:t>
            </a:r>
          </a:p>
          <a:p>
            <a:pPr lvl="0"/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kutya, vagy macska </a:t>
            </a:r>
          </a:p>
          <a:p>
            <a:pPr lvl="0"/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Chat, vagy </a:t>
            </a:r>
            <a:r>
              <a:rPr lang="hu-H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App</a:t>
            </a:r>
            <a:endParaRPr lang="hu-H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palacsinta, vagy nápolyi </a:t>
            </a:r>
          </a:p>
          <a:p>
            <a:pPr lvl="0"/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forró csoki, vagy tea</a:t>
            </a:r>
          </a:p>
          <a:p>
            <a:pPr lvl="0"/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reggel, vagy este</a:t>
            </a:r>
          </a:p>
          <a:p>
            <a:pPr lvl="0"/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nappal, vagy éjszaka </a:t>
            </a:r>
          </a:p>
          <a:p>
            <a:pPr lvl="0"/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levél, vagy telefonhívás</a:t>
            </a:r>
          </a:p>
          <a:p>
            <a:pPr lvl="0"/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nyár, vagy tél </a:t>
            </a:r>
          </a:p>
          <a:p>
            <a:pPr lvl="0"/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szeretet, vagy pénz</a:t>
            </a:r>
          </a:p>
          <a:p>
            <a:pPr lvl="0"/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spórolni, vagy költeni </a:t>
            </a:r>
          </a:p>
          <a:p>
            <a:pPr lvl="0"/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Húsvét, vagy Karácsony</a:t>
            </a:r>
          </a:p>
          <a:p>
            <a:pPr lvl="0"/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könyv, vagy mozi</a:t>
            </a:r>
          </a:p>
          <a:p>
            <a:pPr lvl="0"/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csoki, vagy vanília </a:t>
            </a:r>
          </a:p>
          <a:p>
            <a:pPr lvl="0"/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eső, vagy hó </a:t>
            </a:r>
          </a:p>
          <a:p>
            <a:pPr lvl="0"/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autó, vagy motor </a:t>
            </a:r>
          </a:p>
          <a:p>
            <a:pPr lvl="0"/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olvasni, vagy írni </a:t>
            </a:r>
          </a:p>
          <a:p>
            <a:pPr lvl="0"/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énekelni, vagy táncolni </a:t>
            </a:r>
          </a:p>
          <a:p>
            <a:pPr lvl="0"/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póló, vagy pulóver </a:t>
            </a:r>
          </a:p>
          <a:p>
            <a:pPr lvl="0"/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virágok, vagy fák </a:t>
            </a:r>
          </a:p>
          <a:p>
            <a:pPr lvl="0"/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telefon, vagy komputer </a:t>
            </a:r>
          </a:p>
          <a:p>
            <a:pPr lvl="0"/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tej, vagy gyümölcslé </a:t>
            </a:r>
          </a:p>
          <a:p>
            <a:pPr lvl="0"/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arany, vagy ezüst </a:t>
            </a:r>
          </a:p>
          <a:p>
            <a:pPr lvl="0"/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tűz, vagy jég  </a:t>
            </a:r>
          </a:p>
          <a:p>
            <a:pPr lvl="0"/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egyenes, vagy göndör haj </a:t>
            </a:r>
          </a:p>
          <a:p>
            <a:pPr lvl="0"/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gyümölcs, vagy zöldség</a:t>
            </a:r>
          </a:p>
          <a:p>
            <a:pPr lvl="0"/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rózsa, vagy százszorszép </a:t>
            </a:r>
          </a:p>
          <a:p>
            <a:pPr lvl="0"/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pandamaci, vagy bálna </a:t>
            </a:r>
          </a:p>
          <a:p>
            <a:pPr lvl="0"/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kör, vagy négyzet</a:t>
            </a:r>
          </a:p>
          <a:p>
            <a:pPr lvl="0"/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ketchup, vagy majonéz</a:t>
            </a:r>
          </a:p>
          <a:p>
            <a:pPr lvl="0"/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pénz, vagy hírnév </a:t>
            </a:r>
          </a:p>
          <a:p>
            <a:pPr lvl="0"/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szandál, vagy edzőcipő </a:t>
            </a:r>
          </a:p>
          <a:p>
            <a:pPr lvl="0"/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alma, vagy narancs </a:t>
            </a:r>
          </a:p>
          <a:p>
            <a:pPr lvl="0"/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furcsa, vagy őrült  </a:t>
            </a:r>
          </a:p>
          <a:p>
            <a:pPr lvl="0"/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úszómedence, vagy tenger </a:t>
            </a:r>
          </a:p>
          <a:p>
            <a:pPr lvl="0"/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édes, vagy sós </a:t>
            </a:r>
          </a:p>
          <a:p>
            <a:pPr lvl="0"/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zuhany, vagy fürdő </a:t>
            </a:r>
          </a:p>
          <a:p>
            <a:pPr lvl="0"/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reggeli, vagy vacsora </a:t>
            </a:r>
          </a:p>
          <a:p>
            <a:pPr lvl="0"/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hegyek, vagy tengerpart </a:t>
            </a:r>
          </a:p>
          <a:p>
            <a:pPr lvl="0"/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Hófehérke, vagy Hamupipőke </a:t>
            </a:r>
          </a:p>
          <a:p>
            <a:pPr lvl="0"/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ülni, vagy állni </a:t>
            </a:r>
          </a:p>
          <a:p>
            <a:pPr lvl="0"/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meleg, vagy hideg </a:t>
            </a:r>
          </a:p>
          <a:p>
            <a:pPr lvl="0"/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tészta, vagy pizza</a:t>
            </a:r>
          </a:p>
          <a:p>
            <a:pPr lvl="0"/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vásárlás online, vagy üzletben </a:t>
            </a:r>
          </a:p>
          <a:p>
            <a:pPr lvl="0"/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család, vagy barátok </a:t>
            </a:r>
          </a:p>
          <a:p>
            <a:pPr lvl="0"/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spórolni, vagy költeni 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Figyeljük meg a következőket: 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	Ki dönt legelsőként? 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	Ki követi őt? 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	Kik a vezetők?  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	Ki nézi előbb azt, hogy a többiek mit tesznek, választanak? 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	Látunk olyan tiniket, akik meggondolják magukat? 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Ezután tegyük fel az alábbi kérdések egyikét, és mi magunk válaszoljunk rá először. Mert sebezhetőségünk kimutatásával bátoríthatjuk a tiniket, hogy tegyék ők is ezt, és megmutatjuk nekik, hogy bár mi sem vagyunk tökéletesek, de mégis keresztények vagyunk!  Ezzel is bemutathatjuk, hogy valódiak vagyunk! 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Válasszuk az egyiket: 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1. Érezted már valaha, hogy nyomás alatt vagy? 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2. Érezted már egyedül magadat egy csoportban? 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Tegyük világossá megfigyeléseinket!  </a:t>
            </a:r>
            <a:endParaRPr lang="hu-H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DEE7835-4126-4779-8E56-88CFE1ADD1AE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5268393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JÓ BARÁTOK SZÁMÍTANAK</a:t>
            </a:r>
            <a:endParaRPr lang="hu-H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Prédikátor könyve 4:12</a:t>
            </a:r>
          </a:p>
          <a:p>
            <a:r>
              <a:rPr lang="hu-HU" sz="1200" kern="1200" baseline="300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hu-H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„Ha az egyiket megtámadja is valaki, ketten ellene állhatnak annak…” 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csoportnyomás befolyásol bennünket. Hatással van a véleményünkre, a frizuránkra. 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Lássuk csak </a:t>
            </a:r>
            <a:r>
              <a:rPr lang="hu-H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Solomon</a:t>
            </a:r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hu-H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Asch</a:t>
            </a:r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kísérletét, amit egy hat fős csoporttal végzett! Öt résztvevőt beavatott a tervébe, egy pedig nem tudott róla semmit. Az utasítás egyszerű volt. Állapítsa meg, a jobboldali három vonal közül melyik azonos a baloldali mezőben láthatóval! A beavatott résztvevők mind a helytelen válasz mellett erősködtek.  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Előfordul, hogy az összes többi „résztvevő” egyhangúan a rossz válasz mellett dönt. Világosan látod, hogy tévednek, de mindnyájan ugyanazt válaszolták. 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Mit gondolsz, te hogyan viselkedtél volna ebben a kísérletben? A többség véleményével tartottál volna, vagy ragaszkodtál volna a sajátodhoz és a saját szemedben bíztál volna? 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Mit gondolsz, milyen gyakran adták fel a kísérlet alanyai a véleményüket? (</a:t>
            </a:r>
            <a:r>
              <a:rPr lang="hu-HU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Hagyjuk egy kicsit gondolkodni a tiniket!)</a:t>
            </a:r>
            <a:endParaRPr lang="hu-H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hu-HU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hu-H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Lássuk, mi történik?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Az eredeti változat: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hu-HU" sz="1200" u="sng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https://www.youtube.com/watch?v=sno1TpCLj6A</a:t>
            </a:r>
            <a:endParaRPr lang="hu-H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Vagy a tini változat: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hu-HU" sz="1200" i="1" u="sng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4"/>
              </a:rPr>
              <a:t>https://www.youtube.com/watch?v=1-U6QTRTZSc</a:t>
            </a:r>
            <a:endParaRPr lang="hu-H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 a lányok úgy gondolják, hogy ez hihetetlen, nézzétek meg ezt is: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lift: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hu-HU" sz="1200" u="sng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5"/>
              </a:rPr>
              <a:t>https://www.youtube.com/watch?v=BgRoiTWkBHU</a:t>
            </a:r>
            <a:endParaRPr lang="hu-H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Következtetés: alkalmazkodunk a többiek tetteihez!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hu-HU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hu-H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hu-HU" sz="1200" b="1" u="sng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Beilleszkedés </a:t>
            </a:r>
            <a:endParaRPr lang="hu-H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hu-HU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hu-H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hu-HU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Kérdezzük meg:</a:t>
            </a:r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Miért alkalmazkodunk a többiekhez?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válasz: 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	- Erős azonosulás a csoporttal (könnyen alkalmazkodunk a szabályaikhoz).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	- A csoport mérete (be szeretnénk illeszkedni). 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Mennyire ismerjük a csoportot?  (nagyon hamar, kérdezősködés nélkül kötődünk és azonosulunk vele). 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Mindez a beilleszkedésről szól. 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És ez még rosszabbá is válhat. 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Had magyarázzam meg a „járókelő-hatást”! </a:t>
            </a:r>
            <a:r>
              <a:rPr lang="hu-HU" sz="1200" u="sng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endParaRPr lang="hu-H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 vészhelyzet van, vagy esetleg te vagy bűncselekmény, zaklatás áldozata. Sok ember megáll és segítségnyújtás nélkül, tétlenül csak nézi.  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hu-HU" sz="1200" u="sng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6"/>
              </a:rPr>
              <a:t>http://www.youtube.com/watch?v=JcowGVd6GqY</a:t>
            </a:r>
            <a:endParaRPr lang="hu-H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Továbbá: minél nagyobb a járókelők csoportja, annál kevésbé valószínű, hogy beavatkoznak. Ezt többféle pszichológiai folyamat okozza, mint például </a:t>
            </a:r>
            <a:r>
              <a:rPr lang="hu-HU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társadalmi befolyás </a:t>
            </a:r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(„Ha senki sem avatkozik közbe, engem sem vesznek komolyan.”); </a:t>
            </a:r>
            <a:r>
              <a:rPr lang="hu-HU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stressz</a:t>
            </a:r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(„Nem késhetek el a munkából, segítsen valaki, aki jobban ráér.”); és </a:t>
            </a:r>
            <a:r>
              <a:rPr lang="hu-HU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az aggodalom</a:t>
            </a:r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(„Megsérülhetek.”). 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Ezért bármilyen helyzetben kérjünk segítséget! De ne csak találomra. Tegyünk felelőssé valakit, azzal, hogy személyesen megszólítjuk. (Hölgyem, ott a lila kabátban, a segítségére van szükségem, kérem, hívjon mentőt!)  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Ez az utcán történt, de a kísérletet egy iskolában is elvégezték. Egyetlen diák sem sietett a földön fekvő beteg ember segítségére. Mindnyájan elsétáltak az áldozat mellett. 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hu-HU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Kérdezzük meg erről a tinik véleményét!</a:t>
            </a:r>
            <a:endParaRPr lang="hu-H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hu-HU" sz="1200" b="1" u="sng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Miért olyan nehéz nemet mondani? </a:t>
            </a:r>
            <a:endParaRPr lang="hu-H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Kérdezzük meg a tiniket: mit gondoltok a nemet mondásról?  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Válaszaikat írjuk fel a táblára, vagy egy papírra! 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Tegyük hozzá a saját véleményünket is! 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Ezután kérdezzük meg tőlük: igazak ezek a gondolatok?  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Néhány példa, amiért esetleg nem mondunk nemet: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pPr lvl="0"/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Aggódsz, hogy mit gondolnak rólad az osztálytársaid? 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		</a:t>
            </a:r>
            <a:endParaRPr lang="hu-H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		</a:t>
            </a:r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És ha unalmasnak gondolnak? Az vagy?   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		Tényleg tudod, hogy mit gondolnak? 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		Kihez akarsz igazodni?   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		Kinek kell megfelelnünk? (Istennek?) 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pPr lvl="0"/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Félsz, hogy mások nem vesznek komolyan a hited, a gondolataid miatt? 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		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Azt gondolod, komolyan vesznek, ha nem mondasz semmit? 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Nem tudod elérni a céljaidat, ha ki sem nyitod a szádat. 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hu-H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UTÁNZÁS</a:t>
            </a:r>
            <a:endParaRPr lang="hu-H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Miért olyan nehéz nemet mondani? 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Mert be akarunk illeszkedni! Elismerésre vágyunk! Azt akarjuk, hogy komolyan vegyenek!  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 be akarunk illeszkedni, utánozzuk a többieket. 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Úgy tűnik, mintha egymás utánzására születtünk volna! 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Mutassuk meg a lányoknak a következő képeket!  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hu-H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hu-H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hu-H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hu-H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hu-H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hu-H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Utánozás által tanulunk. Figyeljük meg, hogyan utánozzák a kisgyermekek a szüleiket! 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Még a barátok és a szerelmesek is azonos testtartást vesznek fel. 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Utánzók vagyunk! 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Ask what the teens think….</a:t>
            </a:r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b="1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Why is it so difficult to say no?</a:t>
            </a:r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Ask the teens: What thoughts do you have about saying no? </a:t>
            </a:r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Write them on a paper or board</a:t>
            </a:r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Add your personal reason for not saying ‘no’</a:t>
            </a:r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Then challenge the teens: Are these thoughts true? </a:t>
            </a:r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Example of two reasons why not to say no:</a:t>
            </a:r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Are you worried what your classmates think about you?</a:t>
            </a:r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		</a:t>
            </a:r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		And if they think you are boring – are you?  </a:t>
            </a:r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		Do you really know what they think?</a:t>
            </a:r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		Who is your reference? </a:t>
            </a:r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		Who should be my reference? (God?)</a:t>
            </a:r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Are you afraid that the other does not take you seriously because of what you believe/think? </a:t>
            </a:r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		</a:t>
            </a:r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	Are you taking yourself seriously by saying nothing?</a:t>
            </a:r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You cannot reach your own goals when you keep your mouth shut.</a:t>
            </a:r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COPYCAT</a:t>
            </a:r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Why is it so difficult to say no?</a:t>
            </a:r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We want to fit in! We want acknowledgement! We want to be taken seriously! </a:t>
            </a:r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When you want to fit in, you copy others.</a:t>
            </a:r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It looks like we are made to copy one another! </a:t>
            </a:r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Show teen these pictures: </a:t>
            </a:r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You learn by copying… see the children copying their parents.</a:t>
            </a:r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But friends and loved ones take same postures…</a:t>
            </a:r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We are copycats!</a:t>
            </a:r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DEE7835-4126-4779-8E56-88CFE1ADD1AE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0408495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ÉS MI A HELYZET ISTENNEL?</a:t>
            </a:r>
            <a:endParaRPr lang="hu-H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Tehát, mi a helyzet Istennel? 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legtöbb ember nem hisz Istenben!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 hogyan döntesz? 	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hu-HU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(Tartsunk szünetet a kérdések között, hogy elgondolkodhassanak!)</a:t>
            </a:r>
            <a:endParaRPr lang="hu-H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csoportnyomás </a:t>
            </a:r>
            <a:r>
              <a:rPr lang="hu-HU" sz="1200" b="1" u="sng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mindenütt jelen van!</a:t>
            </a:r>
            <a:endParaRPr lang="hu-H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1. Minden környezet nyomást gyakorol. 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2. Minden csoportnak megvan a maga ideálja, értékrendje, szabályrendszere és etikettje.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Előfordul csoportnyomás a Bibliában? 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Igen. Lássunk néhány példát! 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1. 	János 18:15-28, amikor Péter megtagadta Jézust. 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		Mit gondoltok, miért tette ezt Péter? 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2.	</a:t>
            </a:r>
            <a:r>
              <a:rPr lang="hu-H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Anániás</a:t>
            </a:r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és </a:t>
            </a:r>
            <a:r>
              <a:rPr lang="hu-H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Safira</a:t>
            </a:r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története az ApCsel 4:32-5:10 igehelyen. 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		Miért adták el a birtokukat? 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		Mindent oda kellett adniuk? 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3.	És Jézus? Ő is megtapasztalta a csoportnyomást?  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Gondoljunk a csodára, amikor csupán két hallal és öt kenyérrel megvendégelt 5000 embert! 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	Jézus megértette, hogy mindenáron királlyá akarják tenni. 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	Mit tett? 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	János 6:15 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	Jézus felismerte, hogy rá akarják kényszeríteni, hogy a királyuk legyen. Ezért felment a hegyre, ahol egyedül lehetett.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hu-H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DEE7835-4126-4779-8E56-88CFE1ADD1AE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4258098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sz="1200" b="1" u="sng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NEMET MONDANI – A DÖNTÉS RAJTAD ÁLL!</a:t>
            </a:r>
            <a:endParaRPr lang="hu-H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NEMET mondani nem könnyű.  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NEMET mondáshoz magabiztosságra van szükség. 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Tisztában kell lennünk azzal, hogy mit akarunk. 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TIPPEK: 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	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1. 	Ismerjük fel, amikor nyomást akarnak gyakorolni ránk! 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2. 	Gondoljuk át, hogyan döntünk! 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3. 	Magabiztosan, nyugodtan mondjunk NEMET! 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	</a:t>
            </a:r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a nyugodt válaszból látszik, hogy komolyan gondoljuk. 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4. 	Amennyiben bizonytalanok vagyunk, próbáljunk időt nyerni. Mondjuk, hogy még szeretnénk átgondolni. Menjünk ki a mosdóba, vagy híjunk fel valakit, akiben megbízunk! 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5. 	Javasoljunk alternatívát! (ha lehetséges – ez eltereli a figyelmet a helytelen tevékenységről) 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6. 	Kitartóan mondjunk NEMET! Ez határozottságot mutat.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7. 	Ha továbbra is erősködnek, hagyjuk ott őket, vagy kérjük, hogy ők távozzanak. Ezzel kimutatjuk, hogy ragaszkodunk a döntésünkhöz. 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8. 	Testbeszéd: álljunk egyenesen, határozottan, kisterpeszben. Ez szintén határozottságot sugall.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	 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Továbbá: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	Indokoljuk is meg, ha szükséges.   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	Legyen barátunk – segít, ha egy jó baráttal vagyunk, aki hasonlóan gondolkodik. Együtt könnyebb NEMET mondani.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És ne feledjük: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	Ha valaki vakmerő: 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		másvalaki követheti,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majd még valaki veszi a bátorságot és követi őket (lehet, hogy nekünk csak az ő buzdításukra van szükségünk)</a:t>
            </a:r>
            <a:endParaRPr lang="hu-H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DEE7835-4126-4779-8E56-88CFE1ADD1AE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3641066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PRAYER</a:t>
            </a:r>
          </a:p>
          <a:p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hu-H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IMÁDSÁG</a:t>
            </a:r>
            <a:endParaRPr lang="hu-H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hu-H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hu-H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hu-H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Aki Isten előtt letérdel, az </a:t>
            </a:r>
            <a:endParaRPr lang="hu-H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hu-H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bárki előtt képes megállni</a:t>
            </a:r>
            <a:endParaRPr lang="hu-H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„Ha az egyiket megtámadja is valaki, ketten ellene állhatnak annak; és a hármas kötél nem hamar szakad el.”</a:t>
            </a:r>
          </a:p>
          <a:p>
            <a:r>
              <a:rPr lang="hu-HU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Prédikátor könyve 4:12</a:t>
            </a:r>
            <a:endParaRPr lang="hu-H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Adjunk egy darab kötelet (fonalat) minden résztvevőnek! 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hu-HU" sz="1200" b="1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hu-H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hu-HU" sz="1200" b="1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hu-H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hu-HU" sz="1200" b="1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hu-H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hu-HU" sz="1200" b="1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hu-H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hu-HU" sz="1200" b="1" u="sng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kötél - imádság</a:t>
            </a:r>
            <a:endParaRPr lang="hu-H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Drága Uram! 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Olyan vagyok, mint  egy kötéldarab.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Kiválasztottam a csoportot, amelyhez tartozni akarok. Ha már kötődöm, akkor követni fogom azt a csoportot, vagy személyt. Ezért kérlek, Uram, segíts, hogy Hozzád kötődjem. Téged akarlak követni!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Egy kötéldarab sok szálból áll. A szálakat odaköthetem valamihez, vagy valakihez. 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kötél ettől szétbomolhat. 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Ám egy szál a kötélről leválasztva sokkal gyengébb. </a:t>
            </a:r>
            <a:r>
              <a:rPr lang="hu-HU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(Szemléltetésként bontsunk szálakta egy darab kötelet!) </a:t>
            </a:r>
            <a:endParaRPr lang="hu-H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Olyan ez, mint én: két világban élek, és mindkettőt akarom, de ez elgyengít.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Ebből megértem, hogy választanom kell.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Azt, hogy összeköttetésben maradjak. 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kapcsolatban a valódi barátokkal.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szálak együtt erősek. 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Jó barátok társaságában – erős vagyok! 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Segíts ezért, kérlek, hogy bölcsen válasszam meg a barátaimat, mert ők befolyásolnak engem.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Köszönöm, hogy szabadon dönthetek!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Kérlek, segíts most bölcsen választanom!  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És te legyél példaképem az újabb döntésekben! </a:t>
            </a:r>
          </a:p>
          <a:p>
            <a:endParaRPr lang="hu-H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Jézus nevében kérünk.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Ámen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hu-H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DEE7835-4126-4779-8E56-88CFE1ADD1AE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8032857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sz="1200" b="1" u="sng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Naplóbejegyzés</a:t>
            </a:r>
            <a:endParaRPr lang="hu-H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 még jut rá idő, nézzük meg </a:t>
            </a:r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</a:t>
            </a:r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következő videót! </a:t>
            </a:r>
          </a:p>
          <a:p>
            <a:r>
              <a:rPr lang="hu-HU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hu-H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hu-HU" sz="1200" i="1" u="sng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https://www.youtube.com/watch?v=RN24rtdAhxY</a:t>
            </a:r>
            <a:endParaRPr lang="hu-H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hu-HU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hu-H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hu-HU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vagy ezt:</a:t>
            </a:r>
            <a:endParaRPr lang="hu-H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hu-HU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hu-H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hu-HU" sz="1200" i="1" u="sng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4"/>
              </a:rPr>
              <a:t>https://www.youtube.com/watch?v=-Od6ENjJJ-U</a:t>
            </a:r>
            <a:endParaRPr lang="hu-H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hu-HU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hu-H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hu-HU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és használjuk fel a naplóbejegyzésekhez. </a:t>
            </a:r>
            <a:endParaRPr lang="hu-H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1. 	Ismerjük fel, amikor nyomást akarnak gyakorolni ránk! 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2. 	Gondoljuk át, hogyan döntünk! 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3. 	Magabiztosan, nyugodtan mondjunk NEMET! 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	</a:t>
            </a:r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a nyugodt válaszból látszik, hogy komolyan gondoljuk. 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4. 	Amennyiben bizonytalanok vagyunk, próbáljunk időt nyerni. Mondjuk, hogy még szeretnénk átgondolni. Menjünk ki a mosdóba, vagy híjunk fel valakit, akiben megbízunk! 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5. 	Javasoljunk alternatívát! (ha lehetséges – ez eltereli a figyelmet a helytelen tevékenységről) 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6. 	Kitartóan mondjunk NEMET! Ez határozottságot mutat.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7. 	Ha továbbra is erősködnek, hagyjuk ott őket, vagy kérjük, hogy ők távozzanak. Ezzel kimutatjuk, hogy ragaszkodunk a döntésünkhöz. 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8. 	Testbeszéd: álljunk egyenesen, határozottan, kisterpeszben. Ez szintén határozottságot sugall.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	 </a:t>
            </a:r>
            <a:endParaRPr lang="hu-H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DEE7835-4126-4779-8E56-88CFE1ADD1AE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403179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C8E30AD-C49D-4C36-AD0F-5BDAB72E780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BD3B4166-4CB2-4FCD-B024-73EE31C6D81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9D9D5697-BB84-4F1F-B874-F99ABC4422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287037-BA59-407F-ADCB-2E43A0F4AC93}" type="datetimeFigureOut">
              <a:rPr lang="en-GB" smtClean="0"/>
              <a:t>29/03/2020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1A3500A1-472C-458C-841C-D98C417D64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2A36E9E3-34DD-455E-9940-FDD37BB548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1BD6C-FCCF-4C62-949D-0D88C724930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637022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355E040-B8BD-4965-BFCD-92A473E468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830B661A-2D01-4EE7-B5D9-90D8800290A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3C0CDC69-B5BF-4649-B759-953114E580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287037-BA59-407F-ADCB-2E43A0F4AC93}" type="datetimeFigureOut">
              <a:rPr lang="en-GB" smtClean="0"/>
              <a:t>29/03/2020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333C0F85-36B2-40DD-A1C0-480CC05318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642105FA-D1F4-4A9D-8AAF-8D43435C18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1BD6C-FCCF-4C62-949D-0D88C724930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270893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E66FF6DD-8A27-42EB-91E9-2A95EDD63DE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915EE92A-F810-4027-911A-8BE0EA05461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00AA3CBF-0418-44F8-A0A7-547DCD781D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287037-BA59-407F-ADCB-2E43A0F4AC93}" type="datetimeFigureOut">
              <a:rPr lang="en-GB" smtClean="0"/>
              <a:t>29/03/2020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61F87A15-104A-4F70-A25D-1292DDF5CF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FE7CC222-4648-43AB-BB5F-34565BADB6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1BD6C-FCCF-4C62-949D-0D88C724930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044193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50C7A5D-F926-430B-932C-5C3FC20009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C35D75AA-3CFA-4B58-B2BB-6F292E2E8E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30DA42B6-B39B-4369-A00E-B15445B7C7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287037-BA59-407F-ADCB-2E43A0F4AC93}" type="datetimeFigureOut">
              <a:rPr lang="en-GB" smtClean="0"/>
              <a:t>29/03/2020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1FCD5D57-DB9F-4481-BAB4-3E8119DAD2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3FA2FA20-0B15-4F0F-A16E-F36A8DCF23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1BD6C-FCCF-4C62-949D-0D88C724930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11645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F04CB58-4FD8-48D9-9E66-E50DFC0C63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493F6E4A-3D02-4CC2-8419-C9877FB429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4B3923C5-F173-4E4D-ACD1-355F0A618D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287037-BA59-407F-ADCB-2E43A0F4AC93}" type="datetimeFigureOut">
              <a:rPr lang="en-GB" smtClean="0"/>
              <a:t>29/03/2020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511AD456-A9AA-4F0E-A8B9-AAF24A01EF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FFC6E67F-52AA-438F-B196-0950919C58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1BD6C-FCCF-4C62-949D-0D88C724930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353036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621C687-708D-4FDD-94D2-2F17116DC9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8BE6454C-F601-4C5C-8557-BD0FB2E28AE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95EB0448-4CCA-4D9D-9907-0E544F07F85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4F5CA6CB-9D80-477B-85B2-5042F8E8AD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287037-BA59-407F-ADCB-2E43A0F4AC93}" type="datetimeFigureOut">
              <a:rPr lang="en-GB" smtClean="0"/>
              <a:t>29/03/2020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86C741DE-4B94-4C0E-8C72-995D352454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D1835866-7531-4016-A7FB-714AA80FB6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1BD6C-FCCF-4C62-949D-0D88C724930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937636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63A0977-3D64-4974-8520-62B32AF403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69781248-2FBF-496B-8328-1EA4E8A9B51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584D4EAB-B3B8-4C15-AE13-26BD017588D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8BB130E0-6DAD-443E-89BB-C1910124F8C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8D2CB73A-F170-4D20-A667-51ED734004A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6AC85F76-F12A-4BEE-9FDA-DB75AB586D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287037-BA59-407F-ADCB-2E43A0F4AC93}" type="datetimeFigureOut">
              <a:rPr lang="en-GB" smtClean="0"/>
              <a:t>29/03/2020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7E7B5581-71C1-46D6-A7D6-7EDB2B6BD2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451880D9-0835-4917-A65B-8BD2335ADB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1BD6C-FCCF-4C62-949D-0D88C724930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344872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0E0B2F8-044B-48E9-AB6F-246F3D7E87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3D0A63EE-EF77-4048-84FC-A80E9BB574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287037-BA59-407F-ADCB-2E43A0F4AC93}" type="datetimeFigureOut">
              <a:rPr lang="en-GB" smtClean="0"/>
              <a:t>29/03/2020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76078762-089E-435B-8557-9B4C523C06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92766700-0766-4C1A-AB28-D0A02C81B9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1BD6C-FCCF-4C62-949D-0D88C724930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66942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8DB56D97-8EF5-4634-8AFD-C0BDDC3F7E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287037-BA59-407F-ADCB-2E43A0F4AC93}" type="datetimeFigureOut">
              <a:rPr lang="en-GB" smtClean="0"/>
              <a:t>29/03/2020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E9E1E135-7FE0-4E9E-8C43-B64014E17B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908DB6B0-4FDD-4606-8BF5-0673851E8C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1BD6C-FCCF-4C62-949D-0D88C724930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983716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DF2FAE1-2DC3-4791-BEBC-1D82CC782E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FBB1228F-DBC3-47DE-AA98-4A14B405CC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FA4C3E32-1524-41EE-9C6D-E5607148022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F8AAC01F-CBCD-4FAF-B1DA-C6089B4FBB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287037-BA59-407F-ADCB-2E43A0F4AC93}" type="datetimeFigureOut">
              <a:rPr lang="en-GB" smtClean="0"/>
              <a:t>29/03/2020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BB6FE275-DA32-408D-9BE7-D1F638CE8F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F22D17DE-B7A7-4CA6-B3AC-DA94108B74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1BD6C-FCCF-4C62-949D-0D88C724930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03138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41711A0-8A9A-4400-A32B-BF28D7D573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E7AEFAD3-E4EC-482D-9C0A-8005FE9EA9A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517EE86C-E1B0-4DEE-8C31-7AD31F57FE0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02DBB30E-426B-4C21-A228-7971CE06BF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287037-BA59-407F-ADCB-2E43A0F4AC93}" type="datetimeFigureOut">
              <a:rPr lang="en-GB" smtClean="0"/>
              <a:t>29/03/2020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084716C4-89BF-4E77-B094-464F545C69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3928FFD7-68E7-4898-A97F-E63C52A6A3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1BD6C-FCCF-4C62-949D-0D88C724930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567814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2C2512E0-1BEF-4A86-9483-2D95BD5D32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0D5398A1-1AF3-4F0B-A399-723CBF80884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3A9A3C5A-4746-471B-9739-008F50916CD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287037-BA59-407F-ADCB-2E43A0F4AC93}" type="datetimeFigureOut">
              <a:rPr lang="en-GB" smtClean="0"/>
              <a:t>29/03/2020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B601FAAB-887E-44CB-90F5-5300ECDD649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C03BC614-C11B-42EF-959D-6189B114719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81BD6C-FCCF-4C62-949D-0D88C724930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143083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Image result for under pressure">
            <a:extLst>
              <a:ext uri="{FF2B5EF4-FFF2-40B4-BE49-F238E27FC236}">
                <a16:creationId xmlns:a16="http://schemas.microsoft.com/office/drawing/2014/main" xmlns="" id="{A5A25B51-A8BD-44E5-9A99-F8FD0D0322A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0" y="10"/>
            <a:ext cx="1219198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1" name="Freeform 5">
            <a:extLst>
              <a:ext uri="{FF2B5EF4-FFF2-40B4-BE49-F238E27FC236}">
                <a16:creationId xmlns:a16="http://schemas.microsoft.com/office/drawing/2014/main" xmlns="" id="{87CC2527-562A-4F69-B487-4371E5B243E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grayWhite">
          <a:xfrm>
            <a:off x="7488621" y="2277613"/>
            <a:ext cx="4703379" cy="4580387"/>
          </a:xfrm>
          <a:custGeom>
            <a:avLst/>
            <a:gdLst>
              <a:gd name="T0" fmla="*/ 1333 w 1333"/>
              <a:gd name="T1" fmla="*/ 1031 h 1298"/>
              <a:gd name="T2" fmla="*/ 1333 w 1333"/>
              <a:gd name="T3" fmla="*/ 380 h 1298"/>
              <a:gd name="T4" fmla="*/ 706 w 1333"/>
              <a:gd name="T5" fmla="*/ 0 h 1298"/>
              <a:gd name="T6" fmla="*/ 0 w 1333"/>
              <a:gd name="T7" fmla="*/ 706 h 1298"/>
              <a:gd name="T8" fmla="*/ 323 w 1333"/>
              <a:gd name="T9" fmla="*/ 1298 h 1298"/>
              <a:gd name="T10" fmla="*/ 1090 w 1333"/>
              <a:gd name="T11" fmla="*/ 1298 h 1298"/>
              <a:gd name="T12" fmla="*/ 1333 w 1333"/>
              <a:gd name="T13" fmla="*/ 1031 h 12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333" h="1298">
                <a:moveTo>
                  <a:pt x="1333" y="1031"/>
                </a:moveTo>
                <a:cubicBezTo>
                  <a:pt x="1333" y="380"/>
                  <a:pt x="1333" y="380"/>
                  <a:pt x="1333" y="380"/>
                </a:cubicBezTo>
                <a:cubicBezTo>
                  <a:pt x="1215" y="154"/>
                  <a:pt x="979" y="0"/>
                  <a:pt x="706" y="0"/>
                </a:cubicBezTo>
                <a:cubicBezTo>
                  <a:pt x="317" y="0"/>
                  <a:pt x="0" y="316"/>
                  <a:pt x="0" y="706"/>
                </a:cubicBezTo>
                <a:cubicBezTo>
                  <a:pt x="0" y="954"/>
                  <a:pt x="129" y="1172"/>
                  <a:pt x="323" y="1298"/>
                </a:cubicBezTo>
                <a:cubicBezTo>
                  <a:pt x="1090" y="1298"/>
                  <a:pt x="1090" y="1298"/>
                  <a:pt x="1090" y="1298"/>
                </a:cubicBezTo>
                <a:cubicBezTo>
                  <a:pt x="1193" y="1232"/>
                  <a:pt x="1276" y="1140"/>
                  <a:pt x="1333" y="1031"/>
                </a:cubicBezTo>
                <a:close/>
              </a:path>
            </a:pathLst>
          </a:custGeom>
          <a:solidFill>
            <a:schemeClr val="bg1">
              <a:alpha val="70000"/>
            </a:schemeClr>
          </a:solidFill>
          <a:ln w="50800" cap="sq" cmpd="dbl">
            <a:noFill/>
            <a:miter lim="800000"/>
          </a:ln>
          <a:effectLst/>
          <a:extLst/>
        </p:spPr>
        <p:txBody>
          <a:bodyPr vert="horz" lIns="91440" tIns="45720" rIns="91440" bIns="45720" rtlCol="0" anchor="t">
            <a:normAutofit/>
          </a:bodyPr>
          <a:lstStyle/>
          <a:p>
            <a:pPr algn="ctr"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</a:pPr>
            <a:endParaRPr lang="en-US" sz="1600" cap="all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B5FA4288-00F7-4C7D-B2AF-3E368ABC4BC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979079" y="3144033"/>
            <a:ext cx="3894983" cy="2993720"/>
          </a:xfrm>
        </p:spPr>
        <p:txBody>
          <a:bodyPr>
            <a:normAutofit/>
          </a:bodyPr>
          <a:lstStyle/>
          <a:p>
            <a:r>
              <a:rPr lang="hu-HU" sz="4400" b="1" dirty="0" smtClean="0">
                <a:latin typeface="Arial Black" panose="020B0A04020102020204" pitchFamily="34" charset="0"/>
              </a:rPr>
              <a:t>NYOMÁS ALATT</a:t>
            </a:r>
            <a:br>
              <a:rPr lang="hu-HU" sz="4400" b="1" dirty="0" smtClean="0">
                <a:latin typeface="Arial Black" panose="020B0A04020102020204" pitchFamily="34" charset="0"/>
              </a:rPr>
            </a:br>
            <a:r>
              <a:rPr lang="hu-HU" sz="4400" b="1" dirty="0" smtClean="0"/>
              <a:t/>
            </a:r>
            <a:br>
              <a:rPr lang="hu-HU" sz="4400" b="1" dirty="0" smtClean="0"/>
            </a:br>
            <a:r>
              <a:rPr lang="hu-HU" sz="4000" b="1" dirty="0" smtClean="0"/>
              <a:t>A csoportnyomás</a:t>
            </a:r>
            <a:endParaRPr lang="en-GB" sz="4000" b="1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4582F10F-AB41-4D69-B36F-D563319D092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 flipH="1">
            <a:off x="12113172" y="5242675"/>
            <a:ext cx="78828" cy="206147"/>
          </a:xfrm>
        </p:spPr>
        <p:txBody>
          <a:bodyPr>
            <a:normAutofit fontScale="47500" lnSpcReduction="20000"/>
          </a:bodyPr>
          <a:lstStyle/>
          <a:p>
            <a:endParaRPr lang="en-GB" sz="2000" dirty="0"/>
          </a:p>
        </p:txBody>
      </p: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xmlns="" id="{BCDAEC91-5BCE-4B55-9CC0-43EF94CB734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>
            <a:off x="9480331" y="5123793"/>
            <a:ext cx="935420" cy="0"/>
          </a:xfrm>
          <a:prstGeom prst="line">
            <a:avLst/>
          </a:prstGeom>
          <a:ln w="25400" cap="sq">
            <a:solidFill>
              <a:schemeClr val="tx1">
                <a:lumMod val="85000"/>
                <a:lumOff val="15000"/>
              </a:schemeClr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905605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Image result for background information">
            <a:extLst>
              <a:ext uri="{FF2B5EF4-FFF2-40B4-BE49-F238E27FC236}">
                <a16:creationId xmlns:a16="http://schemas.microsoft.com/office/drawing/2014/main" xmlns="" id="{AC4E3CA2-FB5D-4825-8D81-C7DFA43EA5D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553" b="17271"/>
          <a:stretch/>
        </p:blipFill>
        <p:spPr bwMode="auto">
          <a:xfrm>
            <a:off x="20" y="10"/>
            <a:ext cx="1219198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082746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93000"/>
                <a:satMod val="150000"/>
                <a:shade val="98000"/>
                <a:lumMod val="102000"/>
              </a:schemeClr>
            </a:gs>
            <a:gs pos="50000">
              <a:schemeClr val="bg1">
                <a:tint val="98000"/>
                <a:satMod val="130000"/>
                <a:shade val="90000"/>
                <a:lumMod val="103000"/>
              </a:schemeClr>
            </a:gs>
            <a:gs pos="100000">
              <a:schemeClr val="bg1">
                <a:shade val="63000"/>
                <a:satMod val="12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" name="Rectangle 70">
            <a:extLst>
              <a:ext uri="{FF2B5EF4-FFF2-40B4-BE49-F238E27FC236}">
                <a16:creationId xmlns:a16="http://schemas.microsoft.com/office/drawing/2014/main" xmlns="" id="{A2509F26-B5DC-4BA7-B476-4CB044237A2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Impact" panose="020B0806030902050204"/>
              <a:ea typeface="+mn-ea"/>
              <a:cs typeface="+mn-cs"/>
            </a:endParaRPr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xmlns="" id="{DB103EB1-B135-4526-B883-33228FC27FF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21480000">
            <a:off x="815340" y="683404"/>
            <a:ext cx="10561320" cy="5404104"/>
          </a:xfrm>
          <a:prstGeom prst="rect">
            <a:avLst/>
          </a:prstGeom>
          <a:solidFill>
            <a:srgbClr val="FFFFFF"/>
          </a:solidFill>
          <a:ln w="3175" cap="sq" cmpd="thinThick">
            <a:solidFill>
              <a:srgbClr val="DDDDDD"/>
            </a:solidFill>
            <a:miter lim="800000"/>
          </a:ln>
          <a:effectLst>
            <a:outerShdw blurRad="266700" dist="1143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Impact" panose="020B0806030902050204"/>
              <a:ea typeface="+mn-ea"/>
              <a:cs typeface="+mn-cs"/>
            </a:endParaRPr>
          </a:p>
        </p:txBody>
      </p:sp>
      <p:pic>
        <p:nvPicPr>
          <p:cNvPr id="3074" name="Picture 2" descr="Image result for choices">
            <a:extLst>
              <a:ext uri="{FF2B5EF4-FFF2-40B4-BE49-F238E27FC236}">
                <a16:creationId xmlns:a16="http://schemas.microsoft.com/office/drawing/2014/main" xmlns="" id="{60A14F22-3894-48A7-B156-A16723DDCF4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44" r="1" b="1"/>
          <a:stretch/>
        </p:blipFill>
        <p:spPr bwMode="auto">
          <a:xfrm rot="21480000">
            <a:off x="1137837" y="1003258"/>
            <a:ext cx="9916327" cy="47643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229646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ctangle 70">
            <a:extLst>
              <a:ext uri="{FF2B5EF4-FFF2-40B4-BE49-F238E27FC236}">
                <a16:creationId xmlns:a16="http://schemas.microsoft.com/office/drawing/2014/main" xmlns="" id="{57845966-6EFC-468A-9CC7-BAB4B95854E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354372" y="0"/>
            <a:ext cx="9483256" cy="6858000"/>
          </a:xfrm>
          <a:prstGeom prst="rect">
            <a:avLst/>
          </a:prstGeom>
          <a:gradFill>
            <a:gsLst>
              <a:gs pos="0">
                <a:schemeClr val="accent1">
                  <a:lumMod val="100000"/>
                  <a:alpha val="82000"/>
                </a:schemeClr>
              </a:gs>
              <a:gs pos="25000">
                <a:schemeClr val="accent1">
                  <a:alpha val="60000"/>
                </a:schemeClr>
              </a:gs>
              <a:gs pos="94000">
                <a:schemeClr val="bg2">
                  <a:lumMod val="75000"/>
                </a:schemeClr>
              </a:gs>
              <a:gs pos="100000">
                <a:schemeClr val="bg2">
                  <a:lumMod val="7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3" name="Picture 72">
            <a:extLst>
              <a:ext uri="{FF2B5EF4-FFF2-40B4-BE49-F238E27FC236}">
                <a16:creationId xmlns:a16="http://schemas.microsoft.com/office/drawing/2014/main" xmlns="" id="{75554383-98AF-4A47-BB65-705FAAA4BE6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5" name="Freeform: Shape 74">
            <a:extLst>
              <a:ext uri="{FF2B5EF4-FFF2-40B4-BE49-F238E27FC236}">
                <a16:creationId xmlns:a16="http://schemas.microsoft.com/office/drawing/2014/main" xmlns="" id="{ADAD1991-FFD1-4E94-ABAB-7560D33008E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2144484" y="0"/>
            <a:ext cx="7837716" cy="6858000"/>
          </a:xfrm>
          <a:custGeom>
            <a:avLst/>
            <a:gdLst>
              <a:gd name="connsiteX0" fmla="*/ 2232159 w 7837716"/>
              <a:gd name="connsiteY0" fmla="*/ 0 h 6858000"/>
              <a:gd name="connsiteX1" fmla="*/ 5605557 w 7837716"/>
              <a:gd name="connsiteY1" fmla="*/ 0 h 6858000"/>
              <a:gd name="connsiteX2" fmla="*/ 5617845 w 7837716"/>
              <a:gd name="connsiteY2" fmla="*/ 5384 h 6858000"/>
              <a:gd name="connsiteX3" fmla="*/ 7837716 w 7837716"/>
              <a:gd name="connsiteY3" fmla="*/ 3429000 h 6858000"/>
              <a:gd name="connsiteX4" fmla="*/ 5617845 w 7837716"/>
              <a:gd name="connsiteY4" fmla="*/ 6852616 h 6858000"/>
              <a:gd name="connsiteX5" fmla="*/ 5605557 w 7837716"/>
              <a:gd name="connsiteY5" fmla="*/ 6858000 h 6858000"/>
              <a:gd name="connsiteX6" fmla="*/ 2232159 w 7837716"/>
              <a:gd name="connsiteY6" fmla="*/ 6858000 h 6858000"/>
              <a:gd name="connsiteX7" fmla="*/ 2219871 w 7837716"/>
              <a:gd name="connsiteY7" fmla="*/ 6852616 h 6858000"/>
              <a:gd name="connsiteX8" fmla="*/ 0 w 7837716"/>
              <a:gd name="connsiteY8" fmla="*/ 3429000 h 6858000"/>
              <a:gd name="connsiteX9" fmla="*/ 2219871 w 7837716"/>
              <a:gd name="connsiteY9" fmla="*/ 5384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7837716" h="6858000">
                <a:moveTo>
                  <a:pt x="2232159" y="0"/>
                </a:moveTo>
                <a:lnTo>
                  <a:pt x="5605557" y="0"/>
                </a:lnTo>
                <a:lnTo>
                  <a:pt x="5617845" y="5384"/>
                </a:lnTo>
                <a:cubicBezTo>
                  <a:pt x="6931322" y="618789"/>
                  <a:pt x="7837716" y="1921305"/>
                  <a:pt x="7837716" y="3429000"/>
                </a:cubicBezTo>
                <a:cubicBezTo>
                  <a:pt x="7837716" y="4936696"/>
                  <a:pt x="6931322" y="6239212"/>
                  <a:pt x="5617845" y="6852616"/>
                </a:cubicBezTo>
                <a:lnTo>
                  <a:pt x="5605557" y="6858000"/>
                </a:lnTo>
                <a:lnTo>
                  <a:pt x="2232159" y="6858000"/>
                </a:lnTo>
                <a:lnTo>
                  <a:pt x="2219871" y="6852616"/>
                </a:lnTo>
                <a:cubicBezTo>
                  <a:pt x="906394" y="6239212"/>
                  <a:pt x="0" y="4936696"/>
                  <a:pt x="0" y="3429000"/>
                </a:cubicBezTo>
                <a:cubicBezTo>
                  <a:pt x="0" y="1921305"/>
                  <a:pt x="906394" y="618789"/>
                  <a:pt x="2219871" y="5384"/>
                </a:cubicBezTo>
                <a:close/>
              </a:path>
            </a:pathLst>
          </a:custGeom>
          <a:solidFill>
            <a:schemeClr val="bg1"/>
          </a:solidFill>
          <a:ln>
            <a:gradFill>
              <a:gsLst>
                <a:gs pos="0">
                  <a:schemeClr val="accent1">
                    <a:lumMod val="40000"/>
                    <a:lumOff val="60000"/>
                  </a:schemeClr>
                </a:gs>
                <a:gs pos="23000">
                  <a:schemeClr val="accent1">
                    <a:lumMod val="45000"/>
                    <a:lumOff val="55000"/>
                  </a:schemeClr>
                </a:gs>
                <a:gs pos="83000">
                  <a:schemeClr val="bg2">
                    <a:lumMod val="82000"/>
                  </a:schemeClr>
                </a:gs>
                <a:gs pos="100000">
                  <a:schemeClr val="bg2">
                    <a:lumMod val="87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r>
              <a:rPr lang="hu-HU"/>
              <a:t>a hármas kötél nem hamar szakad el.”</a:t>
            </a:r>
          </a:p>
          <a:p>
            <a:r>
              <a:rPr lang="hu-HU" i="1"/>
              <a:t>Prédikátor könyve 4:12</a:t>
            </a:r>
            <a:endParaRPr lang="hu-HU"/>
          </a:p>
        </p:txBody>
      </p:sp>
      <p:pic>
        <p:nvPicPr>
          <p:cNvPr id="4098" name="Picture 2" descr="Image result for ecclesiastes 4:12">
            <a:extLst>
              <a:ext uri="{FF2B5EF4-FFF2-40B4-BE49-F238E27FC236}">
                <a16:creationId xmlns:a16="http://schemas.microsoft.com/office/drawing/2014/main" xmlns="" id="{03EEBEAB-B018-4846-BE48-5C590A675F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89269" y="517413"/>
            <a:ext cx="4548146" cy="45481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Szövegdoboz 1"/>
          <p:cNvSpPr txBox="1"/>
          <p:nvPr/>
        </p:nvSpPr>
        <p:spPr>
          <a:xfrm>
            <a:off x="2906039" y="5198301"/>
            <a:ext cx="624163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2800" b="1" dirty="0" smtClean="0">
                <a:solidFill>
                  <a:schemeClr val="accent1">
                    <a:lumMod val="75000"/>
                  </a:schemeClr>
                </a:solidFill>
              </a:rPr>
              <a:t>„…a </a:t>
            </a:r>
            <a:r>
              <a:rPr lang="hu-HU" sz="2800" b="1" dirty="0">
                <a:solidFill>
                  <a:schemeClr val="accent1">
                    <a:lumMod val="75000"/>
                  </a:schemeClr>
                </a:solidFill>
              </a:rPr>
              <a:t>hármas kötél nem hamar szakad el.”</a:t>
            </a:r>
          </a:p>
          <a:p>
            <a:pPr algn="ctr"/>
            <a:r>
              <a:rPr lang="hu-HU" sz="2000" b="1" i="1" dirty="0">
                <a:solidFill>
                  <a:schemeClr val="accent1">
                    <a:lumMod val="75000"/>
                  </a:schemeClr>
                </a:solidFill>
              </a:rPr>
              <a:t>Prédikátor könyve 4:12</a:t>
            </a:r>
            <a:endParaRPr lang="hu-HU" sz="2000" b="1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55171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Image result for ananias and sapphira">
            <a:extLst>
              <a:ext uri="{FF2B5EF4-FFF2-40B4-BE49-F238E27FC236}">
                <a16:creationId xmlns:a16="http://schemas.microsoft.com/office/drawing/2014/main" xmlns="" id="{0555927F-C485-4FBF-8053-BCEB06B338A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01" b="22500"/>
          <a:stretch/>
        </p:blipFill>
        <p:spPr bwMode="auto">
          <a:xfrm>
            <a:off x="20" y="10"/>
            <a:ext cx="1219198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60353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ctangle 70">
            <a:extLst>
              <a:ext uri="{FF2B5EF4-FFF2-40B4-BE49-F238E27FC236}">
                <a16:creationId xmlns:a16="http://schemas.microsoft.com/office/drawing/2014/main" xmlns="" id="{57845966-6EFC-468A-9CC7-BAB4B95854E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354372" y="0"/>
            <a:ext cx="9483256" cy="6858000"/>
          </a:xfrm>
          <a:prstGeom prst="rect">
            <a:avLst/>
          </a:prstGeom>
          <a:solidFill>
            <a:srgbClr val="5278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3" name="Picture 72">
            <a:extLst>
              <a:ext uri="{FF2B5EF4-FFF2-40B4-BE49-F238E27FC236}">
                <a16:creationId xmlns:a16="http://schemas.microsoft.com/office/drawing/2014/main" xmlns="" id="{75554383-98AF-4A47-BB65-705FAAA4BE6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5" name="Freeform: Shape 74">
            <a:extLst>
              <a:ext uri="{FF2B5EF4-FFF2-40B4-BE49-F238E27FC236}">
                <a16:creationId xmlns:a16="http://schemas.microsoft.com/office/drawing/2014/main" xmlns="" id="{ADAD1991-FFD1-4E94-ABAB-7560D33008E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2144484" y="0"/>
            <a:ext cx="7837716" cy="6858000"/>
          </a:xfrm>
          <a:custGeom>
            <a:avLst/>
            <a:gdLst>
              <a:gd name="connsiteX0" fmla="*/ 2232159 w 7837716"/>
              <a:gd name="connsiteY0" fmla="*/ 0 h 6858000"/>
              <a:gd name="connsiteX1" fmla="*/ 5605557 w 7837716"/>
              <a:gd name="connsiteY1" fmla="*/ 0 h 6858000"/>
              <a:gd name="connsiteX2" fmla="*/ 5617845 w 7837716"/>
              <a:gd name="connsiteY2" fmla="*/ 5384 h 6858000"/>
              <a:gd name="connsiteX3" fmla="*/ 7837716 w 7837716"/>
              <a:gd name="connsiteY3" fmla="*/ 3429000 h 6858000"/>
              <a:gd name="connsiteX4" fmla="*/ 5617845 w 7837716"/>
              <a:gd name="connsiteY4" fmla="*/ 6852616 h 6858000"/>
              <a:gd name="connsiteX5" fmla="*/ 5605557 w 7837716"/>
              <a:gd name="connsiteY5" fmla="*/ 6858000 h 6858000"/>
              <a:gd name="connsiteX6" fmla="*/ 2232159 w 7837716"/>
              <a:gd name="connsiteY6" fmla="*/ 6858000 h 6858000"/>
              <a:gd name="connsiteX7" fmla="*/ 2219871 w 7837716"/>
              <a:gd name="connsiteY7" fmla="*/ 6852616 h 6858000"/>
              <a:gd name="connsiteX8" fmla="*/ 0 w 7837716"/>
              <a:gd name="connsiteY8" fmla="*/ 3429000 h 6858000"/>
              <a:gd name="connsiteX9" fmla="*/ 2219871 w 7837716"/>
              <a:gd name="connsiteY9" fmla="*/ 5384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7837716" h="6858000">
                <a:moveTo>
                  <a:pt x="2232159" y="0"/>
                </a:moveTo>
                <a:lnTo>
                  <a:pt x="5605557" y="0"/>
                </a:lnTo>
                <a:lnTo>
                  <a:pt x="5617845" y="5384"/>
                </a:lnTo>
                <a:cubicBezTo>
                  <a:pt x="6931322" y="618789"/>
                  <a:pt x="7837716" y="1921305"/>
                  <a:pt x="7837716" y="3429000"/>
                </a:cubicBezTo>
                <a:cubicBezTo>
                  <a:pt x="7837716" y="4936696"/>
                  <a:pt x="6931322" y="6239212"/>
                  <a:pt x="5617845" y="6852616"/>
                </a:cubicBezTo>
                <a:lnTo>
                  <a:pt x="5605557" y="6858000"/>
                </a:lnTo>
                <a:lnTo>
                  <a:pt x="2232159" y="6858000"/>
                </a:lnTo>
                <a:lnTo>
                  <a:pt x="2219871" y="6852616"/>
                </a:lnTo>
                <a:cubicBezTo>
                  <a:pt x="906394" y="6239212"/>
                  <a:pt x="0" y="4936696"/>
                  <a:pt x="0" y="3429000"/>
                </a:cubicBezTo>
                <a:cubicBezTo>
                  <a:pt x="0" y="1921305"/>
                  <a:pt x="906394" y="618789"/>
                  <a:pt x="2219871" y="5384"/>
                </a:cubicBezTo>
                <a:close/>
              </a:path>
            </a:pathLst>
          </a:custGeom>
          <a:solidFill>
            <a:schemeClr val="bg1"/>
          </a:solidFill>
          <a:ln>
            <a:gradFill>
              <a:gsLst>
                <a:gs pos="0">
                  <a:schemeClr val="accent1">
                    <a:lumMod val="40000"/>
                    <a:lumOff val="60000"/>
                  </a:schemeClr>
                </a:gs>
                <a:gs pos="23000">
                  <a:schemeClr val="accent1">
                    <a:lumMod val="45000"/>
                    <a:lumOff val="55000"/>
                  </a:schemeClr>
                </a:gs>
                <a:gs pos="83000">
                  <a:schemeClr val="bg2">
                    <a:lumMod val="82000"/>
                  </a:schemeClr>
                </a:gs>
                <a:gs pos="100000">
                  <a:schemeClr val="bg2">
                    <a:lumMod val="87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Szövegdoboz 1"/>
          <p:cNvSpPr txBox="1"/>
          <p:nvPr/>
        </p:nvSpPr>
        <p:spPr>
          <a:xfrm>
            <a:off x="3444658" y="1753644"/>
            <a:ext cx="5273456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6600" dirty="0" smtClean="0">
                <a:solidFill>
                  <a:srgbClr val="0070C0"/>
                </a:solidFill>
                <a:latin typeface="Arial Black" panose="020B0A04020102020204" pitchFamily="34" charset="0"/>
              </a:rPr>
              <a:t>CSAK </a:t>
            </a:r>
            <a:r>
              <a:rPr lang="hu-HU" sz="6600" dirty="0" smtClean="0">
                <a:solidFill>
                  <a:srgbClr val="00B050"/>
                </a:solidFill>
                <a:latin typeface="Arial Black" panose="020B0A04020102020204" pitchFamily="34" charset="0"/>
              </a:rPr>
              <a:t>RAJTAD </a:t>
            </a:r>
            <a:r>
              <a:rPr lang="hu-HU" sz="6600" dirty="0" smtClean="0">
                <a:solidFill>
                  <a:srgbClr val="0070C0"/>
                </a:solidFill>
                <a:latin typeface="Arial Black" panose="020B0A04020102020204" pitchFamily="34" charset="0"/>
              </a:rPr>
              <a:t>ÁLL!</a:t>
            </a:r>
            <a:endParaRPr lang="hu-HU" sz="6600" dirty="0">
              <a:solidFill>
                <a:srgbClr val="0070C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78157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ctangle 70">
            <a:extLst>
              <a:ext uri="{FF2B5EF4-FFF2-40B4-BE49-F238E27FC236}">
                <a16:creationId xmlns:a16="http://schemas.microsoft.com/office/drawing/2014/main" xmlns="" id="{57845966-6EFC-468A-9CC7-BAB4B95854E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354372" y="0"/>
            <a:ext cx="9483256" cy="6858000"/>
          </a:xfrm>
          <a:prstGeom prst="rect">
            <a:avLst/>
          </a:prstGeom>
          <a:solidFill>
            <a:srgbClr val="8C744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3" name="Picture 72">
            <a:extLst>
              <a:ext uri="{FF2B5EF4-FFF2-40B4-BE49-F238E27FC236}">
                <a16:creationId xmlns:a16="http://schemas.microsoft.com/office/drawing/2014/main" xmlns="" id="{75554383-98AF-4A47-BB65-705FAAA4BE6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5" name="Freeform: Shape 74">
            <a:extLst>
              <a:ext uri="{FF2B5EF4-FFF2-40B4-BE49-F238E27FC236}">
                <a16:creationId xmlns:a16="http://schemas.microsoft.com/office/drawing/2014/main" xmlns="" id="{ADAD1991-FFD1-4E94-ABAB-7560D33008E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2144484" y="0"/>
            <a:ext cx="7837716" cy="6858000"/>
          </a:xfrm>
          <a:custGeom>
            <a:avLst/>
            <a:gdLst>
              <a:gd name="connsiteX0" fmla="*/ 2232159 w 7837716"/>
              <a:gd name="connsiteY0" fmla="*/ 0 h 6858000"/>
              <a:gd name="connsiteX1" fmla="*/ 5605557 w 7837716"/>
              <a:gd name="connsiteY1" fmla="*/ 0 h 6858000"/>
              <a:gd name="connsiteX2" fmla="*/ 5617845 w 7837716"/>
              <a:gd name="connsiteY2" fmla="*/ 5384 h 6858000"/>
              <a:gd name="connsiteX3" fmla="*/ 7837716 w 7837716"/>
              <a:gd name="connsiteY3" fmla="*/ 3429000 h 6858000"/>
              <a:gd name="connsiteX4" fmla="*/ 5617845 w 7837716"/>
              <a:gd name="connsiteY4" fmla="*/ 6852616 h 6858000"/>
              <a:gd name="connsiteX5" fmla="*/ 5605557 w 7837716"/>
              <a:gd name="connsiteY5" fmla="*/ 6858000 h 6858000"/>
              <a:gd name="connsiteX6" fmla="*/ 2232159 w 7837716"/>
              <a:gd name="connsiteY6" fmla="*/ 6858000 h 6858000"/>
              <a:gd name="connsiteX7" fmla="*/ 2219871 w 7837716"/>
              <a:gd name="connsiteY7" fmla="*/ 6852616 h 6858000"/>
              <a:gd name="connsiteX8" fmla="*/ 0 w 7837716"/>
              <a:gd name="connsiteY8" fmla="*/ 3429000 h 6858000"/>
              <a:gd name="connsiteX9" fmla="*/ 2219871 w 7837716"/>
              <a:gd name="connsiteY9" fmla="*/ 5384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7837716" h="6858000">
                <a:moveTo>
                  <a:pt x="2232159" y="0"/>
                </a:moveTo>
                <a:lnTo>
                  <a:pt x="5605557" y="0"/>
                </a:lnTo>
                <a:lnTo>
                  <a:pt x="5617845" y="5384"/>
                </a:lnTo>
                <a:cubicBezTo>
                  <a:pt x="6931322" y="618789"/>
                  <a:pt x="7837716" y="1921305"/>
                  <a:pt x="7837716" y="3429000"/>
                </a:cubicBezTo>
                <a:cubicBezTo>
                  <a:pt x="7837716" y="4936696"/>
                  <a:pt x="6931322" y="6239212"/>
                  <a:pt x="5617845" y="6852616"/>
                </a:cubicBezTo>
                <a:lnTo>
                  <a:pt x="5605557" y="6858000"/>
                </a:lnTo>
                <a:lnTo>
                  <a:pt x="2232159" y="6858000"/>
                </a:lnTo>
                <a:lnTo>
                  <a:pt x="2219871" y="6852616"/>
                </a:lnTo>
                <a:cubicBezTo>
                  <a:pt x="906394" y="6239212"/>
                  <a:pt x="0" y="4936696"/>
                  <a:pt x="0" y="3429000"/>
                </a:cubicBezTo>
                <a:cubicBezTo>
                  <a:pt x="0" y="1921305"/>
                  <a:pt x="906394" y="618789"/>
                  <a:pt x="2219871" y="5384"/>
                </a:cubicBezTo>
                <a:close/>
              </a:path>
            </a:pathLst>
          </a:custGeom>
          <a:solidFill>
            <a:schemeClr val="bg1"/>
          </a:solidFill>
          <a:ln>
            <a:gradFill>
              <a:gsLst>
                <a:gs pos="0">
                  <a:schemeClr val="accent1">
                    <a:lumMod val="40000"/>
                    <a:lumOff val="60000"/>
                  </a:schemeClr>
                </a:gs>
                <a:gs pos="23000">
                  <a:schemeClr val="accent1">
                    <a:lumMod val="45000"/>
                    <a:lumOff val="55000"/>
                  </a:schemeClr>
                </a:gs>
                <a:gs pos="83000">
                  <a:schemeClr val="bg2">
                    <a:lumMod val="82000"/>
                  </a:schemeClr>
                </a:gs>
                <a:gs pos="100000">
                  <a:schemeClr val="bg2">
                    <a:lumMod val="87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7170" name="Picture 2" descr="Image result for rope">
            <a:extLst>
              <a:ext uri="{FF2B5EF4-FFF2-40B4-BE49-F238E27FC236}">
                <a16:creationId xmlns:a16="http://schemas.microsoft.com/office/drawing/2014/main" xmlns="" id="{8EB6BA6A-C842-4E85-B4AF-27E0B17357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93381" y="1176793"/>
            <a:ext cx="4548146" cy="45481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190329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Image result for journal assignment bible">
            <a:extLst>
              <a:ext uri="{FF2B5EF4-FFF2-40B4-BE49-F238E27FC236}">
                <a16:creationId xmlns:a16="http://schemas.microsoft.com/office/drawing/2014/main" xmlns="" id="{0DEB9443-77D8-4F8C-8D94-8C1FBA9C5D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1412155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395</TotalTime>
  <Words>352</Words>
  <Application>Microsoft Office PowerPoint</Application>
  <PresentationFormat>Szélesvásznú</PresentationFormat>
  <Paragraphs>386</Paragraphs>
  <Slides>8</Slides>
  <Notes>8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5</vt:i4>
      </vt:variant>
      <vt:variant>
        <vt:lpstr>Téma</vt:lpstr>
      </vt:variant>
      <vt:variant>
        <vt:i4>1</vt:i4>
      </vt:variant>
      <vt:variant>
        <vt:lpstr>Diacímek</vt:lpstr>
      </vt:variant>
      <vt:variant>
        <vt:i4>8</vt:i4>
      </vt:variant>
    </vt:vector>
  </HeadingPairs>
  <TitlesOfParts>
    <vt:vector size="14" baseType="lpstr">
      <vt:lpstr>Arial</vt:lpstr>
      <vt:lpstr>Arial Black</vt:lpstr>
      <vt:lpstr>Calibri</vt:lpstr>
      <vt:lpstr>Calibri Light</vt:lpstr>
      <vt:lpstr>Impact</vt:lpstr>
      <vt:lpstr>Office Theme</vt:lpstr>
      <vt:lpstr>NYOMÁS ALATT  A csoportnyomás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Peer Pressure</dc:title>
  <dc:creator>Clair Sanches-Schutte</dc:creator>
  <cp:lastModifiedBy>Bea</cp:lastModifiedBy>
  <cp:revision>16</cp:revision>
  <dcterms:created xsi:type="dcterms:W3CDTF">2019-02-11T12:13:59Z</dcterms:created>
  <dcterms:modified xsi:type="dcterms:W3CDTF">2020-03-29T10:37:20Z</dcterms:modified>
</cp:coreProperties>
</file>