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2352" autoAdjust="0"/>
  </p:normalViewPr>
  <p:slideViewPr>
    <p:cSldViewPr snapToGrid="0">
      <p:cViewPr varScale="1">
        <p:scale>
          <a:sx n="60" d="100"/>
          <a:sy n="60" d="100"/>
        </p:scale>
        <p:origin x="91" y="34"/>
      </p:cViewPr>
      <p:guideLst/>
    </p:cSldViewPr>
  </p:slideViewPr>
  <p:notesTextViewPr>
    <p:cViewPr>
      <p:scale>
        <a:sx n="1" d="1"/>
        <a:sy n="1" d="1"/>
      </p:scale>
      <p:origin x="0" y="-13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AC8E9-4657-4EFC-BF7C-F0691B942E19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3055-D975-43BD-9F48-80537E5A6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ope4hurtingkids.com/emotions/understanding-emotions/emotions-candy-game/" TargetMode="External"/><Relationship Id="rId3" Type="http://schemas.openxmlformats.org/officeDocument/2006/relationships/hyperlink" Target="https://www.youtube.com/watch?v=dISmdb5zfiQ" TargetMode="External"/><Relationship Id="rId7" Type="http://schemas.openxmlformats.org/officeDocument/2006/relationships/hyperlink" Target="http://ong.ohio.gov/frg/FRGresources/emotional_intellegence_13-18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hildhood101.com/managing-big-emotions-best-resources-to-use-with-kids/" TargetMode="External"/><Relationship Id="rId5" Type="http://schemas.openxmlformats.org/officeDocument/2006/relationships/hyperlink" Target="https://www.youtube.com/watch?v=LWUkW4s3XxY" TargetMode="External"/><Relationship Id="rId4" Type="http://schemas.openxmlformats.org/officeDocument/2006/relationships/hyperlink" Target="http://www.jellejolles.nl/tieners-sturen-en-inspireren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ÉRZÉSEK és ÉRZELMEK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Háttér-információ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Célunk a nehézségekkel küzdő tinédzser lányok felkészítése az élet kihívásaival való megküzdésre és megtanítani őket a megoldási módszerekre. Fontos az érzéseink kommunikálása és megértése. Hogyan mutatjuk ki érzéseinket? Hogyan ismerjük fel az érzéseinket? Az érzelem az érzés kifejezése. A tinédzser évek során az érzelmek gyorsan változnak, és sokkal szélsőségesebbnek tűnnek, mint más életszakaszokban.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8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Információk a foglalkozás vezetőjének</a:t>
            </a:r>
          </a:p>
          <a:p>
            <a:endParaRPr lang="hu-HU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egészséges?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nővé érés során a tini lányok hormonális problémákkal szembesülnek a hangulatváltozásokért felelős havi ciklus miatt. Ezek a hormonális változások nagyban befolyásolják az agyműködést is. És ha az agy változik, az a viselkedésen is érzékelhető. Sok tinédzser „bezárkózik”. Úgy is fogalmazhatnánk, hogy: „FELÚJÍTÁS MIATT ZÁRVA”. A tinédzserkor végén pedig újra megnyílnak.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agy megváltozik: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Nézzük meg: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https://www.youtube.com/watch?v=dISmdb5zfiQ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Alapvető, hogy a tinédzser agyának bizonyos részei jól fejlettek: az érzelmekért, a veszélyérzetért és a jutalomért felelős területek. Más területeknek - amelyek az előrelátásra, a fontossági sorrend felállítására, a logikus gondolkodásra és közösségi viselkedésünk kontrollálására késztetnek bennünket - még érniük, fejlődniük kell.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tinédzserek tehát nagyon érzékenyek a jutalmazásra. Érzelemvezéreltek és láthatóan nagyobb kockázatokat vállalnak, mint későbbi életük során.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előrelátás, a fontossági sorrend felállítása és a logikus gondolkodás olyasmik, amibe még bele kell nőniük. Ezeken a területeken van szükségük segítségre (például a szüleiktől). Hogyan szervezzék a házi feladatok megoldását, hogyan intézzék szobájuk takarítását, mit kell először elvégezni, mi a legfontosabb?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holland professzor könyvet írt a tizenévesek agyáról. A TED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oldalán megnézhetjük: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http://www.jellejolles.nl/tieners-sturen-en-inspireren/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Lényege: - a tinédzserek agya folyamatosan változik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tinédzser agy nagyon érzékenyen reagál a környezeti hatásokra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tinédzser agy valódi izgalomba jön a kilátásba helyezett jutalom, az érzelmek és az élmények hatására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Angolul is elérhető: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https://www.youtube.com/watch?v=LWUkW4s3XxY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Önmagunk és mások megértéséről szól.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Ennek felfedezésére jó oktató módszer a fentiek játékos gyakorlása.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Miért fontosak az érzések?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érzések egyaránt zavarhatják, vagy elősegíthetik a (tanulási) tapasztalatokat. Ez az empátiáról szól. Ez a képesség teszi lehetővé, hogy megértsük mások nézőpontját és érzéseit is.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empátia elengedhetetlen a személyes kapcsolatokban és szoros kapcsolatban áll az erkölcsi viselkedéssel. Az emberek általában kedvesebbek, ha meg tudják érteni egymás nézőpontját és érzéseit. Természetesen a tizenévesek között is vannak különbségek, ami teljesen elfogadható. Minden ember megtanulhatja fejleszteni a mások és önmaga megértésének képességét.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empátia képessége az agy kognitív szerkezetének fejlődésével egyre növekszik.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kisgyermekek kettő és négyéves kor között kezdik felismerni saját érzelmeiket és érzéseiket. Öt és hétéves kor között fejlődik ki a gyerekek mások iránti együttérzése, és a többiek érzelmeinek felismerése. A képzelőerőt használó játék segít ennek megtanulásában. A fejlődés ezen állomásai alapozzák meg a gyermekek empatikus képességének kialakulását. Egyeseknél természetesen kialakul az empátia érzése, bár ez nem egy veleszületett hajlam, ami egyformán kialakulna minden gyermekben, tinédzserben.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szülők és a tanárok segíthetnek a gyermekben kifejleszteni az empátiát. A gyerekek együttérzőbbé válhatnak a többiek felé, ha ösztönözzük az empátia gyakorlását.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 is az empátia?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Érzelmi azonosulás: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akkor fordul elő, ha rosszul érezzük magunkat, amikor valaki másnál kellemetlen érzéseket tapasztalunk.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Empatikus aggódás: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ember azon indítékát, vagy vágyát jelenti, hogy gondoskodni szeretne a kiszolgáltatott, vagy bajba jutott társairól.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Beleérző képesség: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ezzel a képességgel tudatosan egy másik személy helyzetébe képzeljük magunkat és megpróbáljuk megérteni, hogyan gondolkodik és érez.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vezető akkor is tanít, ha ennek nincsen tudatában: példaképként szolgál. A figyelmességével. Azzal, hogy hangosan kimondja a szavak nélkül kifejezett érzéseket.  Példát mutat, amikor ítélkezés nélkül elfogadja és elismeri a tinik érzéseit. Képzeljük el, hogy gond támad egy zokni miatt! Próbáljuk egyszerűen kijelenteni, amit látunk! Például ahelyett, hogy így szólnánk: - „Egyre zaklatottabb vagy egy zokni miatt, pedig ez igazán nem nagy ügy!”, mondjuk inkább ezt: -„Idegesnek látszol. Az a zokni frusztrál téged.”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Ezzel megmutathatjuk a tiniknek, hogyan kezeljék a frusztrációt. A saját érzelmeink kezelésével példát mutatunk nekik! Gyakorolhatjuk ezt a következő kérdésekkel is: -„Vajon mit gondol X erről?”, vagy: -„Mit éreztél, amikor…?”  Így teszünk, amikor beleérzésre ösztönzünk, nem a különbségeket emeljük ki, hanem azt, ami közös bennünk másokkal. A kedvességet, az előzékenységet és az együttérzést támogatjuk minden élőlény irányt. Ez hozzájárulhat a végső cél eléréséhez.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általában valami egészségtelen az érzelmekben?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a lányok egyáltalán nem beszélnek az érzéseikről.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a tiniknek öngyilkos gondolataik vannak.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a tinédzserek kért tesznek magukban (öncsonkítás).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depressziósok.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félnek a közösségi helyzetektől.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	Ha szélsőségesen irigyek, vagy haragosak.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Segítségre van szükség, ha ezek alapvetően jellemzőek. Elmagyarázhatjuk a tininek, hogy mi hogyan kezeljük ezeket az érzéseket. Ha aggódunk érte, beszéljünk a lánnyal személyesen és tudjuk meg, szükséges-e, illetve kap-e már szakmai segítséget!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érzelmek manipulálhatnak is: pl. szomorúnak lenni személyes állapot, de ha ezt mondjuk: - „Miattad vagyok szomorú”, az manipulatív, és terhet ró a másik emberre.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Tehát, az rendben van, ha ezt mondjuk: - „Szomorú vagyok.”, és ezt is mondhatjuk: -„Szeretném, ha ezt és ezt tennéd.”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Források:		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inkább kisgyermekekről szól, de tinédzserekre is értelmezhetjük: 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https://childhood101.com/managing-big-emotions-best-resources-to-use-with-kids/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Ebben sok jó gondolatot találunk az érzelmi intelligenciáról. Közülük kettőt mi is alkalmazni fogunk ma: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http://ong.ohio.gov/frg/FRGresources/emotional_intellegence_13-18.pdf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 pedig egy hasznos játékot találunk: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https://hope4hurtingkids.com/emotions/understanding-emotions/emotions-candy-game/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6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Alkossunk 6-8 fős csoportokat és kérjük meg a lányokat, hogy válaszoljanak a következő kérdésre: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</a:t>
            </a: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tegyünk, amikor mérgesek vagyunk?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 magunk válaszoljunk először!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…..érzem magam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Háttér-információ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Miről szól az érzelmi diagram: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érzésekről és érzelmekről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érzelmeink megértésének módjáról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mások érzelmeinek és érzéseinek felismeréséről és megértéséről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érzelem az érzések kifejeződése.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Saját érzelmeink felismerése lehetővé teszi, hogy megfelelő módon reagáljunk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mindennapi társas érintkezés során. A jó és a rossz napunk közötti különbség azon múlik, hogy érzéseink felismerése által tudatosan dönthetünk a pozitív reagálás mellett. Igenis képesek vagyunk napunk irányítására!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első lépés érzéseink felismerése!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második lépés a többiek érzéseinek, érzelmeinek felismerése.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Valaki menjen ki!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egy szórakoztató játék a tinikkel, melynek célja, hogy jobban megértség az érzelmeiket. A játék nagyon egyszerű. Kettesben is lehet játszani, de kis csoportban sokkal szórakoztatóbb.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 kell játszani: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Küldjünk ki egy személyt a teremből (ő lesz a találgató).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Válasszunk ki egy érzelmet és mondjuk el a bent maradó lányoknak is.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Magyarázzuk el, hogy bárki kifejezheti a bizonyos érzelem jellemzőit (akár némán, akár hangadással is,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attól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függően, hogyan állítjuk fel a szabályokat).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	Hívjuk vissza a kiküldött tinit, akinek ki kell találnia, melyik érzelemről van szó.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szórakoztatóbb, ha például csak arckifejezésekkel mutathatják be azt a bizonyos érzést.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Használjuk a foglalkozás táblázatában olvasható  érzelmeket!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				</a:t>
            </a: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 így érzek…ha…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érzelmi öntudatosság a saját érzelmeink felismerésének képessége.  Egészítsük ki az alábbi mondatokat az érzéseink alapján!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(Adjunk minden tininek egy példányt a feladatlapból!)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 vagyok legboldogabb, amikor______________________________________________________________________.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Zavarban vagyok, amikor _______________________________________________________.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Rosszakat gondolok magamról, amikor _____ 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Így érzek, amikor ______________________________________________________________.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gondolom a  ________________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-ról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amikor______________________________________.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………vagyok, amikor_____________________________________________________________.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………érzek, amikor______________________________________________________________.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………vagyok, amikor_____________________________________________________________.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………érzek, amikor______________________________________________________________.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………vagyok, amikor_____________________________________________________________.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Fejezzük be az állítást: Szerintem a világnak………………………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szüksége.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már tudjuk tehát, hogy mik is azok az érzelmek. De hogyan kommunikáljuk őket?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4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Megosztás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Játék az érzelmekről színes cukorkával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Sokat segíthetünk a tinédzsereknek érzelmeik feldolgozásában és a továbblépésben, ha arra ösztönözzük őket, hogy beszéljenek róluk. Az teremt csak igazán nagyszerű helyzetet, ha mindezt még édességgel is kombináljuk.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 a cukorka és az érzések megosztásáról szól. Arra szólít, hogy megismerjük magunkat, egymást és a többieket is!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játékhoz bármilyen kis csomag, többszínű cukorkát használhatunk (pl. </a:t>
            </a:r>
            <a:r>
              <a:rPr lang="hu-HU" sz="12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M&amp;M’s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Dunakavics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Franciadrazsé kimérve is kapható a piacon), hogy rávegyük a fiatalokat, beszéljenek az érzelmeikről. Határozzuk meg, melyik szín, milyen érzelmet jelöl, és sorban mindenki vegyen egy szemet! A színe alapján mondja el, mi az, amitől olyan érzései támadnak. A cukorkát csak ezután szabad elfogyasztani.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Vegyél egy szemet, és mondj valamit, ami: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hu-HU" sz="1200" b="1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Piros:</a:t>
            </a:r>
            <a:r>
              <a:rPr lang="hu-HU" sz="120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boldog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gá tesz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hu-HU" sz="1200" b="1" dirty="0" smtClean="0">
                <a:solidFill>
                  <a:srgbClr val="8241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Barna: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amitől </a:t>
            </a: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szomorú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leszel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hu-HU" sz="1200" b="1" dirty="0" smtClean="0">
                <a:solidFill>
                  <a:srgbClr val="0099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Zöld:</a:t>
            </a:r>
            <a:r>
              <a:rPr lang="hu-HU" sz="1200" dirty="0" smtClean="0">
                <a:solidFill>
                  <a:srgbClr val="538135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 fel</a:t>
            </a: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mérges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ít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hu-HU" sz="1200" b="1" dirty="0" smtClean="0">
                <a:solidFill>
                  <a:srgbClr val="FFD96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Sárga:</a:t>
            </a:r>
            <a:r>
              <a:rPr lang="hu-HU" sz="1200" dirty="0" smtClean="0">
                <a:solidFill>
                  <a:srgbClr val="FFD96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amitől </a:t>
            </a:r>
            <a:r>
              <a:rPr lang="hu-HU" sz="12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izgatott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leszel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hu-HU" sz="1200" b="1" dirty="0" smtClean="0">
                <a:solidFill>
                  <a:srgbClr val="2F549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Kék:</a:t>
            </a:r>
            <a:r>
              <a:rPr lang="hu-HU" sz="1200" dirty="0" smtClean="0">
                <a:solidFill>
                  <a:srgbClr val="2F5496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Beszélj egy mai rossz döntésedről, valamiről, amit, másképp kellett volna tenned.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hu-HU" sz="1200" b="1" dirty="0" smtClean="0">
                <a:solidFill>
                  <a:srgbClr val="ED7D3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Narancs:</a:t>
            </a:r>
            <a:r>
              <a:rPr lang="hu-HU" sz="1200" dirty="0" smtClean="0">
                <a:solidFill>
                  <a:srgbClr val="ED7D3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Oszd meg a többiekkel egy mai helyes döntésedet! 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is jó még ebben a játékban, hogy a körülményekről függően megváltoztathatod, mi az, amit meg szeretnél osztani a többiekkel. </a:t>
            </a:r>
            <a:endParaRPr lang="hu-H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Naplóbejegyzés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egy csomag színes cukorkám. A színekkel kiértékelhetem a mai napomat.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lányokat, hogy írják be megállapításaikat a naplójukba (esetleg a megfelelő, különböző színű tollakkal)!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8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 az érzelmekkel kapcsolatban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„Mindennek rendelt ideje van, és ideje van az ég alatt minden akaratnak…… Ideje van a sírásnak és ideje a nevetésnek; ideje a jajgatásnak és ideje a szökdelésnek.”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Prédikátor könyve 3:1;4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Drága Atyám!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Elfogadom, hogy érzelmekkel alkottál meg engem,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 erősítik vágyaimat és hitemet.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Add, hogy az érzéseim szorosabbra vonják a Veled való kapcsolatomat!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Érzéseim néha a legjobbat hozzák ki belőlem.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Segíts, kérlek, hogy az érzelmeim ne kerekedjenek felül rajtam!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Taníts, hogy igéd legyen életem vezetője.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Tudjuk, hogy a tettek hangosabban beszélnek, mint a szavak.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Szavainkat az érzelmeink vezérlik, az érzelmeinket pedig az érzéseink.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 ma úgy döntünk, hogy csak olyan érzelmeket ápolunk, amelyek a Te hatalmas neved dicsőségére és tiszteletére válnak.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Kegyelmed erőt ad nehéz és rossz érzéseink kezelésében.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Kérlek, ne engedd, hogy az érzelmeim felülkerekedjenek, vagy elhatalmasodjanak rajtam!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nevében. Ámen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63055-D975-43BD-9F48-80537E5A6F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5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B9E44E-164E-48A9-9D33-C3F1BADE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3E7B8D-CFE3-43E6-B08D-DBEC49939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CB942-61D1-4A46-8586-B77225CC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F7EADB-3E31-4B81-A03D-85D82F38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9699D4-4029-46CA-A2C2-8B3E05CB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5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17CDB7-B6F6-4DC3-BAF1-FAFC9238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5E024F-C2B1-4568-95FC-3873A44D7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3CE936-2D3B-4566-AC1F-E6F6F5DE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39CE5B-76FC-46FF-B335-C93E1CCE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1E4515-074E-438E-9B18-EA4DAA1C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6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B36F26-3019-434B-85E5-3F70D65D4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1DCD2A-61F9-4569-8626-F38F21CFD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DC7FF3-B695-4222-B03D-EFB6C4AB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8648B0-D2DC-478B-9A72-F47C6263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62692-731F-4B8F-AE57-158DFC4A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9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615A5-C967-42AC-87E7-EC1CE651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C0B807-2BDA-4169-8292-9AB3F316A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5AC14B-73E5-433D-A1E1-7DD61DA0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F91496-7BBC-4A13-82DB-9DB19AC1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362DAB-B73A-46CF-84D9-D441DF43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511763-842B-4C3F-814B-45835552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0E746E-9F46-42F5-B830-1EFB11D9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DC09B0-0978-4D76-81E3-33B7EC88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112D7B-FAAB-4A6F-8FFF-08BDD583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F2C5D-F595-48B4-A12E-1CB6A869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3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61FB6F-BA40-4D4D-B8BA-803421B1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A9E665-A837-4CBF-ADA1-F0910EE51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85862B-178F-4F1A-B72F-F4AA4F57F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45243F-BFB2-4BE6-84A4-86462E0D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6EDE43-390A-450C-A034-E9732D8D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23ED07-1DF4-443A-AA72-D3FFDB7F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6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0B65D-0073-4E3A-B61E-6E6BA180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AC5358-83E9-47E1-B2D4-A3147F2A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15D1C0-2EA8-4296-9332-0680A5681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B4BEC8-08A4-4E7C-BE78-7AFBA7E7C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A0B2C22-D6E8-4E53-80FB-A1D0862C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C3FD537-0765-46E1-9A0E-EAC33534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3613F08-A0B1-4886-B701-83BBBC76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BDD26A8-EE00-4D57-BD0F-6DD02507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1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63DC17-8EC7-4622-B109-690DBB13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B4C83B-E85B-40F6-B434-8C2C58BE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0A9044-2537-4467-8C3D-7F544D26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8C862E-84A3-4013-AD22-B14DBEBF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4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EFB1F4B-B0B5-4AD0-B0B8-F85298C2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FDF8409-96D4-41F3-9BBB-2DC5DACD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80182C-51E5-4A5A-AB32-F0EA7F75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BCBD5-893B-4BFC-B69D-A337A470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B5F5D-88FB-4798-AC44-E2A0F6154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82194F-3968-4D25-89E4-99B1C5E16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91D3AA-18CF-4603-B655-B4AA60C3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43FEB2-467F-4867-98C0-84DE8C46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8B03DC-3FC8-481D-896E-9046AF06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D4D7C-90C5-4F67-8109-8CECAA37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7B0B8B-BFAB-4BDE-8F48-0A07C682C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A2A5A3-41DA-4271-A7A3-0E84A74B2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241C1E-F27B-4712-8073-F6CC77EA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8F3B4E-B438-4E9C-AF64-A2BFFBD4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2A3B1C-0A59-46D6-B61C-9C3B68EE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59D791-B2D1-4D76-AE98-3E9B4A14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D65AEE-43E6-4931-8BBF-160E4901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9BB56F-4FC5-43CA-B3FF-9CC940577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12FF-6F6F-4DD3-B561-97D47D8700E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3C82A4-1AB9-4CD0-AD21-F4D498086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0C2BC-0D8F-4EC2-8DFB-35577437D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BB19-0B7B-4066-9CE1-0D12454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el it">
            <a:extLst>
              <a:ext uri="{FF2B5EF4-FFF2-40B4-BE49-F238E27FC236}">
                <a16:creationId xmlns="" xmlns:a16="http://schemas.microsoft.com/office/drawing/2014/main" id="{120E62ED-07FD-4129-B1E1-4C0FF83FC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 r="-1" b="7286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CB607B98-7700-4DC9-8BE8-A876255F9C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667000" y="4445000"/>
            <a:ext cx="711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ÉRZÉSEK és ÉRZELMEK</a:t>
            </a:r>
            <a:endParaRPr lang="hu-H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0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B9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BE14EB32-F556-42D9-AE7B-F6908571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44" y="1176793"/>
            <a:ext cx="5242819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1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6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anger">
            <a:extLst>
              <a:ext uri="{FF2B5EF4-FFF2-40B4-BE49-F238E27FC236}">
                <a16:creationId xmlns="" xmlns:a16="http://schemas.microsoft.com/office/drawing/2014/main" id="{DDA76D4B-2F74-4757-B1B7-5D75BC46E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2134023"/>
            <a:ext cx="10905066" cy="25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4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=""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57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72">
            <a:extLst>
              <a:ext uri="{FF2B5EF4-FFF2-40B4-BE49-F238E27FC236}">
                <a16:creationId xmlns=""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how do I feel today">
            <a:extLst>
              <a:ext uri="{FF2B5EF4-FFF2-40B4-BE49-F238E27FC236}">
                <a16:creationId xmlns="" xmlns:a16="http://schemas.microsoft.com/office/drawing/2014/main" id="{3CC9D0F8-30F7-4985-A2EE-3679EB75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21" y="1080880"/>
            <a:ext cx="3513442" cy="46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8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B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Image result for m &amp; M">
            <a:extLst>
              <a:ext uri="{FF2B5EF4-FFF2-40B4-BE49-F238E27FC236}">
                <a16:creationId xmlns="" xmlns:a16="http://schemas.microsoft.com/office/drawing/2014/main" id="{0D005D52-B734-41CF-B40B-A1DF9BAC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2529061"/>
            <a:ext cx="5462546" cy="18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5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smarties">
            <a:extLst>
              <a:ext uri="{FF2B5EF4-FFF2-40B4-BE49-F238E27FC236}">
                <a16:creationId xmlns="" xmlns:a16="http://schemas.microsoft.com/office/drawing/2014/main" id="{07A44A97-E5B2-460D-9DBE-267AC4B2A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3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5">
            <a:extLst>
              <a:ext uri="{FF2B5EF4-FFF2-40B4-BE49-F238E27FC236}">
                <a16:creationId xmlns="" xmlns:a16="http://schemas.microsoft.com/office/drawing/2014/main" id="{CB607B98-7700-4DC9-8BE8-A876255F9C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8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cclesiastes 3:1">
            <a:extLst>
              <a:ext uri="{FF2B5EF4-FFF2-40B4-BE49-F238E27FC236}">
                <a16:creationId xmlns="" xmlns:a16="http://schemas.microsoft.com/office/drawing/2014/main" id="{3E5A5D94-D180-4C7F-A511-A888F9FC4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264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4178300"/>
            <a:ext cx="4546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solidFill>
                  <a:schemeClr val="bg1"/>
                </a:solidFill>
              </a:rPr>
              <a:t>„</a:t>
            </a:r>
            <a:r>
              <a:rPr lang="hu-HU" sz="2400" b="1" i="1" dirty="0">
                <a:solidFill>
                  <a:schemeClr val="bg1"/>
                </a:solidFill>
              </a:rPr>
              <a:t>Mindennek rendelt ideje van, és ideje van az ég alatt minden akaratnak…… Ideje van a sírásnak és ideje a nevetésnek; ideje a jajgatásnak és ideje a szökdelésnek.” 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400" b="1" i="1" dirty="0">
                <a:solidFill>
                  <a:schemeClr val="bg1"/>
                </a:solidFill>
              </a:rPr>
              <a:t>– Prédikátor könyve 3:1;4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121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232</Words>
  <Application>Microsoft Office PowerPoint</Application>
  <PresentationFormat>Szélesvásznú</PresentationFormat>
  <Paragraphs>188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Sanches-Schutte</dc:creator>
  <cp:lastModifiedBy>Bea</cp:lastModifiedBy>
  <cp:revision>18</cp:revision>
  <dcterms:created xsi:type="dcterms:W3CDTF">2019-02-11T13:23:14Z</dcterms:created>
  <dcterms:modified xsi:type="dcterms:W3CDTF">2020-03-29T11:14:51Z</dcterms:modified>
</cp:coreProperties>
</file>