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63" r:id="rId3"/>
    <p:sldId id="283" r:id="rId4"/>
    <p:sldId id="282" r:id="rId5"/>
    <p:sldId id="268" r:id="rId6"/>
    <p:sldId id="272"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4692" autoAdjust="0"/>
  </p:normalViewPr>
  <p:slideViewPr>
    <p:cSldViewPr>
      <p:cViewPr varScale="1">
        <p:scale>
          <a:sx n="53" d="100"/>
          <a:sy n="53" d="100"/>
        </p:scale>
        <p:origin x="475" y="62"/>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3/29/2020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ermonspice.com/product/44853/gif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MIELŐTT ELKEZDJÜK: </a:t>
            </a:r>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Imádságos szívvel olvassuk el a tanulmányt legalább kétszer.  </a:t>
            </a:r>
          </a:p>
          <a:p>
            <a:pPr lvl="0"/>
            <a:r>
              <a:rPr lang="hu-HU" sz="1200" kern="1200" dirty="0" smtClean="0">
                <a:solidFill>
                  <a:schemeClr val="tx1"/>
                </a:solidFill>
                <a:effectLst/>
                <a:latin typeface="+mn-lt"/>
                <a:ea typeface="+mn-ea"/>
                <a:cs typeface="+mn-cs"/>
              </a:rPr>
              <a:t>Gyűjtsünk össze minden anyagot, amire a szekciókban szükségünk lesz.</a:t>
            </a:r>
          </a:p>
          <a:p>
            <a:pPr lvl="0"/>
            <a:r>
              <a:rPr lang="hu-HU" sz="1200" kern="1200" dirty="0" smtClean="0">
                <a:solidFill>
                  <a:schemeClr val="tx1"/>
                </a:solidFill>
                <a:effectLst/>
                <a:latin typeface="+mn-lt"/>
                <a:ea typeface="+mn-ea"/>
                <a:cs typeface="+mn-cs"/>
              </a:rPr>
              <a:t>Dolgozzunk együtt valakivel a csoportból és tervezzük el, ki, melyik szekciót fogja vezetni!  </a:t>
            </a:r>
          </a:p>
          <a:p>
            <a:r>
              <a:rPr lang="hu-HU"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 VEZETŐ SZEMÉLYES FELKÉSZÜLÉSE: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Milyen ajándékokat kaptunk Istentől? Miben változtatták meg életünket? Milyen változásokat hoztak Isten ajándékai a körülöttünk élők életében? Használjuk az ajándékainkat? Melyik ajándékunk porosodik a polcon, és vajon miért? Gondoljunk egy alkalomra, amikor valamelyik lelki ajándékunk valódi áldást jelentett számunkra, vagy legalább még egy ember számára! Gondoljuk át, hogyan oszthatnánk meg ösztönző történeteinket a mai foglalkozás során!   </a:t>
            </a:r>
          </a:p>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262036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ÜDVÖZLÉS ÉS IMÁDSÁG </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Üdvözöljük a csoportot!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Ellenőrizzük, hogy mindenki magával hozta-e az imanaplóját! Kérdezzük meg, hogy mindenki átvette-e az előző foglalkozáson kiosztott igekutató feladatot. Felfedeztek-e valami újdonságot, vagy olyasmit, amit meg szeretnének osztani a csoporttal? Térjünk vissza az imanapló hátuljába feljegyzett imakérésekre is! Imádkozzunk majd értük a közös ima idején!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Legtöbben szeretünk ajándékot kapni, különösen, ha váratlan meglepetés, ha jól választották ki, vagy valami olyasmi, amire mindig is vágytunk. Isten szeret bennünket, és mint minden jó szülő örömmel gondol ki számunkra olyan ajándékokat, amelyekkel boldoggá tehet minket és a környezetünket. Ma felfedezzük és kicsomagoljuk néhány különleges ajándékát.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mindnyájunknak oly sok különleges ajándékot ad. Sokszor nem is tudjuk, milyen lehetőségek rejtőznek képességeinkben. Előfordul, hogy félünk használni őket, pedig Isten olyan ajándékokat adott nekünk, amikről tudja, hogy a leginkább örülünk nekik. Rajtunk áll tehát kicsomagolni őket és kitalálni, hogyan használjuk őket arra, hogy bemutassuk Isten szeretetét a körülöttünk élőknek.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6826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VIDEOKLIP A LECKE BEVEZETŐJEKÉNT </a:t>
            </a:r>
            <a:endParaRPr lang="hu-HU" sz="1200" kern="1200" dirty="0" smtClean="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kern="1200" dirty="0">
                <a:solidFill>
                  <a:schemeClr val="tx1"/>
                </a:solidFill>
                <a:effectLst/>
                <a:latin typeface="+mn-lt"/>
                <a:ea typeface="+mn-ea"/>
                <a:cs typeface="+mn-cs"/>
                <a:hlinkClick r:id="rId3"/>
              </a:rPr>
              <a:t>http://www.sermonspice.com/product/44853/gifts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17430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p>
          <a:p>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Találjunk a csoportban valakit, akinek ugyanabban a hónapban van a születésnapja. (Ha nincs ilyen, akkor az egyel előbbi, vagy utáni hónapban.)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Akinek magasabb számú a dátuma, gondoljon élete legjobb szülinapi ajándékára, de a társának ne mondja el.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Akinek alacsonyabb számú dátumon van a születésnapja, az sok-sok kérdést tehet fel, amíg kitalálja, mi volt partnere kedvenc szülinapi ajándéka.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 kérdésekre azonban kizárólag igennel, vagy nemmel szabad válaszolni.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Ha marad még </a:t>
            </a:r>
            <a:r>
              <a:rPr lang="hu-HU" sz="1200" kern="1200" dirty="0" smtClean="0">
                <a:solidFill>
                  <a:schemeClr val="tx1"/>
                </a:solidFill>
                <a:effectLst/>
                <a:latin typeface="+mn-lt"/>
                <a:ea typeface="+mn-ea"/>
                <a:cs typeface="+mn-cs"/>
              </a:rPr>
              <a:t>rá </a:t>
            </a:r>
            <a:r>
              <a:rPr lang="hu-HU" sz="1200" kern="1200" dirty="0" smtClean="0">
                <a:solidFill>
                  <a:schemeClr val="tx1"/>
                </a:solidFill>
                <a:effectLst/>
                <a:latin typeface="+mn-lt"/>
                <a:ea typeface="+mn-ea"/>
                <a:cs typeface="+mn-cs"/>
              </a:rPr>
              <a:t>idő, a résztvevők cseréljenek és a másik partner is találja ki az első kedvenc születésnapi ajándékát.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Öt percet adjunk erre a tevékenységre. </a:t>
            </a:r>
          </a:p>
          <a:p>
            <a:r>
              <a:rPr lang="hu-HU" sz="1200" b="1"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7480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IGEKUTATÁS</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személyenként egy példányra az igekutató jegyzetből</a:t>
            </a:r>
          </a:p>
          <a:p>
            <a:pPr lvl="0"/>
            <a:r>
              <a:rPr lang="hu-HU" sz="1200" kern="1200" dirty="0" smtClean="0">
                <a:solidFill>
                  <a:schemeClr val="tx1"/>
                </a:solidFill>
                <a:effectLst/>
                <a:latin typeface="+mn-lt"/>
                <a:ea typeface="+mn-ea"/>
                <a:cs typeface="+mn-cs"/>
              </a:rPr>
              <a:t>tollakra</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Osszuk a nagy csoportot három kisebbre! </a:t>
            </a:r>
          </a:p>
          <a:p>
            <a:pPr lvl="0"/>
            <a:r>
              <a:rPr lang="hu-HU" sz="1200" kern="1200" dirty="0" smtClean="0">
                <a:solidFill>
                  <a:schemeClr val="tx1"/>
                </a:solidFill>
                <a:effectLst/>
                <a:latin typeface="+mn-lt"/>
                <a:ea typeface="+mn-ea"/>
                <a:cs typeface="+mn-cs"/>
              </a:rPr>
              <a:t>Adjunk mindegyik kis csoportnak egyet a jegyzetből, hogy közösen tanulmányozhassák.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végeztek, osszuk ki mindenkinek a jegyzetet és kérdezzük meg: - Melyik állítás igaz az Istentől kapott ajándékaidra? A válaszokat a jegyzettel együtt tegyék be a naplójukba!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Ezután mindenki töltse ki az Istennek szóló köszönetnyilvánító kártyákat, amit majd szintén a naplójukba tehetnek.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35151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IMÁDSÁG IDEJE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Vegyünk egy kitöltetlen köszönetnyilvánító kártyát! (lásd a jegyzetben!) </a:t>
            </a:r>
          </a:p>
          <a:p>
            <a:r>
              <a:rPr lang="hu-HU" sz="1200" kern="1200" dirty="0" smtClean="0">
                <a:solidFill>
                  <a:schemeClr val="tx1"/>
                </a:solidFill>
                <a:effectLst/>
                <a:latin typeface="+mn-lt"/>
                <a:ea typeface="+mn-ea"/>
                <a:cs typeface="+mn-cs"/>
              </a:rPr>
              <a:t>Sok mindenért lehetünk hálásak Istennek. Különösen a lelki ajándékokért, amiket Tőle kaptunk. Írjunk le köszönetünket Istennek egy kártyára, majd akasszuk fel!   </a:t>
            </a:r>
          </a:p>
          <a:p>
            <a:r>
              <a:rPr lang="hu-HU" sz="1200" kern="1200" dirty="0" smtClean="0">
                <a:solidFill>
                  <a:schemeClr val="tx1"/>
                </a:solidFill>
                <a:effectLst/>
                <a:latin typeface="+mn-lt"/>
                <a:ea typeface="+mn-ea"/>
                <a:cs typeface="+mn-cs"/>
              </a:rPr>
              <a:t>Állítsunk néhány ágat egy vázába és arra akasszák a kártyákat a lányok.  </a:t>
            </a:r>
          </a:p>
          <a:p>
            <a:r>
              <a:rPr lang="hu-HU" sz="1200" kern="1200" dirty="0" smtClean="0">
                <a:solidFill>
                  <a:schemeClr val="tx1"/>
                </a:solidFill>
                <a:effectLst/>
                <a:latin typeface="+mn-lt"/>
                <a:ea typeface="+mn-ea"/>
                <a:cs typeface="+mn-cs"/>
              </a:rPr>
              <a:t>Vagy készítsünk oda egy nagy ajándéktasakot, és abba dobálják bele a kártyákat.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6</a:t>
            </a:fld>
            <a:endParaRPr lang="en-US"/>
          </a:p>
        </p:txBody>
      </p:sp>
    </p:spTree>
    <p:extLst>
      <p:ext uri="{BB962C8B-B14F-4D97-AF65-F5344CB8AC3E}">
        <p14:creationId xmlns:p14="http://schemas.microsoft.com/office/powerpoint/2010/main" val="2528273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3/29/2020</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9656" y="5301208"/>
            <a:ext cx="6845384" cy="1138773"/>
          </a:xfrm>
          <a:prstGeom prst="rect">
            <a:avLst/>
          </a:prstGeom>
          <a:noFill/>
        </p:spPr>
        <p:txBody>
          <a:bodyPr wrap="square" rtlCol="0">
            <a:spAutoFit/>
          </a:bodyPr>
          <a:lstStyle/>
          <a:p>
            <a:r>
              <a:rPr lang="hu-HU" sz="2800" b="1" dirty="0" smtClean="0"/>
              <a:t>5. FOGLALKOZÁS</a:t>
            </a:r>
            <a:endParaRPr lang="en-GB" sz="2800" b="1" dirty="0" smtClean="0"/>
          </a:p>
          <a:p>
            <a:r>
              <a:rPr lang="hu-HU" sz="4000" b="1" dirty="0" smtClean="0">
                <a:solidFill>
                  <a:schemeClr val="accent5">
                    <a:lumMod val="50000"/>
                  </a:schemeClr>
                </a:solidFill>
              </a:rPr>
              <a:t>MEGAJÁNDÉKOZVA</a:t>
            </a:r>
            <a:endParaRPr lang="en-GB" sz="4000" b="1" dirty="0">
              <a:solidFill>
                <a:schemeClr val="accent5">
                  <a:lumMod val="50000"/>
                </a:schemeClr>
              </a:solidFill>
            </a:endParaRPr>
          </a:p>
        </p:txBody>
      </p:sp>
      <p:pic>
        <p:nvPicPr>
          <p:cNvPr id="5" name="Picture Placeholder 4" descr="A close up of a box&#10;&#10;Description generated with high confidence">
            <a:extLst>
              <a:ext uri="{FF2B5EF4-FFF2-40B4-BE49-F238E27FC236}">
                <a16:creationId xmlns="" xmlns:a16="http://schemas.microsoft.com/office/drawing/2014/main" id="{B0363508-EDC4-47CC-A010-DA4388B468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t="9356" b="9356"/>
          <a:stretch>
            <a:fillRect/>
          </a:stretch>
        </p:blipFill>
        <p:spPr/>
      </p:pic>
    </p:spTree>
    <p:extLst>
      <p:ext uri="{BB962C8B-B14F-4D97-AF65-F5344CB8AC3E}">
        <p14:creationId xmlns:p14="http://schemas.microsoft.com/office/powerpoint/2010/main" val="1588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6000" b="1" dirty="0" smtClean="0">
                <a:solidFill>
                  <a:schemeClr val="accent5">
                    <a:lumMod val="50000"/>
                  </a:schemeClr>
                </a:solidFill>
              </a:rPr>
              <a:t>Üdvözlés és imádság</a:t>
            </a:r>
            <a:endParaRPr lang="en-US" sz="6000" b="1" dirty="0">
              <a:solidFill>
                <a:schemeClr val="accent5">
                  <a:lumMod val="50000"/>
                </a:schemeClr>
              </a:solidFill>
            </a:endParaRPr>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1700808"/>
            <a:ext cx="6482802"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And Prayer</a:t>
            </a:r>
          </a:p>
        </p:txBody>
      </p:sp>
    </p:spTree>
    <p:extLst>
      <p:ext uri="{BB962C8B-B14F-4D97-AF65-F5344CB8AC3E}">
        <p14:creationId xmlns:p14="http://schemas.microsoft.com/office/powerpoint/2010/main" val="40885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0" y="692696"/>
            <a:ext cx="3031544" cy="3744416"/>
          </a:xfrm>
        </p:spPr>
        <p:txBody>
          <a:bodyPr>
            <a:normAutofit/>
          </a:bodyPr>
          <a:lstStyle/>
          <a:p>
            <a:r>
              <a:rPr lang="hu-HU" sz="4800" b="1" dirty="0" smtClean="0">
                <a:solidFill>
                  <a:schemeClr val="accent5">
                    <a:lumMod val="50000"/>
                  </a:schemeClr>
                </a:solidFill>
              </a:rPr>
              <a:t>BEMELEGÍTÉS</a:t>
            </a:r>
            <a:endParaRPr lang="en-US" sz="4800" b="1" dirty="0">
              <a:solidFill>
                <a:schemeClr val="accent5">
                  <a:lumMod val="50000"/>
                </a:schemeClr>
              </a:solidFill>
            </a:endParaRPr>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10" name="Picture Placeholder 9">
            <a:extLst>
              <a:ext uri="{FF2B5EF4-FFF2-40B4-BE49-F238E27FC236}">
                <a16:creationId xmlns="" xmlns:a16="http://schemas.microsoft.com/office/drawing/2014/main" id="{28B91420-C749-4FBB-BD1B-6B28C02A669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5467" r="15467"/>
          <a:stretch>
            <a:fillRect/>
          </a:stretch>
        </p:blipFill>
        <p:spPr/>
      </p:pic>
      <p:pic>
        <p:nvPicPr>
          <p:cNvPr id="13" name="Picture Placeholder 12" descr="A close up of a box&#10;&#10;Description generated with high confidence">
            <a:extLst>
              <a:ext uri="{FF2B5EF4-FFF2-40B4-BE49-F238E27FC236}">
                <a16:creationId xmlns="" xmlns:a16="http://schemas.microsoft.com/office/drawing/2014/main" id="{92438A85-8E9B-4410-94C0-C0715DAE8EA5}"/>
              </a:ext>
            </a:extLst>
          </p:cNvPr>
          <p:cNvPicPr>
            <a:picLocks noGrp="1" noChangeAspect="1"/>
          </p:cNvPicPr>
          <p:nvPr>
            <p:ph type="pic" idx="10"/>
          </p:nvPr>
        </p:nvPicPr>
        <p:blipFill>
          <a:blip r:embed="rId4" cstate="screen">
            <a:extLst>
              <a:ext uri="{28A0092B-C50C-407E-A947-70E740481C1C}">
                <a14:useLocalDpi xmlns:a14="http://schemas.microsoft.com/office/drawing/2010/main" val="0"/>
              </a:ext>
            </a:extLst>
          </a:blip>
          <a:srcRect l="24089" r="24089"/>
          <a:stretch>
            <a:fillRect/>
          </a:stretch>
        </p:blipFill>
        <p:spPr/>
      </p:pic>
    </p:spTree>
    <p:extLst>
      <p:ext uri="{BB962C8B-B14F-4D97-AF65-F5344CB8AC3E}">
        <p14:creationId xmlns:p14="http://schemas.microsoft.com/office/powerpoint/2010/main" val="29602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a:extLst>
              <a:ext uri="{FF2B5EF4-FFF2-40B4-BE49-F238E27FC236}">
                <a16:creationId xmlns="" xmlns:a16="http://schemas.microsoft.com/office/drawing/2014/main" id="{420CA456-CD45-4E85-9CEE-0324CA81D2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600056" y="2780929"/>
            <a:ext cx="3672408" cy="12618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solidFill>
                  <a:schemeClr val="accent5">
                    <a:lumMod val="50000"/>
                  </a:schemeClr>
                </a:solidFill>
              </a:rPr>
              <a:t>IGEKUTATÁS</a:t>
            </a:r>
            <a:endParaRPr lang="en-GB" b="1" dirty="0">
              <a:solidFill>
                <a:schemeClr val="accent5">
                  <a:lumMod val="50000"/>
                </a:schemeClr>
              </a:solidFill>
            </a:endParaRPr>
          </a:p>
          <a:p>
            <a:endParaRPr lang="en-GB" dirty="0"/>
          </a:p>
        </p:txBody>
      </p:sp>
    </p:spTree>
    <p:extLst>
      <p:ext uri="{BB962C8B-B14F-4D97-AF65-F5344CB8AC3E}">
        <p14:creationId xmlns:p14="http://schemas.microsoft.com/office/powerpoint/2010/main" val="25847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260648"/>
            <a:ext cx="5110336" cy="1440160"/>
          </a:xfrm>
        </p:spPr>
        <p:txBody>
          <a:bodyPr>
            <a:normAutofit/>
          </a:bodyPr>
          <a:lstStyle/>
          <a:p>
            <a:r>
              <a:rPr lang="hu-HU" b="1" dirty="0" smtClean="0">
                <a:solidFill>
                  <a:schemeClr val="accent5">
                    <a:lumMod val="50000"/>
                  </a:schemeClr>
                </a:solidFill>
              </a:rPr>
              <a:t>AZ IMÁDSÁGIDEJE</a:t>
            </a:r>
            <a:endParaRPr lang="en-US" b="1" dirty="0">
              <a:solidFill>
                <a:schemeClr val="accent5">
                  <a:lumMod val="50000"/>
                </a:schemeClr>
              </a:solidFill>
            </a:endParaRPr>
          </a:p>
        </p:txBody>
      </p:sp>
      <p:pic>
        <p:nvPicPr>
          <p:cNvPr id="1026" name="Picture 2" descr="Image result for gift tags sjabloon">
            <a:extLst>
              <a:ext uri="{FF2B5EF4-FFF2-40B4-BE49-F238E27FC236}">
                <a16:creationId xmlns="" xmlns:a16="http://schemas.microsoft.com/office/drawing/2014/main" id="{FCAE8554-F798-4FA4-A661-45D9F8398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402" y="1196751"/>
            <a:ext cx="6140182" cy="554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161</Words>
  <Application>Microsoft Office PowerPoint</Application>
  <PresentationFormat>Szélesvásznú</PresentationFormat>
  <Paragraphs>74</Paragraphs>
  <Slides>6</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vt:i4>
      </vt:variant>
    </vt:vector>
  </HeadingPairs>
  <TitlesOfParts>
    <vt:vector size="11" baseType="lpstr">
      <vt:lpstr>Arial</vt:lpstr>
      <vt:lpstr>Arial Black</vt:lpstr>
      <vt:lpstr>Gabriola</vt:lpstr>
      <vt:lpstr>Palatino Linotype</vt:lpstr>
      <vt:lpstr>Watercolor Wedding 16x9</vt:lpstr>
      <vt:lpstr>PowerPoint bemutató</vt:lpstr>
      <vt:lpstr>Üdvözlés és imádság</vt:lpstr>
      <vt:lpstr>PowerPoint bemutató</vt:lpstr>
      <vt:lpstr>BEMELEGÍTÉS</vt:lpstr>
      <vt:lpstr>PowerPoint bemutató</vt:lpstr>
      <vt:lpstr>AZ IMÁDSÁGIDEJE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2016-12-08T16:08:42Z</dcterms:created>
  <dcterms:modified xsi:type="dcterms:W3CDTF">2020-03-29T11:20:01Z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