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76" r:id="rId4"/>
    <p:sldId id="261" r:id="rId5"/>
    <p:sldId id="263" r:id="rId6"/>
    <p:sldId id="262" r:id="rId7"/>
    <p:sldId id="277" r:id="rId8"/>
    <p:sldId id="264" r:id="rId9"/>
    <p:sldId id="279" r:id="rId10"/>
    <p:sldId id="278" r:id="rId11"/>
    <p:sldId id="266" r:id="rId12"/>
    <p:sldId id="269" r:id="rId13"/>
    <p:sldId id="267" r:id="rId14"/>
    <p:sldId id="268" r:id="rId15"/>
    <p:sldId id="280" r:id="rId16"/>
    <p:sldId id="270" r:id="rId17"/>
    <p:sldId id="272" r:id="rId18"/>
    <p:sldId id="271" r:id="rId1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646A"/>
    <a:srgbClr val="5E6373"/>
    <a:srgbClr val="A8B1AA"/>
    <a:srgbClr val="DE8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7BC76-B972-F2A6-576C-B4EA2A789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68E9E5-3E59-2CE5-3152-A1F16A0E1C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55046-9A0B-D774-C6B9-E637A39F2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88F71-DD25-EE01-6850-CEECB11B3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19CE2-749A-5BF4-2CAB-F9D9BD68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920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4063B-EB39-76DA-A051-D8FAC906E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DB1E51-8895-7952-069C-D7867E9B2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F3769-856D-F0B3-BF0A-15A23EF15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6EBE0-15FD-C626-31D6-058E070C6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EACBD-467D-FBF8-B2C5-D1CE5434D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1611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84DB61-4D2B-68CF-742E-5A2105D9B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04C7BC-EC4F-357D-939C-4A83A618DB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032C4-7D52-32CD-51D7-5C3BD443D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1571C-4BA8-67BD-6E9C-DA74F3E17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83481-9B41-1C55-288F-43E0117E4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6080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A3A22-CFF4-4FD7-0D01-6EE68517A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B49A3-DFA0-9882-CD99-538989B73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8EB6CB-FDB0-56FF-A250-1015EC619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FBB6D-B890-5AE4-3B14-2A4C6A6D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E9148-B801-AC1D-E9B3-870EFF6B5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7890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52DC4-092C-0B67-3BBC-AFDDA87D5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1B5A0-6594-0923-4A2D-2DDD6C713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695A1-481B-1E79-2E31-36E387D49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B2A26-D894-5162-8BAD-06D00A3D4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D9580A-6AF6-2F2D-E30F-FC3EE8F07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286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CF7AA-B3FD-79B1-6AE2-3B064842C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705DF-4D6A-0CF5-F9B8-23F3D0FB4F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9C15D0-5599-0240-1BD5-801CC578E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1AD005-3CCE-AF19-FF1B-7F29C499C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ED1DED-B187-C2EE-DDEF-28CDB7403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3BD4A4-D064-B5E9-DDBC-5E25E045F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163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4A74-C41A-1F71-1477-CA09AEF6C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FCE21-9169-0F94-410E-B938AEADF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CB15C6-473E-7784-23D3-B6ED2DE9B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864F0-E273-1F16-F0EB-B9F1B83158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4FF94E-0507-5E82-2BCF-7377114B17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FA44A3-0114-DDA4-9EF0-87E91D2A6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377783-660C-D39E-D2D0-6BF98D151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EF9AA5-8E4F-F7CD-33E9-B7794BBA1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91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9312F-4DAF-FAE5-4AAB-39B9691CE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B131BF-B9FF-7C84-D45F-474D76123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9417E3-436F-2E84-921B-74484C528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9EE9F0-1DBC-F573-E2B8-CE20062EB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744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B5B57E-F04B-3079-73B8-0639DE603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03B380-ACEB-CD8B-67A4-2F1E1BBF8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6EE92F-E2C0-BA3B-6029-371530206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5514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C2615-22F2-8C54-6D75-63EF3395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6110E-3510-7B75-9DE8-11604C4E1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6ACEA4-DEB3-385B-3A00-9AF343D2D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1A2596-EC95-1BA2-DF68-782AA9EFD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09BAC-1C7A-8528-AEBC-5C30A6574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6BCBF8-26D8-B80D-6ED8-E19900855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1769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44614-450D-FCEA-96D2-8AF8DD828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987AED-23F5-E5F4-2AB6-6F439C3756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297F53-5FC6-9663-C31B-3382DB0B4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77D5A1-4694-A2B5-7474-6DB6B758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A19BA5-7361-BD5F-8D49-7ED81FE3B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CF5C22-5CFF-C0C7-67A9-9A035C1F0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976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A441DD-D9B4-033A-06AE-39F00A091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5B379-CA6C-C0BC-5953-4E354ED13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5C338-5207-ABFC-FD22-01E247CC72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29ADE-8CFD-4149-873B-3F8662D8AEAA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E2FBA-F896-00F0-594A-7D3813B62B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B4833-CF0B-3672-8589-BF102C0ED1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832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60F33-BAE4-F09D-A8AA-846F81319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3147" y="1729409"/>
            <a:ext cx="3853775" cy="809462"/>
          </a:xfrm>
        </p:spPr>
        <p:txBody>
          <a:bodyPr>
            <a:noAutofit/>
          </a:bodyPr>
          <a:lstStyle/>
          <a:p>
            <a:pPr algn="l"/>
            <a:r>
              <a:rPr lang="hu-HU" sz="4800" dirty="0">
                <a:solidFill>
                  <a:srgbClr val="5E6373"/>
                </a:solidFill>
                <a:latin typeface="Futura LT Book" panose="02000504030000020003" pitchFamily="2" charset="0"/>
              </a:rPr>
              <a:t>LÁT TÉGED</a:t>
            </a:r>
            <a:endParaRPr lang="pt-BR" sz="4800" dirty="0">
              <a:solidFill>
                <a:srgbClr val="5E6373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EC13DD-AC22-48CB-6771-9744EF262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51562" y="1046388"/>
            <a:ext cx="5255492" cy="683021"/>
          </a:xfrm>
        </p:spPr>
        <p:txBody>
          <a:bodyPr>
            <a:noAutofit/>
          </a:bodyPr>
          <a:lstStyle/>
          <a:p>
            <a:pPr algn="l"/>
            <a:r>
              <a:rPr lang="hu-HU" sz="4800" b="1" dirty="0">
                <a:solidFill>
                  <a:srgbClr val="A1646A"/>
                </a:solidFill>
                <a:latin typeface="Futura Md BT" panose="020B0602020204020303" pitchFamily="34" charset="0"/>
              </a:rPr>
              <a:t>ISTEN, AKI</a:t>
            </a:r>
            <a:endParaRPr lang="pt-BR" sz="4800" b="1" dirty="0">
              <a:solidFill>
                <a:srgbClr val="A1646A"/>
              </a:solidFill>
              <a:latin typeface="Futura Md BT" panose="020B06020202040203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C4E3FF-6D03-72E9-2E46-3F042BA61574}"/>
              </a:ext>
            </a:extLst>
          </p:cNvPr>
          <p:cNvSpPr txBox="1"/>
          <p:nvPr/>
        </p:nvSpPr>
        <p:spPr>
          <a:xfrm>
            <a:off x="3368912" y="6330184"/>
            <a:ext cx="67422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u-HU" spc="300" dirty="0">
                <a:solidFill>
                  <a:schemeClr val="bg1"/>
                </a:solidFill>
                <a:latin typeface="Futura LT Book" panose="02000504030000020003" pitchFamily="2" charset="0"/>
              </a:rPr>
              <a:t>NŐI SZOLGÁLATOK, NŐK KIEMELT NAPJA 2024 </a:t>
            </a:r>
            <a:endParaRPr lang="pt-BR" spc="300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73B83E-175D-C1C5-43B0-89F89F992761}"/>
              </a:ext>
            </a:extLst>
          </p:cNvPr>
          <p:cNvSpPr txBox="1"/>
          <p:nvPr/>
        </p:nvSpPr>
        <p:spPr>
          <a:xfrm>
            <a:off x="3368912" y="2867949"/>
            <a:ext cx="6122051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000" b="1" dirty="0"/>
              <a:t>Írta: </a:t>
            </a:r>
            <a:r>
              <a:rPr lang="en-US" sz="2000" b="1" dirty="0"/>
              <a:t>Edith Ruiz-Espinoza</a:t>
            </a:r>
          </a:p>
          <a:p>
            <a:pPr algn="ctr"/>
            <a:r>
              <a:rPr lang="hu-HU" sz="2000" b="1" dirty="0"/>
              <a:t>az </a:t>
            </a:r>
            <a:r>
              <a:rPr lang="hu-HU" sz="2000" b="1" dirty="0" err="1"/>
              <a:t>Inter</a:t>
            </a:r>
            <a:r>
              <a:rPr lang="hu-HU" sz="2000" b="1" dirty="0"/>
              <a:t>-Amerikai Divízió Női- és Gyermek Szolgálatok igazgatója</a:t>
            </a:r>
          </a:p>
          <a:p>
            <a:pPr algn="ctr"/>
            <a:endParaRPr lang="hu-HU" sz="2000" b="1" dirty="0"/>
          </a:p>
          <a:p>
            <a:pPr algn="ctr"/>
            <a:endParaRPr lang="hu-HU" sz="2000" b="1" dirty="0"/>
          </a:p>
          <a:p>
            <a:pPr algn="ctr"/>
            <a:r>
              <a:rPr lang="hu-HU" sz="1400" dirty="0"/>
              <a:t>Fordította: Tokics Ildikó</a:t>
            </a:r>
            <a:endParaRPr lang="en-US" sz="1400" dirty="0"/>
          </a:p>
          <a:p>
            <a:pPr algn="ctr"/>
            <a:endParaRPr lang="en-US" sz="2000" b="1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BFC9237-F271-611F-7FA7-495BA6BF1F04}"/>
              </a:ext>
            </a:extLst>
          </p:cNvPr>
          <p:cNvCxnSpPr/>
          <p:nvPr/>
        </p:nvCxnSpPr>
        <p:spPr>
          <a:xfrm>
            <a:off x="3518452" y="2648202"/>
            <a:ext cx="575475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2899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60F33-BAE4-F09D-A8AA-846F81319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2414" y="1181484"/>
            <a:ext cx="9293087" cy="809462"/>
          </a:xfrm>
        </p:spPr>
        <p:txBody>
          <a:bodyPr>
            <a:noAutofit/>
          </a:bodyPr>
          <a:lstStyle/>
          <a:p>
            <a:r>
              <a:rPr lang="hu-HU" sz="4000" b="1" dirty="0">
                <a:solidFill>
                  <a:srgbClr val="A1646A"/>
                </a:solidFill>
                <a:latin typeface="Futura LT Book" panose="02000504030000020003" pitchFamily="2" charset="0"/>
              </a:rPr>
              <a:t>HÁZASSÁGTÖRŐ NŐT</a:t>
            </a:r>
            <a:endParaRPr lang="pt-BR" sz="4000" b="1" dirty="0">
              <a:solidFill>
                <a:srgbClr val="A1646A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EC13DD-AC22-48CB-6771-9744EF262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2414" y="819644"/>
            <a:ext cx="9048177" cy="683021"/>
          </a:xfrm>
        </p:spPr>
        <p:txBody>
          <a:bodyPr>
            <a:noAutofit/>
          </a:bodyPr>
          <a:lstStyle/>
          <a:p>
            <a:r>
              <a:rPr lang="hu-HU" sz="3200" dirty="0">
                <a:solidFill>
                  <a:srgbClr val="5E6373"/>
                </a:solidFill>
                <a:latin typeface="Futura Md BT" panose="020B0602020204020303" pitchFamily="34" charset="0"/>
              </a:rPr>
              <a:t>ISTEN, AKI LÁTTA A</a:t>
            </a:r>
            <a:endParaRPr lang="pt-BR" sz="3200" dirty="0">
              <a:solidFill>
                <a:srgbClr val="5E6373"/>
              </a:solidFill>
              <a:latin typeface="Futura Md BT" panose="020B06020202040203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73B83E-175D-C1C5-43B0-89F89F992761}"/>
              </a:ext>
            </a:extLst>
          </p:cNvPr>
          <p:cNvSpPr txBox="1"/>
          <p:nvPr/>
        </p:nvSpPr>
        <p:spPr>
          <a:xfrm>
            <a:off x="652414" y="1948408"/>
            <a:ext cx="89587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400" dirty="0">
                <a:solidFill>
                  <a:srgbClr val="5E6373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AZ Ő SZÉGYENÉBEN</a:t>
            </a:r>
            <a:endParaRPr lang="en-US" sz="2400" dirty="0">
              <a:solidFill>
                <a:srgbClr val="5E6373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D37253-5A1F-07AA-B608-08D867CCF091}"/>
              </a:ext>
            </a:extLst>
          </p:cNvPr>
          <p:cNvSpPr txBox="1"/>
          <p:nvPr/>
        </p:nvSpPr>
        <p:spPr>
          <a:xfrm>
            <a:off x="3789993" y="2410073"/>
            <a:ext cx="2683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János</a:t>
            </a:r>
            <a:r>
              <a:rPr lang="en-US" dirty="0"/>
              <a:t> 8:2-12</a:t>
            </a:r>
          </a:p>
        </p:txBody>
      </p:sp>
    </p:spTree>
    <p:extLst>
      <p:ext uri="{BB962C8B-B14F-4D97-AF65-F5344CB8AC3E}">
        <p14:creationId xmlns:p14="http://schemas.microsoft.com/office/powerpoint/2010/main" val="571969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hu-HU" sz="4000" dirty="0">
                <a:latin typeface="Futura LT Book" panose="02000504030000020003" pitchFamily="2" charset="0"/>
              </a:rPr>
              <a:t>A névtelen nő 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hu-HU" dirty="0"/>
              <a:t>„Mindenekelőtt legyetek kitartóak </a:t>
            </a:r>
          </a:p>
          <a:p>
            <a:pPr marL="0" indent="0" algn="ctr">
              <a:buNone/>
            </a:pPr>
            <a:r>
              <a:rPr lang="hu-HU" dirty="0"/>
              <a:t>az egymás iránti szeretetben, </a:t>
            </a:r>
          </a:p>
          <a:p>
            <a:pPr marL="0" indent="0" algn="ctr">
              <a:buNone/>
            </a:pPr>
            <a:r>
              <a:rPr lang="hu-HU" dirty="0"/>
              <a:t>mert a szeretet sok bűnt elfedez”</a:t>
            </a:r>
            <a:endParaRPr lang="en-US" dirty="0"/>
          </a:p>
          <a:p>
            <a:pPr marL="0" indent="0" algn="ctr">
              <a:buNone/>
            </a:pPr>
            <a:r>
              <a:rPr lang="en-US" sz="2000" dirty="0"/>
              <a:t>1</a:t>
            </a:r>
            <a:r>
              <a:rPr lang="hu-HU" sz="2000" dirty="0"/>
              <a:t>Péter </a:t>
            </a:r>
            <a:r>
              <a:rPr lang="en-US" sz="2000" dirty="0"/>
              <a:t>4:8</a:t>
            </a:r>
          </a:p>
        </p:txBody>
      </p:sp>
    </p:spTree>
    <p:extLst>
      <p:ext uri="{BB962C8B-B14F-4D97-AF65-F5344CB8AC3E}">
        <p14:creationId xmlns:p14="http://schemas.microsoft.com/office/powerpoint/2010/main" val="2921751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hu-HU" sz="4000" dirty="0">
                <a:latin typeface="Futura LT Book" panose="02000504030000020003" pitchFamily="2" charset="0"/>
              </a:rPr>
              <a:t>A névtelen nő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hu-HU" dirty="0"/>
              <a:t>„Pedig a mi betegségeinket viselte, a mi fájdalmainkat hordozta”</a:t>
            </a:r>
            <a:endParaRPr lang="en-US" dirty="0"/>
          </a:p>
          <a:p>
            <a:pPr marL="0" indent="0" algn="ctr">
              <a:buNone/>
            </a:pPr>
            <a:r>
              <a:rPr lang="hu-HU" sz="2000" dirty="0"/>
              <a:t>Ézsaiás</a:t>
            </a:r>
            <a:r>
              <a:rPr lang="en-US" sz="2000" dirty="0"/>
              <a:t> 53:4</a:t>
            </a:r>
          </a:p>
          <a:p>
            <a:pPr marL="0" indent="0" algn="ctr">
              <a:buNone/>
            </a:pPr>
            <a:r>
              <a:rPr lang="hu-HU" dirty="0"/>
              <a:t>„Pedig a mi vétkeink miatt kapott sebeket, </a:t>
            </a:r>
          </a:p>
          <a:p>
            <a:pPr marL="0" indent="0" algn="ctr">
              <a:buNone/>
            </a:pPr>
            <a:r>
              <a:rPr lang="hu-HU" dirty="0"/>
              <a:t>bűneink miatt törték össze. Ő bűnhődött, </a:t>
            </a:r>
          </a:p>
          <a:p>
            <a:pPr marL="0" indent="0" algn="ctr">
              <a:buNone/>
            </a:pPr>
            <a:r>
              <a:rPr lang="hu-HU" dirty="0"/>
              <a:t>hogy nekünk békességünk legyen, </a:t>
            </a:r>
          </a:p>
          <a:p>
            <a:pPr marL="0" indent="0" algn="ctr">
              <a:buNone/>
            </a:pPr>
            <a:r>
              <a:rPr lang="hu-HU" dirty="0"/>
              <a:t>az ő sebei árán gyógyultunk meg”</a:t>
            </a:r>
            <a:endParaRPr lang="en-US" dirty="0"/>
          </a:p>
          <a:p>
            <a:pPr marL="0" indent="0" algn="ctr">
              <a:buNone/>
            </a:pPr>
            <a:r>
              <a:rPr lang="hu-HU" sz="2000" dirty="0"/>
              <a:t>Ézsaiás</a:t>
            </a:r>
            <a:r>
              <a:rPr lang="en-US" sz="2000" dirty="0"/>
              <a:t> 53:5</a:t>
            </a:r>
          </a:p>
        </p:txBody>
      </p:sp>
    </p:spTree>
    <p:extLst>
      <p:ext uri="{BB962C8B-B14F-4D97-AF65-F5344CB8AC3E}">
        <p14:creationId xmlns:p14="http://schemas.microsoft.com/office/powerpoint/2010/main" val="3290377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hu-HU" sz="4000" b="1" dirty="0">
                <a:solidFill>
                  <a:schemeClr val="bg1"/>
                </a:solidFill>
                <a:latin typeface="Futura LT Book" panose="02000504030000020003" pitchFamily="2" charset="0"/>
              </a:rPr>
              <a:t>Isten látja a szégyenedet</a:t>
            </a:r>
            <a:endParaRPr lang="en-US" sz="4000" b="1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r>
              <a:rPr lang="hu-HU" dirty="0"/>
              <a:t>Isten figyeli és látja a kudarcaidat</a:t>
            </a:r>
            <a:r>
              <a:rPr lang="en-US" dirty="0"/>
              <a:t>.</a:t>
            </a:r>
          </a:p>
          <a:p>
            <a:r>
              <a:rPr lang="hu-HU" dirty="0"/>
              <a:t>Látja, miért aggódsz, miért érzed magad bizonytalannak vagy méltatlannak, látja miért sírsz.</a:t>
            </a:r>
            <a:endParaRPr lang="en-US" dirty="0"/>
          </a:p>
          <a:p>
            <a:r>
              <a:rPr lang="hu-HU" dirty="0"/>
              <a:t>Ő látja a szégyenedet.</a:t>
            </a:r>
            <a:endParaRPr lang="en-US" dirty="0"/>
          </a:p>
          <a:p>
            <a:r>
              <a:rPr lang="hu-HU" dirty="0"/>
              <a:t>Mégsem ítél el téged. Nem hibáztat és nem kritizál.</a:t>
            </a:r>
            <a:endParaRPr lang="en-US" dirty="0"/>
          </a:p>
          <a:p>
            <a:r>
              <a:rPr lang="hu-HU" dirty="0"/>
              <a:t>Ehelyett szeretettel és megbocsátással vesz körbe, majd</a:t>
            </a:r>
            <a:endParaRPr lang="en-US" dirty="0"/>
          </a:p>
          <a:p>
            <a:r>
              <a:rPr lang="hu-HU" dirty="0"/>
              <a:t>helyreállít és átalakít téged.</a:t>
            </a:r>
            <a:endParaRPr lang="en-US" dirty="0"/>
          </a:p>
          <a:p>
            <a:r>
              <a:rPr lang="hu-HU" dirty="0"/>
              <a:t>Csak a Jézussal való személyes találkozás által találhatunk örömöt és teljes elégedettséget.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8942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945" y="591127"/>
            <a:ext cx="7656946" cy="576132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dirty="0"/>
          </a:p>
          <a:p>
            <a:pPr marL="0" indent="0" algn="ctr">
              <a:buNone/>
            </a:pPr>
            <a:r>
              <a:rPr lang="hu-HU" sz="4000" dirty="0">
                <a:solidFill>
                  <a:srgbClr val="A1646A"/>
                </a:solidFill>
              </a:rPr>
              <a:t>Isten látta a házasságtörő nőt</a:t>
            </a:r>
            <a:endParaRPr lang="en-US" sz="4000" dirty="0">
              <a:solidFill>
                <a:srgbClr val="A1646A"/>
              </a:solidFill>
            </a:endParaRPr>
          </a:p>
          <a:p>
            <a:pPr marL="0" indent="0" algn="ctr">
              <a:buNone/>
            </a:pPr>
            <a:r>
              <a:rPr lang="hu-HU" dirty="0"/>
              <a:t>Isten volt az ő ereje. Isten volt az ő világossága. Isten a kezében tartotta őt. Ő az az Isten, aki lát.</a:t>
            </a:r>
            <a:endParaRPr lang="en-US" dirty="0"/>
          </a:p>
          <a:p>
            <a:pPr marL="0" indent="0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hu-HU" sz="1800" dirty="0">
                <a:solidFill>
                  <a:srgbClr val="5E6373"/>
                </a:solidFill>
              </a:rPr>
              <a:t>Jegyezd meg ezt az Igét! Ez Isten ígérete neked:</a:t>
            </a:r>
            <a:endParaRPr lang="en-US" sz="1800" dirty="0">
              <a:solidFill>
                <a:srgbClr val="5E6373"/>
              </a:solidFill>
            </a:endParaRPr>
          </a:p>
          <a:p>
            <a:pPr marL="0" indent="0" algn="ctr">
              <a:buNone/>
            </a:pPr>
            <a:r>
              <a:rPr lang="hu-HU" dirty="0"/>
              <a:t>„Az írás így szól: Aki hisz Őbenne, </a:t>
            </a:r>
          </a:p>
          <a:p>
            <a:pPr marL="0" indent="0" algn="ctr">
              <a:buNone/>
            </a:pPr>
            <a:r>
              <a:rPr lang="hu-HU" dirty="0"/>
              <a:t>nem szégyenül meg”</a:t>
            </a:r>
            <a:endParaRPr lang="en-US" dirty="0"/>
          </a:p>
          <a:p>
            <a:pPr marL="0" indent="0" algn="ctr">
              <a:buNone/>
            </a:pPr>
            <a:r>
              <a:rPr lang="en-US" sz="2000" dirty="0"/>
              <a:t>R</a:t>
            </a:r>
            <a:r>
              <a:rPr lang="hu-HU" sz="2000" dirty="0"/>
              <a:t>ó</a:t>
            </a:r>
            <a:r>
              <a:rPr lang="en-US" sz="2000" dirty="0"/>
              <a:t>ma 10:11, NIV</a:t>
            </a:r>
          </a:p>
          <a:p>
            <a:pPr marL="0" indent="0" algn="ctr">
              <a:buNone/>
            </a:pPr>
            <a:r>
              <a:rPr lang="en-US" sz="1600" dirty="0"/>
              <a:t>(</a:t>
            </a:r>
            <a:r>
              <a:rPr lang="hu-HU" sz="1600" dirty="0"/>
              <a:t>Lásd még Ézsaiás </a:t>
            </a:r>
            <a:r>
              <a:rPr lang="en-US" sz="1600" dirty="0"/>
              <a:t>28:16)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984400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60F33-BAE4-F09D-A8AA-846F81319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2414" y="1181484"/>
            <a:ext cx="9293087" cy="809462"/>
          </a:xfrm>
        </p:spPr>
        <p:txBody>
          <a:bodyPr>
            <a:noAutofit/>
          </a:bodyPr>
          <a:lstStyle/>
          <a:p>
            <a:r>
              <a:rPr lang="hu-HU" sz="4000" b="1" dirty="0">
                <a:solidFill>
                  <a:srgbClr val="A1646A"/>
                </a:solidFill>
                <a:latin typeface="Futura LT Book" panose="02000504030000020003" pitchFamily="2" charset="0"/>
              </a:rPr>
              <a:t>TÉGED</a:t>
            </a:r>
            <a:endParaRPr lang="pt-BR" sz="4000" b="1" dirty="0">
              <a:solidFill>
                <a:srgbClr val="A1646A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EC13DD-AC22-48CB-6771-9744EF262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2414" y="819644"/>
            <a:ext cx="9048177" cy="683021"/>
          </a:xfrm>
        </p:spPr>
        <p:txBody>
          <a:bodyPr>
            <a:noAutofit/>
          </a:bodyPr>
          <a:lstStyle/>
          <a:p>
            <a:r>
              <a:rPr lang="hu-HU" sz="3200" dirty="0">
                <a:solidFill>
                  <a:srgbClr val="5E6373"/>
                </a:solidFill>
                <a:latin typeface="Futura Md BT" panose="020B0602020204020303" pitchFamily="34" charset="0"/>
              </a:rPr>
              <a:t>ISTEN LÁT </a:t>
            </a:r>
            <a:endParaRPr lang="pt-BR" sz="3200" dirty="0">
              <a:solidFill>
                <a:srgbClr val="5E6373"/>
              </a:solidFill>
              <a:latin typeface="Futura Md BT" panose="020B06020202040203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C8BA2D-F472-E7E1-659D-30EB2625F39A}"/>
              </a:ext>
            </a:extLst>
          </p:cNvPr>
          <p:cNvSpPr txBox="1"/>
          <p:nvPr/>
        </p:nvSpPr>
        <p:spPr>
          <a:xfrm>
            <a:off x="652414" y="1948408"/>
            <a:ext cx="89587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400" dirty="0">
                <a:solidFill>
                  <a:srgbClr val="5E6373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A VIHARODBAN</a:t>
            </a:r>
            <a:endParaRPr lang="en-US" sz="2400" dirty="0">
              <a:solidFill>
                <a:srgbClr val="5E6373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892658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hu-HU" sz="4000" b="1" dirty="0">
                <a:solidFill>
                  <a:schemeClr val="bg1"/>
                </a:solidFill>
                <a:latin typeface="Futura LT Book" panose="02000504030000020003" pitchFamily="2" charset="0"/>
              </a:rPr>
              <a:t>Isten lát téged</a:t>
            </a:r>
            <a:br>
              <a:rPr lang="hu-HU" sz="4000" b="1" dirty="0">
                <a:solidFill>
                  <a:schemeClr val="bg1"/>
                </a:solidFill>
                <a:latin typeface="Futura LT Book" panose="02000504030000020003" pitchFamily="2" charset="0"/>
              </a:rPr>
            </a:br>
            <a:r>
              <a:rPr lang="hu-HU" sz="4000" b="1" dirty="0">
                <a:solidFill>
                  <a:schemeClr val="bg1"/>
                </a:solidFill>
                <a:latin typeface="Futura LT Book" panose="02000504030000020003" pitchFamily="2" charset="0"/>
              </a:rPr>
              <a:t>a viharodban</a:t>
            </a:r>
            <a:endParaRPr lang="en-US" sz="4000" b="1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 lnSpcReduction="10000"/>
          </a:bodyPr>
          <a:lstStyle/>
          <a:p>
            <a:r>
              <a:rPr lang="hu-HU" dirty="0"/>
              <a:t>Rád törhet a válság </a:t>
            </a:r>
            <a:r>
              <a:rPr lang="hu-HU" dirty="0" err="1"/>
              <a:t>vihara</a:t>
            </a:r>
            <a:r>
              <a:rPr lang="hu-HU" dirty="0"/>
              <a:t>.</a:t>
            </a:r>
            <a:endParaRPr lang="en-US" dirty="0"/>
          </a:p>
          <a:p>
            <a:r>
              <a:rPr lang="hu-HU" dirty="0"/>
              <a:t>Fekete felhők miatt túlterheltnek érezheted magad.</a:t>
            </a:r>
            <a:endParaRPr lang="en-US" dirty="0"/>
          </a:p>
          <a:p>
            <a:r>
              <a:rPr lang="hu-HU" dirty="0"/>
              <a:t>Néha hirtelen minden megváltozik, és egy pillanat alatt kibillensz az egyensúlyból a jelentős változások mozgásával, mint</a:t>
            </a:r>
            <a:endParaRPr lang="en-US" dirty="0"/>
          </a:p>
          <a:p>
            <a:pPr lvl="1"/>
            <a:r>
              <a:rPr lang="hu-HU" dirty="0"/>
              <a:t>a válás, a betegség, a munkanélküliség, vagy a lakóhelyváltás szükségessége miatt, a magány és az irányításodon kívül lévő helyzetek miatt.</a:t>
            </a:r>
            <a:endParaRPr lang="en-US" dirty="0"/>
          </a:p>
          <a:p>
            <a:r>
              <a:rPr lang="hu-HU" dirty="0"/>
              <a:t>Semmi sem történik úgy, hogy Isten ne vegye észre, mert</a:t>
            </a:r>
            <a:endParaRPr lang="en-US" dirty="0"/>
          </a:p>
          <a:p>
            <a:r>
              <a:rPr lang="hu-HU" dirty="0"/>
              <a:t>Ő Isten, aki lát </a:t>
            </a:r>
            <a:r>
              <a:rPr lang="en-US" dirty="0"/>
              <a:t>—</a:t>
            </a:r>
          </a:p>
          <a:p>
            <a:r>
              <a:rPr lang="hu-HU" dirty="0"/>
              <a:t>Lát mindent, amit elszenvedsz, mindent, ami kimerít.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1361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hu-HU" sz="4000" dirty="0">
                <a:solidFill>
                  <a:srgbClr val="A1646A"/>
                </a:solidFill>
                <a:latin typeface="Futura LT Book" panose="02000504030000020003" pitchFamily="2" charset="0"/>
              </a:rPr>
              <a:t>Zsoltárok</a:t>
            </a:r>
            <a:r>
              <a:rPr lang="pt-BR" sz="4000" dirty="0">
                <a:solidFill>
                  <a:srgbClr val="A1646A"/>
                </a:solidFill>
                <a:latin typeface="Futura LT Book" panose="02000504030000020003" pitchFamily="2" charset="0"/>
              </a:rPr>
              <a:t> 86</a:t>
            </a:r>
            <a:r>
              <a:rPr lang="hu-HU" sz="4000" dirty="0">
                <a:solidFill>
                  <a:srgbClr val="A1646A"/>
                </a:solidFill>
                <a:latin typeface="Futura LT Book" panose="02000504030000020003" pitchFamily="2" charset="0"/>
              </a:rPr>
              <a:t>. fejezet</a:t>
            </a:r>
            <a:endParaRPr lang="pt-BR" sz="4000" dirty="0">
              <a:solidFill>
                <a:srgbClr val="A1646A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10" cy="4351338"/>
          </a:xfrm>
        </p:spPr>
        <p:txBody>
          <a:bodyPr/>
          <a:lstStyle/>
          <a:p>
            <a:r>
              <a:rPr lang="hu-HU" dirty="0">
                <a:solidFill>
                  <a:srgbClr val="333333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„Figyelj rám, és hallgass meg, Uram, mert nyomorult és szegény vagyok! (1. vers) </a:t>
            </a:r>
            <a:endParaRPr lang="hu-HU" dirty="0">
              <a:effectLst/>
              <a:highlight>
                <a:srgbClr val="FFFFFF"/>
              </a:highlight>
              <a:ea typeface="Times New Roman" panose="02020603050405020304" pitchFamily="18" charset="0"/>
            </a:endParaRPr>
          </a:p>
          <a:p>
            <a:r>
              <a:rPr lang="hu-HU" dirty="0">
                <a:solidFill>
                  <a:srgbClr val="333333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Légy kegyelmes, Uram, mert hozzád kiáltok mindennap. (3. vers)</a:t>
            </a:r>
            <a:endParaRPr lang="hu-HU" dirty="0">
              <a:effectLst/>
              <a:highlight>
                <a:srgbClr val="FFFFFF"/>
              </a:highlight>
              <a:ea typeface="Times New Roman" panose="02020603050405020304" pitchFamily="18" charset="0"/>
            </a:endParaRPr>
          </a:p>
          <a:p>
            <a:r>
              <a:rPr lang="hu-HU" dirty="0">
                <a:solidFill>
                  <a:srgbClr val="333333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Hallgass, Uram, imádságomra, és figyelj könyörgő </a:t>
            </a:r>
            <a:r>
              <a:rPr lang="hu-HU" dirty="0" err="1">
                <a:solidFill>
                  <a:srgbClr val="333333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szavamra</a:t>
            </a:r>
            <a:r>
              <a:rPr lang="hu-HU" dirty="0">
                <a:solidFill>
                  <a:srgbClr val="333333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! (6. vers)</a:t>
            </a:r>
            <a:r>
              <a:rPr lang="hu-HU" baseline="30000" dirty="0">
                <a:solidFill>
                  <a:srgbClr val="777777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 </a:t>
            </a:r>
            <a:endParaRPr lang="hu-HU" dirty="0">
              <a:effectLst/>
              <a:highlight>
                <a:srgbClr val="FFFFFF"/>
              </a:highlight>
              <a:ea typeface="Times New Roman" panose="02020603050405020304" pitchFamily="18" charset="0"/>
            </a:endParaRPr>
          </a:p>
          <a:p>
            <a:r>
              <a:rPr lang="hu-HU" dirty="0">
                <a:solidFill>
                  <a:srgbClr val="333333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A nyomorúság idején hozzád kiáltok, mert te meghallgatsz engem. (7. vers)</a:t>
            </a:r>
            <a:endParaRPr lang="hu-HU" dirty="0">
              <a:effectLst/>
              <a:highlight>
                <a:srgbClr val="FFFFFF"/>
              </a:highlight>
              <a:ea typeface="Times New Roman" panose="02020603050405020304" pitchFamily="18" charset="0"/>
            </a:endParaRPr>
          </a:p>
          <a:p>
            <a:r>
              <a:rPr lang="hu-HU" dirty="0">
                <a:solidFill>
                  <a:srgbClr val="333333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Nincs hozzád hasonló, Uram, az istenek között... (8. vers) </a:t>
            </a:r>
            <a:endParaRPr lang="hu-HU" dirty="0">
              <a:effectLst/>
              <a:highlight>
                <a:srgbClr val="FFFFFF"/>
              </a:highlight>
              <a:ea typeface="Times New Roman" panose="02020603050405020304" pitchFamily="18" charset="0"/>
            </a:endParaRPr>
          </a:p>
          <a:p>
            <a:r>
              <a:rPr lang="hu-HU" dirty="0">
                <a:solidFill>
                  <a:srgbClr val="333333"/>
                </a:solidFill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Nagy vagy te, csodákat teszel, te vagy Isten egyedül!” (10. vers)</a:t>
            </a:r>
            <a:endParaRPr lang="hu-HU" dirty="0">
              <a:effectLst/>
              <a:highlight>
                <a:srgbClr val="FFFFFF"/>
              </a:highlight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221927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945" y="591127"/>
            <a:ext cx="7656946" cy="576132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pt-BR" dirty="0"/>
          </a:p>
          <a:p>
            <a:pPr marL="0" indent="0" algn="ctr">
              <a:buNone/>
            </a:pPr>
            <a:r>
              <a:rPr lang="hu-HU" sz="4000" dirty="0">
                <a:solidFill>
                  <a:srgbClr val="A1646A"/>
                </a:solidFill>
              </a:rPr>
              <a:t>Isten lát téged</a:t>
            </a:r>
            <a:endParaRPr lang="en-US" sz="4000" dirty="0">
              <a:solidFill>
                <a:srgbClr val="A1646A"/>
              </a:solidFill>
            </a:endParaRPr>
          </a:p>
          <a:p>
            <a:pPr marL="0" indent="0" algn="ctr">
              <a:buNone/>
            </a:pPr>
            <a:r>
              <a:rPr lang="hu-HU" dirty="0"/>
              <a:t>Isten a te erőd. Isten a te világosságod. </a:t>
            </a:r>
          </a:p>
          <a:p>
            <a:pPr marL="0" indent="0" algn="ctr">
              <a:buNone/>
            </a:pPr>
            <a:r>
              <a:rPr lang="hu-HU" dirty="0"/>
              <a:t>Isten a kezében tart téged. Ő az Isten, aki lát.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hu-HU" sz="1600" dirty="0">
                <a:solidFill>
                  <a:srgbClr val="5E6373"/>
                </a:solidFill>
              </a:rPr>
              <a:t>Jegyezd meg ezt az Igét! Ez Isten ígérete neked:</a:t>
            </a:r>
            <a:endParaRPr lang="en-US" sz="1600" dirty="0">
              <a:solidFill>
                <a:srgbClr val="5E6373"/>
              </a:solidFill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hu-HU" dirty="0"/>
              <a:t>„Mert most tükör által homályosan látunk,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hu-HU" dirty="0"/>
              <a:t>akkor pedig színről színre; most töredékes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hu-HU" dirty="0"/>
              <a:t>az ismeretem, akkor pedig úgy fogok ismerni, ahogyan engem is megismert Isten”</a:t>
            </a:r>
            <a:endParaRPr lang="en-US" dirty="0"/>
          </a:p>
          <a:p>
            <a:pPr marL="0" indent="0" algn="ctr">
              <a:buNone/>
            </a:pPr>
            <a:r>
              <a:rPr lang="hu-HU" sz="2000" dirty="0"/>
              <a:t>1Korinthus </a:t>
            </a:r>
            <a:r>
              <a:rPr lang="en-US" sz="2000" dirty="0"/>
              <a:t>13:12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58221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945" y="591127"/>
            <a:ext cx="7656946" cy="5761327"/>
          </a:xfrm>
        </p:spPr>
        <p:txBody>
          <a:bodyPr/>
          <a:lstStyle/>
          <a:p>
            <a:pPr marL="0" indent="0">
              <a:buNone/>
            </a:pPr>
            <a:r>
              <a:rPr lang="hu-HU" sz="4000" dirty="0">
                <a:solidFill>
                  <a:srgbClr val="A1646A"/>
                </a:solidFill>
                <a:latin typeface="Futura LT Book" panose="02000504030000020003" pitchFamily="2" charset="0"/>
              </a:rPr>
              <a:t>Mit jelent látni? Látni azt jelenti…</a:t>
            </a:r>
            <a:endParaRPr lang="en-US" sz="4000" dirty="0">
              <a:solidFill>
                <a:srgbClr val="A1646A"/>
              </a:solidFill>
              <a:latin typeface="Futura LT Book" panose="02000504030000020003" pitchFamily="2" charset="0"/>
            </a:endParaRPr>
          </a:p>
          <a:p>
            <a:pPr marL="0" indent="0">
              <a:buNone/>
            </a:pPr>
            <a:endParaRPr lang="pt-BR" dirty="0"/>
          </a:p>
          <a:p>
            <a:r>
              <a:rPr lang="hu-HU" dirty="0"/>
              <a:t>Hogy érzékelünk a látás érzékén keresztül. 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hu-HU" dirty="0"/>
              <a:t>Ez a fizikai aspektus.</a:t>
            </a:r>
            <a:endParaRPr lang="en-US" dirty="0"/>
          </a:p>
          <a:p>
            <a:r>
              <a:rPr lang="hu-HU" dirty="0"/>
              <a:t>Érzékeljük az érzelmeket és megpróbáljuk megérteni azokat.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hu-HU" dirty="0"/>
              <a:t>Ez az érzelmi oldal.</a:t>
            </a:r>
            <a:endParaRPr lang="en-US" dirty="0"/>
          </a:p>
          <a:p>
            <a:r>
              <a:rPr lang="hu-HU" dirty="0"/>
              <a:t>Intelligensen és figyelmesen érzékelünk.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hu-HU" dirty="0"/>
              <a:t>Ez a kognitív észlelés.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22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60F33-BAE4-F09D-A8AA-846F81319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492" y="1223520"/>
            <a:ext cx="8945217" cy="809462"/>
          </a:xfrm>
        </p:spPr>
        <p:txBody>
          <a:bodyPr>
            <a:noAutofit/>
          </a:bodyPr>
          <a:lstStyle/>
          <a:p>
            <a:r>
              <a:rPr lang="pt-BR" sz="4400" b="1" dirty="0">
                <a:solidFill>
                  <a:srgbClr val="A1646A"/>
                </a:solidFill>
                <a:latin typeface="Futura LT Book" panose="02000504030000020003" pitchFamily="2" charset="0"/>
              </a:rPr>
              <a:t>H</a:t>
            </a:r>
            <a:r>
              <a:rPr lang="hu-HU" sz="4400" b="1" dirty="0">
                <a:solidFill>
                  <a:srgbClr val="A1646A"/>
                </a:solidFill>
                <a:latin typeface="Futura LT Book" panose="02000504030000020003" pitchFamily="2" charset="0"/>
              </a:rPr>
              <a:t>Á</a:t>
            </a:r>
            <a:r>
              <a:rPr lang="pt-BR" sz="4400" b="1" dirty="0">
                <a:solidFill>
                  <a:srgbClr val="A1646A"/>
                </a:solidFill>
                <a:latin typeface="Futura LT Book" panose="02000504030000020003" pitchFamily="2" charset="0"/>
              </a:rPr>
              <a:t>G</a:t>
            </a:r>
            <a:r>
              <a:rPr lang="hu-HU" sz="4400" b="1" dirty="0">
                <a:solidFill>
                  <a:srgbClr val="A1646A"/>
                </a:solidFill>
                <a:latin typeface="Futura LT Book" panose="02000504030000020003" pitchFamily="2" charset="0"/>
              </a:rPr>
              <a:t>Á</a:t>
            </a:r>
            <a:r>
              <a:rPr lang="pt-BR" sz="4400" b="1" dirty="0">
                <a:solidFill>
                  <a:srgbClr val="A1646A"/>
                </a:solidFill>
                <a:latin typeface="Futura LT Book" panose="02000504030000020003" pitchFamily="2" charset="0"/>
              </a:rPr>
              <a:t>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EC13DD-AC22-48CB-6771-9744EF262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5491" y="808107"/>
            <a:ext cx="8945219" cy="556580"/>
          </a:xfrm>
        </p:spPr>
        <p:txBody>
          <a:bodyPr>
            <a:noAutofit/>
          </a:bodyPr>
          <a:lstStyle/>
          <a:p>
            <a:r>
              <a:rPr lang="hu-HU" sz="3200" dirty="0">
                <a:solidFill>
                  <a:srgbClr val="5E6373"/>
                </a:solidFill>
                <a:latin typeface="Futura Md BT" panose="020B0602020204020303" pitchFamily="34" charset="0"/>
              </a:rPr>
              <a:t>ISTEN LÁT TÉGED</a:t>
            </a:r>
            <a:endParaRPr lang="pt-BR" sz="3200" dirty="0">
              <a:solidFill>
                <a:srgbClr val="5E6373"/>
              </a:solidFill>
              <a:latin typeface="Futura Md BT" panose="020B06020202040203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73B83E-175D-C1C5-43B0-89F89F992761}"/>
              </a:ext>
            </a:extLst>
          </p:cNvPr>
          <p:cNvSpPr txBox="1"/>
          <p:nvPr/>
        </p:nvSpPr>
        <p:spPr>
          <a:xfrm>
            <a:off x="735491" y="1949427"/>
            <a:ext cx="89452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400" dirty="0">
                <a:solidFill>
                  <a:srgbClr val="5E6373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A SIVATAGBAN</a:t>
            </a:r>
            <a:endParaRPr lang="en-US" sz="2400" dirty="0">
              <a:solidFill>
                <a:srgbClr val="5E6373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EFF582-CFEE-1D8E-FAAA-39B835F4DAE4}"/>
              </a:ext>
            </a:extLst>
          </p:cNvPr>
          <p:cNvSpPr txBox="1"/>
          <p:nvPr/>
        </p:nvSpPr>
        <p:spPr>
          <a:xfrm>
            <a:off x="3866316" y="2389557"/>
            <a:ext cx="2683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1 Mózes </a:t>
            </a:r>
            <a:r>
              <a:rPr lang="en-US" dirty="0"/>
              <a:t>16</a:t>
            </a:r>
            <a:r>
              <a:rPr lang="hu-HU" dirty="0"/>
              <a:t>.</a:t>
            </a:r>
            <a:r>
              <a:rPr lang="en-US" dirty="0"/>
              <a:t> </a:t>
            </a:r>
            <a:r>
              <a:rPr lang="hu-HU" dirty="0"/>
              <a:t>és </a:t>
            </a:r>
            <a:r>
              <a:rPr lang="en-US" dirty="0"/>
              <a:t>21</a:t>
            </a:r>
            <a:r>
              <a:rPr lang="hu-HU" dirty="0"/>
              <a:t>. fejezet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07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hu-HU" sz="4000" b="1" dirty="0">
                <a:solidFill>
                  <a:schemeClr val="bg1"/>
                </a:solidFill>
                <a:latin typeface="Futura LT Book" panose="02000504030000020003" pitchFamily="2" charset="0"/>
              </a:rPr>
              <a:t>Isten lát téged a sivatagban</a:t>
            </a:r>
            <a:endParaRPr lang="en-US" sz="4000" b="1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r>
              <a:rPr lang="hu-HU" dirty="0"/>
              <a:t>Isten látja, amikor figyelemzavarral küzd az ember, és nem tudod, mit tegyél, vagy hova fordulj.</a:t>
            </a:r>
            <a:endParaRPr lang="en-US" dirty="0"/>
          </a:p>
          <a:p>
            <a:r>
              <a:rPr lang="hu-HU" dirty="0"/>
              <a:t>Isten látja a nyomorúságodat, amikor elveszíted, amire szükséged van, vagy amit a legjobban szeretsz.</a:t>
            </a:r>
            <a:endParaRPr lang="en-US" dirty="0"/>
          </a:p>
          <a:p>
            <a:r>
              <a:rPr lang="hu-HU" dirty="0"/>
              <a:t>Isten látja, amikor az életed összeomlik </a:t>
            </a:r>
            <a:r>
              <a:rPr lang="hu-HU" dirty="0" err="1"/>
              <a:t>körülötted</a:t>
            </a:r>
            <a:r>
              <a:rPr lang="hu-HU" dirty="0"/>
              <a:t> és nem látsz kiutat.</a:t>
            </a:r>
            <a:endParaRPr lang="en-US" dirty="0"/>
          </a:p>
          <a:p>
            <a:r>
              <a:rPr lang="hu-HU" dirty="0"/>
              <a:t>Isten látja a fizikai és érzelmi magányodat.</a:t>
            </a:r>
            <a:endParaRPr lang="en-US" dirty="0"/>
          </a:p>
          <a:p>
            <a:r>
              <a:rPr lang="hu-HU" dirty="0"/>
              <a:t>Ekkor Isten megmutatja magát és reményt ad neked.</a:t>
            </a:r>
            <a:endParaRPr lang="en-US" dirty="0"/>
          </a:p>
          <a:p>
            <a:r>
              <a:rPr lang="hu-HU" dirty="0"/>
              <a:t>Isten felemel, amikor a világ elhagy.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323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5" y="217344"/>
            <a:ext cx="9959109" cy="1325563"/>
          </a:xfrm>
        </p:spPr>
        <p:txBody>
          <a:bodyPr>
            <a:normAutofit/>
          </a:bodyPr>
          <a:lstStyle/>
          <a:p>
            <a:r>
              <a:rPr lang="hu-HU" sz="4000" dirty="0">
                <a:latin typeface="Futura LT Book" panose="02000504030000020003" pitchFamily="2" charset="0"/>
              </a:rPr>
              <a:t>Isten lát téged a sivatagban</a:t>
            </a:r>
            <a:endParaRPr lang="pt-BR" sz="4000" dirty="0"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hu-HU" dirty="0"/>
              <a:t>„Mert ő maga mondta: </a:t>
            </a:r>
          </a:p>
          <a:p>
            <a:pPr marL="0" indent="0" algn="ctr">
              <a:buNone/>
            </a:pPr>
            <a:r>
              <a:rPr lang="hu-HU" dirty="0"/>
              <a:t>Nem maradok el tőled, </a:t>
            </a:r>
          </a:p>
          <a:p>
            <a:pPr marL="0" indent="0" algn="ctr">
              <a:buNone/>
            </a:pPr>
            <a:r>
              <a:rPr lang="hu-HU" dirty="0"/>
              <a:t>sem el nem hagylak téged”</a:t>
            </a:r>
            <a:endParaRPr lang="en-US" dirty="0"/>
          </a:p>
          <a:p>
            <a:pPr marL="0" indent="0" algn="ctr">
              <a:buNone/>
            </a:pPr>
            <a:r>
              <a:rPr lang="hu-HU" sz="2000" dirty="0"/>
              <a:t>(Zsidókhoz írt levél </a:t>
            </a:r>
            <a:r>
              <a:rPr lang="en-US" sz="2000" dirty="0"/>
              <a:t>13:5</a:t>
            </a:r>
            <a:r>
              <a:rPr lang="hu-HU" sz="2000" dirty="0"/>
              <a:t>)</a:t>
            </a:r>
            <a:endParaRPr lang="en-US" sz="2000" dirty="0"/>
          </a:p>
          <a:p>
            <a:pPr marL="0" indent="0" algn="ctr">
              <a:buNone/>
            </a:pPr>
            <a:r>
              <a:rPr lang="en-US" sz="1600" i="1" dirty="0"/>
              <a:t>(</a:t>
            </a:r>
            <a:r>
              <a:rPr lang="hu-HU" sz="1600" i="1" dirty="0"/>
              <a:t>Lásd:</a:t>
            </a:r>
            <a:r>
              <a:rPr lang="en-US" sz="1600" i="1" dirty="0"/>
              <a:t> </a:t>
            </a:r>
            <a:r>
              <a:rPr lang="hu-HU" sz="1600" i="1" dirty="0"/>
              <a:t>Zsoltárok könyve</a:t>
            </a:r>
            <a:r>
              <a:rPr lang="en-US" sz="1600" i="1" dirty="0"/>
              <a:t> 118:6)</a:t>
            </a:r>
          </a:p>
        </p:txBody>
      </p:sp>
    </p:spTree>
    <p:extLst>
      <p:ext uri="{BB962C8B-B14F-4D97-AF65-F5344CB8AC3E}">
        <p14:creationId xmlns:p14="http://schemas.microsoft.com/office/powerpoint/2010/main" val="1438496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945" y="591127"/>
            <a:ext cx="7656946" cy="5761327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  <a:p>
            <a:pPr marL="0" indent="0" algn="ctr">
              <a:buNone/>
            </a:pPr>
            <a:r>
              <a:rPr lang="hu-HU" sz="4000" dirty="0">
                <a:solidFill>
                  <a:srgbClr val="A1646A"/>
                </a:solidFill>
              </a:rPr>
              <a:t>Isten látta </a:t>
            </a:r>
            <a:r>
              <a:rPr lang="en-US" sz="4000" dirty="0">
                <a:solidFill>
                  <a:srgbClr val="A1646A"/>
                </a:solidFill>
              </a:rPr>
              <a:t>H</a:t>
            </a:r>
            <a:r>
              <a:rPr lang="hu-HU" sz="4000" dirty="0">
                <a:solidFill>
                  <a:srgbClr val="A1646A"/>
                </a:solidFill>
              </a:rPr>
              <a:t>á</a:t>
            </a:r>
            <a:r>
              <a:rPr lang="en-US" sz="4000" dirty="0">
                <a:solidFill>
                  <a:srgbClr val="A1646A"/>
                </a:solidFill>
              </a:rPr>
              <a:t>g</a:t>
            </a:r>
            <a:r>
              <a:rPr lang="hu-HU" sz="4000" dirty="0">
                <a:solidFill>
                  <a:srgbClr val="A1646A"/>
                </a:solidFill>
              </a:rPr>
              <a:t>á</a:t>
            </a:r>
            <a:r>
              <a:rPr lang="en-US" sz="4000" dirty="0">
                <a:solidFill>
                  <a:srgbClr val="A1646A"/>
                </a:solidFill>
              </a:rPr>
              <a:t>r</a:t>
            </a:r>
            <a:r>
              <a:rPr lang="hu-HU" sz="4000" dirty="0">
                <a:solidFill>
                  <a:srgbClr val="A1646A"/>
                </a:solidFill>
              </a:rPr>
              <a:t>t</a:t>
            </a:r>
            <a:endParaRPr lang="en-US" sz="4000" dirty="0">
              <a:solidFill>
                <a:srgbClr val="A1646A"/>
              </a:solidFill>
            </a:endParaRPr>
          </a:p>
          <a:p>
            <a:pPr marL="0" indent="0" algn="ctr">
              <a:buNone/>
            </a:pPr>
            <a:r>
              <a:rPr lang="hu-HU" dirty="0"/>
              <a:t>Isten volt az ő ereje. Isten volt az ő fénye. </a:t>
            </a:r>
          </a:p>
          <a:p>
            <a:pPr marL="0" indent="0" algn="ctr">
              <a:buNone/>
            </a:pPr>
            <a:r>
              <a:rPr lang="hu-HU" dirty="0"/>
              <a:t>Isten a kezében tartotta őt. </a:t>
            </a:r>
          </a:p>
          <a:p>
            <a:pPr marL="0" indent="0" algn="ctr">
              <a:buNone/>
            </a:pPr>
            <a:r>
              <a:rPr lang="hu-HU" dirty="0"/>
              <a:t>Ő az az Isten, aki lát.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hu-HU" sz="1800" dirty="0">
                <a:solidFill>
                  <a:srgbClr val="5E6373"/>
                </a:solidFill>
              </a:rPr>
              <a:t>Jegyezd meg ezt a Igét! Ez Isten ígérete neked:</a:t>
            </a:r>
            <a:endParaRPr lang="en-US" sz="1800" dirty="0">
              <a:solidFill>
                <a:srgbClr val="5E6373"/>
              </a:solidFill>
            </a:endParaRPr>
          </a:p>
          <a:p>
            <a:pPr marL="0" indent="0" algn="ctr">
              <a:buNone/>
            </a:pPr>
            <a:r>
              <a:rPr lang="hu-HU" dirty="0"/>
              <a:t>„Isten a mi oltalmunk és erősségünk,</a:t>
            </a:r>
          </a:p>
          <a:p>
            <a:pPr marL="0" indent="0" algn="ctr">
              <a:buNone/>
            </a:pPr>
            <a:r>
              <a:rPr lang="hu-HU" dirty="0"/>
              <a:t>mindig biztos segítség a nyomorúságban.”</a:t>
            </a:r>
            <a:endParaRPr lang="en-US" dirty="0"/>
          </a:p>
          <a:p>
            <a:pPr marL="0" indent="0" algn="ctr">
              <a:buNone/>
            </a:pPr>
            <a:r>
              <a:rPr lang="hu-HU" sz="2000" dirty="0"/>
              <a:t>Zsoltár</a:t>
            </a:r>
            <a:r>
              <a:rPr lang="en-US" sz="2000" dirty="0"/>
              <a:t> 46:</a:t>
            </a:r>
            <a:r>
              <a:rPr lang="hu-HU" sz="2000" dirty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193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60F33-BAE4-F09D-A8AA-846F81319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4584" y="1211117"/>
            <a:ext cx="8607285" cy="809462"/>
          </a:xfrm>
        </p:spPr>
        <p:txBody>
          <a:bodyPr>
            <a:noAutofit/>
          </a:bodyPr>
          <a:lstStyle/>
          <a:p>
            <a:r>
              <a:rPr lang="pt-BR" sz="4400" b="1" dirty="0">
                <a:solidFill>
                  <a:srgbClr val="A1646A"/>
                </a:solidFill>
                <a:latin typeface="Futura LT Book" panose="02000504030000020003" pitchFamily="2" charset="0"/>
              </a:rPr>
              <a:t>RI</a:t>
            </a:r>
            <a:r>
              <a:rPr lang="hu-HU" sz="4400" b="1" dirty="0">
                <a:solidFill>
                  <a:srgbClr val="A1646A"/>
                </a:solidFill>
                <a:latin typeface="Futura LT Book" panose="02000504030000020003" pitchFamily="2" charset="0"/>
              </a:rPr>
              <a:t>SZPÁNT</a:t>
            </a:r>
            <a:endParaRPr lang="pt-BR" sz="4400" b="1" dirty="0">
              <a:solidFill>
                <a:srgbClr val="A1646A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EC13DD-AC22-48CB-6771-9744EF262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4584" y="817686"/>
            <a:ext cx="8607286" cy="610022"/>
          </a:xfrm>
        </p:spPr>
        <p:txBody>
          <a:bodyPr>
            <a:noAutofit/>
          </a:bodyPr>
          <a:lstStyle/>
          <a:p>
            <a:r>
              <a:rPr lang="hu-HU" sz="3200" dirty="0">
                <a:solidFill>
                  <a:srgbClr val="5E6373"/>
                </a:solidFill>
                <a:latin typeface="Futura Md BT" panose="020B0602020204020303" pitchFamily="34" charset="0"/>
              </a:rPr>
              <a:t>ISTEN, AKI LÁTTA</a:t>
            </a:r>
            <a:endParaRPr lang="pt-BR" sz="3200" dirty="0">
              <a:solidFill>
                <a:srgbClr val="5E6373"/>
              </a:solidFill>
              <a:latin typeface="Futura Md BT" panose="020B06020202040203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73B83E-175D-C1C5-43B0-89F89F992761}"/>
              </a:ext>
            </a:extLst>
          </p:cNvPr>
          <p:cNvSpPr txBox="1"/>
          <p:nvPr/>
        </p:nvSpPr>
        <p:spPr>
          <a:xfrm>
            <a:off x="884584" y="1952345"/>
            <a:ext cx="86072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400" dirty="0">
                <a:solidFill>
                  <a:srgbClr val="5E6373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AZ Ő FÁJDALMÁBAN</a:t>
            </a:r>
            <a:endParaRPr lang="en-US" sz="2400" dirty="0">
              <a:solidFill>
                <a:srgbClr val="5E6373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B3ACA8-E0E4-7243-24F5-0BACBEAE39A1}"/>
              </a:ext>
            </a:extLst>
          </p:cNvPr>
          <p:cNvSpPr txBox="1"/>
          <p:nvPr/>
        </p:nvSpPr>
        <p:spPr>
          <a:xfrm>
            <a:off x="3846443" y="2414010"/>
            <a:ext cx="2683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2S</a:t>
            </a:r>
            <a:r>
              <a:rPr lang="hu-HU" dirty="0"/>
              <a:t>á</a:t>
            </a:r>
            <a:r>
              <a:rPr lang="en-US" dirty="0" err="1"/>
              <a:t>muel</a:t>
            </a:r>
            <a:r>
              <a:rPr lang="en-US" dirty="0"/>
              <a:t> 21:10-14</a:t>
            </a:r>
          </a:p>
        </p:txBody>
      </p:sp>
    </p:spTree>
    <p:extLst>
      <p:ext uri="{BB962C8B-B14F-4D97-AF65-F5344CB8AC3E}">
        <p14:creationId xmlns:p14="http://schemas.microsoft.com/office/powerpoint/2010/main" val="3047676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197466"/>
            <a:ext cx="9959109" cy="1325563"/>
          </a:xfrm>
        </p:spPr>
        <p:txBody>
          <a:bodyPr>
            <a:normAutofit/>
          </a:bodyPr>
          <a:lstStyle/>
          <a:p>
            <a:r>
              <a:rPr lang="hu-HU" sz="4000" b="1" dirty="0">
                <a:solidFill>
                  <a:schemeClr val="bg1"/>
                </a:solidFill>
                <a:latin typeface="Futura LT Book" panose="02000504030000020003" pitchFamily="2" charset="0"/>
              </a:rPr>
              <a:t>Isten lát téged</a:t>
            </a:r>
            <a:br>
              <a:rPr lang="hu-HU" sz="4000" b="1" dirty="0">
                <a:solidFill>
                  <a:schemeClr val="bg1"/>
                </a:solidFill>
                <a:latin typeface="Futura LT Book" panose="02000504030000020003" pitchFamily="2" charset="0"/>
              </a:rPr>
            </a:br>
            <a:r>
              <a:rPr lang="hu-HU" sz="4000" b="1" dirty="0">
                <a:solidFill>
                  <a:schemeClr val="bg1"/>
                </a:solidFill>
                <a:latin typeface="Futura LT Book" panose="02000504030000020003" pitchFamily="2" charset="0"/>
              </a:rPr>
              <a:t>a fájdalmadban</a:t>
            </a:r>
            <a:endParaRPr lang="en-US" sz="4000" b="1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/>
          <a:lstStyle/>
          <a:p>
            <a:r>
              <a:rPr lang="hu-HU" dirty="0"/>
              <a:t>Isten látja a te tragédiáidat is</a:t>
            </a:r>
            <a:r>
              <a:rPr lang="en-US" dirty="0"/>
              <a:t>.</a:t>
            </a:r>
          </a:p>
          <a:p>
            <a:r>
              <a:rPr lang="hu-HU" dirty="0"/>
              <a:t>Isten látja a könnyeidet, amikor az életed irányíthatatlan.</a:t>
            </a:r>
            <a:endParaRPr lang="en-US" dirty="0"/>
          </a:p>
          <a:p>
            <a:r>
              <a:rPr lang="hu-HU" dirty="0"/>
              <a:t>Ő mindenre elrendelt egy időt, még </a:t>
            </a:r>
            <a:r>
              <a:rPr lang="hu-HU" dirty="0">
                <a:solidFill>
                  <a:srgbClr val="A1646A"/>
                </a:solidFill>
              </a:rPr>
              <a:t>„a sírás idejére</a:t>
            </a:r>
            <a:r>
              <a:rPr lang="en-US" dirty="0">
                <a:solidFill>
                  <a:srgbClr val="A1646A"/>
                </a:solidFill>
              </a:rPr>
              <a:t>”</a:t>
            </a:r>
            <a:r>
              <a:rPr lang="hu-HU" dirty="0">
                <a:solidFill>
                  <a:srgbClr val="A1646A"/>
                </a:solidFill>
              </a:rPr>
              <a:t> </a:t>
            </a:r>
            <a:r>
              <a:rPr lang="hu-HU" dirty="0"/>
              <a:t>is</a:t>
            </a:r>
            <a:r>
              <a:rPr lang="en-US" dirty="0"/>
              <a:t> </a:t>
            </a:r>
            <a:r>
              <a:rPr lang="en-US" sz="1800" dirty="0">
                <a:solidFill>
                  <a:srgbClr val="A1646A"/>
                </a:solidFill>
              </a:rPr>
              <a:t>(</a:t>
            </a:r>
            <a:r>
              <a:rPr lang="hu-HU" sz="1800" dirty="0">
                <a:solidFill>
                  <a:srgbClr val="A1646A"/>
                </a:solidFill>
              </a:rPr>
              <a:t>Prédikátor</a:t>
            </a:r>
            <a:r>
              <a:rPr lang="en-US" sz="1800" dirty="0">
                <a:solidFill>
                  <a:srgbClr val="A1646A"/>
                </a:solidFill>
              </a:rPr>
              <a:t> 3:4).</a:t>
            </a:r>
          </a:p>
          <a:p>
            <a:r>
              <a:rPr lang="hu-HU" dirty="0"/>
              <a:t>Ő érzelmi, fizikai és lelki gyógyulást ad, </a:t>
            </a:r>
            <a:r>
              <a:rPr lang="hu-HU" dirty="0">
                <a:solidFill>
                  <a:srgbClr val="A1646A"/>
                </a:solidFill>
              </a:rPr>
              <a:t>„akik Istent szeretik, minden javukra szolgál</a:t>
            </a:r>
            <a:r>
              <a:rPr lang="en-US" dirty="0">
                <a:solidFill>
                  <a:srgbClr val="A1646A"/>
                </a:solidFill>
              </a:rPr>
              <a:t>” </a:t>
            </a:r>
            <a:r>
              <a:rPr lang="en-US" sz="1800" dirty="0">
                <a:solidFill>
                  <a:srgbClr val="A1646A"/>
                </a:solidFill>
              </a:rPr>
              <a:t>(R</a:t>
            </a:r>
            <a:r>
              <a:rPr lang="hu-HU" sz="1800" dirty="0" err="1">
                <a:solidFill>
                  <a:srgbClr val="A1646A"/>
                </a:solidFill>
              </a:rPr>
              <a:t>óma</a:t>
            </a:r>
            <a:r>
              <a:rPr lang="en-US" sz="1800" dirty="0">
                <a:solidFill>
                  <a:srgbClr val="A1646A"/>
                </a:solidFill>
              </a:rPr>
              <a:t> 8:28).</a:t>
            </a:r>
          </a:p>
          <a:p>
            <a:r>
              <a:rPr lang="hu-HU" dirty="0"/>
              <a:t>Ő átalakítja a fájdalmadat áldássá</a:t>
            </a:r>
            <a:r>
              <a:rPr lang="en-US" dirty="0"/>
              <a:t>.</a:t>
            </a:r>
          </a:p>
          <a:p>
            <a:r>
              <a:rPr lang="hu-HU" dirty="0"/>
              <a:t>Isten erőt ad neked a fájdalomban, mert </a:t>
            </a:r>
            <a:r>
              <a:rPr lang="en-US" dirty="0"/>
              <a:t>—  </a:t>
            </a:r>
          </a:p>
          <a:p>
            <a:r>
              <a:rPr lang="hu-HU" dirty="0"/>
              <a:t>Ő látja a szükségedet és helyreállít téged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99789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945" y="591127"/>
            <a:ext cx="7656946" cy="5761327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  <a:p>
            <a:pPr marL="0" indent="0" algn="ctr">
              <a:buNone/>
            </a:pPr>
            <a:r>
              <a:rPr lang="hu-HU" sz="4000" dirty="0">
                <a:solidFill>
                  <a:srgbClr val="A1646A"/>
                </a:solidFill>
              </a:rPr>
              <a:t>Isten látta </a:t>
            </a:r>
            <a:r>
              <a:rPr lang="hu-HU" sz="4000" dirty="0" err="1">
                <a:solidFill>
                  <a:srgbClr val="A1646A"/>
                </a:solidFill>
              </a:rPr>
              <a:t>Riszpát</a:t>
            </a:r>
            <a:endParaRPr lang="en-US" sz="4000" dirty="0">
              <a:solidFill>
                <a:srgbClr val="A1646A"/>
              </a:solidFill>
            </a:endParaRPr>
          </a:p>
          <a:p>
            <a:pPr marL="0" indent="0" algn="ctr">
              <a:buNone/>
            </a:pPr>
            <a:r>
              <a:rPr lang="hu-HU" dirty="0"/>
              <a:t>Isten volt az ő ereje. Isten volt az ő világossága. Isten a kezében tartotta őt. Ő az az Isten, aki lát.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hu-HU" sz="1800" dirty="0">
                <a:solidFill>
                  <a:srgbClr val="5E6373"/>
                </a:solidFill>
              </a:rPr>
              <a:t>Jegyezd meg ezt az Igét! Ez Isten ígérete neked.</a:t>
            </a:r>
            <a:endParaRPr lang="en-US" sz="1800" dirty="0">
              <a:solidFill>
                <a:srgbClr val="5E6373"/>
              </a:solidFill>
            </a:endParaRPr>
          </a:p>
          <a:p>
            <a:pPr marL="0" indent="0" algn="ctr">
              <a:buNone/>
            </a:pPr>
            <a:r>
              <a:rPr lang="hu-HU" dirty="0"/>
              <a:t>„Akik az Úrhoz kiáltanak, azokat meghallgatja, </a:t>
            </a:r>
          </a:p>
          <a:p>
            <a:pPr marL="0" indent="0" algn="ctr">
              <a:buNone/>
            </a:pPr>
            <a:r>
              <a:rPr lang="hu-HU" dirty="0"/>
              <a:t>és kimenti őket minden bajból”</a:t>
            </a:r>
            <a:endParaRPr lang="en-US" dirty="0"/>
          </a:p>
          <a:p>
            <a:pPr marL="0" indent="0" algn="ctr">
              <a:buNone/>
            </a:pPr>
            <a:r>
              <a:rPr lang="hu-HU" sz="2000" dirty="0"/>
              <a:t>Zsoltár</a:t>
            </a:r>
            <a:r>
              <a:rPr lang="en-US" sz="2000" dirty="0"/>
              <a:t> 34:18</a:t>
            </a:r>
          </a:p>
        </p:txBody>
      </p:sp>
    </p:spTree>
    <p:extLst>
      <p:ext uri="{BB962C8B-B14F-4D97-AF65-F5344CB8AC3E}">
        <p14:creationId xmlns:p14="http://schemas.microsoft.com/office/powerpoint/2010/main" val="1173697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914</Words>
  <Application>Microsoft Office PowerPoint</Application>
  <PresentationFormat>Szélesvásznú</PresentationFormat>
  <Paragraphs>130</Paragraphs>
  <Slides>18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Futura LT Book</vt:lpstr>
      <vt:lpstr>Futura Md BT</vt:lpstr>
      <vt:lpstr>Futura Medium</vt:lpstr>
      <vt:lpstr>Times New Roman</vt:lpstr>
      <vt:lpstr>Office Theme</vt:lpstr>
      <vt:lpstr>LÁT TÉGED</vt:lpstr>
      <vt:lpstr>PowerPoint-bemutató</vt:lpstr>
      <vt:lpstr>HÁGÁR</vt:lpstr>
      <vt:lpstr>Isten lát téged a sivatagban</vt:lpstr>
      <vt:lpstr>Isten lát téged a sivatagban</vt:lpstr>
      <vt:lpstr>PowerPoint-bemutató</vt:lpstr>
      <vt:lpstr>RISZPÁNT</vt:lpstr>
      <vt:lpstr>Isten lát téged a fájdalmadban</vt:lpstr>
      <vt:lpstr>PowerPoint-bemutató</vt:lpstr>
      <vt:lpstr>HÁZASSÁGTÖRŐ NŐT</vt:lpstr>
      <vt:lpstr>A névtelen nő </vt:lpstr>
      <vt:lpstr>A névtelen nő</vt:lpstr>
      <vt:lpstr>Isten látja a szégyenedet</vt:lpstr>
      <vt:lpstr>PowerPoint-bemutató</vt:lpstr>
      <vt:lpstr>TÉGED</vt:lpstr>
      <vt:lpstr>Isten lát téged a viharodban</vt:lpstr>
      <vt:lpstr>Zsoltárok 86. fejezet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God’s love</dc:title>
  <dc:creator>Erika Miike</dc:creator>
  <cp:lastModifiedBy>Tokics Imre</cp:lastModifiedBy>
  <cp:revision>42</cp:revision>
  <dcterms:created xsi:type="dcterms:W3CDTF">2023-02-14T12:16:54Z</dcterms:created>
  <dcterms:modified xsi:type="dcterms:W3CDTF">2024-05-21T08:18:32Z</dcterms:modified>
</cp:coreProperties>
</file>