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2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65"/>
    <p:restoredTop sz="91121" autoAdjust="0"/>
  </p:normalViewPr>
  <p:slideViewPr>
    <p:cSldViewPr snapToGrid="0" snapToObjects="1">
      <p:cViewPr varScale="1">
        <p:scale>
          <a:sx n="78" d="100"/>
          <a:sy n="78" d="100"/>
        </p:scale>
        <p:origin x="58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5C12BD-ECA0-5045-8EC3-ABBC873AB73E}" type="datetimeFigureOut">
              <a:rPr lang="en-US" smtClean="0"/>
              <a:t>2/24/2021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58B049-FAD7-A546-98DC-54B995A1B64B}" type="slidenum">
              <a:rPr lang="en-US" smtClean="0"/>
              <a:t>‹#›</a:t>
            </a:fld>
            <a:endParaRPr lang="en-US"/>
          </a:p>
        </p:txBody>
      </p:sp>
    </p:spTree>
    <p:extLst>
      <p:ext uri="{BB962C8B-B14F-4D97-AF65-F5344CB8AC3E}">
        <p14:creationId xmlns:p14="http://schemas.microsoft.com/office/powerpoint/2010/main" val="2401035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0" i="1" u="none" strike="noStrike" kern="1200" dirty="0">
                <a:solidFill>
                  <a:schemeClr val="tx1"/>
                </a:solidFill>
                <a:effectLst/>
                <a:latin typeface="+mn-lt"/>
                <a:ea typeface="+mn-ea"/>
                <a:cs typeface="+mn-cs"/>
              </a:rPr>
              <a:t>Szerző: </a:t>
            </a:r>
            <a:r>
              <a:rPr lang="en-US" sz="1200" b="0" i="1" u="none" strike="noStrike" kern="1200" dirty="0" err="1">
                <a:solidFill>
                  <a:schemeClr val="tx1"/>
                </a:solidFill>
                <a:effectLst/>
                <a:latin typeface="+mn-lt"/>
                <a:ea typeface="+mn-ea"/>
                <a:cs typeface="+mn-cs"/>
              </a:rPr>
              <a:t>Zdravko</a:t>
            </a:r>
            <a:r>
              <a:rPr lang="en-US" sz="1200" b="0" i="1" u="none" strike="noStrike" kern="1200" dirty="0">
                <a:solidFill>
                  <a:schemeClr val="tx1"/>
                </a:solidFill>
                <a:effectLst/>
                <a:latin typeface="+mn-lt"/>
                <a:ea typeface="+mn-ea"/>
                <a:cs typeface="+mn-cs"/>
              </a:rPr>
              <a:t> </a:t>
            </a:r>
            <a:r>
              <a:rPr lang="en-US" sz="1200" b="0" i="1" u="none" strike="noStrike" kern="1200" dirty="0" err="1">
                <a:solidFill>
                  <a:schemeClr val="tx1"/>
                </a:solidFill>
                <a:effectLst/>
                <a:latin typeface="+mn-lt"/>
                <a:ea typeface="+mn-ea"/>
                <a:cs typeface="+mn-cs"/>
              </a:rPr>
              <a:t>Stefanovic</a:t>
            </a:r>
            <a:r>
              <a:rPr lang="en-US" sz="1200" b="0" i="1" u="none" strike="noStrike" kern="1200" dirty="0">
                <a:solidFill>
                  <a:schemeClr val="tx1"/>
                </a:solidFill>
                <a:effectLst/>
                <a:latin typeface="+mn-lt"/>
                <a:ea typeface="+mn-ea"/>
                <a:cs typeface="+mn-cs"/>
              </a:rPr>
              <a:t> – </a:t>
            </a:r>
            <a:r>
              <a:rPr lang="hu-HU" sz="1200" b="0" i="1" u="none" strike="noStrike" kern="1200" dirty="0">
                <a:solidFill>
                  <a:schemeClr val="tx1"/>
                </a:solidFill>
                <a:effectLst/>
                <a:latin typeface="+mn-lt"/>
                <a:ea typeface="+mn-ea"/>
                <a:cs typeface="+mn-cs"/>
              </a:rPr>
              <a:t>A </a:t>
            </a:r>
            <a:r>
              <a:rPr lang="hu-HU" sz="1200" b="0" i="1" u="none" strike="noStrike" kern="1200" dirty="0" err="1">
                <a:solidFill>
                  <a:schemeClr val="tx1"/>
                </a:solidFill>
                <a:effectLst/>
                <a:latin typeface="+mn-lt"/>
                <a:ea typeface="+mn-ea"/>
                <a:cs typeface="+mn-cs"/>
              </a:rPr>
              <a:t>Walla</a:t>
            </a:r>
            <a:r>
              <a:rPr lang="hu-HU" sz="1200" b="0" i="1" u="none" strike="noStrike" kern="1200" dirty="0">
                <a:solidFill>
                  <a:schemeClr val="tx1"/>
                </a:solidFill>
                <a:effectLst/>
                <a:latin typeface="+mn-lt"/>
                <a:ea typeface="+mn-ea"/>
                <a:cs typeface="+mn-cs"/>
              </a:rPr>
              <a:t> </a:t>
            </a:r>
            <a:r>
              <a:rPr lang="hu-HU" sz="1200" b="0" i="1" u="none" strike="noStrike" kern="1200" dirty="0" err="1">
                <a:solidFill>
                  <a:schemeClr val="tx1"/>
                </a:solidFill>
                <a:effectLst/>
                <a:latin typeface="+mn-lt"/>
                <a:ea typeface="+mn-ea"/>
                <a:cs typeface="+mn-cs"/>
              </a:rPr>
              <a:t>Walla</a:t>
            </a:r>
            <a:r>
              <a:rPr lang="hu-HU" sz="1200" b="0" i="1" u="none" strike="noStrike" kern="1200" dirty="0">
                <a:solidFill>
                  <a:schemeClr val="tx1"/>
                </a:solidFill>
                <a:effectLst/>
                <a:latin typeface="+mn-lt"/>
                <a:ea typeface="+mn-ea"/>
                <a:cs typeface="+mn-cs"/>
              </a:rPr>
              <a:t> Hittudományi Főiskola Bibliai tanulmányok professzora.</a:t>
            </a:r>
            <a:r>
              <a:rPr lang="hu-HU" sz="1200" b="0" i="1" u="none" strike="noStrike" kern="1200" baseline="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1</a:t>
            </a:fld>
            <a:endParaRPr lang="en-US"/>
          </a:p>
        </p:txBody>
      </p:sp>
    </p:spTree>
    <p:extLst>
      <p:ext uri="{BB962C8B-B14F-4D97-AF65-F5344CB8AC3E}">
        <p14:creationId xmlns:p14="http://schemas.microsoft.com/office/powerpoint/2010/main" val="1473951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a:solidFill>
                  <a:schemeClr val="tx1"/>
                </a:solidFill>
                <a:effectLst/>
                <a:latin typeface="+mn-lt"/>
                <a:ea typeface="+mn-ea"/>
                <a:cs typeface="+mn-cs"/>
              </a:rPr>
              <a:t>Salamon templomszentelési imádsága így kezdődik: „Uram, Izráel Istene! Nincsen hozzád hasonló Isten, sem az égben ott fenn, sem a földön itt alant…(1Kir 8:23). Hasonlóképpen imádkozott </a:t>
            </a:r>
            <a:r>
              <a:rPr lang="hu-HU" sz="1200" kern="1200" dirty="0" err="1">
                <a:solidFill>
                  <a:schemeClr val="tx1"/>
                </a:solidFill>
                <a:effectLst/>
                <a:latin typeface="+mn-lt"/>
                <a:ea typeface="+mn-ea"/>
                <a:cs typeface="+mn-cs"/>
              </a:rPr>
              <a:t>Jósafát</a:t>
            </a:r>
            <a:r>
              <a:rPr lang="hu-HU" sz="1200" kern="1200" dirty="0">
                <a:solidFill>
                  <a:schemeClr val="tx1"/>
                </a:solidFill>
                <a:effectLst/>
                <a:latin typeface="+mn-lt"/>
                <a:ea typeface="+mn-ea"/>
                <a:cs typeface="+mn-cs"/>
              </a:rPr>
              <a:t> király is, amikor komolyan fenyegette az ellenség: „Oh, Uram, mi atyáink Istene! Nem te vagy-e egyedül Isten a mennyben, aki uralkodsz a pogányoknak minden országain? A te kezedben van az erő és hatalom, és senki nincsen, aki ellened megállhatna” (2Krón 20:6). Habakuk, a próféta így kezdi imádságát: „Uram, hallottam, amit hirdettél, és megrettentem! Uram!” (Hab. 3:2). A hívők így imádkoztak, amikor üldözés fenyegette az egyházat: „Urunk, te vagy az Isten, ki teremtetted a mennyet és a földet, a tengert és minden azokban levő dolgot.” (ApCsel 4:24).</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Ez persze nem jelenti azt, hogy a Biblia szereplői nem imádkoztak mindennapi gondjaik, szükségleteik megoldásáért. Sőt, ellenkezőleg, gyakran imádkoztak azért is. Ám mindig Isten dicsőítésével kezdték, áldották Őt hatalmáért és kegyelméért. Csak ezután tértek rá saját szükségleteikre.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Az imádkozással kapcsolatban Jézus és a Biblia is azt tanítja nekünk, hogy ami a legfontosabb, azt tegyük az első helyre. </a:t>
            </a:r>
          </a:p>
        </p:txBody>
      </p:sp>
      <p:sp>
        <p:nvSpPr>
          <p:cNvPr id="4" name="Slide Number Placeholder 3"/>
          <p:cNvSpPr>
            <a:spLocks noGrp="1"/>
          </p:cNvSpPr>
          <p:nvPr>
            <p:ph type="sldNum" sz="quarter" idx="5"/>
          </p:nvPr>
        </p:nvSpPr>
        <p:spPr/>
        <p:txBody>
          <a:bodyPr/>
          <a:lstStyle/>
          <a:p>
            <a:fld id="{FA58B049-FAD7-A546-98DC-54B995A1B64B}" type="slidenum">
              <a:rPr lang="en-US" smtClean="0"/>
              <a:t>10</a:t>
            </a:fld>
            <a:endParaRPr lang="en-US"/>
          </a:p>
        </p:txBody>
      </p:sp>
    </p:spTree>
    <p:extLst>
      <p:ext uri="{BB962C8B-B14F-4D97-AF65-F5344CB8AC3E}">
        <p14:creationId xmlns:p14="http://schemas.microsoft.com/office/powerpoint/2010/main" val="773888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a:solidFill>
                  <a:schemeClr val="tx1"/>
                </a:solidFill>
                <a:effectLst/>
                <a:latin typeface="+mn-lt"/>
                <a:ea typeface="+mn-ea"/>
                <a:cs typeface="+mn-cs"/>
              </a:rPr>
              <a:t>Nem változtatni kell, hanem hagyni, hogy Ő megváltoztasson </a:t>
            </a:r>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Fontos kijelentés található Jézus imádságának következő szavaiban: „Legyen meg a te akaratod, mint a mennyben, úgy a földön is.” (Máté 6:10). Ezt még jobban megerősíti az „Ámen!” szó (13. v.), amely ma is az imádság zárószava, akárcsak a bibliai időkben.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Sokan tudjuk, hogy az Ámen! szó azt jelent: Úgy legyen! Amit esetleg néhányan nem tudnak, az az, hogy az imát záró „ámen” szó nem az imádkozó kívánságait erősíti meg, hanem azt, hogy teljesüljön Isten terve az illető életére nézve. Könyörgés, hogy Isten akarata teljesüljön. Az Ámen! szó kiejtésével kifejezzük Istennek, hogy készek vagyunk alárendelni magunkat neki és elfogadni az Ő akaratát.  </a:t>
            </a:r>
          </a:p>
        </p:txBody>
      </p:sp>
      <p:sp>
        <p:nvSpPr>
          <p:cNvPr id="4" name="Slide Number Placeholder 3"/>
          <p:cNvSpPr>
            <a:spLocks noGrp="1"/>
          </p:cNvSpPr>
          <p:nvPr>
            <p:ph type="sldNum" sz="quarter" idx="5"/>
          </p:nvPr>
        </p:nvSpPr>
        <p:spPr/>
        <p:txBody>
          <a:bodyPr/>
          <a:lstStyle/>
          <a:p>
            <a:fld id="{FA58B049-FAD7-A546-98DC-54B995A1B64B}" type="slidenum">
              <a:rPr lang="en-US" smtClean="0"/>
              <a:t>11</a:t>
            </a:fld>
            <a:endParaRPr lang="en-US"/>
          </a:p>
        </p:txBody>
      </p:sp>
    </p:spTree>
    <p:extLst>
      <p:ext uri="{BB962C8B-B14F-4D97-AF65-F5344CB8AC3E}">
        <p14:creationId xmlns:p14="http://schemas.microsoft.com/office/powerpoint/2010/main" val="1722987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a:solidFill>
                  <a:schemeClr val="tx1"/>
                </a:solidFill>
                <a:effectLst/>
                <a:latin typeface="+mn-lt"/>
                <a:ea typeface="+mn-ea"/>
                <a:cs typeface="+mn-cs"/>
              </a:rPr>
              <a:t>Az imádság valódi célja nem az, hogy megpróbálja megváltoztatni Isten gondolatait, terveit velünk, vagy azokkal kapcsolatban, akikért imádkozunk. Sokkal inkább az, hogy minket változtasson meg, hogy megfeleljünk az Ő akaratának. Ezért imádkozott így Jézus a Gecsemáné-kertben: „Mindazáltal ne úgy legyen amint én akarom, hanem amint te.” (Máté 26:39).</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A zsoltáros imádsága elején megvallja: „Mikor még nyelvemen sincs a szó, immár egészen érted azt Uram!” (Zsolt 139:4). A következő kéréssel zárja imáját: „Vizsgálj meg engem, oh, Isten, és ismerd meg szívemet! Próbálj meg engem, és ismerd meg gondolataimat! Lásd meg, ha van-e nálam a gonoszságnak valamilyen útja, és vezérelj engem az örökkévalóság útján!” (23-24. v.). </a:t>
            </a:r>
          </a:p>
        </p:txBody>
      </p:sp>
      <p:sp>
        <p:nvSpPr>
          <p:cNvPr id="4" name="Slide Number Placeholder 3"/>
          <p:cNvSpPr>
            <a:spLocks noGrp="1"/>
          </p:cNvSpPr>
          <p:nvPr>
            <p:ph type="sldNum" sz="quarter" idx="5"/>
          </p:nvPr>
        </p:nvSpPr>
        <p:spPr/>
        <p:txBody>
          <a:bodyPr/>
          <a:lstStyle/>
          <a:p>
            <a:fld id="{FA58B049-FAD7-A546-98DC-54B995A1B64B}" type="slidenum">
              <a:rPr lang="en-US" smtClean="0"/>
              <a:t>12</a:t>
            </a:fld>
            <a:endParaRPr lang="en-US"/>
          </a:p>
        </p:txBody>
      </p:sp>
    </p:spTree>
    <p:extLst>
      <p:ext uri="{BB962C8B-B14F-4D97-AF65-F5344CB8AC3E}">
        <p14:creationId xmlns:p14="http://schemas.microsoft.com/office/powerpoint/2010/main" val="4243435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a:solidFill>
                  <a:schemeClr val="tx1"/>
                </a:solidFill>
                <a:effectLst/>
                <a:latin typeface="+mn-lt"/>
                <a:ea typeface="+mn-ea"/>
                <a:cs typeface="+mn-cs"/>
              </a:rPr>
              <a:t>A keresztény egyház imádságos légkörben született.  Vezetői és tagjai egyaránt naponta keresték Isten akaratát (ApCsel 1:4; 2:4, 42). Ebben az időszakban az imádság volt a leghatásosabb eszköz a keresztények kezében, amikor ellenállással és üldöztetéssel szembesültek. Így alakult az egyház fokozatosan Mestere képére.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Ugyanezt mondhatjuk el Pál apostolról is. AZ Úr egyszerűen így jellemezte tanítványának, </a:t>
            </a:r>
            <a:r>
              <a:rPr lang="hu-HU" sz="1200" kern="1200" dirty="0" err="1">
                <a:solidFill>
                  <a:schemeClr val="tx1"/>
                </a:solidFill>
                <a:effectLst/>
                <a:latin typeface="+mn-lt"/>
                <a:ea typeface="+mn-ea"/>
                <a:cs typeface="+mn-cs"/>
              </a:rPr>
              <a:t>Anániásnak</a:t>
            </a:r>
            <a:r>
              <a:rPr lang="hu-HU" sz="1200" kern="1200" dirty="0">
                <a:solidFill>
                  <a:schemeClr val="tx1"/>
                </a:solidFill>
                <a:effectLst/>
                <a:latin typeface="+mn-lt"/>
                <a:ea typeface="+mn-ea"/>
                <a:cs typeface="+mn-cs"/>
              </a:rPr>
              <a:t>: „Mert íme, imádkozik.” (ApCsel 9:11). Ahogy Pál az imádság emberévé vált, apostollá lett és Jézus Krisztus első misszionáriusává a pogányok között. Az ima által a Szentlélek megadta neki a bölcsességet és megértő lelkületet, amire szolgálatához szüksége volt.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A keresztények nyitott szívvel és lélekkel imádkoznak Istenhez, a válaszokat pedig Őrá hagyják. Ámos próféta mondja: „Keressétek a jót és ne a gonoszt, hogy éljetek… talán megkegyelmez az Úr, a Seregek Istene a József maradékinak.” (Ámos 5:14-15). Ugyanezt a tanítást találjuk Joel könyvében is: „És szíveteket szaggassátok meg, ne ruháitokat… Ki tudja, hátha visszatér és megbánja, és áldást hagy maga után.” (Joel 2:13 - 14).</a:t>
            </a:r>
          </a:p>
        </p:txBody>
      </p:sp>
      <p:sp>
        <p:nvSpPr>
          <p:cNvPr id="4" name="Slide Number Placeholder 3"/>
          <p:cNvSpPr>
            <a:spLocks noGrp="1"/>
          </p:cNvSpPr>
          <p:nvPr>
            <p:ph type="sldNum" sz="quarter" idx="5"/>
          </p:nvPr>
        </p:nvSpPr>
        <p:spPr/>
        <p:txBody>
          <a:bodyPr/>
          <a:lstStyle/>
          <a:p>
            <a:fld id="{FA58B049-FAD7-A546-98DC-54B995A1B64B}" type="slidenum">
              <a:rPr lang="en-US" smtClean="0"/>
              <a:t>13</a:t>
            </a:fld>
            <a:endParaRPr lang="en-US"/>
          </a:p>
        </p:txBody>
      </p:sp>
    </p:spTree>
    <p:extLst>
      <p:ext uri="{BB962C8B-B14F-4D97-AF65-F5344CB8AC3E}">
        <p14:creationId xmlns:p14="http://schemas.microsoft.com/office/powerpoint/2010/main" val="24309911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a:solidFill>
                  <a:schemeClr val="tx1"/>
                </a:solidFill>
                <a:effectLst/>
                <a:latin typeface="+mn-lt"/>
                <a:ea typeface="+mn-ea"/>
                <a:cs typeface="+mn-cs"/>
              </a:rPr>
              <a:t>Ezek a példák mind arra tanítanak, hogy az imádságok nem Istent változtatják meg, hanem inkább mi magunk változunk, és készen állunk elfogadni az Ő akaratát életünkre nézve.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Négy dolgot tanulhatunk meg Jézus imájából, és számos más, a Bibliában szereplő imádságból. </a:t>
            </a:r>
          </a:p>
        </p:txBody>
      </p:sp>
      <p:sp>
        <p:nvSpPr>
          <p:cNvPr id="4" name="Slide Number Placeholder 3"/>
          <p:cNvSpPr>
            <a:spLocks noGrp="1"/>
          </p:cNvSpPr>
          <p:nvPr>
            <p:ph type="sldNum" sz="quarter" idx="5"/>
          </p:nvPr>
        </p:nvSpPr>
        <p:spPr/>
        <p:txBody>
          <a:bodyPr/>
          <a:lstStyle/>
          <a:p>
            <a:fld id="{FA58B049-FAD7-A546-98DC-54B995A1B64B}" type="slidenum">
              <a:rPr lang="en-US" smtClean="0"/>
              <a:t>14</a:t>
            </a:fld>
            <a:endParaRPr lang="en-US"/>
          </a:p>
        </p:txBody>
      </p:sp>
    </p:spTree>
    <p:extLst>
      <p:ext uri="{BB962C8B-B14F-4D97-AF65-F5344CB8AC3E}">
        <p14:creationId xmlns:p14="http://schemas.microsoft.com/office/powerpoint/2010/main" val="16841526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a:solidFill>
                  <a:schemeClr val="tx1"/>
                </a:solidFill>
                <a:effectLst/>
                <a:latin typeface="+mn-lt"/>
                <a:ea typeface="+mn-ea"/>
                <a:cs typeface="+mn-cs"/>
              </a:rPr>
              <a:t>Először is, az imádkozás megtanulásának legjobb módja, hogy valóban imádkozunk.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Másodszor, Isten, akihez imádkozunk, hatalmas, mégis olyan közel van hozzánk, hogy Atyának szólíthatjuk.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Harmadszor, imádkozás közben Isten országát és az Ő igazságát a mindennapi ügyeink elé kell helyeznünk.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És negyedszer, imádságunk célja az, hogy készen álljunk Isten ránk vonatkozó akaratának elfogadására és nem az, hogy megváltoztassuk az Ő terveit velünk. </a:t>
            </a:r>
          </a:p>
        </p:txBody>
      </p:sp>
      <p:sp>
        <p:nvSpPr>
          <p:cNvPr id="4" name="Slide Number Placeholder 3"/>
          <p:cNvSpPr>
            <a:spLocks noGrp="1"/>
          </p:cNvSpPr>
          <p:nvPr>
            <p:ph type="sldNum" sz="quarter" idx="5"/>
          </p:nvPr>
        </p:nvSpPr>
        <p:spPr/>
        <p:txBody>
          <a:bodyPr/>
          <a:lstStyle/>
          <a:p>
            <a:fld id="{FA58B049-FAD7-A546-98DC-54B995A1B64B}" type="slidenum">
              <a:rPr lang="en-US" smtClean="0"/>
              <a:t>15</a:t>
            </a:fld>
            <a:endParaRPr lang="en-US"/>
          </a:p>
        </p:txBody>
      </p:sp>
    </p:spTree>
    <p:extLst>
      <p:ext uri="{BB962C8B-B14F-4D97-AF65-F5344CB8AC3E}">
        <p14:creationId xmlns:p14="http://schemas.microsoft.com/office/powerpoint/2010/main" val="2353822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a:solidFill>
                  <a:schemeClr val="tx1"/>
                </a:solidFill>
                <a:effectLst/>
                <a:latin typeface="+mn-lt"/>
                <a:ea typeface="+mn-ea"/>
                <a:cs typeface="+mn-cs"/>
              </a:rPr>
              <a:t>Jézus sokféle szükségletet betöltött, amikor a Földön járt. Tanítványai időnként különleges kérésekkel álltak elő. Az egyik legemlékezetesebb kérésüket akkor mondták neki, amikor Jézus éppen befejezte az imádkozást. „Uram, taníts minket imádkozni” (Luk 11:1) – kérték.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Nála egyetlen kérés sem talált süket fülekre. Jézus azonnal megtanította nekik a mintaimát, amit ma széles körben az „Úr imájaként” ismerünk. </a:t>
            </a:r>
          </a:p>
          <a:p>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2</a:t>
            </a:fld>
            <a:endParaRPr lang="en-US"/>
          </a:p>
        </p:txBody>
      </p:sp>
    </p:spTree>
    <p:extLst>
      <p:ext uri="{BB962C8B-B14F-4D97-AF65-F5344CB8AC3E}">
        <p14:creationId xmlns:p14="http://schemas.microsoft.com/office/powerpoint/2010/main" val="2543538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a:solidFill>
                  <a:schemeClr val="tx1"/>
                </a:solidFill>
                <a:effectLst/>
                <a:latin typeface="+mn-lt"/>
                <a:ea typeface="+mn-ea"/>
                <a:cs typeface="+mn-cs"/>
              </a:rPr>
              <a:t>Megtanulni, annyit jelent, hogy megtenni </a:t>
            </a:r>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Jézus nem mondott példabeszédet és nem tartott prédikációt sem a témáról, amikor imádkozni tanította a tanítványait. Az ima tényleges szavaira tanította őket. Ezt mondta: „Meg akarjátok tanulni, hogyan kell imádkozni? Akkor imádkozzatok! Így megy ez.”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Sok más bibliai szakaszban találhatunk valódi imádságokat. Sehol sem találhatunk hosszadalmas fejtegetést a témáról. A Biblia inkább számos, lélekkel teli imádságot tartalmaz, amelyek Isten hűséges követőinek szívéből és szájáról fakadtak</a:t>
            </a:r>
          </a:p>
        </p:txBody>
      </p:sp>
      <p:sp>
        <p:nvSpPr>
          <p:cNvPr id="4" name="Slide Number Placeholder 3"/>
          <p:cNvSpPr>
            <a:spLocks noGrp="1"/>
          </p:cNvSpPr>
          <p:nvPr>
            <p:ph type="sldNum" sz="quarter" idx="5"/>
          </p:nvPr>
        </p:nvSpPr>
        <p:spPr/>
        <p:txBody>
          <a:bodyPr/>
          <a:lstStyle/>
          <a:p>
            <a:fld id="{FA58B049-FAD7-A546-98DC-54B995A1B64B}" type="slidenum">
              <a:rPr lang="en-US" smtClean="0"/>
              <a:t>3</a:t>
            </a:fld>
            <a:endParaRPr lang="en-US"/>
          </a:p>
        </p:txBody>
      </p:sp>
    </p:spTree>
    <p:extLst>
      <p:ext uri="{BB962C8B-B14F-4D97-AF65-F5344CB8AC3E}">
        <p14:creationId xmlns:p14="http://schemas.microsoft.com/office/powerpoint/2010/main" val="3362870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a:solidFill>
                  <a:schemeClr val="tx1"/>
                </a:solidFill>
                <a:effectLst/>
                <a:latin typeface="+mn-lt"/>
                <a:ea typeface="+mn-ea"/>
                <a:cs typeface="+mn-cs"/>
              </a:rPr>
              <a:t>Istenhez szóló személyes imádság például Anna imája a silói szentélyben (1Sám 1). Vagy lássuk Jónás szabadulásért mondott imádságát a cethal gyomrában (Jónás 2). Illés próféta imája a Kármel-hegyen (1Kir 18) kiváló példája az Isten hatalmát dicsőítő imádságnak. Salamon király templomszentelési imádsága (1Kir 8) példa egy szent hely felavatásakor mondandó imára. </a:t>
            </a:r>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4</a:t>
            </a:fld>
            <a:endParaRPr lang="en-US"/>
          </a:p>
        </p:txBody>
      </p:sp>
    </p:spTree>
    <p:extLst>
      <p:ext uri="{BB962C8B-B14F-4D97-AF65-F5344CB8AC3E}">
        <p14:creationId xmlns:p14="http://schemas.microsoft.com/office/powerpoint/2010/main" val="3502637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a:solidFill>
                  <a:schemeClr val="tx1"/>
                </a:solidFill>
                <a:effectLst/>
                <a:latin typeface="+mn-lt"/>
                <a:ea typeface="+mn-ea"/>
                <a:cs typeface="+mn-cs"/>
              </a:rPr>
              <a:t>Sokat tanulhatunk a közbenjáró imádságról Dániel imádságából, amelyet népéért mondott Babilonban (Dán 9). Az elköteleződést kifejező imádság nagyszerű példája Krisztus imádsága a Gecsemáné-kertben (Mt 26), amikor készségesen átadta magát Atyja akaratának. Továbbá Jézus imája a felházban (</a:t>
            </a:r>
            <a:r>
              <a:rPr lang="hu-HU" sz="1200" kern="1200" dirty="0" err="1">
                <a:solidFill>
                  <a:schemeClr val="tx1"/>
                </a:solidFill>
                <a:effectLst/>
                <a:latin typeface="+mn-lt"/>
                <a:ea typeface="+mn-ea"/>
                <a:cs typeface="+mn-cs"/>
              </a:rPr>
              <a:t>Jn</a:t>
            </a:r>
            <a:r>
              <a:rPr lang="hu-HU" sz="1200" kern="1200" dirty="0">
                <a:solidFill>
                  <a:schemeClr val="tx1"/>
                </a:solidFill>
                <a:effectLst/>
                <a:latin typeface="+mn-lt"/>
                <a:ea typeface="+mn-ea"/>
                <a:cs typeface="+mn-cs"/>
              </a:rPr>
              <a:t> 17) a legjobb ima a Krisztus követői közötti egységről. </a:t>
            </a:r>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5</a:t>
            </a:fld>
            <a:endParaRPr lang="en-US"/>
          </a:p>
        </p:txBody>
      </p:sp>
    </p:spTree>
    <p:extLst>
      <p:ext uri="{BB962C8B-B14F-4D97-AF65-F5344CB8AC3E}">
        <p14:creationId xmlns:p14="http://schemas.microsoft.com/office/powerpoint/2010/main" val="2830879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a:solidFill>
                  <a:schemeClr val="tx1"/>
                </a:solidFill>
                <a:effectLst/>
                <a:latin typeface="+mn-lt"/>
                <a:ea typeface="+mn-ea"/>
                <a:cs typeface="+mn-cs"/>
              </a:rPr>
              <a:t>Az imádság tehát egyértelműen az Isten iránti érzelmeink természetes, spontán, közvetlen kifejezése.</a:t>
            </a:r>
          </a:p>
        </p:txBody>
      </p:sp>
      <p:sp>
        <p:nvSpPr>
          <p:cNvPr id="4" name="Slide Number Placeholder 3"/>
          <p:cNvSpPr>
            <a:spLocks noGrp="1"/>
          </p:cNvSpPr>
          <p:nvPr>
            <p:ph type="sldNum" sz="quarter" idx="5"/>
          </p:nvPr>
        </p:nvSpPr>
        <p:spPr/>
        <p:txBody>
          <a:bodyPr/>
          <a:lstStyle/>
          <a:p>
            <a:fld id="{FA58B049-FAD7-A546-98DC-54B995A1B64B}" type="slidenum">
              <a:rPr lang="en-US" smtClean="0"/>
              <a:t>6</a:t>
            </a:fld>
            <a:endParaRPr lang="en-US"/>
          </a:p>
        </p:txBody>
      </p:sp>
    </p:spTree>
    <p:extLst>
      <p:ext uri="{BB962C8B-B14F-4D97-AF65-F5344CB8AC3E}">
        <p14:creationId xmlns:p14="http://schemas.microsoft.com/office/powerpoint/2010/main" val="833875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a:solidFill>
                  <a:schemeClr val="tx1"/>
                </a:solidFill>
                <a:effectLst/>
                <a:latin typeface="+mn-lt"/>
                <a:ea typeface="+mn-ea"/>
                <a:cs typeface="+mn-cs"/>
              </a:rPr>
              <a:t>Oly hatalmas, és mégis olyan közel van</a:t>
            </a:r>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Jézus legtöbb kortársának Isten egy magasban trónoló transzcendens lény volt. Jézus egészen más volt. Imádságaiban </a:t>
            </a:r>
            <a:r>
              <a:rPr lang="hu-HU" sz="1200" i="1" kern="1200" dirty="0" err="1">
                <a:solidFill>
                  <a:schemeClr val="tx1"/>
                </a:solidFill>
                <a:effectLst/>
                <a:latin typeface="+mn-lt"/>
                <a:ea typeface="+mn-ea"/>
                <a:cs typeface="+mn-cs"/>
              </a:rPr>
              <a:t>Abba-nak</a:t>
            </a:r>
            <a:r>
              <a:rPr lang="hu-HU" sz="1200" i="1" kern="1200" dirty="0">
                <a:solidFill>
                  <a:schemeClr val="tx1"/>
                </a:solidFill>
                <a:effectLst/>
                <a:latin typeface="+mn-lt"/>
                <a:ea typeface="+mn-ea"/>
                <a:cs typeface="+mn-cs"/>
              </a:rPr>
              <a:t>, </a:t>
            </a:r>
            <a:r>
              <a:rPr lang="hu-HU" sz="1200" kern="1200" dirty="0">
                <a:solidFill>
                  <a:schemeClr val="tx1"/>
                </a:solidFill>
                <a:effectLst/>
                <a:latin typeface="+mn-lt"/>
                <a:ea typeface="+mn-ea"/>
                <a:cs typeface="+mn-cs"/>
              </a:rPr>
              <a:t>Atyámnak nevezte a mindenható Istent. Ez a Krisztus ajkán oly gyakran kiejtett megszólítási mód meghitt szó, amit még jobban talán a papa, apuka szavakkal lehetne lefordítani. Jézus úgy imádkozott, ahogy egy gyermek beszél az édesapjához, egyszerűen, meghitten és magabiztosan.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Isten népének imádságai a bibliai időkben olyan Istenről szólnak, Akit még a legmagasabb egek sem tudnak befogadni (1Kir 8:27). Mégis, ugyanaz az Isten hit által ott lakozik az imádkozó hívő szívében. Imádkozni annyit tesz, mint alázatosan kitárni szívünket a világmindenség Királya előtt, hogy hitünk által beköltözhessen oda. </a:t>
            </a:r>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7</a:t>
            </a:fld>
            <a:endParaRPr lang="en-US"/>
          </a:p>
        </p:txBody>
      </p:sp>
    </p:spTree>
    <p:extLst>
      <p:ext uri="{BB962C8B-B14F-4D97-AF65-F5344CB8AC3E}">
        <p14:creationId xmlns:p14="http://schemas.microsoft.com/office/powerpoint/2010/main" val="6508788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a:solidFill>
                  <a:schemeClr val="tx1"/>
                </a:solidFill>
                <a:effectLst/>
                <a:latin typeface="+mn-lt"/>
                <a:ea typeface="+mn-ea"/>
                <a:cs typeface="+mn-cs"/>
              </a:rPr>
              <a:t>Dávid király imádsága a 8. Zsoltárban az Urat dicsőíti, akinek a neve felséges az egész földön, akinek dicsősége az egekben van. Aki teremtette a holdat és a csillagokat, mind az Ő keze munkája. De a Zsoltárok azt is tanítják, hogy Isten gondot visel teremtményeiről.  Dávid így kiáltott fel, amikor nyomorúságosan érezte magát: „De én féreg vagyok s nem férfiú… (Zsolt 22:7), mégis tudott így imádkozni: De te, Uram, ne légy messze tőlem…” (20. v.).</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Mi is megszólíthatjuk úgy Istent, ahogy Krisztus tette? Természetesen! Valójában úgy is kellene tennünk. Az egyik drámai pillanat a Gecsemáné-kertben az volt, amikor Jézus így szólt: „Abba, Atyám! Minden lehetséges néked. Vidd el tőlem ezt a poharat; mindazáltal ne az én akaratom legyen meg, hanem a tied.” (Márk 14:36).</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Pál apostol azt mondja nekünk, hogy Isten gyermekei vagyunk, akik az Ő lelke által imádkozzuk, hogy ’</a:t>
            </a:r>
            <a:r>
              <a:rPr lang="hu-HU" sz="1200" kern="1200" dirty="0" err="1">
                <a:solidFill>
                  <a:schemeClr val="tx1"/>
                </a:solidFill>
                <a:effectLst/>
                <a:latin typeface="+mn-lt"/>
                <a:ea typeface="+mn-ea"/>
                <a:cs typeface="+mn-cs"/>
              </a:rPr>
              <a:t>Abba</a:t>
            </a:r>
            <a:r>
              <a:rPr lang="hu-HU" sz="1200" kern="1200" dirty="0">
                <a:solidFill>
                  <a:schemeClr val="tx1"/>
                </a:solidFill>
                <a:effectLst/>
                <a:latin typeface="+mn-lt"/>
                <a:ea typeface="+mn-ea"/>
                <a:cs typeface="+mn-cs"/>
              </a:rPr>
              <a:t>, Atyám” (Róm 8:15; </a:t>
            </a:r>
            <a:r>
              <a:rPr lang="hu-HU" sz="1200" kern="1200" dirty="0" err="1">
                <a:solidFill>
                  <a:schemeClr val="tx1"/>
                </a:solidFill>
                <a:effectLst/>
                <a:latin typeface="+mn-lt"/>
                <a:ea typeface="+mn-ea"/>
                <a:cs typeface="+mn-cs"/>
              </a:rPr>
              <a:t>Gal</a:t>
            </a:r>
            <a:r>
              <a:rPr lang="hu-HU" sz="1200" kern="1200" dirty="0">
                <a:solidFill>
                  <a:schemeClr val="tx1"/>
                </a:solidFill>
                <a:effectLst/>
                <a:latin typeface="+mn-lt"/>
                <a:ea typeface="+mn-ea"/>
                <a:cs typeface="+mn-cs"/>
              </a:rPr>
              <a:t> 4:6). Az efézusi hívőknek is azt mondta, hogy: „… meghajtom térdeimet a mi Urunk Jézus Krisztusnak Atyja előtt, Akiről neveztetik minden nemzetség, mennyen és földön, hogy adja meg néktek az Ő dicsősége gazdagságáért, hogy hatalmasan megerősödjetek az Ő Lelke által a belső emberben; Hogy lakozzék a Krisztus a hit által a ti szívetekben.” (</a:t>
            </a:r>
            <a:r>
              <a:rPr lang="hu-HU" sz="1200" kern="1200" dirty="0" err="1">
                <a:solidFill>
                  <a:schemeClr val="tx1"/>
                </a:solidFill>
                <a:effectLst/>
                <a:latin typeface="+mn-lt"/>
                <a:ea typeface="+mn-ea"/>
                <a:cs typeface="+mn-cs"/>
              </a:rPr>
              <a:t>Eféz</a:t>
            </a:r>
            <a:r>
              <a:rPr lang="hu-HU" sz="1200" kern="1200" dirty="0">
                <a:solidFill>
                  <a:schemeClr val="tx1"/>
                </a:solidFill>
                <a:effectLst/>
                <a:latin typeface="+mn-lt"/>
                <a:ea typeface="+mn-ea"/>
                <a:cs typeface="+mn-cs"/>
              </a:rPr>
              <a:t> 3:14-17)</a:t>
            </a:r>
          </a:p>
        </p:txBody>
      </p:sp>
      <p:sp>
        <p:nvSpPr>
          <p:cNvPr id="4" name="Slide Number Placeholder 3"/>
          <p:cNvSpPr>
            <a:spLocks noGrp="1"/>
          </p:cNvSpPr>
          <p:nvPr>
            <p:ph type="sldNum" sz="quarter" idx="5"/>
          </p:nvPr>
        </p:nvSpPr>
        <p:spPr/>
        <p:txBody>
          <a:bodyPr/>
          <a:lstStyle/>
          <a:p>
            <a:fld id="{FA58B049-FAD7-A546-98DC-54B995A1B64B}" type="slidenum">
              <a:rPr lang="en-US" smtClean="0"/>
              <a:t>8</a:t>
            </a:fld>
            <a:endParaRPr lang="en-US"/>
          </a:p>
        </p:txBody>
      </p:sp>
    </p:spTree>
    <p:extLst>
      <p:ext uri="{BB962C8B-B14F-4D97-AF65-F5344CB8AC3E}">
        <p14:creationId xmlns:p14="http://schemas.microsoft.com/office/powerpoint/2010/main" val="1357127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a:solidFill>
                  <a:schemeClr val="tx1"/>
                </a:solidFill>
                <a:effectLst/>
                <a:latin typeface="+mn-lt"/>
                <a:ea typeface="+mn-ea"/>
                <a:cs typeface="+mn-cs"/>
              </a:rPr>
              <a:t>Ami első, az legyen az első! </a:t>
            </a:r>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A Hegyibeszédben Jézus azt tanította a népnek, hogy először Isten országát és igazságát keressék, az összes többi szükségletüket pedig Ő majd megadja nekik (Máté 6:33). Jézus azt gyakorolta, amit hirdetett. Az Atyához szóló imádsága mindenekelőtt az Ő nevének szentségéről, országának eljöveteléről és akaratának földi megvalósulásáról szól. Ez az első, mert mindent, amit Ő formált és teremtett, Isten a saját dicsőségére alkotott. (</a:t>
            </a:r>
            <a:r>
              <a:rPr lang="hu-HU" sz="1200" kern="1200" dirty="0" err="1">
                <a:solidFill>
                  <a:schemeClr val="tx1"/>
                </a:solidFill>
                <a:effectLst/>
                <a:latin typeface="+mn-lt"/>
                <a:ea typeface="+mn-ea"/>
                <a:cs typeface="+mn-cs"/>
              </a:rPr>
              <a:t>Ézsa</a:t>
            </a:r>
            <a:r>
              <a:rPr lang="hu-HU" sz="1200" kern="1200" dirty="0">
                <a:solidFill>
                  <a:schemeClr val="tx1"/>
                </a:solidFill>
                <a:effectLst/>
                <a:latin typeface="+mn-lt"/>
                <a:ea typeface="+mn-ea"/>
                <a:cs typeface="+mn-cs"/>
              </a:rPr>
              <a:t> 43:7). Mivel egyedül Istené a dicsőség, meg kell adnunk neki azt, ami Őt illeti. </a:t>
            </a:r>
          </a:p>
          <a:p>
            <a:endParaRPr lang="hu-HU" sz="1200" kern="1200" dirty="0">
              <a:solidFill>
                <a:schemeClr val="tx1"/>
              </a:solidFill>
              <a:effectLst/>
              <a:latin typeface="+mn-lt"/>
              <a:ea typeface="+mn-ea"/>
              <a:cs typeface="+mn-cs"/>
            </a:endParaRPr>
          </a:p>
          <a:p>
            <a:r>
              <a:rPr lang="hu-HU" sz="1200" kern="1200" dirty="0">
                <a:solidFill>
                  <a:schemeClr val="tx1"/>
                </a:solidFill>
                <a:effectLst/>
                <a:latin typeface="+mn-lt"/>
                <a:ea typeface="+mn-ea"/>
                <a:cs typeface="+mn-cs"/>
              </a:rPr>
              <a:t>Miután Isten nevéért és országáért imádkozott, Jézus rátért a napi szükségleteinkre. Az ennivaló, a megbocsájtás és a hit szükségességére. Mindhárom Isten ajándéka számunkra. Az egész Bibliában, mindenütt azt találjuk, hogy az imádkozó személy Istent dicsőítő kijelentéssel, vagy hálaadással kezdi imáját, és csak azután mondja el kérését. </a:t>
            </a:r>
          </a:p>
        </p:txBody>
      </p:sp>
      <p:sp>
        <p:nvSpPr>
          <p:cNvPr id="4" name="Slide Number Placeholder 3"/>
          <p:cNvSpPr>
            <a:spLocks noGrp="1"/>
          </p:cNvSpPr>
          <p:nvPr>
            <p:ph type="sldNum" sz="quarter" idx="5"/>
          </p:nvPr>
        </p:nvSpPr>
        <p:spPr/>
        <p:txBody>
          <a:bodyPr/>
          <a:lstStyle/>
          <a:p>
            <a:fld id="{FA58B049-FAD7-A546-98DC-54B995A1B64B}" type="slidenum">
              <a:rPr lang="en-US" smtClean="0"/>
              <a:t>9</a:t>
            </a:fld>
            <a:endParaRPr lang="en-US"/>
          </a:p>
        </p:txBody>
      </p:sp>
    </p:spTree>
    <p:extLst>
      <p:ext uri="{BB962C8B-B14F-4D97-AF65-F5344CB8AC3E}">
        <p14:creationId xmlns:p14="http://schemas.microsoft.com/office/powerpoint/2010/main" val="2333848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2/24/2021</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106421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744C-12E6-455B-B646-2EA92DE0E9A2}"/>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D71C4D-C062-4EEE-9A9A-31ADCC5C8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44DC97-C26E-407A-9E29-68C52D547BDA}"/>
              </a:ext>
            </a:extLst>
          </p:cNvPr>
          <p:cNvSpPr>
            <a:spLocks noGrp="1"/>
          </p:cNvSpPr>
          <p:nvPr>
            <p:ph type="dt" sz="half" idx="10"/>
          </p:nvPr>
        </p:nvSpPr>
        <p:spPr/>
        <p:txBody>
          <a:bodyPr/>
          <a:lstStyle/>
          <a:p>
            <a:fld id="{11789749-A4CD-447F-8298-2B7988C91CEA}" type="datetime1">
              <a:rPr lang="en-US" smtClean="0"/>
              <a:t>2/24/2021</a:t>
            </a:fld>
            <a:endParaRPr lang="en-US"/>
          </a:p>
        </p:txBody>
      </p:sp>
      <p:sp>
        <p:nvSpPr>
          <p:cNvPr id="5" name="Footer Placeholder 4">
            <a:extLst>
              <a:ext uri="{FF2B5EF4-FFF2-40B4-BE49-F238E27FC236}">
                <a16:creationId xmlns:a16="http://schemas.microsoft.com/office/drawing/2014/main" id="{E72E9353-B771-47FF-975E-72337414E0E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EA5A858-B8B2-4364-A7D0-B2E8FAE0ADD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205085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6BABE-D80C-4F54-A03C-E1F9EBCA8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85191-EF5B-48BE-AB5D-B7BA4C3D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A387A-1231-4FE3-8574-D4331A3432D2}"/>
              </a:ext>
            </a:extLst>
          </p:cNvPr>
          <p:cNvSpPr>
            <a:spLocks noGrp="1"/>
          </p:cNvSpPr>
          <p:nvPr>
            <p:ph type="dt" sz="half" idx="10"/>
          </p:nvPr>
        </p:nvSpPr>
        <p:spPr/>
        <p:txBody>
          <a:bodyPr/>
          <a:lstStyle/>
          <a:p>
            <a:fld id="{BA0444D3-C0BA-4587-A56C-581AB9F841BE}" type="datetime1">
              <a:rPr lang="en-US" smtClean="0"/>
              <a:t>2/24/2021</a:t>
            </a:fld>
            <a:endParaRPr lang="en-US"/>
          </a:p>
        </p:txBody>
      </p:sp>
      <p:sp>
        <p:nvSpPr>
          <p:cNvPr id="5" name="Footer Placeholder 4">
            <a:extLst>
              <a:ext uri="{FF2B5EF4-FFF2-40B4-BE49-F238E27FC236}">
                <a16:creationId xmlns:a16="http://schemas.microsoft.com/office/drawing/2014/main" id="{02F21559-4901-4AD3-ABE7-DF0235457312}"/>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8F6C18E-B751-4E7B-9CD8-1BF44DAB80F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441244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201AF2CE-4F37-411C-A3EE-BBBE223265BF}" type="datetime1">
              <a:rPr lang="en-US" smtClean="0"/>
              <a:t>2/24/2021</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42122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2F68-BF19-468D-B422-54B6D189FA58}"/>
              </a:ext>
            </a:extLst>
          </p:cNvPr>
          <p:cNvSpPr>
            <a:spLocks noGrp="1"/>
          </p:cNvSpPr>
          <p:nvPr>
            <p:ph type="title"/>
          </p:nvPr>
        </p:nvSpPr>
        <p:spPr>
          <a:xfrm>
            <a:off x="831850" y="1709738"/>
            <a:ext cx="10515600" cy="2774071"/>
          </a:xfrm>
        </p:spPr>
        <p:txBody>
          <a:bodyPr anchor="b">
            <a:normAutofit/>
          </a:bodyPr>
          <a:lstStyle>
            <a:lvl1pPr algn="ct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CBF7D7-84D4-4A39-B44E-9B029EEB1FE8}"/>
              </a:ext>
            </a:extLst>
          </p:cNvPr>
          <p:cNvSpPr>
            <a:spLocks noGrp="1"/>
          </p:cNvSpPr>
          <p:nvPr>
            <p:ph type="body" idx="1"/>
          </p:nvPr>
        </p:nvSpPr>
        <p:spPr>
          <a:xfrm>
            <a:off x="831850" y="4641624"/>
            <a:ext cx="10515600" cy="1448026"/>
          </a:xfrm>
        </p:spPr>
        <p:txBody>
          <a:bodyPr/>
          <a:lstStyle>
            <a:lvl1pPr marL="0" indent="0" algn="ctr">
              <a:buNone/>
              <a:defRPr sz="2400" i="1">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E29709-D243-41E8-89FA-62FA7AEB52E1}"/>
              </a:ext>
            </a:extLst>
          </p:cNvPr>
          <p:cNvSpPr>
            <a:spLocks noGrp="1"/>
          </p:cNvSpPr>
          <p:nvPr>
            <p:ph type="dt" sz="half" idx="10"/>
          </p:nvPr>
        </p:nvSpPr>
        <p:spPr/>
        <p:txBody>
          <a:bodyPr/>
          <a:lstStyle/>
          <a:p>
            <a:fld id="{C96083D4-708C-4BB5-B4FD-30CE9FA12FD5}" type="datetime1">
              <a:rPr lang="en-US" smtClean="0"/>
              <a:t>2/24/2021</a:t>
            </a:fld>
            <a:endParaRPr lang="en-US"/>
          </a:p>
        </p:txBody>
      </p:sp>
      <p:sp>
        <p:nvSpPr>
          <p:cNvPr id="5" name="Footer Placeholder 4">
            <a:extLst>
              <a:ext uri="{FF2B5EF4-FFF2-40B4-BE49-F238E27FC236}">
                <a16:creationId xmlns:a16="http://schemas.microsoft.com/office/drawing/2014/main" id="{5AAB99C0-DC2A-4133-A10D-D43A1E05BB1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98122EFD-A17E-47F5-8AC9-EFD6D813DBE7}"/>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532222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668D-BFBE-4765-A294-8303931B57C9}"/>
              </a:ext>
            </a:extLst>
          </p:cNvPr>
          <p:cNvSpPr>
            <a:spLocks noGrp="1"/>
          </p:cNvSpPr>
          <p:nvPr>
            <p:ph type="title"/>
          </p:nvPr>
        </p:nvSpPr>
        <p:spPr>
          <a:xfrm>
            <a:off x="1346071" y="566278"/>
            <a:ext cx="9512429" cy="965458"/>
          </a:xfrm>
        </p:spPr>
        <p:txBody>
          <a:bodyPr/>
          <a:lstStyle>
            <a:lvl1pPr algn="ctr">
              <a:defRPr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B3C212-F55F-4D0D-BFA7-F00A33CAA196}"/>
              </a:ext>
            </a:extLst>
          </p:cNvPr>
          <p:cNvSpPr>
            <a:spLocks noGrp="1"/>
          </p:cNvSpPr>
          <p:nvPr>
            <p:ph sz="half" idx="1"/>
          </p:nvPr>
        </p:nvSpPr>
        <p:spPr>
          <a:xfrm>
            <a:off x="909758" y="2057400"/>
            <a:ext cx="5031521"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154BDD7-2575-4E82-887D-DCAF9EB15924}"/>
              </a:ext>
            </a:extLst>
          </p:cNvPr>
          <p:cNvSpPr>
            <a:spLocks noGrp="1"/>
          </p:cNvSpPr>
          <p:nvPr>
            <p:ph sz="half" idx="2"/>
          </p:nvPr>
        </p:nvSpPr>
        <p:spPr>
          <a:xfrm>
            <a:off x="6265408" y="2057401"/>
            <a:ext cx="5016834" cy="4119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CAECC8-3C3A-4A5D-AB7A-1F99E5023D3F}"/>
              </a:ext>
            </a:extLst>
          </p:cNvPr>
          <p:cNvSpPr>
            <a:spLocks noGrp="1"/>
          </p:cNvSpPr>
          <p:nvPr>
            <p:ph type="dt" sz="half" idx="10"/>
          </p:nvPr>
        </p:nvSpPr>
        <p:spPr/>
        <p:txBody>
          <a:bodyPr/>
          <a:lstStyle/>
          <a:p>
            <a:fld id="{D0D239B2-65BC-4C2A-A62B-3EABFE9590E4}" type="datetime1">
              <a:rPr lang="en-US" smtClean="0"/>
              <a:t>2/24/2021</a:t>
            </a:fld>
            <a:endParaRPr lang="en-US"/>
          </a:p>
        </p:txBody>
      </p:sp>
      <p:sp>
        <p:nvSpPr>
          <p:cNvPr id="6" name="Footer Placeholder 5">
            <a:extLst>
              <a:ext uri="{FF2B5EF4-FFF2-40B4-BE49-F238E27FC236}">
                <a16:creationId xmlns:a16="http://schemas.microsoft.com/office/drawing/2014/main" id="{4447609B-ACA4-4323-9340-C7DB166D7A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7409EA3-C5C7-4AC6-956A-DB9A3B4F314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995865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CDE0-7431-4F05-AA47-F10EB46C9608}"/>
              </a:ext>
            </a:extLst>
          </p:cNvPr>
          <p:cNvSpPr>
            <a:spLocks noGrp="1"/>
          </p:cNvSpPr>
          <p:nvPr>
            <p:ph type="title"/>
          </p:nvPr>
        </p:nvSpPr>
        <p:spPr>
          <a:xfrm>
            <a:off x="839788" y="365126"/>
            <a:ext cx="10276552" cy="1149350"/>
          </a:xfrm>
        </p:spPr>
        <p:txBody>
          <a:bodyPr>
            <a:normAutofit/>
          </a:bodyPr>
          <a:lstStyle>
            <a:lvl1pPr algn="ctr">
              <a:defRPr sz="3200" cap="all" spc="3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6D9FFA7-D3EA-4CB8-A471-94235AD62592}"/>
              </a:ext>
            </a:extLst>
          </p:cNvPr>
          <p:cNvSpPr>
            <a:spLocks noGrp="1"/>
          </p:cNvSpPr>
          <p:nvPr>
            <p:ph type="body" idx="1"/>
          </p:nvPr>
        </p:nvSpPr>
        <p:spPr>
          <a:xfrm>
            <a:off x="839788" y="1681163"/>
            <a:ext cx="5157787" cy="823912"/>
          </a:xfrm>
        </p:spPr>
        <p:txBody>
          <a:bodyPr anchor="b"/>
          <a:lstStyle>
            <a:lvl1pPr marL="0" indent="0">
              <a:buNone/>
              <a:defRPr sz="2400" b="1"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5360D2-88E8-43C8-92D1-67AB23BBE2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C768F6-20A1-47A1-90FE-903135EEF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555EC1-268F-4324-A003-3608AA0D84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55C8E4-FCB8-4E06-9C43-0ACD949A73D4}"/>
              </a:ext>
            </a:extLst>
          </p:cNvPr>
          <p:cNvSpPr>
            <a:spLocks noGrp="1"/>
          </p:cNvSpPr>
          <p:nvPr>
            <p:ph type="dt" sz="half" idx="10"/>
          </p:nvPr>
        </p:nvSpPr>
        <p:spPr/>
        <p:txBody>
          <a:bodyPr/>
          <a:lstStyle/>
          <a:p>
            <a:fld id="{85E05F5A-E4A3-476F-A89E-C2B73F2431E4}" type="datetime1">
              <a:rPr lang="en-US" smtClean="0"/>
              <a:t>2/24/2021</a:t>
            </a:fld>
            <a:endParaRPr lang="en-US"/>
          </a:p>
        </p:txBody>
      </p:sp>
      <p:sp>
        <p:nvSpPr>
          <p:cNvPr id="8" name="Footer Placeholder 7">
            <a:extLst>
              <a:ext uri="{FF2B5EF4-FFF2-40B4-BE49-F238E27FC236}">
                <a16:creationId xmlns:a16="http://schemas.microsoft.com/office/drawing/2014/main" id="{8B01C005-C973-4D82-942A-334F1D431A04}"/>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AAFB6186-6570-4DE8-8603-70B0A51DFE9C}"/>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023226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ADD3-88C8-4B01-8CC6-808C0E416054}"/>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2634E6A-1390-4101-B78E-7592313407D7}"/>
              </a:ext>
            </a:extLst>
          </p:cNvPr>
          <p:cNvSpPr>
            <a:spLocks noGrp="1"/>
          </p:cNvSpPr>
          <p:nvPr>
            <p:ph type="dt" sz="half" idx="10"/>
          </p:nvPr>
        </p:nvSpPr>
        <p:spPr/>
        <p:txBody>
          <a:bodyPr/>
          <a:lstStyle/>
          <a:p>
            <a:fld id="{E3761515-4A26-4F31-9F61-5A10B1FABBFC}" type="datetime1">
              <a:rPr lang="en-US" smtClean="0"/>
              <a:t>2/24/2021</a:t>
            </a:fld>
            <a:endParaRPr lang="en-US"/>
          </a:p>
        </p:txBody>
      </p:sp>
      <p:sp>
        <p:nvSpPr>
          <p:cNvPr id="4" name="Footer Placeholder 3">
            <a:extLst>
              <a:ext uri="{FF2B5EF4-FFF2-40B4-BE49-F238E27FC236}">
                <a16:creationId xmlns:a16="http://schemas.microsoft.com/office/drawing/2014/main" id="{88BC7B90-4C99-4653-872A-3572A02DAE9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3B03516-4D31-49D2-9488-33C734A7A4F6}"/>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12603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0D8488-CF25-431B-A87A-AAF141BD0BBB}"/>
              </a:ext>
            </a:extLst>
          </p:cNvPr>
          <p:cNvSpPr>
            <a:spLocks noGrp="1"/>
          </p:cNvSpPr>
          <p:nvPr>
            <p:ph type="dt" sz="half" idx="10"/>
          </p:nvPr>
        </p:nvSpPr>
        <p:spPr/>
        <p:txBody>
          <a:bodyPr/>
          <a:lstStyle/>
          <a:p>
            <a:fld id="{4A75DC65-7D1F-4BAB-9695-F7E734143E14}" type="datetime1">
              <a:rPr lang="en-US" smtClean="0"/>
              <a:t>2/24/2021</a:t>
            </a:fld>
            <a:endParaRPr lang="en-US"/>
          </a:p>
        </p:txBody>
      </p:sp>
      <p:sp>
        <p:nvSpPr>
          <p:cNvPr id="3" name="Footer Placeholder 2">
            <a:extLst>
              <a:ext uri="{FF2B5EF4-FFF2-40B4-BE49-F238E27FC236}">
                <a16:creationId xmlns:a16="http://schemas.microsoft.com/office/drawing/2014/main" id="{8A2F58E5-C92D-4C64-B867-0576B1EADD06}"/>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89216797-ABEC-4FE0-AFDE-36107B96710D}"/>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76763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2B0-990D-418E-9D10-2464E9866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81131-AFFD-4339-9F30-D408B510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47F4-7968-4698-8BD3-A583099FA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BC6F-3996-4B2B-B8F2-DD3A82CCF76B}"/>
              </a:ext>
            </a:extLst>
          </p:cNvPr>
          <p:cNvSpPr>
            <a:spLocks noGrp="1"/>
          </p:cNvSpPr>
          <p:nvPr>
            <p:ph type="dt" sz="half" idx="10"/>
          </p:nvPr>
        </p:nvSpPr>
        <p:spPr/>
        <p:txBody>
          <a:bodyPr/>
          <a:lstStyle/>
          <a:p>
            <a:fld id="{7E624077-BD55-4036-8E92-6558FDF3B653}" type="datetime1">
              <a:rPr lang="en-US" smtClean="0"/>
              <a:t>2/24/2021</a:t>
            </a:fld>
            <a:endParaRPr lang="en-US"/>
          </a:p>
        </p:txBody>
      </p:sp>
      <p:sp>
        <p:nvSpPr>
          <p:cNvPr id="6" name="Footer Placeholder 5">
            <a:extLst>
              <a:ext uri="{FF2B5EF4-FFF2-40B4-BE49-F238E27FC236}">
                <a16:creationId xmlns:a16="http://schemas.microsoft.com/office/drawing/2014/main" id="{EA832E66-581A-4CF2-A40A-4E24FAAC4AE4}"/>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E83B1C89-C625-4618-81A2-FB34E4DA071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372899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486F-443A-4F2D-AB1F-8B1F4C4DE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21213-E7FB-406A-B8CD-735AAC7AD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4F41A03-500E-49F7-8D99-A1EAFE4D3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1523D-69E9-4EAE-A610-B3A237B75842}"/>
              </a:ext>
            </a:extLst>
          </p:cNvPr>
          <p:cNvSpPr>
            <a:spLocks noGrp="1"/>
          </p:cNvSpPr>
          <p:nvPr>
            <p:ph type="dt" sz="half" idx="10"/>
          </p:nvPr>
        </p:nvSpPr>
        <p:spPr/>
        <p:txBody>
          <a:bodyPr/>
          <a:lstStyle/>
          <a:p>
            <a:fld id="{804225F2-7107-4609-BCC2-77C63064A5E8}" type="datetime1">
              <a:rPr lang="en-US" smtClean="0"/>
              <a:t>2/24/2021</a:t>
            </a:fld>
            <a:endParaRPr lang="en-US"/>
          </a:p>
        </p:txBody>
      </p:sp>
      <p:sp>
        <p:nvSpPr>
          <p:cNvPr id="6" name="Footer Placeholder 5">
            <a:extLst>
              <a:ext uri="{FF2B5EF4-FFF2-40B4-BE49-F238E27FC236}">
                <a16:creationId xmlns:a16="http://schemas.microsoft.com/office/drawing/2014/main" id="{4EDB852F-4134-4AB5-BA87-483B1E1ADD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34C5CB-918E-4A09-8222-D36E37B63C0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53910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2/24/2021</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100244665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5" r:id="rId6"/>
    <p:sldLayoutId id="2147483720" r:id="rId7"/>
    <p:sldLayoutId id="2147483721" r:id="rId8"/>
    <p:sldLayoutId id="2147483722" r:id="rId9"/>
    <p:sldLayoutId id="2147483724" r:id="rId10"/>
    <p:sldLayoutId id="2147483723" r:id="rId1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BFB2D26E-FBAE-45B8-B0F6-80E4ABDEC3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3442A66-721F-4552-A3AD-3A2215F0C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102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67EA5288-5BEB-4C44-949A-ED209FE21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4076700" cy="54863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E4ADF0-C625-7F46-9C1B-9408A82568D2}"/>
              </a:ext>
            </a:extLst>
          </p:cNvPr>
          <p:cNvSpPr>
            <a:spLocks noGrp="1"/>
          </p:cNvSpPr>
          <p:nvPr>
            <p:ph type="ctrTitle"/>
          </p:nvPr>
        </p:nvSpPr>
        <p:spPr>
          <a:xfrm>
            <a:off x="1129553" y="833718"/>
            <a:ext cx="3355950" cy="2383956"/>
          </a:xfrm>
        </p:spPr>
        <p:txBody>
          <a:bodyPr>
            <a:normAutofit/>
          </a:bodyPr>
          <a:lstStyle/>
          <a:p>
            <a:pPr>
              <a:lnSpc>
                <a:spcPct val="100000"/>
              </a:lnSpc>
            </a:pPr>
            <a:r>
              <a:rPr lang="en-US" sz="3200" b="1" dirty="0"/>
              <a:t>T</a:t>
            </a:r>
            <a:r>
              <a:rPr lang="hu-HU" sz="3200" b="1" dirty="0"/>
              <a:t>ANÍTS MINKET IMÁDKOZNI!</a:t>
            </a:r>
            <a:endParaRPr lang="en-US" sz="3200" b="1" dirty="0">
              <a:solidFill>
                <a:srgbClr val="002060"/>
              </a:solidFill>
              <a:latin typeface="Avenir Next" panose="020B0503020202020204" pitchFamily="34" charset="0"/>
            </a:endParaRPr>
          </a:p>
        </p:txBody>
      </p:sp>
      <p:sp>
        <p:nvSpPr>
          <p:cNvPr id="3" name="Subtitle 2">
            <a:extLst>
              <a:ext uri="{FF2B5EF4-FFF2-40B4-BE49-F238E27FC236}">
                <a16:creationId xmlns:a16="http://schemas.microsoft.com/office/drawing/2014/main" id="{139F1FC9-EF20-0E43-B465-0D6A3B16F94A}"/>
              </a:ext>
            </a:extLst>
          </p:cNvPr>
          <p:cNvSpPr>
            <a:spLocks noGrp="1"/>
          </p:cNvSpPr>
          <p:nvPr>
            <p:ph type="subTitle" idx="1"/>
          </p:nvPr>
        </p:nvSpPr>
        <p:spPr>
          <a:xfrm>
            <a:off x="1371600" y="3586158"/>
            <a:ext cx="2705100" cy="1371601"/>
          </a:xfrm>
        </p:spPr>
        <p:txBody>
          <a:bodyPr>
            <a:normAutofit fontScale="92500" lnSpcReduction="20000"/>
          </a:bodyPr>
          <a:lstStyle/>
          <a:p>
            <a:r>
              <a:rPr lang="hu-HU" sz="2800" dirty="0"/>
              <a:t>Négy módja, hogy a lehető legtöbbet hozzuk ki az imádságainkból</a:t>
            </a:r>
          </a:p>
        </p:txBody>
      </p:sp>
      <p:pic>
        <p:nvPicPr>
          <p:cNvPr id="4" name="Picture 3">
            <a:extLst>
              <a:ext uri="{FF2B5EF4-FFF2-40B4-BE49-F238E27FC236}">
                <a16:creationId xmlns:a16="http://schemas.microsoft.com/office/drawing/2014/main" id="{2DCCA70D-77F2-4DB1-AE94-F9F03E59260B}"/>
              </a:ext>
            </a:extLst>
          </p:cNvPr>
          <p:cNvPicPr>
            <a:picLocks noChangeAspect="1"/>
          </p:cNvPicPr>
          <p:nvPr/>
        </p:nvPicPr>
        <p:blipFill rotWithShape="1">
          <a:blip r:embed="rId3"/>
          <a:srcRect l="16996" r="16995" b="-1"/>
          <a:stretch/>
        </p:blipFill>
        <p:spPr>
          <a:xfrm>
            <a:off x="5410200" y="10"/>
            <a:ext cx="6781800" cy="6857990"/>
          </a:xfrm>
          <a:prstGeom prst="rect">
            <a:avLst/>
          </a:prstGeom>
        </p:spPr>
      </p:pic>
      <p:pic>
        <p:nvPicPr>
          <p:cNvPr id="17" name="Picture 16">
            <a:extLst>
              <a:ext uri="{FF2B5EF4-FFF2-40B4-BE49-F238E27FC236}">
                <a16:creationId xmlns:a16="http://schemas.microsoft.com/office/drawing/2014/main" id="{CBF06A19-CF4B-E041-A157-713F22620054}"/>
              </a:ext>
            </a:extLst>
          </p:cNvPr>
          <p:cNvPicPr>
            <a:picLocks noChangeAspect="1"/>
          </p:cNvPicPr>
          <p:nvPr/>
        </p:nvPicPr>
        <p:blipFill rotWithShape="1">
          <a:blip r:embed="rId3"/>
          <a:srcRect l="16996" r="16995" b="-1"/>
          <a:stretch/>
        </p:blipFill>
        <p:spPr>
          <a:xfrm>
            <a:off x="5272088" y="10"/>
            <a:ext cx="6919912" cy="6857990"/>
          </a:xfrm>
          <a:prstGeom prst="rect">
            <a:avLst/>
          </a:prstGeom>
        </p:spPr>
      </p:pic>
      <p:pic>
        <p:nvPicPr>
          <p:cNvPr id="23" name="Picture 22">
            <a:extLst>
              <a:ext uri="{FF2B5EF4-FFF2-40B4-BE49-F238E27FC236}">
                <a16:creationId xmlns:a16="http://schemas.microsoft.com/office/drawing/2014/main" id="{A3B34436-3212-A946-AD90-ED02EAD40E18}"/>
              </a:ext>
            </a:extLst>
          </p:cNvPr>
          <p:cNvPicPr>
            <a:picLocks noChangeAspect="1"/>
          </p:cNvPicPr>
          <p:nvPr/>
        </p:nvPicPr>
        <p:blipFill rotWithShape="1">
          <a:blip r:embed="rId3"/>
          <a:srcRect l="16996" r="16995" b="-1"/>
          <a:stretch/>
        </p:blipFill>
        <p:spPr>
          <a:xfrm>
            <a:off x="5272088" y="14298"/>
            <a:ext cx="6919912" cy="6857990"/>
          </a:xfrm>
          <a:prstGeom prst="rect">
            <a:avLst/>
          </a:prstGeom>
        </p:spPr>
      </p:pic>
      <p:sp>
        <p:nvSpPr>
          <p:cNvPr id="5" name="TextBox 4">
            <a:extLst>
              <a:ext uri="{FF2B5EF4-FFF2-40B4-BE49-F238E27FC236}">
                <a16:creationId xmlns:a16="http://schemas.microsoft.com/office/drawing/2014/main" id="{451A95D1-554A-BB44-9604-1923DAF10B20}"/>
              </a:ext>
            </a:extLst>
          </p:cNvPr>
          <p:cNvSpPr txBox="1"/>
          <p:nvPr/>
        </p:nvSpPr>
        <p:spPr>
          <a:xfrm>
            <a:off x="1244600" y="5283200"/>
            <a:ext cx="3086100" cy="338554"/>
          </a:xfrm>
          <a:prstGeom prst="rect">
            <a:avLst/>
          </a:prstGeom>
          <a:noFill/>
        </p:spPr>
        <p:txBody>
          <a:bodyPr wrap="square" rtlCol="0">
            <a:spAutoFit/>
          </a:bodyPr>
          <a:lstStyle/>
          <a:p>
            <a:pPr algn="ctr"/>
            <a:r>
              <a:rPr lang="hu-HU" sz="1600" dirty="0"/>
              <a:t>Írta: </a:t>
            </a:r>
            <a:r>
              <a:rPr lang="en-US" sz="1600" dirty="0" err="1"/>
              <a:t>Zdravko</a:t>
            </a:r>
            <a:r>
              <a:rPr lang="en-US" sz="1600" dirty="0"/>
              <a:t> Stefanovic</a:t>
            </a:r>
          </a:p>
        </p:txBody>
      </p:sp>
    </p:spTree>
    <p:extLst>
      <p:ext uri="{BB962C8B-B14F-4D97-AF65-F5344CB8AC3E}">
        <p14:creationId xmlns:p14="http://schemas.microsoft.com/office/powerpoint/2010/main" val="2921476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view of a mountain&#10;&#10;Description automatically generated">
            <a:extLst>
              <a:ext uri="{FF2B5EF4-FFF2-40B4-BE49-F238E27FC236}">
                <a16:creationId xmlns:a16="http://schemas.microsoft.com/office/drawing/2014/main" id="{419BB947-3387-7D45-AA19-BF4107ADDE6D}"/>
              </a:ext>
            </a:extLst>
          </p:cNvPr>
          <p:cNvPicPr>
            <a:picLocks noChangeAspect="1"/>
          </p:cNvPicPr>
          <p:nvPr/>
        </p:nvPicPr>
        <p:blipFill rotWithShape="1">
          <a:blip r:embed="rId3"/>
          <a:srcRect l="44713" r="1403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A22485FB-7EA2-F94E-81CC-421B508E7BD5}"/>
              </a:ext>
            </a:extLst>
          </p:cNvPr>
          <p:cNvSpPr>
            <a:spLocks noGrp="1"/>
          </p:cNvSpPr>
          <p:nvPr>
            <p:ph idx="1"/>
          </p:nvPr>
        </p:nvSpPr>
        <p:spPr>
          <a:xfrm>
            <a:off x="5230906" y="685801"/>
            <a:ext cx="5865462" cy="5634318"/>
          </a:xfrm>
        </p:spPr>
        <p:txBody>
          <a:bodyPr>
            <a:normAutofit fontScale="92500" lnSpcReduction="10000"/>
          </a:bodyPr>
          <a:lstStyle/>
          <a:p>
            <a:r>
              <a:rPr lang="hu-HU" sz="3000" dirty="0"/>
              <a:t>Ez persze nem jelenti azt, hogy a Biblia szereplői nem imádkoztak mindennapi gondjaik, szükségleteik megoldásáért. Sőt, ellenkezőleg, gyakran imádkoztak azért is. Ám mindig Isten dicsőítésével kezdték, áldották Őt hatalmáért és kegyelméért. Csak ezután tértek rá saját szükségleteikre. </a:t>
            </a:r>
          </a:p>
          <a:p>
            <a:endParaRPr lang="hu-HU" sz="3000" dirty="0"/>
          </a:p>
          <a:p>
            <a:r>
              <a:rPr lang="hu-HU" sz="3000" dirty="0"/>
              <a:t>Az imádkozással kapcsolatban Jézus és a Biblia is azt tanítja nekünk, hogy ami a legfontosabb, azt tegyük az első helyre. </a:t>
            </a:r>
          </a:p>
          <a:p>
            <a:endParaRPr lang="en-US" sz="2800" dirty="0"/>
          </a:p>
        </p:txBody>
      </p:sp>
    </p:spTree>
    <p:extLst>
      <p:ext uri="{BB962C8B-B14F-4D97-AF65-F5344CB8AC3E}">
        <p14:creationId xmlns:p14="http://schemas.microsoft.com/office/powerpoint/2010/main" val="1228866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2">
            <a:extLst>
              <a:ext uri="{FF2B5EF4-FFF2-40B4-BE49-F238E27FC236}">
                <a16:creationId xmlns:a16="http://schemas.microsoft.com/office/drawing/2014/main" id="{8EBD63AD-33A9-4D22-9A5B-438B663EC9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4">
            <a:extLst>
              <a:ext uri="{FF2B5EF4-FFF2-40B4-BE49-F238E27FC236}">
                <a16:creationId xmlns:a16="http://schemas.microsoft.com/office/drawing/2014/main" id="{2BAD9CC4-644A-42E5-A6A6-082517FA6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8" y="0"/>
            <a:ext cx="6096001"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91E1D4-E4D3-DB4E-8680-099BC9C5732C}"/>
              </a:ext>
            </a:extLst>
          </p:cNvPr>
          <p:cNvSpPr>
            <a:spLocks noGrp="1"/>
          </p:cNvSpPr>
          <p:nvPr>
            <p:ph type="title"/>
          </p:nvPr>
        </p:nvSpPr>
        <p:spPr>
          <a:xfrm>
            <a:off x="6575612" y="345561"/>
            <a:ext cx="4947233" cy="1726130"/>
          </a:xfrm>
        </p:spPr>
        <p:txBody>
          <a:bodyPr>
            <a:normAutofit/>
          </a:bodyPr>
          <a:lstStyle/>
          <a:p>
            <a:pPr algn="ctr"/>
            <a:r>
              <a:rPr lang="en-US" sz="2400" b="1" dirty="0"/>
              <a:t>4</a:t>
            </a:r>
            <a:r>
              <a:rPr lang="en-US" sz="2800" b="1" dirty="0">
                <a:solidFill>
                  <a:srgbClr val="002060"/>
                </a:solidFill>
              </a:rPr>
              <a:t>. </a:t>
            </a:r>
            <a:r>
              <a:rPr lang="hu-HU" sz="2800" b="1" dirty="0">
                <a:solidFill>
                  <a:srgbClr val="002060"/>
                </a:solidFill>
              </a:rPr>
              <a:t>Nem változtatni, hanem hagyni, hogy Ő megváltoztasson </a:t>
            </a:r>
            <a:br>
              <a:rPr lang="hu-HU" sz="2800" b="1" dirty="0">
                <a:solidFill>
                  <a:srgbClr val="002060"/>
                </a:solidFill>
              </a:rPr>
            </a:br>
            <a:endParaRPr lang="hu-HU" sz="2400" dirty="0">
              <a:solidFill>
                <a:srgbClr val="002060"/>
              </a:solidFill>
            </a:endParaRPr>
          </a:p>
        </p:txBody>
      </p:sp>
      <p:pic>
        <p:nvPicPr>
          <p:cNvPr id="8" name="Picture 7">
            <a:extLst>
              <a:ext uri="{FF2B5EF4-FFF2-40B4-BE49-F238E27FC236}">
                <a16:creationId xmlns:a16="http://schemas.microsoft.com/office/drawing/2014/main" id="{6BD928B5-ADB5-D84B-8509-387A4F840590}"/>
              </a:ext>
            </a:extLst>
          </p:cNvPr>
          <p:cNvPicPr>
            <a:picLocks noChangeAspect="1"/>
          </p:cNvPicPr>
          <p:nvPr/>
        </p:nvPicPr>
        <p:blipFill rotWithShape="1">
          <a:blip r:embed="rId3"/>
          <a:srcRect l="36601" r="5919" b="-2"/>
          <a:stretch/>
        </p:blipFill>
        <p:spPr>
          <a:xfrm>
            <a:off x="685801" y="685800"/>
            <a:ext cx="4724400" cy="5486400"/>
          </a:xfrm>
          <a:prstGeom prst="rect">
            <a:avLst/>
          </a:prstGeom>
        </p:spPr>
      </p:pic>
      <p:sp>
        <p:nvSpPr>
          <p:cNvPr id="3" name="Content Placeholder 2">
            <a:extLst>
              <a:ext uri="{FF2B5EF4-FFF2-40B4-BE49-F238E27FC236}">
                <a16:creationId xmlns:a16="http://schemas.microsoft.com/office/drawing/2014/main" id="{EFEC5E50-4806-E74C-A271-78A608D59B97}"/>
              </a:ext>
            </a:extLst>
          </p:cNvPr>
          <p:cNvSpPr>
            <a:spLocks noGrp="1"/>
          </p:cNvSpPr>
          <p:nvPr>
            <p:ph idx="1"/>
          </p:nvPr>
        </p:nvSpPr>
        <p:spPr>
          <a:xfrm>
            <a:off x="6801185" y="2302937"/>
            <a:ext cx="4821675" cy="2597685"/>
          </a:xfrm>
        </p:spPr>
        <p:txBody>
          <a:bodyPr>
            <a:normAutofit/>
          </a:bodyPr>
          <a:lstStyle/>
          <a:p>
            <a:r>
              <a:rPr lang="en-US" sz="2800" dirty="0"/>
              <a:t> </a:t>
            </a:r>
            <a:r>
              <a:rPr lang="hu-HU" sz="2800" dirty="0"/>
              <a:t>Az ‚Ámen’ szóval kifejezzük Istennek, hogy készek vagyunk alárendelni magunkat neki és elfogadni az Ő akaratát. </a:t>
            </a:r>
          </a:p>
        </p:txBody>
      </p:sp>
    </p:spTree>
    <p:extLst>
      <p:ext uri="{BB962C8B-B14F-4D97-AF65-F5344CB8AC3E}">
        <p14:creationId xmlns:p14="http://schemas.microsoft.com/office/powerpoint/2010/main" val="474438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B11D716-C386-4458-B509-DF66B4C0B9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E1BE3E3-58C1-4A81-90ED-54387D0F1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7818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F3E2CA-CA90-0148-84E5-F9715803B978}"/>
              </a:ext>
            </a:extLst>
          </p:cNvPr>
          <p:cNvSpPr>
            <a:spLocks noGrp="1"/>
          </p:cNvSpPr>
          <p:nvPr>
            <p:ph idx="1"/>
          </p:nvPr>
        </p:nvSpPr>
        <p:spPr>
          <a:xfrm>
            <a:off x="171450" y="800100"/>
            <a:ext cx="6481761" cy="5529260"/>
          </a:xfrm>
        </p:spPr>
        <p:txBody>
          <a:bodyPr>
            <a:normAutofit lnSpcReduction="10000"/>
          </a:bodyPr>
          <a:lstStyle/>
          <a:p>
            <a:r>
              <a:rPr lang="hu-HU" dirty="0"/>
              <a:t>Az imádság valódi célja nem az, hogy megpróbálja megváltoztatni Isten gondolatait, terveit velünk, vagy azokkal kapcsolatban, akikért imádkozunk. Sokkal inkább az, hogy minket változtasson meg, hogy megfeleljünk az Ő akaratának. Ezért imádkozott így Jézus a Gecsemáné-kertben: „Mindazáltal ne úgy legyen amint én akarom, hanem amint te” (Máté 26:39).</a:t>
            </a:r>
          </a:p>
          <a:p>
            <a:r>
              <a:rPr lang="hu-HU" dirty="0"/>
              <a:t>A zsoltáros imádsága elején megvallja: „Mikor még nyelvemen sincs a szó, immár egészen érted azt Uram!” (Zsolt 139:4). A következő kéréssel zárja imáját: „Vizsgálj meg engem, oh, Isten, és ismerd meg szívemet! Próbálj meg engem, és ismerd meg gondolataimat! Lásd meg, ha van-e nálam a gonoszságnak valamilyen útja, és vezérelj engem az örökkévalóság útján!” (23-24. v.). s</a:t>
            </a:r>
          </a:p>
          <a:p>
            <a:endParaRPr lang="en-US" dirty="0"/>
          </a:p>
        </p:txBody>
      </p:sp>
      <p:pic>
        <p:nvPicPr>
          <p:cNvPr id="4" name="Picture 3">
            <a:extLst>
              <a:ext uri="{FF2B5EF4-FFF2-40B4-BE49-F238E27FC236}">
                <a16:creationId xmlns:a16="http://schemas.microsoft.com/office/drawing/2014/main" id="{22D7350E-421D-4A4F-8A6B-4A8E6E64B4EE}"/>
              </a:ext>
            </a:extLst>
          </p:cNvPr>
          <p:cNvPicPr>
            <a:picLocks noChangeAspect="1"/>
          </p:cNvPicPr>
          <p:nvPr/>
        </p:nvPicPr>
        <p:blipFill rotWithShape="1">
          <a:blip r:embed="rId3"/>
          <a:srcRect l="40773" r="10091" b="-2"/>
          <a:stretch/>
        </p:blipFill>
        <p:spPr>
          <a:xfrm>
            <a:off x="7467600" y="685800"/>
            <a:ext cx="4038600" cy="5486400"/>
          </a:xfrm>
          <a:prstGeom prst="rect">
            <a:avLst/>
          </a:prstGeom>
        </p:spPr>
      </p:pic>
    </p:spTree>
    <p:extLst>
      <p:ext uri="{BB962C8B-B14F-4D97-AF65-F5344CB8AC3E}">
        <p14:creationId xmlns:p14="http://schemas.microsoft.com/office/powerpoint/2010/main" val="1080929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6B6EB33-E205-6D4F-86F3-FA582FE4632B}"/>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101E6904-AB70-604B-BC6B-984C4FD91B7A}"/>
              </a:ext>
            </a:extLst>
          </p:cNvPr>
          <p:cNvSpPr>
            <a:spLocks noGrp="1"/>
          </p:cNvSpPr>
          <p:nvPr>
            <p:ph idx="1"/>
          </p:nvPr>
        </p:nvSpPr>
        <p:spPr>
          <a:xfrm>
            <a:off x="5364126" y="1817153"/>
            <a:ext cx="6165978" cy="4471451"/>
          </a:xfrm>
        </p:spPr>
        <p:txBody>
          <a:bodyPr>
            <a:normAutofit/>
          </a:bodyPr>
          <a:lstStyle/>
          <a:p>
            <a:pPr algn="ctr"/>
            <a:r>
              <a:rPr lang="hu-HU" sz="2800" dirty="0"/>
              <a:t>Az Egyház imádságos légkörben született.  Vezetői és tagjai egyaránt naponta keresték Isten akaratát (ApCsel 1:4; 2:4, 42). Ebben az időszakban az imádság volt a leghatásosabb eszköz a keresztények kezében, amikor ellenállással és üldöztetéssel szembesültek. Így alakult az egyház fokozatosan Mestere képére. </a:t>
            </a:r>
          </a:p>
          <a:p>
            <a:pPr algn="ctr"/>
            <a:endParaRPr lang="hu-HU" sz="2800" dirty="0"/>
          </a:p>
        </p:txBody>
      </p:sp>
    </p:spTree>
    <p:extLst>
      <p:ext uri="{BB962C8B-B14F-4D97-AF65-F5344CB8AC3E}">
        <p14:creationId xmlns:p14="http://schemas.microsoft.com/office/powerpoint/2010/main" val="722855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1452A3F-3CD7-2A4B-8D8F-5CA8CCB2B9D7}"/>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764B7DD4-C217-6B4C-8D01-7A03A3A2EA92}"/>
              </a:ext>
            </a:extLst>
          </p:cNvPr>
          <p:cNvSpPr>
            <a:spLocks noGrp="1"/>
          </p:cNvSpPr>
          <p:nvPr>
            <p:ph idx="1"/>
          </p:nvPr>
        </p:nvSpPr>
        <p:spPr>
          <a:xfrm>
            <a:off x="5364126" y="1817153"/>
            <a:ext cx="6165978" cy="4471451"/>
          </a:xfrm>
        </p:spPr>
        <p:txBody>
          <a:bodyPr>
            <a:normAutofit/>
          </a:bodyPr>
          <a:lstStyle/>
          <a:p>
            <a:r>
              <a:rPr lang="hu-HU" sz="2800" dirty="0"/>
              <a:t>Ezek a példák mind arra tanítanak, hogy az imádságok nem Istent változtatják meg, hanem inkább mi magunk változunk, és készen állunk elfogadni az Ő akaratát életünkre nézve.  </a:t>
            </a:r>
          </a:p>
        </p:txBody>
      </p:sp>
    </p:spTree>
    <p:extLst>
      <p:ext uri="{BB962C8B-B14F-4D97-AF65-F5344CB8AC3E}">
        <p14:creationId xmlns:p14="http://schemas.microsoft.com/office/powerpoint/2010/main" val="1203478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B222ED0-D227-AD4E-934F-6F1BD6E95BC8}"/>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D6DB9058-9EAC-9F40-ADF6-BC7DF1E8D4EB}"/>
              </a:ext>
            </a:extLst>
          </p:cNvPr>
          <p:cNvSpPr>
            <a:spLocks noGrp="1"/>
          </p:cNvSpPr>
          <p:nvPr>
            <p:ph idx="1"/>
          </p:nvPr>
        </p:nvSpPr>
        <p:spPr>
          <a:xfrm>
            <a:off x="4988859" y="228600"/>
            <a:ext cx="6726891" cy="6521824"/>
          </a:xfrm>
        </p:spPr>
        <p:txBody>
          <a:bodyPr>
            <a:noAutofit/>
          </a:bodyPr>
          <a:lstStyle/>
          <a:p>
            <a:r>
              <a:rPr lang="hu-HU" sz="2800" b="1" dirty="0">
                <a:solidFill>
                  <a:schemeClr val="tx1"/>
                </a:solidFill>
              </a:rPr>
              <a:t>Először</a:t>
            </a:r>
            <a:r>
              <a:rPr lang="hu-HU" sz="2800" dirty="0">
                <a:solidFill>
                  <a:schemeClr val="tx1"/>
                </a:solidFill>
              </a:rPr>
              <a:t> is, az imádkozás megtanulásának legjobb módja, hogy valóban imádkozunk. </a:t>
            </a:r>
          </a:p>
          <a:p>
            <a:r>
              <a:rPr lang="hu-HU" sz="2800" b="1" dirty="0">
                <a:solidFill>
                  <a:schemeClr val="tx1"/>
                </a:solidFill>
              </a:rPr>
              <a:t>Másodszor</a:t>
            </a:r>
            <a:r>
              <a:rPr lang="hu-HU" sz="2800" dirty="0">
                <a:solidFill>
                  <a:schemeClr val="tx1"/>
                </a:solidFill>
              </a:rPr>
              <a:t>, Isten, akihez imádkozunk, hatalmas, mégis olyan közel van hozzánk, hogy Atyának szólíthatjuk. </a:t>
            </a:r>
          </a:p>
          <a:p>
            <a:r>
              <a:rPr lang="hu-HU" sz="2800" b="1" dirty="0">
                <a:solidFill>
                  <a:schemeClr val="tx1"/>
                </a:solidFill>
              </a:rPr>
              <a:t>Harmadszor</a:t>
            </a:r>
            <a:r>
              <a:rPr lang="hu-HU" sz="2800" dirty="0">
                <a:solidFill>
                  <a:schemeClr val="tx1"/>
                </a:solidFill>
              </a:rPr>
              <a:t>, imádkozás közben Isten országát és az Ő igazságát a mindennapi ügyeink elé kell helyeznünk. </a:t>
            </a:r>
          </a:p>
          <a:p>
            <a:r>
              <a:rPr lang="hu-HU" sz="2800" b="1" dirty="0">
                <a:solidFill>
                  <a:schemeClr val="tx1"/>
                </a:solidFill>
              </a:rPr>
              <a:t>És negyedszer</a:t>
            </a:r>
            <a:r>
              <a:rPr lang="hu-HU" sz="2800" dirty="0">
                <a:solidFill>
                  <a:schemeClr val="tx1"/>
                </a:solidFill>
              </a:rPr>
              <a:t>, imádságunk célja az, hogy készen álljunk Isten ránk vonatkozó akaratának elfogadására és nem az, hogy megváltoztassuk az Ő terveit velünk. </a:t>
            </a:r>
          </a:p>
          <a:p>
            <a:pPr>
              <a:lnSpc>
                <a:spcPct val="110000"/>
              </a:lnSpc>
            </a:pPr>
            <a:endParaRPr lang="en-US" sz="2800" dirty="0"/>
          </a:p>
        </p:txBody>
      </p:sp>
    </p:spTree>
    <p:extLst>
      <p:ext uri="{BB962C8B-B14F-4D97-AF65-F5344CB8AC3E}">
        <p14:creationId xmlns:p14="http://schemas.microsoft.com/office/powerpoint/2010/main" val="1002543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12DFC48-52B4-B042-A8E1-72AA36DCED89}"/>
              </a:ext>
            </a:extLst>
          </p:cNvPr>
          <p:cNvSpPr>
            <a:spLocks noGrp="1"/>
          </p:cNvSpPr>
          <p:nvPr>
            <p:ph idx="1"/>
          </p:nvPr>
        </p:nvSpPr>
        <p:spPr>
          <a:xfrm>
            <a:off x="951919" y="1578120"/>
            <a:ext cx="5586035" cy="4343731"/>
          </a:xfrm>
        </p:spPr>
        <p:txBody>
          <a:bodyPr>
            <a:normAutofit/>
          </a:bodyPr>
          <a:lstStyle/>
          <a:p>
            <a:pPr marL="0" indent="0" algn="ctr">
              <a:buNone/>
            </a:pPr>
            <a:r>
              <a:rPr lang="hu-HU" sz="2800" dirty="0"/>
              <a:t>JÉZUS sokféle szükségletet betöltött, AMIKOR A FÖLDÖN JÁRT. Tanítványai időnként különleges kérésekkel álltak elő. Az egyik legemlékezetesebb kérésüket akkor mondták neki, amikor Jézus éppen befejezte az imádkozást.</a:t>
            </a:r>
          </a:p>
          <a:p>
            <a:pPr marL="0" indent="0" algn="ctr">
              <a:buNone/>
            </a:pPr>
            <a:r>
              <a:rPr lang="hu-HU" sz="2800" dirty="0"/>
              <a:t> </a:t>
            </a:r>
            <a:r>
              <a:rPr lang="hu-HU" sz="2800" b="1" dirty="0"/>
              <a:t>„Uram, taníts minket imádkozni”</a:t>
            </a:r>
            <a:r>
              <a:rPr lang="hu-HU" sz="2800" dirty="0"/>
              <a:t> (</a:t>
            </a:r>
            <a:r>
              <a:rPr lang="hu-HU" sz="2800" dirty="0" err="1"/>
              <a:t>Lk</a:t>
            </a:r>
            <a:r>
              <a:rPr lang="hu-HU" sz="2800" dirty="0"/>
              <a:t> 11:1) – kérték. </a:t>
            </a:r>
          </a:p>
        </p:txBody>
      </p:sp>
      <p:pic>
        <p:nvPicPr>
          <p:cNvPr id="4" name="Picture 3" descr="A view of a mountain&#10;&#10;Description automatically generated">
            <a:extLst>
              <a:ext uri="{FF2B5EF4-FFF2-40B4-BE49-F238E27FC236}">
                <a16:creationId xmlns:a16="http://schemas.microsoft.com/office/drawing/2014/main" id="{9DC708F9-4D05-DF42-87FB-76E5A32BC432}"/>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1356338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949D06-E998-3E4B-9197-D1187D50079B}"/>
              </a:ext>
            </a:extLst>
          </p:cNvPr>
          <p:cNvSpPr>
            <a:spLocks noGrp="1"/>
          </p:cNvSpPr>
          <p:nvPr>
            <p:ph type="title"/>
          </p:nvPr>
        </p:nvSpPr>
        <p:spPr>
          <a:xfrm>
            <a:off x="874059" y="914881"/>
            <a:ext cx="5388518" cy="964407"/>
          </a:xfrm>
        </p:spPr>
        <p:txBody>
          <a:bodyPr>
            <a:normAutofit fontScale="90000"/>
          </a:bodyPr>
          <a:lstStyle/>
          <a:p>
            <a:pPr algn="ctr"/>
            <a:r>
              <a:rPr lang="en-US" sz="3000" b="1" dirty="0">
                <a:solidFill>
                  <a:srgbClr val="002060"/>
                </a:solidFill>
              </a:rPr>
              <a:t>1. </a:t>
            </a:r>
            <a:r>
              <a:rPr lang="hu-HU" sz="3000" b="1" dirty="0">
                <a:solidFill>
                  <a:srgbClr val="002060"/>
                </a:solidFill>
              </a:rPr>
              <a:t>Megtanulni, annyit jelent, hogy megtenni </a:t>
            </a:r>
            <a:endParaRPr lang="hu-HU" sz="3000" dirty="0">
              <a:solidFill>
                <a:srgbClr val="002060"/>
              </a:solidFill>
            </a:endParaRPr>
          </a:p>
        </p:txBody>
      </p:sp>
      <p:sp>
        <p:nvSpPr>
          <p:cNvPr id="3" name="Content Placeholder 2">
            <a:extLst>
              <a:ext uri="{FF2B5EF4-FFF2-40B4-BE49-F238E27FC236}">
                <a16:creationId xmlns:a16="http://schemas.microsoft.com/office/drawing/2014/main" id="{8B2F2CC2-F45E-A64F-90A1-AFE1BFD8A9CD}"/>
              </a:ext>
            </a:extLst>
          </p:cNvPr>
          <p:cNvSpPr>
            <a:spLocks noGrp="1"/>
          </p:cNvSpPr>
          <p:nvPr>
            <p:ph idx="1"/>
          </p:nvPr>
        </p:nvSpPr>
        <p:spPr>
          <a:xfrm>
            <a:off x="1175176" y="2218010"/>
            <a:ext cx="5118965" cy="3754499"/>
          </a:xfrm>
        </p:spPr>
        <p:txBody>
          <a:bodyPr>
            <a:normAutofit/>
          </a:bodyPr>
          <a:lstStyle/>
          <a:p>
            <a:r>
              <a:rPr lang="hu-HU" sz="2800" dirty="0">
                <a:solidFill>
                  <a:schemeClr val="tx1"/>
                </a:solidFill>
              </a:rPr>
              <a:t>Sok más bibliai szakaszban találhatunk valódi imádságokat. Sehol sem találhatunk hosszadalmas fejtegetést a témáról. A Biblia inkább számos, lélekkel teli imádságot tartalmaz, amelyek Isten hűséges követőinek szívéből és szájáról fakadtak</a:t>
            </a:r>
          </a:p>
        </p:txBody>
      </p:sp>
      <p:pic>
        <p:nvPicPr>
          <p:cNvPr id="4" name="Picture 3" descr="A view of a mountain&#10;&#10;Description automatically generated">
            <a:extLst>
              <a:ext uri="{FF2B5EF4-FFF2-40B4-BE49-F238E27FC236}">
                <a16:creationId xmlns:a16="http://schemas.microsoft.com/office/drawing/2014/main" id="{276DE50D-68F7-1D46-A4D2-49DFE95E6E5B}"/>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3177482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BCFF362-8C49-A040-A0FD-F7815DB5C022}"/>
              </a:ext>
            </a:extLst>
          </p:cNvPr>
          <p:cNvPicPr>
            <a:picLocks noChangeAspect="1"/>
          </p:cNvPicPr>
          <p:nvPr/>
        </p:nvPicPr>
        <p:blipFill rotWithShape="1">
          <a:blip r:embed="rId3"/>
          <a:srcRect l="44713" r="1403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EB81927B-8FDD-844D-8BE2-81F47729F69B}"/>
              </a:ext>
            </a:extLst>
          </p:cNvPr>
          <p:cNvSpPr>
            <a:spLocks noGrp="1"/>
          </p:cNvSpPr>
          <p:nvPr>
            <p:ph idx="1"/>
          </p:nvPr>
        </p:nvSpPr>
        <p:spPr>
          <a:xfrm>
            <a:off x="5014913" y="571501"/>
            <a:ext cx="6515191" cy="5717104"/>
          </a:xfrm>
        </p:spPr>
        <p:txBody>
          <a:bodyPr>
            <a:normAutofit/>
          </a:bodyPr>
          <a:lstStyle/>
          <a:p>
            <a:r>
              <a:rPr lang="hu-HU" sz="2800" dirty="0"/>
              <a:t>Istenhez szóló személyes imádság például Anna imája a silói Szentélyben (1Sám 1).</a:t>
            </a:r>
          </a:p>
          <a:p>
            <a:r>
              <a:rPr lang="hu-HU" sz="2800" dirty="0"/>
              <a:t>Vagy nézzük meg Jónás szabadulásért mondott imádságát a cethal gyomrában (Jónás 2). </a:t>
            </a:r>
          </a:p>
          <a:p>
            <a:r>
              <a:rPr lang="hu-HU" sz="2800" dirty="0"/>
              <a:t>Illés próféta imája a Kármel-hegyen (1Kir 18) kiváló példája az Isten hatalmát dicsőítő imádságnak.</a:t>
            </a:r>
          </a:p>
          <a:p>
            <a:r>
              <a:rPr lang="hu-HU" sz="2800" dirty="0"/>
              <a:t> Salamon király templomszentelési imádsága (1Kir 8) példa egy szent hely felavatásakor mondandó imára. </a:t>
            </a:r>
          </a:p>
        </p:txBody>
      </p:sp>
    </p:spTree>
    <p:extLst>
      <p:ext uri="{BB962C8B-B14F-4D97-AF65-F5344CB8AC3E}">
        <p14:creationId xmlns:p14="http://schemas.microsoft.com/office/powerpoint/2010/main" val="64330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DC372F6-72C5-FE4C-A799-1CA81BF59BD6}"/>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BD1F4D48-1A4F-6942-AF67-31B735878323}"/>
              </a:ext>
            </a:extLst>
          </p:cNvPr>
          <p:cNvSpPr>
            <a:spLocks noGrp="1"/>
          </p:cNvSpPr>
          <p:nvPr>
            <p:ph idx="1"/>
          </p:nvPr>
        </p:nvSpPr>
        <p:spPr>
          <a:xfrm>
            <a:off x="5364126" y="1817153"/>
            <a:ext cx="6165978" cy="4471451"/>
          </a:xfrm>
        </p:spPr>
        <p:txBody>
          <a:bodyPr>
            <a:normAutofit fontScale="92500"/>
          </a:bodyPr>
          <a:lstStyle/>
          <a:p>
            <a:r>
              <a:rPr lang="hu-HU" sz="2800" dirty="0"/>
              <a:t>Sokat tanulhatunk a közbenjáró imádságról Dániel imádságából, amelyet népéért mondott Babilonban (Dán 9). </a:t>
            </a:r>
          </a:p>
          <a:p>
            <a:r>
              <a:rPr lang="hu-HU" sz="2800" dirty="0"/>
              <a:t>Az elköteleződést kifejező imádság nagyszerű példája Krisztus imádsága a Gecsemáné-kertben (Mt 26), amikor készségesen átadta magát Atyja akaratának. </a:t>
            </a:r>
          </a:p>
          <a:p>
            <a:r>
              <a:rPr lang="hu-HU" sz="2800" dirty="0"/>
              <a:t>Továbbá Jézus imája a felházban (</a:t>
            </a:r>
            <a:r>
              <a:rPr lang="hu-HU" sz="2800" dirty="0" err="1"/>
              <a:t>Jn</a:t>
            </a:r>
            <a:r>
              <a:rPr lang="hu-HU" sz="2800" dirty="0"/>
              <a:t> 17) a legjobb ima a Krisztus követői közötti egységről. </a:t>
            </a:r>
            <a:endParaRPr lang="en-US" sz="2800" dirty="0"/>
          </a:p>
        </p:txBody>
      </p:sp>
    </p:spTree>
    <p:extLst>
      <p:ext uri="{BB962C8B-B14F-4D97-AF65-F5344CB8AC3E}">
        <p14:creationId xmlns:p14="http://schemas.microsoft.com/office/powerpoint/2010/main" val="2365162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3129AE00-6D8C-41D7-8B33-B44A25E0D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F9E793DA-F1DD-4288-A72D-1AFC134DB2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7467601"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458AFC8-7AD6-074D-84BF-1866DB8BBB14}"/>
              </a:ext>
            </a:extLst>
          </p:cNvPr>
          <p:cNvSpPr>
            <a:spLocks noGrp="1"/>
          </p:cNvSpPr>
          <p:nvPr>
            <p:ph idx="1"/>
          </p:nvPr>
        </p:nvSpPr>
        <p:spPr>
          <a:xfrm>
            <a:off x="1284651" y="2135939"/>
            <a:ext cx="6239050" cy="3501926"/>
          </a:xfrm>
        </p:spPr>
        <p:txBody>
          <a:bodyPr>
            <a:normAutofit/>
          </a:bodyPr>
          <a:lstStyle/>
          <a:p>
            <a:pPr marL="0" indent="0" algn="ctr">
              <a:lnSpc>
                <a:spcPct val="150000"/>
              </a:lnSpc>
              <a:buNone/>
            </a:pPr>
            <a:r>
              <a:rPr lang="hu-HU" sz="2800" b="1" dirty="0"/>
              <a:t>AZ IMÁDSÁG TEHÁT EGYÉRTELMŰEN AZ ISTEN IRÁNTI ÉRZELMEINK TERMÉSZETES, SPONTÁN, KÖZVETLEN KIFEJEZÉSE.</a:t>
            </a:r>
          </a:p>
        </p:txBody>
      </p:sp>
      <p:pic>
        <p:nvPicPr>
          <p:cNvPr id="4" name="Picture 3">
            <a:extLst>
              <a:ext uri="{FF2B5EF4-FFF2-40B4-BE49-F238E27FC236}">
                <a16:creationId xmlns:a16="http://schemas.microsoft.com/office/drawing/2014/main" id="{F53D46E5-76BB-FC41-95A6-A3CAF987D7BD}"/>
              </a:ext>
            </a:extLst>
          </p:cNvPr>
          <p:cNvPicPr>
            <a:picLocks noChangeAspect="1"/>
          </p:cNvPicPr>
          <p:nvPr/>
        </p:nvPicPr>
        <p:blipFill rotWithShape="1">
          <a:blip r:embed="rId3"/>
          <a:srcRect l="44675" r="13992" b="-2"/>
          <a:stretch/>
        </p:blipFill>
        <p:spPr>
          <a:xfrm>
            <a:off x="8153400" y="685800"/>
            <a:ext cx="3397211" cy="5486400"/>
          </a:xfrm>
          <a:prstGeom prst="rect">
            <a:avLst/>
          </a:prstGeom>
        </p:spPr>
      </p:pic>
    </p:spTree>
    <p:extLst>
      <p:ext uri="{BB962C8B-B14F-4D97-AF65-F5344CB8AC3E}">
        <p14:creationId xmlns:p14="http://schemas.microsoft.com/office/powerpoint/2010/main" val="59349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352856-3521-8F4B-A3A6-BBF792398790}"/>
              </a:ext>
            </a:extLst>
          </p:cNvPr>
          <p:cNvSpPr>
            <a:spLocks noGrp="1"/>
          </p:cNvSpPr>
          <p:nvPr>
            <p:ph type="title"/>
          </p:nvPr>
        </p:nvSpPr>
        <p:spPr>
          <a:xfrm>
            <a:off x="1050389" y="685801"/>
            <a:ext cx="5212188" cy="1627093"/>
          </a:xfrm>
        </p:spPr>
        <p:txBody>
          <a:bodyPr>
            <a:normAutofit fontScale="90000"/>
          </a:bodyPr>
          <a:lstStyle/>
          <a:p>
            <a:pPr algn="ctr"/>
            <a:r>
              <a:rPr lang="en-US" sz="3000" b="1" dirty="0">
                <a:solidFill>
                  <a:srgbClr val="002060"/>
                </a:solidFill>
              </a:rPr>
              <a:t>2. </a:t>
            </a:r>
            <a:r>
              <a:rPr lang="es-ES" sz="3000" b="1" dirty="0">
                <a:solidFill>
                  <a:srgbClr val="002060"/>
                </a:solidFill>
              </a:rPr>
              <a:t>Oly hatalmas, és mégis olyan közel van</a:t>
            </a:r>
            <a:br>
              <a:rPr lang="es-ES" sz="3000" b="1" dirty="0">
                <a:solidFill>
                  <a:srgbClr val="002060"/>
                </a:solidFill>
              </a:rPr>
            </a:br>
            <a:endParaRPr lang="en-US" sz="3000" dirty="0">
              <a:solidFill>
                <a:srgbClr val="002060"/>
              </a:solidFill>
            </a:endParaRPr>
          </a:p>
        </p:txBody>
      </p:sp>
      <p:sp>
        <p:nvSpPr>
          <p:cNvPr id="3" name="Content Placeholder 2">
            <a:extLst>
              <a:ext uri="{FF2B5EF4-FFF2-40B4-BE49-F238E27FC236}">
                <a16:creationId xmlns:a16="http://schemas.microsoft.com/office/drawing/2014/main" id="{2B6726A9-CF06-0B43-9852-0E641F3EC558}"/>
              </a:ext>
            </a:extLst>
          </p:cNvPr>
          <p:cNvSpPr>
            <a:spLocks noGrp="1"/>
          </p:cNvSpPr>
          <p:nvPr>
            <p:ph idx="1"/>
          </p:nvPr>
        </p:nvSpPr>
        <p:spPr>
          <a:xfrm>
            <a:off x="1218040" y="2589487"/>
            <a:ext cx="5118965" cy="2496868"/>
          </a:xfrm>
        </p:spPr>
        <p:txBody>
          <a:bodyPr>
            <a:normAutofit/>
          </a:bodyPr>
          <a:lstStyle/>
          <a:p>
            <a:r>
              <a:rPr lang="hu-HU" sz="2800" dirty="0"/>
              <a:t>Imádkozni annyit jelent, mint alázatosan kitárni szívünket a világmindenség Királya előtt, hogy hitünk által beköltözhessen oda. </a:t>
            </a:r>
          </a:p>
        </p:txBody>
      </p:sp>
      <p:pic>
        <p:nvPicPr>
          <p:cNvPr id="4" name="Picture 3" descr="A view of a mountain&#10;&#10;Description automatically generated">
            <a:extLst>
              <a:ext uri="{FF2B5EF4-FFF2-40B4-BE49-F238E27FC236}">
                <a16:creationId xmlns:a16="http://schemas.microsoft.com/office/drawing/2014/main" id="{6D8D7425-ACDB-6E40-8B34-0482597A1434}"/>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466600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129AE00-6D8C-41D7-8B33-B44A25E0D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9E793DA-F1DD-4288-A72D-1AFC134DB2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7467601"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60F78A6-6167-B643-B969-3047E36B540C}"/>
              </a:ext>
            </a:extLst>
          </p:cNvPr>
          <p:cNvSpPr>
            <a:spLocks noGrp="1"/>
          </p:cNvSpPr>
          <p:nvPr>
            <p:ph idx="1"/>
          </p:nvPr>
        </p:nvSpPr>
        <p:spPr>
          <a:xfrm>
            <a:off x="1284651" y="1750172"/>
            <a:ext cx="6239050" cy="3736227"/>
          </a:xfrm>
        </p:spPr>
        <p:txBody>
          <a:bodyPr>
            <a:normAutofit/>
          </a:bodyPr>
          <a:lstStyle/>
          <a:p>
            <a:r>
              <a:rPr lang="hu-HU" sz="2800" dirty="0"/>
              <a:t>Pál apostol azt mondja nekünk, hogy Isten gyermekei vagyunk, akik az Ő lelke által imádkozzuk, hogy ’</a:t>
            </a:r>
            <a:r>
              <a:rPr lang="hu-HU" sz="2800" dirty="0" err="1"/>
              <a:t>Abba</a:t>
            </a:r>
            <a:r>
              <a:rPr lang="hu-HU" sz="2800" dirty="0"/>
              <a:t>, Atyám” (Róm 8:15; </a:t>
            </a:r>
            <a:r>
              <a:rPr lang="hu-HU" sz="2800" dirty="0" err="1"/>
              <a:t>Gal</a:t>
            </a:r>
            <a:r>
              <a:rPr lang="hu-HU" sz="2800" dirty="0"/>
              <a:t> 4:6). Az efézusi hívőknek is azt mondta, hogy: „… meghajtom térdeimet a mi Urunk Jézus Krisztusnak Atyja előtt, Akiről neveztetik minden nemzetség, mennyen és földön.</a:t>
            </a:r>
          </a:p>
        </p:txBody>
      </p:sp>
      <p:pic>
        <p:nvPicPr>
          <p:cNvPr id="4" name="Picture 3">
            <a:extLst>
              <a:ext uri="{FF2B5EF4-FFF2-40B4-BE49-F238E27FC236}">
                <a16:creationId xmlns:a16="http://schemas.microsoft.com/office/drawing/2014/main" id="{9EF86B1D-E189-504D-A35B-395614BB3527}"/>
              </a:ext>
            </a:extLst>
          </p:cNvPr>
          <p:cNvPicPr>
            <a:picLocks noChangeAspect="1"/>
          </p:cNvPicPr>
          <p:nvPr/>
        </p:nvPicPr>
        <p:blipFill rotWithShape="1">
          <a:blip r:embed="rId3"/>
          <a:srcRect l="44675" r="13992" b="-2"/>
          <a:stretch/>
        </p:blipFill>
        <p:spPr>
          <a:xfrm>
            <a:off x="8153400" y="685800"/>
            <a:ext cx="3397211" cy="5486400"/>
          </a:xfrm>
          <a:prstGeom prst="rect">
            <a:avLst/>
          </a:prstGeom>
        </p:spPr>
      </p:pic>
    </p:spTree>
    <p:extLst>
      <p:ext uri="{BB962C8B-B14F-4D97-AF65-F5344CB8AC3E}">
        <p14:creationId xmlns:p14="http://schemas.microsoft.com/office/powerpoint/2010/main" val="2798827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6293A0-208E-6345-B4D1-B7E093A635F9}"/>
              </a:ext>
            </a:extLst>
          </p:cNvPr>
          <p:cNvSpPr>
            <a:spLocks noGrp="1"/>
          </p:cNvSpPr>
          <p:nvPr>
            <p:ph type="title"/>
          </p:nvPr>
        </p:nvSpPr>
        <p:spPr>
          <a:xfrm>
            <a:off x="1050389" y="914881"/>
            <a:ext cx="5212188" cy="964407"/>
          </a:xfrm>
        </p:spPr>
        <p:txBody>
          <a:bodyPr>
            <a:normAutofit/>
          </a:bodyPr>
          <a:lstStyle/>
          <a:p>
            <a:pPr algn="ctr"/>
            <a:r>
              <a:rPr lang="en-US" sz="3000" b="1" dirty="0">
                <a:solidFill>
                  <a:srgbClr val="002060"/>
                </a:solidFill>
              </a:rPr>
              <a:t>3. First Things First</a:t>
            </a:r>
            <a:endParaRPr lang="en-US" sz="3000" dirty="0">
              <a:solidFill>
                <a:srgbClr val="002060"/>
              </a:solidFill>
            </a:endParaRPr>
          </a:p>
        </p:txBody>
      </p:sp>
      <p:sp>
        <p:nvSpPr>
          <p:cNvPr id="3" name="Content Placeholder 2">
            <a:extLst>
              <a:ext uri="{FF2B5EF4-FFF2-40B4-BE49-F238E27FC236}">
                <a16:creationId xmlns:a16="http://schemas.microsoft.com/office/drawing/2014/main" id="{7CDA8690-8588-2143-B2C6-A30F3ACBCDB6}"/>
              </a:ext>
            </a:extLst>
          </p:cNvPr>
          <p:cNvSpPr>
            <a:spLocks noGrp="1"/>
          </p:cNvSpPr>
          <p:nvPr>
            <p:ph idx="1"/>
          </p:nvPr>
        </p:nvSpPr>
        <p:spPr>
          <a:xfrm>
            <a:off x="1132315" y="2232298"/>
            <a:ext cx="5586035" cy="3754499"/>
          </a:xfrm>
        </p:spPr>
        <p:txBody>
          <a:bodyPr>
            <a:normAutofit/>
          </a:bodyPr>
          <a:lstStyle/>
          <a:p>
            <a:r>
              <a:rPr lang="hu-HU" sz="2800" dirty="0"/>
              <a:t>A Hegyibeszédben Jézus azt tanította a népnek, hogy először Isten országát és igazságát keressék, az összes többi szükségletüket pedig majd Ő megadja nekik (Máté 6:33).</a:t>
            </a:r>
          </a:p>
        </p:txBody>
      </p:sp>
      <p:pic>
        <p:nvPicPr>
          <p:cNvPr id="4" name="Picture 3" descr="A view of a mountain&#10;&#10;Description automatically generated">
            <a:extLst>
              <a:ext uri="{FF2B5EF4-FFF2-40B4-BE49-F238E27FC236}">
                <a16:creationId xmlns:a16="http://schemas.microsoft.com/office/drawing/2014/main" id="{D9E060F7-99CE-4F4B-B0B0-78B25C8AD88C}"/>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2579076508"/>
      </p:ext>
    </p:extLst>
  </p:cSld>
  <p:clrMapOvr>
    <a:masterClrMapping/>
  </p:clrMapOvr>
</p:sld>
</file>

<file path=ppt/theme/theme1.xml><?xml version="1.0" encoding="utf-8"?>
<a:theme xmlns:a="http://schemas.openxmlformats.org/drawingml/2006/main" name="ClassicFrameVTI">
  <a:themeElements>
    <a:clrScheme name="AnalogousFromRegularSeedLeftStep">
      <a:dk1>
        <a:srgbClr val="000000"/>
      </a:dk1>
      <a:lt1>
        <a:srgbClr val="FFFFFF"/>
      </a:lt1>
      <a:dk2>
        <a:srgbClr val="243641"/>
      </a:dk2>
      <a:lt2>
        <a:srgbClr val="E2E4E8"/>
      </a:lt2>
      <a:accent1>
        <a:srgbClr val="CD9824"/>
      </a:accent1>
      <a:accent2>
        <a:srgbClr val="D54B17"/>
      </a:accent2>
      <a:accent3>
        <a:srgbClr val="E72944"/>
      </a:accent3>
      <a:accent4>
        <a:srgbClr val="D51782"/>
      </a:accent4>
      <a:accent5>
        <a:srgbClr val="E729E2"/>
      </a:accent5>
      <a:accent6>
        <a:srgbClr val="9023D7"/>
      </a:accent6>
      <a:hlink>
        <a:srgbClr val="5A7CC8"/>
      </a:hlink>
      <a:folHlink>
        <a:srgbClr val="7F7F7F"/>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TotalTime>
  <Words>2436</Words>
  <Application>Microsoft Office PowerPoint</Application>
  <PresentationFormat>Szélesvásznú</PresentationFormat>
  <Paragraphs>99</Paragraphs>
  <Slides>15</Slides>
  <Notes>15</Notes>
  <HiddenSlides>0</HiddenSlides>
  <MMClips>0</MMClips>
  <ScaleCrop>false</ScaleCrop>
  <HeadingPairs>
    <vt:vector size="6" baseType="variant">
      <vt:variant>
        <vt:lpstr>Használt betűtípusok</vt:lpstr>
      </vt:variant>
      <vt:variant>
        <vt:i4>5</vt:i4>
      </vt:variant>
      <vt:variant>
        <vt:lpstr>Téma</vt:lpstr>
      </vt:variant>
      <vt:variant>
        <vt:i4>1</vt:i4>
      </vt:variant>
      <vt:variant>
        <vt:lpstr>Diacímek</vt:lpstr>
      </vt:variant>
      <vt:variant>
        <vt:i4>15</vt:i4>
      </vt:variant>
    </vt:vector>
  </HeadingPairs>
  <TitlesOfParts>
    <vt:vector size="21" baseType="lpstr">
      <vt:lpstr>Avenir Next</vt:lpstr>
      <vt:lpstr>Arial</vt:lpstr>
      <vt:lpstr>Calibri</vt:lpstr>
      <vt:lpstr>Gill Sans MT</vt:lpstr>
      <vt:lpstr>Goudy Old Style</vt:lpstr>
      <vt:lpstr>ClassicFrameVTI</vt:lpstr>
      <vt:lpstr>TANÍTS MINKET IMÁDKOZNI!</vt:lpstr>
      <vt:lpstr>PowerPoint-bemutató</vt:lpstr>
      <vt:lpstr>1. Megtanulni, annyit jelent, hogy megtenni </vt:lpstr>
      <vt:lpstr>PowerPoint-bemutató</vt:lpstr>
      <vt:lpstr>PowerPoint-bemutató</vt:lpstr>
      <vt:lpstr>PowerPoint-bemutató</vt:lpstr>
      <vt:lpstr>2. Oly hatalmas, és mégis olyan közel van </vt:lpstr>
      <vt:lpstr>PowerPoint-bemutató</vt:lpstr>
      <vt:lpstr>3. First Things First</vt:lpstr>
      <vt:lpstr>PowerPoint-bemutató</vt:lpstr>
      <vt:lpstr>4. Nem változtatni, hanem hagyni, hogy Ő megváltoztasson  </vt:lpstr>
      <vt:lpstr>PowerPoint-bemutató</vt:lpstr>
      <vt:lpstr>PowerPoint-bemutató</vt:lpstr>
      <vt:lpstr>PowerPoint-bemutató</vt:lpstr>
      <vt:lpstr>PowerPoint-bemutató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 US TO PRAY</dc:title>
  <dc:creator>Arrais, Raquel</dc:creator>
  <cp:lastModifiedBy>T Maria</cp:lastModifiedBy>
  <cp:revision>37</cp:revision>
  <dcterms:created xsi:type="dcterms:W3CDTF">2020-09-26T22:30:23Z</dcterms:created>
  <dcterms:modified xsi:type="dcterms:W3CDTF">2021-02-24T20:23:57Z</dcterms:modified>
</cp:coreProperties>
</file>