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263" r:id="rId3"/>
    <p:sldId id="283" r:id="rId4"/>
    <p:sldId id="282" r:id="rId5"/>
    <p:sldId id="268" r:id="rId6"/>
    <p:sldId id="272"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4692" autoAdjust="0"/>
  </p:normalViewPr>
  <p:slideViewPr>
    <p:cSldViewPr>
      <p:cViewPr varScale="1">
        <p:scale>
          <a:sx n="53" d="100"/>
          <a:sy n="53" d="100"/>
        </p:scale>
        <p:origin x="437" y="62"/>
      </p:cViewPr>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91161-8FD7-445B-927D-7C9E1A250AAE}" type="datetimeFigureOut">
              <a:rPr lang="en-US" smtClean="0"/>
              <a:t>3/29/2020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CCBEA-30B3-4952-9282-0C36E98AE902}" type="slidenum">
              <a:rPr lang="en-US" smtClean="0"/>
              <a:t>‹#›</a:t>
            </a:fld>
            <a:endParaRPr lang="en-US"/>
          </a:p>
        </p:txBody>
      </p:sp>
    </p:spTree>
    <p:extLst>
      <p:ext uri="{BB962C8B-B14F-4D97-AF65-F5344CB8AC3E}">
        <p14:creationId xmlns:p14="http://schemas.microsoft.com/office/powerpoint/2010/main" val="420604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A0B7B-D2D9-49A6-846A-754EBE5BB9D0}" type="datetimeFigureOut">
              <a:rPr lang="en-US" smtClean="0"/>
              <a:t>3/29/2020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E93FC-2F22-4915-9D81-9DFB886E47CC}" type="slidenum">
              <a:rPr lang="en-US" smtClean="0"/>
              <a:t>‹#›</a:t>
            </a:fld>
            <a:endParaRPr lang="en-US"/>
          </a:p>
        </p:txBody>
      </p:sp>
    </p:spTree>
    <p:extLst>
      <p:ext uri="{BB962C8B-B14F-4D97-AF65-F5344CB8AC3E}">
        <p14:creationId xmlns:p14="http://schemas.microsoft.com/office/powerpoint/2010/main" val="33992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peeqJ1bmT_w"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MIELŐTT ELKEZDJÜK: </a:t>
            </a:r>
            <a:endParaRPr lang="hu-HU"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Imádságos szívvel olvassuk el a tanulmányt legalább kétszer.  </a:t>
            </a:r>
          </a:p>
          <a:p>
            <a:pPr lvl="0"/>
            <a:r>
              <a:rPr lang="hu-HU" sz="1200" kern="1200" dirty="0" smtClean="0">
                <a:solidFill>
                  <a:schemeClr val="tx1"/>
                </a:solidFill>
                <a:effectLst/>
                <a:latin typeface="+mn-lt"/>
                <a:ea typeface="+mn-ea"/>
                <a:cs typeface="+mn-cs"/>
              </a:rPr>
              <a:t>Gyűjtsünk össze minden anyagot, amire a szekciókban szükségünk lesz.</a:t>
            </a:r>
          </a:p>
          <a:p>
            <a:pPr lvl="0"/>
            <a:r>
              <a:rPr lang="hu-HU" sz="1200" kern="1200" dirty="0" smtClean="0">
                <a:solidFill>
                  <a:schemeClr val="tx1"/>
                </a:solidFill>
                <a:effectLst/>
                <a:latin typeface="+mn-lt"/>
                <a:ea typeface="+mn-ea"/>
                <a:cs typeface="+mn-cs"/>
              </a:rPr>
              <a:t>Dolgozzunk együtt valakivel a csoportból és tervezzük el, ki, melyik szekciót fogja vezetni!  </a:t>
            </a:r>
          </a:p>
          <a:p>
            <a:r>
              <a:rPr lang="hu-HU"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 VEZETŐ SZEMÉLYES FELKÉSZÜLÉSE: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Gondoljunk egy esetre, amikor időt szakítottunk Isten ünneplésére elmélkedéssel, csak Rá, igéjére és alkotásaira figyelve. Hogyan változtatta meg ez az élmény az életünket? Mennyiben mélyítette el isten megértését és a vele való kapcsolatunkat? Ha még soha nem próbáltuk Istent dicsőíteni, ezen a héten, még a foglalkozás előtt mindenképpen próbáljuk ki! Ha a Szentlélek arra indít, mondjuk el történetünket a foglalkozás elején, vagy az összefoglalási részben!  De mindenképpen használjuk a történet lelkesítő hatását a mai összejövetelen!</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1</a:t>
            </a:fld>
            <a:endParaRPr lang="en-US"/>
          </a:p>
        </p:txBody>
      </p:sp>
    </p:spTree>
    <p:extLst>
      <p:ext uri="{BB962C8B-B14F-4D97-AF65-F5344CB8AC3E}">
        <p14:creationId xmlns:p14="http://schemas.microsoft.com/office/powerpoint/2010/main" val="262036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ÜDVÖZLÉS ÉS IMÁDSÁG </a:t>
            </a:r>
            <a:endParaRPr lang="hu-H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Üdvözöljük a csoportot!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Ellenőrizzük, hogy mindenki magával hozta-e az imanaplóját! Kérdezzük meg, hogy mindenki átvette-e az előző foglalkozáson kiosztott igekutató feladatot. Felfedeztek-e valami újdonságot, vagy olyasmit, amit meg szeretnének osztani a csoporttal? Térjünk vissza az imanapló hátuljába feljegyzett imakérésekre is! Imádkozzunk majd értük a közös ima idején!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Kérjünk visszajelzéseket, megtartották-e az előző foglalkozáson tett fogadalmaikat! Ki tudta betartani az ígéreteit? Ki nem tudta, és miért volt nehéz? Ki az, aki a legyőzendő akadályok ellenére is meg tudta tartani?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Mutassuk be a mai foglalkozás témáját! Mondjuk el a lányoknak: Ma ünnepelni fogunk, de ez másfajta ünnepség lesz! Ma felfedezzük, mit jelent üdén és gyönyörűségesen ünnepelni Istent.  </a:t>
            </a:r>
          </a:p>
          <a:p>
            <a:r>
              <a:rPr lang="hu-HU" sz="1200" kern="1200" dirty="0" smtClean="0">
                <a:solidFill>
                  <a:schemeClr val="tx1"/>
                </a:solidFill>
                <a:effectLst/>
                <a:latin typeface="+mn-lt"/>
                <a:ea typeface="+mn-ea"/>
                <a:cs typeface="+mn-cs"/>
              </a:rPr>
              <a:t>Ha a legjobb barátoddal lehetnél, vajon szívesebben falnál be öt perc alatt egy csomag chipset, vagy inkább egy ötfogásos ebédet ennél meg vele a kedvenc éttermetekben? Hogyan akarsz időt tölteni Istennel? Csak falatkákat szeretnél belőle, vagy már felfedezted a vele való ünneplés csodáját?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Gyakran beérjük apró falatkákkal és kortyokkal, az Istennel töltött időből. Ez azonban korlátozza a tapasztalatainkat vele és az Ő erejének megnyilvánulását életünkben. Ünnepeljük Őt és próbáljuk meg élvezni a vele töltött időt!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2</a:t>
            </a:fld>
            <a:endParaRPr lang="en-US"/>
          </a:p>
        </p:txBody>
      </p:sp>
    </p:spTree>
    <p:extLst>
      <p:ext uri="{BB962C8B-B14F-4D97-AF65-F5344CB8AC3E}">
        <p14:creationId xmlns:p14="http://schemas.microsoft.com/office/powerpoint/2010/main" val="68264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VIDEOKLIP A TANULMÁNY BEVEZETŐJEKÉNT</a:t>
            </a:r>
            <a:r>
              <a:rPr lang="en-GB" sz="1200" b="1"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3"/>
              </a:rPr>
              <a:t>https://www.youtube.com/watch?v=peeqJ1bmT_w</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6EE93FC-2F22-4915-9D81-9DFB886E47CC}" type="slidenum">
              <a:rPr lang="en-US" smtClean="0"/>
              <a:t>3</a:t>
            </a:fld>
            <a:endParaRPr lang="en-US"/>
          </a:p>
        </p:txBody>
      </p:sp>
    </p:spTree>
    <p:extLst>
      <p:ext uri="{BB962C8B-B14F-4D97-AF65-F5344CB8AC3E}">
        <p14:creationId xmlns:p14="http://schemas.microsoft.com/office/powerpoint/2010/main" val="174304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BEMELEGÍTÉS</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Szükségünk lesz: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Az előkészített aszalt gyümölcsökre, vagy egy doboz csokoládéra. </a:t>
            </a:r>
          </a:p>
          <a:p>
            <a:r>
              <a:rPr lang="hu-HU" sz="1200" kern="1200" dirty="0" smtClean="0">
                <a:solidFill>
                  <a:schemeClr val="tx1"/>
                </a:solidFill>
                <a:effectLst/>
                <a:latin typeface="+mn-lt"/>
                <a:ea typeface="+mn-ea"/>
                <a:cs typeface="+mn-cs"/>
              </a:rPr>
              <a:t>Vegyük elő a tálcát és kérjük meg a résztvevőket, hogy vegyenek gyümölcsöt, vagy csokit. Azután a következő vázlat segítségével vezessük a csoport beszélgetését arról, hogyan tapasztalják meg az örömöt a négy érzékszervükkel.  </a:t>
            </a:r>
          </a:p>
          <a:p>
            <a:r>
              <a:rPr lang="hu-HU" sz="1200" kern="1200" dirty="0" smtClean="0">
                <a:solidFill>
                  <a:schemeClr val="tx1"/>
                </a:solidFill>
                <a:effectLst/>
                <a:latin typeface="+mn-lt"/>
                <a:ea typeface="+mn-ea"/>
                <a:cs typeface="+mn-cs"/>
              </a:rPr>
              <a:t>Ma megtanuljuk, hogyan élvezzük a gyümölcsöt (vagy a csokoládét) lassan és hogyan ismerjük meg a különböző érzékszerveinkkel. Vegyünk egyet, amit igazán szeretünk, de még ne tegyük a szánkba! </a:t>
            </a:r>
          </a:p>
          <a:p>
            <a:r>
              <a:rPr lang="hu-HU" sz="1200" kern="1200" dirty="0" smtClean="0">
                <a:solidFill>
                  <a:schemeClr val="tx1"/>
                </a:solidFill>
                <a:effectLst/>
                <a:latin typeface="+mn-lt"/>
                <a:ea typeface="+mn-ea"/>
                <a:cs typeface="+mn-cs"/>
              </a:rPr>
              <a:t>Először is nézzünk élvezetünk tárgyára! Alaposan vizsgáljuk meg! Nézzük meg a színét, az anyagát, az árnyékokat rajta!  Bizonyosodjunk meg, hogy annyira ismerjük, hogy ha visszatennénk a tálcára és összekevernénk a többivel, akkor is megismernénk, hogy melyik volt a miénk! </a:t>
            </a:r>
            <a:r>
              <a:rPr lang="hu-HU" sz="1200" i="1" kern="1200" dirty="0" smtClean="0">
                <a:solidFill>
                  <a:schemeClr val="tx1"/>
                </a:solidFill>
                <a:effectLst/>
                <a:latin typeface="+mn-lt"/>
                <a:ea typeface="+mn-ea"/>
                <a:cs typeface="+mn-cs"/>
              </a:rPr>
              <a:t>(Adjunk 20-30 másodpercet a lányoknak a szemlélésre!)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Most pedig szagoljuk meg a csemegét! Milyen az illata? Milyen más dolog illatára hasonlít? Milyen különböző illatokat érzünk benne? Gyümölcsös, fűszeres, gyógynövényes, fás, vagy egyéb illatokat? Szippantsuk be többször is mélyen az illatot és összpontosítsunk az aromájára! </a:t>
            </a:r>
            <a:r>
              <a:rPr lang="hu-HU" sz="1200" i="1" kern="1200" dirty="0" smtClean="0">
                <a:solidFill>
                  <a:schemeClr val="tx1"/>
                </a:solidFill>
                <a:effectLst/>
                <a:latin typeface="+mn-lt"/>
                <a:ea typeface="+mn-ea"/>
                <a:cs typeface="+mn-cs"/>
              </a:rPr>
              <a:t>(Adjunk 20-30 másodpercet erre is a lányoknak!)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Ezután betehetjük a szánkba, de még ne harapjunk rá! Csak hagyjuk a nyelvünkön és érezzük, ahogyan a gyümölcs leve és aromája lassan szétárad a szánkban. (Adjunk 20-30 másodpercet rá, hogy a nyelvükön tartsák a csemegét!) Gondoljunk az ízekre! Édes, sós, gyümölcsös, csípős, stb. </a:t>
            </a:r>
          </a:p>
          <a:p>
            <a:r>
              <a:rPr lang="hu-HU" sz="1200" kern="1200" dirty="0" smtClean="0">
                <a:solidFill>
                  <a:schemeClr val="tx1"/>
                </a:solidFill>
                <a:effectLst/>
                <a:latin typeface="+mn-lt"/>
                <a:ea typeface="+mn-ea"/>
                <a:cs typeface="+mn-cs"/>
              </a:rPr>
              <a:t>Ezután az ízekre és az állagára összpontosítva kezdjük el lassan szopogatni az ételt. További 20-30 másodpercig forgassuk a szánkban, csak azután kezdjük el nagyon lassan rágni. Próbáljuk meg legalább 30-szor megrágni.  </a:t>
            </a:r>
          </a:p>
          <a:p>
            <a:r>
              <a:rPr lang="hu-HU" sz="1200" kern="1200" dirty="0" smtClean="0">
                <a:solidFill>
                  <a:schemeClr val="tx1"/>
                </a:solidFill>
                <a:effectLst/>
                <a:latin typeface="+mn-lt"/>
                <a:ea typeface="+mn-ea"/>
                <a:cs typeface="+mn-cs"/>
              </a:rPr>
              <a:t>Miután mindent lenyeltünk, gondolkodjunk el ezen az élményen, és azon, hogy mit tanultunk ebből a másfajta étkezésből.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Visszajelzések – kisebb csoportokban beszéljük meg! </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Miben volt más így enni?  </a:t>
            </a:r>
          </a:p>
          <a:p>
            <a:r>
              <a:rPr lang="hu-HU" sz="1200" kern="1200" dirty="0" smtClean="0">
                <a:solidFill>
                  <a:schemeClr val="tx1"/>
                </a:solidFill>
                <a:effectLst/>
                <a:latin typeface="+mn-lt"/>
                <a:ea typeface="+mn-ea"/>
                <a:cs typeface="+mn-cs"/>
              </a:rPr>
              <a:t>Mi tetszett leginkább abban, hogy ilyen lassan ettük meg a csemegét? </a:t>
            </a:r>
          </a:p>
          <a:p>
            <a:r>
              <a:rPr lang="hu-HU" sz="1200" kern="1200" dirty="0" smtClean="0">
                <a:solidFill>
                  <a:schemeClr val="tx1"/>
                </a:solidFill>
                <a:effectLst/>
                <a:latin typeface="+mn-lt"/>
                <a:ea typeface="+mn-ea"/>
                <a:cs typeface="+mn-cs"/>
              </a:rPr>
              <a:t>Mi volt nehéz a finom falat lassú elfogyasztásában?  </a:t>
            </a:r>
          </a:p>
          <a:p>
            <a:r>
              <a:rPr lang="hu-HU" sz="1200" kern="1200" dirty="0" smtClean="0">
                <a:solidFill>
                  <a:schemeClr val="tx1"/>
                </a:solidFill>
                <a:effectLst/>
                <a:latin typeface="+mn-lt"/>
                <a:ea typeface="+mn-ea"/>
                <a:cs typeface="+mn-cs"/>
              </a:rPr>
              <a:t>Milyen betekintést nyertünk ebből arról, hogyan töltsünk időt Isten ünneplésével?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4</a:t>
            </a:fld>
            <a:endParaRPr lang="en-US"/>
          </a:p>
        </p:txBody>
      </p:sp>
    </p:spTree>
    <p:extLst>
      <p:ext uri="{BB962C8B-B14F-4D97-AF65-F5344CB8AC3E}">
        <p14:creationId xmlns:p14="http://schemas.microsoft.com/office/powerpoint/2010/main" val="74804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IGEKUTATÁS</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Szükségünk lesz:</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5 papírtányérra, amelyek hátlapjára felírtuk az igekutatás hivatkozásait. </a:t>
            </a:r>
          </a:p>
          <a:p>
            <a:pPr lvl="0"/>
            <a:r>
              <a:rPr lang="hu-HU" sz="1200" kern="1200" dirty="0" smtClean="0">
                <a:solidFill>
                  <a:schemeClr val="tx1"/>
                </a:solidFill>
                <a:effectLst/>
                <a:latin typeface="+mn-lt"/>
                <a:ea typeface="+mn-ea"/>
                <a:cs typeface="+mn-cs"/>
              </a:rPr>
              <a:t>Filctollakra, amivel a tányérok előlapjára írhatunk.</a:t>
            </a:r>
          </a:p>
          <a:p>
            <a:pPr lvl="0"/>
            <a:r>
              <a:rPr lang="hu-HU" sz="1200" kern="1200" dirty="0" smtClean="0">
                <a:solidFill>
                  <a:schemeClr val="tx1"/>
                </a:solidFill>
                <a:effectLst/>
                <a:latin typeface="+mn-lt"/>
                <a:ea typeface="+mn-ea"/>
                <a:cs typeface="+mn-cs"/>
              </a:rPr>
              <a:t>Fejenként egy példány igekutató jegyzetre. </a:t>
            </a:r>
          </a:p>
          <a:p>
            <a:pPr lvl="0"/>
            <a:r>
              <a:rPr lang="hu-HU" sz="1200" kern="1200" dirty="0" smtClean="0">
                <a:solidFill>
                  <a:schemeClr val="tx1"/>
                </a:solidFill>
                <a:effectLst/>
                <a:latin typeface="+mn-lt"/>
                <a:ea typeface="+mn-ea"/>
                <a:cs typeface="+mn-cs"/>
              </a:rPr>
              <a:t>Üres papírlapokra. </a:t>
            </a:r>
          </a:p>
          <a:p>
            <a:pPr lvl="0"/>
            <a:r>
              <a:rPr lang="hu-HU" sz="1200" kern="1200" dirty="0" smtClean="0">
                <a:solidFill>
                  <a:schemeClr val="tx1"/>
                </a:solidFill>
                <a:effectLst/>
                <a:latin typeface="+mn-lt"/>
                <a:ea typeface="+mn-ea"/>
                <a:cs typeface="+mn-cs"/>
              </a:rPr>
              <a:t>Tollakra és ceruzákra.</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Osszuk öt kisebb csoportra a résztvevők nagy csoportját!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Adjunk mindegyik csoportnak egy papírtányért, hátlapjukon egy-egy igei hivatkozással.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Kérjük meg a csoportokat, hogy keressék ki a tányérjuk hátoldalán szereplő igeverset és beszéljék meg annak jelentését.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Gyűljünk össze ismét a nagy csoportba!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Kérjük meg a csoportokat, hogy mutassák be tányérjukat a többi csoportnak. Olvassák fel igeversüket és mondják el, mit emeltek ki megbeszélésük során.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Teljes csoportban beszéljük meg az igekutató jegyzet pontjait.</a:t>
            </a:r>
          </a:p>
          <a:p>
            <a:r>
              <a:rPr lang="hu-HU" sz="1200" kern="1200" dirty="0" smtClean="0">
                <a:solidFill>
                  <a:schemeClr val="tx1"/>
                </a:solidFill>
                <a:effectLst/>
                <a:latin typeface="+mn-lt"/>
                <a:ea typeface="+mn-ea"/>
                <a:cs typeface="+mn-cs"/>
              </a:rPr>
              <a:t>Majd a résztvevők 4 csoportban beszéljék meg az utolsó kérdéseket!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Bátorítsuk a csoportokat, hogy gyűjtsenek össze minél több ötletet az Istennel való elmélkedésről! Kérjük meg őket, hogy írják is le őket nekünk.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Gyűjtsük össze és rendszerezzük az ötleteket egy jegyzetbe, amit majd a következő foglalkozásra kinyomtathatunk a résztvevőknek.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Adjunk minden résztvevőnek egy példányt az igekutató jegyzetből, hogy magukkal vihessék.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Kiegészítő gyakorlatként ez alkalommal kreatív elmélkedést tartunk.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Szükségünk lesz: </a:t>
            </a:r>
          </a:p>
          <a:p>
            <a:pPr lvl="0"/>
            <a:r>
              <a:rPr lang="hu-HU" sz="1200" kern="1200" dirty="0" smtClean="0">
                <a:solidFill>
                  <a:schemeClr val="tx1"/>
                </a:solidFill>
                <a:effectLst/>
                <a:latin typeface="+mn-lt"/>
                <a:ea typeface="+mn-ea"/>
                <a:cs typeface="+mn-cs"/>
              </a:rPr>
              <a:t>Személyenként 1 példányra a kinyomtatott 103.Zsoltárból.</a:t>
            </a:r>
          </a:p>
          <a:p>
            <a:pPr lvl="0"/>
            <a:r>
              <a:rPr lang="hu-HU" sz="1200" kern="1200" dirty="0" smtClean="0">
                <a:solidFill>
                  <a:schemeClr val="tx1"/>
                </a:solidFill>
                <a:effectLst/>
                <a:latin typeface="+mn-lt"/>
                <a:ea typeface="+mn-ea"/>
                <a:cs typeface="+mn-cs"/>
              </a:rPr>
              <a:t>Üres papírlapokra és színes karton-kártyákra.  </a:t>
            </a:r>
          </a:p>
          <a:p>
            <a:pPr lvl="0"/>
            <a:r>
              <a:rPr lang="hu-HU" sz="1200" kern="1200" dirty="0" smtClean="0">
                <a:solidFill>
                  <a:schemeClr val="tx1"/>
                </a:solidFill>
                <a:effectLst/>
                <a:latin typeface="+mn-lt"/>
                <a:ea typeface="+mn-ea"/>
                <a:cs typeface="+mn-cs"/>
              </a:rPr>
              <a:t>Papírragasztóra és kétoldalas ragasztószalagra. </a:t>
            </a:r>
          </a:p>
          <a:p>
            <a:pPr lvl="0"/>
            <a:r>
              <a:rPr lang="hu-HU" sz="1200" kern="1200" dirty="0" smtClean="0">
                <a:solidFill>
                  <a:schemeClr val="tx1"/>
                </a:solidFill>
                <a:effectLst/>
                <a:latin typeface="+mn-lt"/>
                <a:ea typeface="+mn-ea"/>
                <a:cs typeface="+mn-cs"/>
              </a:rPr>
              <a:t>Kollázs papír darabkákra. </a:t>
            </a:r>
          </a:p>
          <a:p>
            <a:pPr lvl="0"/>
            <a:r>
              <a:rPr lang="hu-HU" sz="1200" kern="1200" dirty="0" smtClean="0">
                <a:solidFill>
                  <a:schemeClr val="tx1"/>
                </a:solidFill>
                <a:effectLst/>
                <a:latin typeface="+mn-lt"/>
                <a:ea typeface="+mn-ea"/>
                <a:cs typeface="+mn-cs"/>
              </a:rPr>
              <a:t>Ollókra.</a:t>
            </a:r>
          </a:p>
          <a:p>
            <a:pPr lvl="0"/>
            <a:r>
              <a:rPr lang="hu-HU" sz="1200" kern="1200" dirty="0" smtClean="0">
                <a:solidFill>
                  <a:schemeClr val="tx1"/>
                </a:solidFill>
                <a:effectLst/>
                <a:latin typeface="+mn-lt"/>
                <a:ea typeface="+mn-ea"/>
                <a:cs typeface="+mn-cs"/>
              </a:rPr>
              <a:t>Tollakra és ceruzákra.  </a:t>
            </a:r>
          </a:p>
          <a:p>
            <a:pPr lvl="0"/>
            <a:r>
              <a:rPr lang="hu-HU" sz="1200" kern="1200" dirty="0" smtClean="0">
                <a:solidFill>
                  <a:schemeClr val="tx1"/>
                </a:solidFill>
                <a:effectLst/>
                <a:latin typeface="+mn-lt"/>
                <a:ea typeface="+mn-ea"/>
                <a:cs typeface="+mn-cs"/>
              </a:rPr>
              <a:t>Zsírkrétára és filctollra. </a:t>
            </a:r>
          </a:p>
          <a:p>
            <a:pPr lvl="0"/>
            <a:r>
              <a:rPr lang="hu-HU" sz="1200" kern="1200" dirty="0" smtClean="0">
                <a:solidFill>
                  <a:schemeClr val="tx1"/>
                </a:solidFill>
                <a:effectLst/>
                <a:latin typeface="+mn-lt"/>
                <a:ea typeface="+mn-ea"/>
                <a:cs typeface="+mn-cs"/>
              </a:rPr>
              <a:t>Gyurmára vagy modellező agyagra. </a:t>
            </a:r>
          </a:p>
          <a:p>
            <a:r>
              <a:rPr lang="hu-HU" sz="1200" kern="1200" dirty="0" smtClean="0">
                <a:solidFill>
                  <a:schemeClr val="tx1"/>
                </a:solidFill>
                <a:effectLst/>
                <a:latin typeface="+mn-lt"/>
                <a:ea typeface="+mn-ea"/>
                <a:cs typeface="+mn-cs"/>
              </a:rPr>
              <a:t>A résztvevők létszámától függően biztosítsunk több asztalt is, amelyeken szépen elrendezzük a kézműves alapanyagokat. (A jó minőségű alapanyagok és az ízléses elrendezés segít megfelelő környezetet teremteni az elmélkedéshez. A gyenge minőségű kellékek és a rendetlen asztal elvonja a figyelmet.)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Adjunk egy példányt mindenkinek az új fordítású 103. Zsoltárból!</a:t>
            </a:r>
          </a:p>
          <a:p>
            <a:r>
              <a:rPr lang="hu-HU" sz="1200" kern="1200" dirty="0" smtClean="0">
                <a:solidFill>
                  <a:schemeClr val="tx1"/>
                </a:solidFill>
                <a:effectLst/>
                <a:latin typeface="+mn-lt"/>
                <a:ea typeface="+mn-ea"/>
                <a:cs typeface="+mn-cs"/>
              </a:rPr>
              <a:t>Kérjünk meg egy jó előadót, hogy olvassa fel hangosan a zsoltárt!  </a:t>
            </a:r>
          </a:p>
          <a:p>
            <a:r>
              <a:rPr lang="hu-HU" sz="1200" kern="1200" dirty="0" smtClean="0">
                <a:solidFill>
                  <a:schemeClr val="tx1"/>
                </a:solidFill>
                <a:effectLst/>
                <a:latin typeface="+mn-lt"/>
                <a:ea typeface="+mn-ea"/>
                <a:cs typeface="+mn-cs"/>
              </a:rPr>
              <a:t>Ezután tegyünk fel néhány „kíváncsiskodó” kérdést: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Kíváncsi vagyok, vajon melyik igevers, vagy kifejezés tetszett nektek legjobban.</a:t>
            </a:r>
          </a:p>
          <a:p>
            <a:pPr lvl="0"/>
            <a:r>
              <a:rPr lang="hu-HU" sz="1200" kern="1200" dirty="0" smtClean="0">
                <a:solidFill>
                  <a:schemeClr val="tx1"/>
                </a:solidFill>
                <a:effectLst/>
                <a:latin typeface="+mn-lt"/>
                <a:ea typeface="+mn-ea"/>
                <a:cs typeface="+mn-cs"/>
              </a:rPr>
              <a:t>Érdekelne, hogy a zsoltár melyik verse a legfontosabb.</a:t>
            </a:r>
          </a:p>
          <a:p>
            <a:pPr lvl="0"/>
            <a:r>
              <a:rPr lang="hu-HU" sz="1200" kern="1200" dirty="0" smtClean="0">
                <a:solidFill>
                  <a:schemeClr val="tx1"/>
                </a:solidFill>
                <a:effectLst/>
                <a:latin typeface="+mn-lt"/>
                <a:ea typeface="+mn-ea"/>
                <a:cs typeface="+mn-cs"/>
              </a:rPr>
              <a:t>Kíváncsi vagyok, hogy a zsoltár melyik verse, vagy igeszakasza fejezi ki leginkább azt, hogy vagyunk mi jelenleg. </a:t>
            </a:r>
          </a:p>
          <a:p>
            <a:pPr lvl="0"/>
            <a:r>
              <a:rPr lang="hu-HU" sz="1200" kern="1200" dirty="0" smtClean="0">
                <a:solidFill>
                  <a:schemeClr val="tx1"/>
                </a:solidFill>
                <a:effectLst/>
                <a:latin typeface="+mn-lt"/>
                <a:ea typeface="+mn-ea"/>
                <a:cs typeface="+mn-cs"/>
              </a:rPr>
              <a:t>Kíváncsi vagyok, melyik igevers segít most a legkevésbé? Mit gondoltok, miért került bele mégis ebbe a fejezetbe?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Buzdítsuk a lányokat kíváncsiskodó kérdéseik és gondolataik megvitatására. Hangsúlyozzuk, hogy nincsen rossz válasz.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Ezután adjunk 10-15 percet a résztvevőknek, hogy írjanak le, vagy készítsenek valamit a kézműves kellékekből, amit a 103.Zsoltár Istenről eszükbe juttatott. </a:t>
            </a:r>
          </a:p>
          <a:p>
            <a:r>
              <a:rPr lang="hu-HU" sz="1200" kern="1200" dirty="0" smtClean="0">
                <a:solidFill>
                  <a:schemeClr val="tx1"/>
                </a:solidFill>
                <a:effectLst/>
                <a:latin typeface="+mn-lt"/>
                <a:ea typeface="+mn-ea"/>
                <a:cs typeface="+mn-cs"/>
              </a:rPr>
              <a:t>Hangsúlyozzuk, hogy amit elkészítenek az csak rájuk és Istenre tartozik. Nem kell megmutatniuk, vagy hangosan felolvasniuk. Akár fel is állhatnak, körbesétálhatnak, vagy nyugodtan ülve gondolkodhatnak, imádkozhatnak, vagy olvashatnak.  Teljesen rajtuk múlik, a jelenlegi hangulatuktól, saját tanulási módszerüktől függ, mit tesznek.  </a:t>
            </a:r>
          </a:p>
          <a:p>
            <a:r>
              <a:rPr lang="hu-HU" sz="1200" kern="1200" dirty="0" smtClean="0">
                <a:solidFill>
                  <a:schemeClr val="tx1"/>
                </a:solidFill>
                <a:effectLst/>
                <a:latin typeface="+mn-lt"/>
                <a:ea typeface="+mn-ea"/>
                <a:cs typeface="+mn-cs"/>
              </a:rPr>
              <a:t>15 perc múlva kérjük őket, hogy mindenki hagyja abba, amit csinál és rakjanak rendet az asztalokon. </a:t>
            </a:r>
          </a:p>
          <a:p>
            <a:r>
              <a:rPr lang="hu-HU" sz="1200" kern="1200" dirty="0" smtClean="0">
                <a:solidFill>
                  <a:schemeClr val="tx1"/>
                </a:solidFill>
                <a:effectLst/>
                <a:latin typeface="+mn-lt"/>
                <a:ea typeface="+mn-ea"/>
                <a:cs typeface="+mn-cs"/>
              </a:rPr>
              <a:t>Utána üljenek vissza és készüljünk fel az imádság idejére.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5</a:t>
            </a:fld>
            <a:endParaRPr lang="en-US"/>
          </a:p>
        </p:txBody>
      </p:sp>
    </p:spTree>
    <p:extLst>
      <p:ext uri="{BB962C8B-B14F-4D97-AF65-F5344CB8AC3E}">
        <p14:creationId xmlns:p14="http://schemas.microsoft.com/office/powerpoint/2010/main" val="351519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AZ IMÁDSÁG IDEJE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Szükségünk lesz: </a:t>
            </a:r>
          </a:p>
          <a:p>
            <a:r>
              <a:rPr lang="hu-HU" sz="1200" kern="1200" dirty="0" smtClean="0">
                <a:solidFill>
                  <a:schemeClr val="tx1"/>
                </a:solidFill>
                <a:effectLst/>
                <a:latin typeface="+mn-lt"/>
                <a:ea typeface="+mn-ea"/>
                <a:cs typeface="+mn-cs"/>
              </a:rPr>
              <a:t>Üres levelezőlap méretű kártyákra – személyenként legalább egy darabra. </a:t>
            </a:r>
          </a:p>
          <a:p>
            <a:r>
              <a:rPr lang="hu-HU" sz="1200" kern="1200" dirty="0" smtClean="0">
                <a:solidFill>
                  <a:schemeClr val="tx1"/>
                </a:solidFill>
                <a:effectLst/>
                <a:latin typeface="+mn-lt"/>
                <a:ea typeface="+mn-ea"/>
                <a:cs typeface="+mn-cs"/>
              </a:rPr>
              <a:t>Tollakra. </a:t>
            </a:r>
          </a:p>
          <a:p>
            <a:r>
              <a:rPr lang="hu-HU" sz="1200" kern="1200" dirty="0" smtClean="0">
                <a:solidFill>
                  <a:schemeClr val="tx1"/>
                </a:solidFill>
                <a:effectLst/>
                <a:latin typeface="+mn-lt"/>
                <a:ea typeface="+mn-ea"/>
                <a:cs typeface="+mn-cs"/>
              </a:rPr>
              <a:t>Adjunk minden résztvevőnek egy üres kártyát és kérjük meg őket, hogy térjenek vissza az igekutató csoportjukhoz.  </a:t>
            </a:r>
          </a:p>
          <a:p>
            <a:r>
              <a:rPr lang="hu-HU" sz="1200" kern="1200" dirty="0" smtClean="0">
                <a:solidFill>
                  <a:schemeClr val="tx1"/>
                </a:solidFill>
                <a:effectLst/>
                <a:latin typeface="+mn-lt"/>
                <a:ea typeface="+mn-ea"/>
                <a:cs typeface="+mn-cs"/>
              </a:rPr>
              <a:t>Kérjük meg őket, hogy olvassák el a 23. Zsoltárt.  </a:t>
            </a:r>
          </a:p>
          <a:p>
            <a:r>
              <a:rPr lang="hu-HU" sz="1200" kern="1200" dirty="0" smtClean="0">
                <a:solidFill>
                  <a:schemeClr val="tx1"/>
                </a:solidFill>
                <a:effectLst/>
                <a:latin typeface="+mn-lt"/>
                <a:ea typeface="+mn-ea"/>
                <a:cs typeface="+mn-cs"/>
              </a:rPr>
              <a:t>Ezután mindenki válasszon egy igeverset a zsoltárból, amit a tőle jobbra ülő személyért mondott imájában személyre szabottan felhasznál majd.  </a:t>
            </a:r>
          </a:p>
          <a:p>
            <a:r>
              <a:rPr lang="hu-HU" sz="1200" kern="1200" dirty="0" smtClean="0">
                <a:solidFill>
                  <a:schemeClr val="tx1"/>
                </a:solidFill>
                <a:effectLst/>
                <a:latin typeface="+mn-lt"/>
                <a:ea typeface="+mn-ea"/>
                <a:cs typeface="+mn-cs"/>
              </a:rPr>
              <a:t>Például: „Atyám, kéklek te légy Anna pásztora! Köszönöm, hogy mindennel ellátod, amire szüksége van! Ámen.” </a:t>
            </a:r>
          </a:p>
          <a:p>
            <a:r>
              <a:rPr lang="hu-HU" sz="1200" kern="1200" dirty="0" smtClean="0">
                <a:solidFill>
                  <a:schemeClr val="tx1"/>
                </a:solidFill>
                <a:effectLst/>
                <a:latin typeface="+mn-lt"/>
                <a:ea typeface="+mn-ea"/>
                <a:cs typeface="+mn-cs"/>
              </a:rPr>
              <a:t>„Drága Atyám, kérlek, legyél Mama mellett a betegségének sötét völgyében, és Te vigasztald meg őt. Köszönöm szépen! Ámen.” </a:t>
            </a:r>
          </a:p>
          <a:p>
            <a:r>
              <a:rPr lang="hu-HU" sz="1200" kern="1200" dirty="0" smtClean="0">
                <a:solidFill>
                  <a:schemeClr val="tx1"/>
                </a:solidFill>
                <a:effectLst/>
                <a:latin typeface="+mn-lt"/>
                <a:ea typeface="+mn-ea"/>
                <a:cs typeface="+mn-cs"/>
              </a:rPr>
              <a:t>Ezután mindenki adja át a kitöltött imakártyáját a jobbján ülő társának, aki majd beteheti az imanaplójukba.  </a:t>
            </a:r>
          </a:p>
          <a:p>
            <a:r>
              <a:rPr lang="hu-HU" sz="1200" kern="1200" dirty="0" smtClean="0">
                <a:solidFill>
                  <a:schemeClr val="tx1"/>
                </a:solidFill>
                <a:effectLst/>
                <a:latin typeface="+mn-lt"/>
                <a:ea typeface="+mn-ea"/>
                <a:cs typeface="+mn-cs"/>
              </a:rPr>
              <a:t>A záró imádságban könyörögjünk minden résztvevőért.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6</a:t>
            </a:fld>
            <a:endParaRPr lang="en-US"/>
          </a:p>
        </p:txBody>
      </p:sp>
    </p:spTree>
    <p:extLst>
      <p:ext uri="{BB962C8B-B14F-4D97-AF65-F5344CB8AC3E}">
        <p14:creationId xmlns:p14="http://schemas.microsoft.com/office/powerpoint/2010/main" val="2528273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64" y="381001"/>
            <a:ext cx="2297475" cy="6477000"/>
          </a:xfrm>
          <a:prstGeom prst="rect">
            <a:avLst/>
          </a:prstGeom>
          <a:noFill/>
          <a:ln>
            <a:noFill/>
          </a:ln>
        </p:spPr>
      </p:pic>
      <p:sp>
        <p:nvSpPr>
          <p:cNvPr id="2" name="Title 1"/>
          <p:cNvSpPr>
            <a:spLocks noGrp="1"/>
          </p:cNvSpPr>
          <p:nvPr>
            <p:ph type="ctrTitle"/>
          </p:nvPr>
        </p:nvSpPr>
        <p:spPr>
          <a:xfrm>
            <a:off x="2894013" y="1524000"/>
            <a:ext cx="7543800" cy="2971800"/>
          </a:xfrm>
        </p:spPr>
        <p:txBody>
          <a:bodyPr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893939" y="4572000"/>
            <a:ext cx="7543874" cy="838200"/>
          </a:xfrm>
        </p:spPr>
        <p:txBody>
          <a:bodyPr>
            <a:normAutofit/>
          </a:bodyPr>
          <a:lstStyle>
            <a:lvl1pPr marL="0" indent="0" algn="l">
              <a:spcBef>
                <a:spcPts val="120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12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685800" y="914400"/>
            <a:ext cx="2926080" cy="33528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4008120" y="914400"/>
            <a:ext cx="65836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4351867"/>
            <a:ext cx="2926080" cy="15917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27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Left 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74980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778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Pictures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2"/>
          <p:cNvSpPr>
            <a:spLocks noGrp="1"/>
          </p:cNvSpPr>
          <p:nvPr>
            <p:ph type="pic" idx="10"/>
          </p:nvPr>
        </p:nvSpPr>
        <p:spPr>
          <a:xfrm>
            <a:off x="471973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524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4599139"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p:cNvSpPr>
            <a:spLocks noGrp="1"/>
          </p:cNvSpPr>
          <p:nvPr>
            <p:ph type="pic" idx="10"/>
          </p:nvPr>
        </p:nvSpPr>
        <p:spPr>
          <a:xfrm>
            <a:off x="5836920" y="914400"/>
            <a:ext cx="47548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5540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in and Wid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6" name="Picture Placeholder 2"/>
          <p:cNvSpPr>
            <a:spLocks noGrp="1"/>
          </p:cNvSpPr>
          <p:nvPr>
            <p:ph type="pic" idx="10"/>
          </p:nvPr>
        </p:nvSpPr>
        <p:spPr>
          <a:xfrm>
            <a:off x="4572000" y="914400"/>
            <a:ext cx="601980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2"/>
          <p:cNvSpPr>
            <a:spLocks noGrp="1"/>
          </p:cNvSpPr>
          <p:nvPr>
            <p:ph type="pic" idx="11"/>
          </p:nvPr>
        </p:nvSpPr>
        <p:spPr>
          <a:xfrm>
            <a:off x="696374" y="914400"/>
            <a:ext cx="334222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877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re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2960838"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1"/>
          </p:nvPr>
        </p:nvSpPr>
        <p:spPr>
          <a:xfrm>
            <a:off x="4162060" y="914400"/>
            <a:ext cx="2962235"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2"/>
          </p:nvPr>
        </p:nvSpPr>
        <p:spPr>
          <a:xfrm>
            <a:off x="7629144" y="914400"/>
            <a:ext cx="296265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568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2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228600"/>
            <a:ext cx="1752600" cy="6019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9800" y="228600"/>
            <a:ext cx="7353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6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0" y="1839686"/>
            <a:ext cx="2127580" cy="5029200"/>
          </a:xfrm>
          <a:prstGeom prst="rect">
            <a:avLst/>
          </a:prstGeom>
        </p:spPr>
      </p:pic>
      <p:sp>
        <p:nvSpPr>
          <p:cNvPr id="2" name="Title 1"/>
          <p:cNvSpPr>
            <a:spLocks noGrp="1"/>
          </p:cNvSpPr>
          <p:nvPr>
            <p:ph type="ctrTitle"/>
          </p:nvPr>
        </p:nvSpPr>
        <p:spPr>
          <a:xfrm>
            <a:off x="2438400" y="5447900"/>
            <a:ext cx="7315200" cy="6858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2438364" y="6172200"/>
            <a:ext cx="7315272" cy="457200"/>
          </a:xfrm>
        </p:spPr>
        <p:txBody>
          <a:bodyPr>
            <a:normAutofit/>
          </a:bodyPr>
          <a:lstStyle>
            <a:lvl1pPr marL="0" indent="0" algn="ctr">
              <a:spcBef>
                <a:spcPts val="0"/>
              </a:spcBef>
              <a:buNone/>
              <a:defRPr sz="1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p:cNvSpPr>
            <a:spLocks noGrp="1"/>
          </p:cNvSpPr>
          <p:nvPr>
            <p:ph type="pic" sz="quarter" idx="10"/>
          </p:nvPr>
        </p:nvSpPr>
        <p:spPr>
          <a:xfrm>
            <a:off x="2346960" y="609600"/>
            <a:ext cx="7498080" cy="45720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lstStyle>
            <a:lvl1pPr marL="0" indent="0" algn="ctr">
              <a:buNone/>
              <a:defRPr/>
            </a:lvl1pPr>
          </a:lstStyle>
          <a:p>
            <a:r>
              <a:rPr lang="en-US"/>
              <a:t>Click icon to add picture</a:t>
            </a:r>
          </a:p>
        </p:txBody>
      </p:sp>
    </p:spTree>
    <p:extLst>
      <p:ext uri="{BB962C8B-B14F-4D97-AF65-F5344CB8AC3E}">
        <p14:creationId xmlns:p14="http://schemas.microsoft.com/office/powerpoint/2010/main" val="2773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6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4212" y="609600"/>
            <a:ext cx="2194564" cy="6376429"/>
          </a:xfrm>
          <a:prstGeom prst="rect">
            <a:avLst/>
          </a:prstGeom>
        </p:spPr>
      </p:pic>
      <p:sp>
        <p:nvSpPr>
          <p:cNvPr id="2" name="Title 1"/>
          <p:cNvSpPr>
            <a:spLocks noGrp="1"/>
          </p:cNvSpPr>
          <p:nvPr>
            <p:ph type="title"/>
          </p:nvPr>
        </p:nvSpPr>
        <p:spPr>
          <a:xfrm>
            <a:off x="2894013" y="1524000"/>
            <a:ext cx="7543800" cy="297180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2893939" y="4572000"/>
            <a:ext cx="7543874" cy="83820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90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564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3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980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980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2564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2564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68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559"/>
            <a:ext cx="12188977" cy="6854966"/>
          </a:xfrm>
          <a:prstGeom prst="rect">
            <a:avLst/>
          </a:prstGeom>
        </p:spPr>
      </p:pic>
    </p:spTree>
    <p:extLst>
      <p:ext uri="{BB962C8B-B14F-4D97-AF65-F5344CB8AC3E}">
        <p14:creationId xmlns:p14="http://schemas.microsoft.com/office/powerpoint/2010/main" val="7103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800100"/>
            <a:ext cx="7543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spcBef>
                <a:spcPts val="12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34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455612" y="762000"/>
            <a:ext cx="1405131" cy="5257811"/>
          </a:xfrm>
          <a:prstGeom prst="rect">
            <a:avLst/>
          </a:prstGeom>
        </p:spPr>
      </p:pic>
      <p:sp>
        <p:nvSpPr>
          <p:cNvPr id="2" name="Title Placeholder 1"/>
          <p:cNvSpPr>
            <a:spLocks noGrp="1"/>
          </p:cNvSpPr>
          <p:nvPr>
            <p:ph type="title"/>
          </p:nvPr>
        </p:nvSpPr>
        <p:spPr>
          <a:xfrm>
            <a:off x="2209800" y="228601"/>
            <a:ext cx="9296400" cy="1447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209800" y="1828798"/>
            <a:ext cx="9296400" cy="44196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00" y="6508899"/>
            <a:ext cx="1022543"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5FB288E9-E6DD-423A-8DD3-CE3B7E6DE97A}" type="datetimeFigureOut">
              <a:rPr lang="en-US" smtClean="0"/>
              <a:pPr/>
              <a:t>3/29/2020</a:t>
            </a:fld>
            <a:endParaRPr lang="en-US"/>
          </a:p>
        </p:txBody>
      </p:sp>
      <p:sp>
        <p:nvSpPr>
          <p:cNvPr id="5" name="Footer Placeholder 4"/>
          <p:cNvSpPr>
            <a:spLocks noGrp="1"/>
          </p:cNvSpPr>
          <p:nvPr>
            <p:ph type="ftr" sz="quarter" idx="3"/>
          </p:nvPr>
        </p:nvSpPr>
        <p:spPr>
          <a:xfrm>
            <a:off x="2209800" y="6508899"/>
            <a:ext cx="9296400"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79412" y="6508899"/>
            <a:ext cx="457200" cy="21257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FB2EFC72-2998-470D-948F-F27143742797}" type="slidenum">
              <a:rPr lang="en-US" smtClean="0"/>
              <a:pPr/>
              <a:t>‹#›</a:t>
            </a:fld>
            <a:endParaRPr lang="en-US"/>
          </a:p>
        </p:txBody>
      </p:sp>
    </p:spTree>
    <p:extLst>
      <p:ext uri="{BB962C8B-B14F-4D97-AF65-F5344CB8AC3E}">
        <p14:creationId xmlns:p14="http://schemas.microsoft.com/office/powerpoint/2010/main" val="1469382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4"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3716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6pPr>
      <a:lvl7pPr marL="1371600" indent="0" algn="l" defTabSz="914400" rtl="0" eaLnBrk="1" latinLnBrk="0" hangingPunct="1">
        <a:lnSpc>
          <a:spcPct val="90000"/>
        </a:lnSpc>
        <a:spcBef>
          <a:spcPts val="800"/>
        </a:spcBef>
        <a:buFont typeface="Arial" panose="020B0604020202020204" pitchFamily="34" charset="0"/>
        <a:buNone/>
        <a:defRPr sz="1400" kern="1200">
          <a:solidFill>
            <a:schemeClr val="tx1">
              <a:lumMod val="65000"/>
              <a:lumOff val="35000"/>
            </a:schemeClr>
          </a:solidFill>
          <a:latin typeface="+mn-lt"/>
          <a:ea typeface="+mn-ea"/>
          <a:cs typeface="+mn-cs"/>
        </a:defRPr>
      </a:lvl7pPr>
      <a:lvl8pPr marL="18288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8pPr>
      <a:lvl9pPr marL="2057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99656" y="5301208"/>
            <a:ext cx="6845384" cy="1077218"/>
          </a:xfrm>
          <a:prstGeom prst="rect">
            <a:avLst/>
          </a:prstGeom>
          <a:noFill/>
        </p:spPr>
        <p:txBody>
          <a:bodyPr wrap="square" rtlCol="0">
            <a:spAutoFit/>
          </a:bodyPr>
          <a:lstStyle/>
          <a:p>
            <a:r>
              <a:rPr lang="en-GB" sz="2800" b="1" dirty="0" smtClean="0"/>
              <a:t>3</a:t>
            </a:r>
            <a:r>
              <a:rPr lang="hu-HU" sz="2800" b="1" dirty="0" smtClean="0"/>
              <a:t>. FOGLALKOZÁS</a:t>
            </a:r>
            <a:endParaRPr lang="en-GB" sz="2800" b="1" dirty="0"/>
          </a:p>
          <a:p>
            <a:r>
              <a:rPr lang="hu-HU" sz="3600" b="1" dirty="0" smtClean="0">
                <a:solidFill>
                  <a:schemeClr val="accent1">
                    <a:lumMod val="75000"/>
                  </a:schemeClr>
                </a:solidFill>
              </a:rPr>
              <a:t>ISTENT ÜNNEPELNI</a:t>
            </a:r>
            <a:endParaRPr lang="en-GB" sz="3600" b="1" dirty="0">
              <a:solidFill>
                <a:schemeClr val="accent1">
                  <a:lumMod val="75000"/>
                </a:schemeClr>
              </a:solidFill>
            </a:endParaRPr>
          </a:p>
        </p:txBody>
      </p:sp>
      <p:pic>
        <p:nvPicPr>
          <p:cNvPr id="5" name="Picture Placeholder 4" descr="A picture containing table&#10;&#10;Description generated with high confidence">
            <a:extLst>
              <a:ext uri="{FF2B5EF4-FFF2-40B4-BE49-F238E27FC236}">
                <a16:creationId xmlns="" xmlns:a16="http://schemas.microsoft.com/office/drawing/2014/main" id="{B7187DAF-2055-4259-AD21-C64CC55B088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148" r="7148"/>
          <a:stretch>
            <a:fillRect/>
          </a:stretch>
        </p:blipFill>
        <p:spPr/>
      </p:pic>
    </p:spTree>
    <p:extLst>
      <p:ext uri="{BB962C8B-B14F-4D97-AF65-F5344CB8AC3E}">
        <p14:creationId xmlns:p14="http://schemas.microsoft.com/office/powerpoint/2010/main" val="1588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5400" b="1" dirty="0" smtClean="0">
                <a:solidFill>
                  <a:schemeClr val="accent5">
                    <a:lumMod val="50000"/>
                  </a:schemeClr>
                </a:solidFill>
              </a:rPr>
              <a:t>Üdvözlés és imádság</a:t>
            </a:r>
            <a:endParaRPr lang="en-US" sz="5400" b="1" dirty="0">
              <a:solidFill>
                <a:schemeClr val="accent5">
                  <a:lumMod val="50000"/>
                </a:schemeClr>
              </a:solidFill>
            </a:endParaRPr>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8" name="Picture Placeholder 7"/>
          <p:cNvSpPr>
            <a:spLocks noGrp="1"/>
          </p:cNvSpPr>
          <p:nvPr>
            <p:ph type="pic" idx="1"/>
          </p:nvPr>
        </p:nvSpPr>
        <p:spPr/>
      </p:sp>
      <p:pic>
        <p:nvPicPr>
          <p:cNvPr id="1026" name="Picture 2" descr="Image result for wel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55" y="1700808"/>
            <a:ext cx="6482802" cy="36724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58216" y="5292027"/>
            <a:ext cx="612068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And Prayer</a:t>
            </a:r>
          </a:p>
        </p:txBody>
      </p:sp>
    </p:spTree>
    <p:extLst>
      <p:ext uri="{BB962C8B-B14F-4D97-AF65-F5344CB8AC3E}">
        <p14:creationId xmlns:p14="http://schemas.microsoft.com/office/powerpoint/2010/main" val="408851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2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040" y="800100"/>
            <a:ext cx="3103552" cy="3781028"/>
          </a:xfrm>
        </p:spPr>
        <p:txBody>
          <a:bodyPr>
            <a:normAutofit/>
          </a:bodyPr>
          <a:lstStyle/>
          <a:p>
            <a:r>
              <a:rPr lang="hu-HU" sz="4400" b="1" dirty="0" smtClean="0">
                <a:solidFill>
                  <a:schemeClr val="accent5">
                    <a:lumMod val="50000"/>
                  </a:schemeClr>
                </a:solidFill>
              </a:rPr>
              <a:t>BEMELEGÍTÉS</a:t>
            </a:r>
            <a:endParaRPr lang="en-US" sz="4400" b="1" dirty="0">
              <a:solidFill>
                <a:schemeClr val="accent5">
                  <a:lumMod val="50000"/>
                </a:schemeClr>
              </a:solidFill>
            </a:endParaRPr>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10" name="Picture Placeholder 9" descr="Food on a plate&#10;&#10;Description generated with very high confidence">
            <a:extLst>
              <a:ext uri="{FF2B5EF4-FFF2-40B4-BE49-F238E27FC236}">
                <a16:creationId xmlns="" xmlns:a16="http://schemas.microsoft.com/office/drawing/2014/main" id="{253D8154-92BD-450F-B249-4C08E8449E20}"/>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l="28417" r="28417"/>
          <a:stretch>
            <a:fillRect/>
          </a:stretch>
        </p:blipFill>
        <p:spPr/>
      </p:pic>
      <p:pic>
        <p:nvPicPr>
          <p:cNvPr id="13" name="Picture Placeholder 12">
            <a:extLst>
              <a:ext uri="{FF2B5EF4-FFF2-40B4-BE49-F238E27FC236}">
                <a16:creationId xmlns="" xmlns:a16="http://schemas.microsoft.com/office/drawing/2014/main" id="{17D73F5C-0BA0-4FDE-B5EF-DE8DF251D337}"/>
              </a:ext>
            </a:extLst>
          </p:cNvPr>
          <p:cNvPicPr>
            <a:picLocks noGrp="1" noChangeAspect="1"/>
          </p:cNvPicPr>
          <p:nvPr>
            <p:ph type="pic" idx="10"/>
          </p:nvPr>
        </p:nvPicPr>
        <p:blipFill>
          <a:blip r:embed="rId4">
            <a:extLst>
              <a:ext uri="{28A0092B-C50C-407E-A947-70E740481C1C}">
                <a14:useLocalDpi xmlns:a14="http://schemas.microsoft.com/office/drawing/2010/main" val="0"/>
              </a:ext>
            </a:extLst>
          </a:blip>
          <a:srcRect l="24653" r="24653"/>
          <a:stretch>
            <a:fillRect/>
          </a:stretch>
        </p:blipFill>
        <p:spPr/>
      </p:pic>
    </p:spTree>
    <p:extLst>
      <p:ext uri="{BB962C8B-B14F-4D97-AF65-F5344CB8AC3E}">
        <p14:creationId xmlns:p14="http://schemas.microsoft.com/office/powerpoint/2010/main" val="296027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0015" y="1988840"/>
            <a:ext cx="4197797" cy="3421360"/>
          </a:xfrm>
        </p:spPr>
        <p:txBody>
          <a:bodyPr/>
          <a:lstStyle/>
          <a:p>
            <a:r>
              <a:rPr lang="en-US" sz="3600" b="1" dirty="0"/>
              <a:t>W</a:t>
            </a:r>
            <a:r>
              <a:rPr lang="en-US" sz="4400" b="1" dirty="0"/>
              <a:t>ord Search</a:t>
            </a:r>
          </a:p>
        </p:txBody>
      </p:sp>
      <p:pic>
        <p:nvPicPr>
          <p:cNvPr id="5" name="Picture 4">
            <a:extLst>
              <a:ext uri="{FF2B5EF4-FFF2-40B4-BE49-F238E27FC236}">
                <a16:creationId xmlns="" xmlns:a16="http://schemas.microsoft.com/office/drawing/2014/main" id="{EE170AE6-9613-447F-9F95-9C871019F6A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2495600" y="764704"/>
            <a:ext cx="7942212" cy="5048588"/>
          </a:xfrm>
          <a:prstGeom prst="rect">
            <a:avLst/>
          </a:prstGeom>
        </p:spPr>
      </p:pic>
      <p:sp>
        <p:nvSpPr>
          <p:cNvPr id="4" name="TextBox 3"/>
          <p:cNvSpPr txBox="1"/>
          <p:nvPr/>
        </p:nvSpPr>
        <p:spPr>
          <a:xfrm>
            <a:off x="6672064" y="3068960"/>
            <a:ext cx="3600400" cy="126188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a:p>
            <a:pPr algn="ctr"/>
            <a:r>
              <a:rPr lang="hu-HU" sz="4000" b="1" dirty="0" smtClean="0">
                <a:solidFill>
                  <a:schemeClr val="accent5">
                    <a:lumMod val="50000"/>
                  </a:schemeClr>
                </a:solidFill>
              </a:rPr>
              <a:t>IGEKUTATÁS</a:t>
            </a:r>
            <a:endParaRPr lang="en-GB" dirty="0">
              <a:solidFill>
                <a:schemeClr val="accent5">
                  <a:lumMod val="50000"/>
                </a:schemeClr>
              </a:solidFill>
            </a:endParaRPr>
          </a:p>
          <a:p>
            <a:endParaRPr lang="en-GB" dirty="0"/>
          </a:p>
        </p:txBody>
      </p:sp>
    </p:spTree>
    <p:extLst>
      <p:ext uri="{BB962C8B-B14F-4D97-AF65-F5344CB8AC3E}">
        <p14:creationId xmlns:p14="http://schemas.microsoft.com/office/powerpoint/2010/main" val="25847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1124744"/>
            <a:ext cx="4390256" cy="1447800"/>
          </a:xfrm>
        </p:spPr>
        <p:txBody>
          <a:bodyPr>
            <a:normAutofit/>
          </a:bodyPr>
          <a:lstStyle/>
          <a:p>
            <a:r>
              <a:rPr lang="hu-HU" b="1" dirty="0" smtClean="0">
                <a:solidFill>
                  <a:schemeClr val="accent5">
                    <a:lumMod val="50000"/>
                  </a:schemeClr>
                </a:solidFill>
              </a:rPr>
              <a:t>AZ IMÁDSÁG IDEJE</a:t>
            </a:r>
            <a:endParaRPr lang="en-US" b="1" dirty="0">
              <a:solidFill>
                <a:schemeClr val="accent5">
                  <a:lumMod val="50000"/>
                </a:schemeClr>
              </a:solidFill>
            </a:endParaRPr>
          </a:p>
        </p:txBody>
      </p:sp>
      <p:pic>
        <p:nvPicPr>
          <p:cNvPr id="1026" name="Picture 2" descr="Image result for making a card psalm 23">
            <a:extLst>
              <a:ext uri="{FF2B5EF4-FFF2-40B4-BE49-F238E27FC236}">
                <a16:creationId xmlns="" xmlns:a16="http://schemas.microsoft.com/office/drawing/2014/main" id="{010D3DF2-1800-4D8E-B01F-92175A15D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976" y="0"/>
            <a:ext cx="5170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8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 Wedding 16x9">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colorWedding_16x9.potx" id="{D58A2463-0CA6-4FC5-9DE0-36068EFA8F51}" vid="{A2BB13D7-0A02-4505-8110-9455F5B96B23}"/>
    </a:ext>
  </a:extLst>
</a:theme>
</file>

<file path=ppt/theme/theme2.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D17F62-7DAD-4674-AAB4-FAEC4864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Wedding photo album (Watercolor design, widescreen)</Template>
  <TotalTime>0</TotalTime>
  <Words>494</Words>
  <Application>Microsoft Office PowerPoint</Application>
  <PresentationFormat>Szélesvásznú</PresentationFormat>
  <Paragraphs>133</Paragraphs>
  <Slides>6</Slides>
  <Notes>6</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6</vt:i4>
      </vt:variant>
    </vt:vector>
  </HeadingPairs>
  <TitlesOfParts>
    <vt:vector size="11" baseType="lpstr">
      <vt:lpstr>Arial</vt:lpstr>
      <vt:lpstr>Arial Black</vt:lpstr>
      <vt:lpstr>Gabriola</vt:lpstr>
      <vt:lpstr>Palatino Linotype</vt:lpstr>
      <vt:lpstr>Watercolor Wedding 16x9</vt:lpstr>
      <vt:lpstr>PowerPoint bemutató</vt:lpstr>
      <vt:lpstr>Üdvözlés és imádság</vt:lpstr>
      <vt:lpstr>PowerPoint bemutató</vt:lpstr>
      <vt:lpstr>BEMELEGÍTÉS</vt:lpstr>
      <vt:lpstr>PowerPoint bemutató</vt:lpstr>
      <vt:lpstr>AZ IMÁDSÁG IDEJE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2016-12-08T16:08:42Z</dcterms:created>
  <dcterms:modified xsi:type="dcterms:W3CDTF">2020-03-29T10:55:08Z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TC038959009991</vt:lpwstr>
  </property>
</Properties>
</file>