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1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/>
    <p:restoredTop sz="92987"/>
  </p:normalViewPr>
  <p:slideViewPr>
    <p:cSldViewPr snapToGrid="0" snapToObjects="1">
      <p:cViewPr varScale="1">
        <p:scale>
          <a:sx n="61" d="100"/>
          <a:sy n="61" d="100"/>
        </p:scale>
        <p:origin x="102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CE5D-1888-B344-AF64-E9DF6F06D51B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47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CE5D-1888-B344-AF64-E9DF6F06D51B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571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CE5D-1888-B344-AF64-E9DF6F06D51B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477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CE5D-1888-B344-AF64-E9DF6F06D51B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07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CE5D-1888-B344-AF64-E9DF6F06D51B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25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CE5D-1888-B344-AF64-E9DF6F06D51B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976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CE5D-1888-B344-AF64-E9DF6F06D51B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81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CE5D-1888-B344-AF64-E9DF6F06D51B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260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CE5D-1888-B344-AF64-E9DF6F06D51B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1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CE5D-1888-B344-AF64-E9DF6F06D51B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06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CE5D-1888-B344-AF64-E9DF6F06D51B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747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CCE5D-1888-B344-AF64-E9DF6F06D51B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26A02-8904-1F49-A081-EE87FD489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98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09267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63818"/>
            <a:ext cx="9461810" cy="2387600"/>
          </a:xfrm>
        </p:spPr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hu-HU" altLang="en-US" sz="2400" b="1" dirty="0" smtClean="0">
                <a:solidFill>
                  <a:schemeClr val="bg1"/>
                </a:solidFill>
                <a:latin typeface="+mn-lt"/>
              </a:rPr>
              <a:t>Mit tehet a helyi gyülekezetem, hogy segítsen</a:t>
            </a:r>
            <a:r>
              <a:rPr lang="en-US" altLang="en-US" sz="2400" b="1" dirty="0" smtClean="0">
                <a:solidFill>
                  <a:schemeClr val="bg1"/>
                </a:solidFill>
                <a:latin typeface="+mn-lt"/>
              </a:rPr>
              <a:t>?</a:t>
            </a:r>
            <a:endParaRPr lang="en-US" altLang="en-US" sz="24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9575" y="3166030"/>
            <a:ext cx="3718774" cy="993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WMLOGO-small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56960" y="6290676"/>
            <a:ext cx="491823" cy="376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12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92674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8364" y="2477157"/>
            <a:ext cx="7336986" cy="38391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3200" dirty="0" smtClean="0"/>
              <a:t>…Felismerjük ennek a problémának világszéles méretét és minden érintett életére gyakorolt komoly, hosszú távú hatásait</a:t>
            </a:r>
            <a:r>
              <a:rPr lang="en-US" sz="3200" dirty="0" smtClean="0"/>
              <a:t>. </a:t>
            </a:r>
            <a:r>
              <a:rPr lang="hu-HU" sz="3200" dirty="0" smtClean="0"/>
              <a:t>Hisszük, hogy a keresztényeknek választ kell adniuk a bántalmazásra                és a családi erőszakra úgy az egyházban, mint a lakóközösségekben</a:t>
            </a:r>
            <a:r>
              <a:rPr lang="en-US" sz="3200" dirty="0" smtClean="0"/>
              <a:t>…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21351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92674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5337" y="2472392"/>
            <a:ext cx="6488482" cy="38391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3200" dirty="0" smtClean="0"/>
              <a:t>…Komolyan vesszük a bántalmazásról és erőszakról szóló jelentéseket és kiemeltük ezeket a témákat ezelőtt        a nemzetközi gyűlés előtt</a:t>
            </a:r>
            <a:r>
              <a:rPr lang="en-US" sz="3200" dirty="0" smtClean="0"/>
              <a:t>. </a:t>
            </a:r>
            <a:r>
              <a:rPr lang="hu-HU" sz="3200" dirty="0" smtClean="0"/>
              <a:t>Hisszük, hogy ha közömbösek maradunk, vagy nem reagálunk, akkor jóváhagyjuk, állandósítjuk és esetlegesen terjesztjük ezt a viselkedést</a:t>
            </a:r>
            <a:r>
              <a:rPr lang="en-US" sz="3200" dirty="0" smtClean="0"/>
              <a:t>…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8919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89608"/>
            <a:ext cx="8427667" cy="4636869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hu-HU" dirty="0" smtClean="0"/>
              <a:t>…Elfogadjuk felelősségünket, hogy együttműködjünk más szakszolgálatokkal, hogy meghallgassuk, és gondoskodjunk azokról, akik  a bántalmazástól és családi erőszaktól szenvednek, hogy felhívjuk                        a figyelmet az igazságtalanságra és az áldozatok érdekében szót emeljünk</a:t>
            </a:r>
            <a:r>
              <a:rPr lang="en-US" dirty="0" smtClean="0"/>
              <a:t>.</a:t>
            </a:r>
            <a:r>
              <a:rPr lang="hu-HU" dirty="0"/>
              <a:t> </a:t>
            </a:r>
            <a:r>
              <a:rPr lang="hu-HU" dirty="0" smtClean="0"/>
              <a:t>Segítünk a szükségben levőknek, hogy felismerjék és elérjék a szakszolgálatok sorát</a:t>
            </a:r>
            <a:r>
              <a:rPr lang="en-US" dirty="0" smtClean="0"/>
              <a:t>.</a:t>
            </a:r>
            <a:r>
              <a:rPr lang="hu-HU" dirty="0" smtClean="0"/>
              <a:t>”</a:t>
            </a:r>
            <a:r>
              <a:rPr lang="en-US" sz="2000" i="1" dirty="0" smtClean="0"/>
              <a:t> </a:t>
            </a:r>
            <a:r>
              <a:rPr lang="en-US" sz="2000" dirty="0" smtClean="0"/>
              <a:t>(</a:t>
            </a:r>
            <a:r>
              <a:rPr lang="hu-HU" sz="2000" dirty="0"/>
              <a:t>A</a:t>
            </a:r>
            <a:r>
              <a:rPr lang="hu-HU" sz="2000" dirty="0" smtClean="0"/>
              <a:t> Hetednapi Adventista Egyház Generál Konferenciájának Bizottsága a Generál Konferenciai ülésen szavazta meg Utrechtben, Hollandiában, 1995. június 29–július 5</a:t>
            </a:r>
            <a:r>
              <a:rPr lang="en-US" sz="2000" dirty="0" smtClean="0"/>
              <a:t>.)  </a:t>
            </a:r>
            <a:endParaRPr lang="en-US" sz="20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32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63341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931" y="2806933"/>
            <a:ext cx="8515350" cy="203269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hu-HU" sz="3200" dirty="0" smtClean="0"/>
              <a:t>Mit tehet a helyi gyülekezetem, hogy segítsen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hu-HU" sz="3200" dirty="0" smtClean="0"/>
              <a:t>a </a:t>
            </a:r>
            <a:r>
              <a:rPr lang="hu-HU" sz="3200" b="1" dirty="0">
                <a:solidFill>
                  <a:srgbClr val="C00000"/>
                </a:solidFill>
              </a:rPr>
              <a:t>nők elleni </a:t>
            </a:r>
            <a:r>
              <a:rPr lang="hu-HU" sz="3200" b="1" dirty="0" smtClean="0">
                <a:solidFill>
                  <a:srgbClr val="C00000"/>
                </a:solidFill>
              </a:rPr>
              <a:t>erőszak </a:t>
            </a:r>
            <a:r>
              <a:rPr lang="hu-HU" sz="3200" dirty="0" smtClean="0"/>
              <a:t>megelőzésében</a:t>
            </a:r>
            <a:r>
              <a:rPr lang="en-US" sz="3200" b="1" dirty="0" smtClean="0">
                <a:solidFill>
                  <a:srgbClr val="C00000"/>
                </a:solidFill>
              </a:rPr>
              <a:t>?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63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92674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28511"/>
            <a:ext cx="7886700" cy="3281635"/>
          </a:xfrm>
        </p:spPr>
        <p:txBody>
          <a:bodyPr>
            <a:normAutofit/>
          </a:bodyPr>
          <a:lstStyle/>
          <a:p>
            <a:pPr lvl="0"/>
            <a:r>
              <a:rPr lang="hu-HU" sz="3200" dirty="0" smtClean="0"/>
              <a:t>Kérd meg a lelkészt, vagy más alkalmas személyt, hogy prédikáljon az erőszak megelőzéséről</a:t>
            </a:r>
            <a:r>
              <a:rPr lang="hu-HU" sz="3200" dirty="0"/>
              <a:t>!</a:t>
            </a:r>
            <a:endParaRPr lang="en-US" sz="3200" dirty="0"/>
          </a:p>
          <a:p>
            <a:pPr lvl="0"/>
            <a:r>
              <a:rPr lang="hu-HU" sz="3200" dirty="0" smtClean="0"/>
              <a:t>Kérd meg, aki az istentiszteleten imádkozik, hogy könyörögjön azokért, akiket bántalmaznak</a:t>
            </a:r>
            <a:r>
              <a:rPr lang="hu-HU" sz="3200" dirty="0"/>
              <a:t>!</a:t>
            </a:r>
            <a:r>
              <a:rPr lang="en-US" sz="3200" dirty="0" smtClean="0"/>
              <a:t> 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22042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16275"/>
            <a:ext cx="7886700" cy="4021895"/>
          </a:xfrm>
        </p:spPr>
        <p:txBody>
          <a:bodyPr>
            <a:normAutofit/>
          </a:bodyPr>
          <a:lstStyle/>
          <a:p>
            <a:pPr lvl="0"/>
            <a:r>
              <a:rPr lang="hu-HU" dirty="0" smtClean="0"/>
              <a:t>A</a:t>
            </a:r>
            <a:r>
              <a:rPr lang="en-US" dirty="0" smtClean="0"/>
              <a:t> </a:t>
            </a:r>
            <a:r>
              <a:rPr lang="hu-HU" b="1" dirty="0" smtClean="0">
                <a:solidFill>
                  <a:srgbClr val="C00000"/>
                </a:solidFill>
              </a:rPr>
              <a:t>titoktartás </a:t>
            </a:r>
            <a:r>
              <a:rPr lang="hu-HU" dirty="0" smtClean="0"/>
              <a:t>fontos alapelvét be kell hogy tartsa     a gyülekezet. Rendkívül fontos, hogy bárki, aki nemi erőszak áldozata, teljes bizalommal beszélhessen        a megfelelő gyülekezeti elöljáróval</a:t>
            </a:r>
            <a:r>
              <a:rPr lang="en-US" dirty="0" smtClean="0"/>
              <a:t>. </a:t>
            </a:r>
            <a:r>
              <a:rPr lang="hu-HU" dirty="0" smtClean="0"/>
              <a:t>Ha bármikor olyan helyzet adódik, amikor a gyülekezet vezetőjének végre kell hajtania a törvényt, vagy        a megfelelő hatóságnak kell jelentenie; a segítséget vagy tanácsot igénylő felé ezt</a:t>
            </a:r>
            <a:r>
              <a:rPr lang="en-US" dirty="0" smtClean="0"/>
              <a:t> </a:t>
            </a:r>
            <a:r>
              <a:rPr lang="hu-HU" dirty="0" smtClean="0"/>
              <a:t>a lehető legnagyobb tapintattal és körültekintéssel tegye</a:t>
            </a:r>
            <a:r>
              <a:rPr lang="en-US" dirty="0" smtClean="0"/>
              <a:t>.</a:t>
            </a:r>
            <a:r>
              <a:rPr lang="hu-HU" dirty="0" smtClean="0"/>
              <a:t>                              Az áldozat biztonsága a legfontosabb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153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952" y="2249368"/>
            <a:ext cx="7886700" cy="4063750"/>
          </a:xfrm>
        </p:spPr>
        <p:txBody>
          <a:bodyPr>
            <a:normAutofit lnSpcReduction="10000"/>
          </a:bodyPr>
          <a:lstStyle/>
          <a:p>
            <a:pPr lvl="0"/>
            <a:r>
              <a:rPr lang="hu-HU" dirty="0" smtClean="0"/>
              <a:t>Fel kell ismerni, hogy a nemi </a:t>
            </a:r>
            <a:r>
              <a:rPr lang="hu-HU" dirty="0"/>
              <a:t>erőszak </a:t>
            </a:r>
            <a:r>
              <a:rPr lang="hu-HU" dirty="0" smtClean="0"/>
              <a:t>olyan borzalmas gonoszság, amit soha nem lehet elfogadni és jóvátenni</a:t>
            </a:r>
            <a:r>
              <a:rPr lang="en-US" dirty="0" smtClean="0"/>
              <a:t>.</a:t>
            </a:r>
            <a:endParaRPr lang="en-US" dirty="0"/>
          </a:p>
          <a:p>
            <a:pPr lvl="0"/>
            <a:r>
              <a:rPr lang="hu-HU" dirty="0" smtClean="0"/>
              <a:t>Állítsatok össze egy teljes, naprakész információt lakóközösségetekben minden rendelkezésre álló forrásról a nemi erőszak áldozatai számára</a:t>
            </a:r>
            <a:r>
              <a:rPr lang="hu-HU" dirty="0"/>
              <a:t>!</a:t>
            </a:r>
            <a:r>
              <a:rPr lang="en-US" dirty="0" smtClean="0"/>
              <a:t> </a:t>
            </a:r>
            <a:r>
              <a:rPr lang="hu-HU" dirty="0" smtClean="0"/>
              <a:t>Bizonyosodjatok meg afelől, hogy az információ könnyen hozzáférhető a tagok és mások számára is. Ismerkedjetek meg menedékhelyekkel és közvetítő forrásokkal, hogy megtudjátok, milyen szolgáltatásokat kínálnak és mikor vannak nyitva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800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534" y="2271673"/>
            <a:ext cx="8314628" cy="4351338"/>
          </a:xfrm>
        </p:spPr>
        <p:txBody>
          <a:bodyPr>
            <a:normAutofit/>
          </a:bodyPr>
          <a:lstStyle/>
          <a:p>
            <a:pPr lvl="0"/>
            <a:r>
              <a:rPr lang="hu-HU" dirty="0" smtClean="0"/>
              <a:t>Gyűjtsetek pénzt és biztosítsatok a gyülekezet vezetőinek oktatási anyagot a nemi erőszakról</a:t>
            </a:r>
            <a:r>
              <a:rPr lang="hu-HU" dirty="0"/>
              <a:t>!</a:t>
            </a:r>
            <a:endParaRPr lang="en-US" dirty="0"/>
          </a:p>
          <a:p>
            <a:pPr lvl="0"/>
            <a:r>
              <a:rPr lang="hu-HU" dirty="0" smtClean="0"/>
              <a:t>Hozzatok létre egy könyvtárat a nemi erőszak anyagából, amely a lakóhelyetek szempontjából lényeges, hogy a tagok és a vezetők képzettek legyenek e fontos témával kapcsolatban</a:t>
            </a:r>
            <a:r>
              <a:rPr lang="en-US" dirty="0" smtClean="0"/>
              <a:t>.</a:t>
            </a:r>
            <a:endParaRPr lang="en-US" dirty="0"/>
          </a:p>
          <a:p>
            <a:pPr lvl="0"/>
            <a:r>
              <a:rPr lang="hu-HU" dirty="0" smtClean="0"/>
              <a:t>Szervezzetek egy olyan csoportot, mely felméri a helyi közösség szükségleteit</a:t>
            </a:r>
            <a:r>
              <a:rPr lang="hu-HU" dirty="0"/>
              <a:t>!</a:t>
            </a:r>
            <a:r>
              <a:rPr lang="en-US" dirty="0" smtClean="0"/>
              <a:t> </a:t>
            </a:r>
            <a:r>
              <a:rPr lang="hu-HU" dirty="0" smtClean="0"/>
              <a:t>Mi az a szükséglet, melyet a te csoportod kezelhet, így csökkentve a nemi erőszakot</a:t>
            </a:r>
            <a:r>
              <a:rPr lang="hu-HU" dirty="0"/>
              <a:t>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153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05" y="0"/>
            <a:ext cx="9152979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7068" y="2293977"/>
            <a:ext cx="7397480" cy="435133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dirty="0" smtClean="0"/>
              <a:t>Hozzatok létre egy vagy két „menedékházat”, ahol                 a bántalmazottak biztonságban lehetnek vészhelyzetben</a:t>
            </a:r>
            <a:r>
              <a:rPr lang="en-US" dirty="0" smtClean="0"/>
              <a:t>.</a:t>
            </a:r>
            <a:endParaRPr lang="en-US" dirty="0"/>
          </a:p>
          <a:p>
            <a:pPr lvl="0"/>
            <a:r>
              <a:rPr lang="hu-HU" dirty="0" smtClean="0"/>
              <a:t>Tartsatok </a:t>
            </a:r>
            <a:r>
              <a:rPr lang="hu-HU" dirty="0" smtClean="0"/>
              <a:t>Istentiszteletet </a:t>
            </a:r>
            <a:r>
              <a:rPr lang="hu-HU" dirty="0" smtClean="0"/>
              <a:t>és szemináriumot                   a gyülekezetnek és a lakóközösségnek a nemi erőszak témáiról, melyek fontosak a helyi viszonyokban</a:t>
            </a:r>
            <a:r>
              <a:rPr lang="hu-HU" dirty="0"/>
              <a:t>!</a:t>
            </a:r>
            <a:r>
              <a:rPr lang="en-US" dirty="0" smtClean="0"/>
              <a:t> </a:t>
            </a:r>
            <a:r>
              <a:rPr lang="hu-HU" dirty="0" smtClean="0"/>
              <a:t>Ajánljátok fel, hogy korosztálynak megfelelő információt adtok a helyi iskolákban</a:t>
            </a:r>
            <a:r>
              <a:rPr lang="en-US" dirty="0" smtClean="0"/>
              <a:t>.</a:t>
            </a:r>
            <a:endParaRPr lang="en-US" dirty="0"/>
          </a:p>
          <a:p>
            <a:pPr lvl="0"/>
            <a:r>
              <a:rPr lang="hu-HU" dirty="0" smtClean="0"/>
              <a:t>Vizsgáljátok meg a helyi gyülekezet működési elveit és gyakorlatát, hogy biztosan senki sem támogat, vagy bátorít nőkkel szemben sértő vagy kirekesztő magatartást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76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580" y="2472397"/>
            <a:ext cx="7774483" cy="3727681"/>
          </a:xfrm>
        </p:spPr>
        <p:txBody>
          <a:bodyPr>
            <a:normAutofit lnSpcReduction="10000"/>
          </a:bodyPr>
          <a:lstStyle/>
          <a:p>
            <a:pPr lvl="0"/>
            <a:r>
              <a:rPr lang="hu-HU" dirty="0" smtClean="0"/>
              <a:t>Biztosítsatok folyamatos támogatást a helyi menedékháznak, vagy más szervezeteknek, melyek a nemi erőszak áldozatainak hasznára vannak</a:t>
            </a:r>
            <a:r>
              <a:rPr lang="hu-HU" dirty="0"/>
              <a:t>!</a:t>
            </a:r>
            <a:endParaRPr lang="en-US" dirty="0"/>
          </a:p>
          <a:p>
            <a:pPr lvl="0"/>
            <a:r>
              <a:rPr lang="hu-HU" dirty="0" smtClean="0"/>
              <a:t>Gondoskodjatok a sértettekről a gyülekezetetekben</a:t>
            </a:r>
            <a:r>
              <a:rPr lang="hu-HU" dirty="0"/>
              <a:t>!</a:t>
            </a:r>
            <a:r>
              <a:rPr lang="en-US" dirty="0" smtClean="0"/>
              <a:t> </a:t>
            </a:r>
            <a:r>
              <a:rPr lang="hu-HU" dirty="0" smtClean="0"/>
              <a:t>Ne legyenek előítéleteitek! Alakítsatok támogató csoportokat</a:t>
            </a:r>
            <a:r>
              <a:rPr lang="hu-HU" dirty="0"/>
              <a:t>!</a:t>
            </a:r>
            <a:r>
              <a:rPr lang="en-US" dirty="0" smtClean="0"/>
              <a:t> </a:t>
            </a:r>
            <a:endParaRPr lang="en-US" dirty="0"/>
          </a:p>
          <a:p>
            <a:pPr lvl="0"/>
            <a:r>
              <a:rPr lang="hu-HU" dirty="0" smtClean="0"/>
              <a:t>Segítsetek tudatosítani a problémát</a:t>
            </a:r>
            <a:r>
              <a:rPr lang="hu-HU" dirty="0"/>
              <a:t>!</a:t>
            </a:r>
            <a:r>
              <a:rPr lang="en-US" dirty="0" smtClean="0"/>
              <a:t> </a:t>
            </a:r>
            <a:r>
              <a:rPr lang="hu-HU" dirty="0" smtClean="0"/>
              <a:t>                 Terjesszetek el anyagokat a nemi erőszakról                 a lakóközösségetekben</a:t>
            </a:r>
            <a:r>
              <a:rPr lang="en-US" dirty="0" smtClean="0"/>
              <a:t>.</a:t>
            </a:r>
            <a:r>
              <a:rPr lang="en-US" b="1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891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GENDER -BASED VIOLENCE 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AND </a:t>
            </a:r>
            <a:r>
              <a:rPr lang="en-US" sz="4000" b="1" dirty="0"/>
              <a:t>THE CHURCH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4100" y="2782060"/>
            <a:ext cx="6655187" cy="265716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hu-HU" dirty="0" smtClean="0">
                <a:solidFill>
                  <a:srgbClr val="009193"/>
                </a:solidFill>
              </a:rPr>
              <a:t>„A HETEDNAPI ADVENTISTÁK </a:t>
            </a:r>
            <a:r>
              <a:rPr lang="hu-HU" dirty="0">
                <a:solidFill>
                  <a:srgbClr val="009193"/>
                </a:solidFill>
              </a:rPr>
              <a:t>E</a:t>
            </a:r>
            <a:r>
              <a:rPr lang="hu-HU" dirty="0" smtClean="0">
                <a:solidFill>
                  <a:srgbClr val="009193"/>
                </a:solidFill>
              </a:rPr>
              <a:t>LISMERIK MINDEN EMBER MÉLTÓSÁGÁT ÉS ÉRTÉKÉT, ELÍTÉLIK A FIZIKAI, </a:t>
            </a:r>
            <a:r>
              <a:rPr lang="hu-HU" dirty="0" smtClean="0">
                <a:solidFill>
                  <a:srgbClr val="009193"/>
                </a:solidFill>
              </a:rPr>
              <a:t>A SZEXUÁLIS </a:t>
            </a:r>
            <a:r>
              <a:rPr lang="hu-HU" dirty="0" smtClean="0">
                <a:solidFill>
                  <a:srgbClr val="009193"/>
                </a:solidFill>
              </a:rPr>
              <a:t>ÉS </a:t>
            </a:r>
            <a:r>
              <a:rPr lang="hu-HU" dirty="0" smtClean="0">
                <a:solidFill>
                  <a:srgbClr val="009193"/>
                </a:solidFill>
              </a:rPr>
              <a:t>AZ ÉRZELMI </a:t>
            </a:r>
            <a:r>
              <a:rPr lang="hu-HU" dirty="0" smtClean="0">
                <a:solidFill>
                  <a:srgbClr val="009193"/>
                </a:solidFill>
              </a:rPr>
              <a:t>BÁNTALMAZÁS, ILLETVE A CSALÁDI ERŐSZAK MINDEN</a:t>
            </a:r>
            <a:r>
              <a:rPr lang="en-US" dirty="0" smtClean="0">
                <a:solidFill>
                  <a:srgbClr val="009193"/>
                </a:solidFill>
              </a:rPr>
              <a:t> </a:t>
            </a:r>
            <a:r>
              <a:rPr lang="hu-HU" dirty="0" smtClean="0">
                <a:solidFill>
                  <a:srgbClr val="009193"/>
                </a:solidFill>
              </a:rPr>
              <a:t>FORMÁJÁT</a:t>
            </a:r>
            <a:r>
              <a:rPr lang="en-US" dirty="0" smtClean="0">
                <a:solidFill>
                  <a:srgbClr val="009193"/>
                </a:solidFill>
              </a:rPr>
              <a:t>…</a:t>
            </a:r>
            <a:endParaRPr lang="en-US" dirty="0">
              <a:solidFill>
                <a:srgbClr val="0091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136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243</TotalTime>
  <Words>580</Words>
  <Application>Microsoft Office PowerPoint</Application>
  <PresentationFormat>Diavetítés a képernyőre (4:3 oldalarány)</PresentationFormat>
  <Paragraphs>23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Mit tehet a helyi gyülekezetem, hogy segítsen?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GENDER -BASED VIOLENCE  AND THE CHURCH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CAN MY LOCAL CHURCH DO TO HELP?</dc:title>
  <dc:creator>Arrais, Raquel</dc:creator>
  <cp:lastModifiedBy>Dr. Tokics Imréné</cp:lastModifiedBy>
  <cp:revision>124</cp:revision>
  <dcterms:created xsi:type="dcterms:W3CDTF">2016-04-12T18:57:28Z</dcterms:created>
  <dcterms:modified xsi:type="dcterms:W3CDTF">2016-10-10T12:32:45Z</dcterms:modified>
</cp:coreProperties>
</file>