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280" r:id="rId3"/>
    <p:sldId id="257" r:id="rId4"/>
    <p:sldId id="258" r:id="rId5"/>
    <p:sldId id="259" r:id="rId6"/>
    <p:sldId id="260" r:id="rId7"/>
    <p:sldId id="261" r:id="rId8"/>
    <p:sldId id="262" r:id="rId9"/>
    <p:sldId id="263" r:id="rId10"/>
    <p:sldId id="278" r:id="rId11"/>
    <p:sldId id="264" r:id="rId12"/>
    <p:sldId id="265" r:id="rId13"/>
    <p:sldId id="266" r:id="rId14"/>
    <p:sldId id="267" r:id="rId15"/>
    <p:sldId id="268" r:id="rId16"/>
    <p:sldId id="269" r:id="rId17"/>
    <p:sldId id="281" r:id="rId18"/>
    <p:sldId id="270" r:id="rId19"/>
    <p:sldId id="271" r:id="rId20"/>
    <p:sldId id="272" r:id="rId21"/>
    <p:sldId id="273" r:id="rId22"/>
    <p:sldId id="274" r:id="rId23"/>
    <p:sldId id="275" r:id="rId24"/>
    <p:sldId id="276" r:id="rId25"/>
    <p:sldId id="282" r:id="rId26"/>
    <p:sldId id="284" r:id="rId27"/>
    <p:sldId id="283" r:id="rId28"/>
    <p:sldId id="277" r:id="rId29"/>
    <p:sldId id="27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2F92"/>
    <a:srgbClr val="FF18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91" autoAdjust="0"/>
    <p:restoredTop sz="74750"/>
  </p:normalViewPr>
  <p:slideViewPr>
    <p:cSldViewPr snapToGrid="0" snapToObjects="1">
      <p:cViewPr varScale="1">
        <p:scale>
          <a:sx n="62" d="100"/>
          <a:sy n="62" d="100"/>
        </p:scale>
        <p:origin x="149" y="34"/>
      </p:cViewPr>
      <p:guideLst/>
    </p:cSldViewPr>
  </p:slideViewPr>
  <p:notesTextViewPr>
    <p:cViewPr>
      <p:scale>
        <a:sx n="1" d="1"/>
        <a:sy n="1" d="1"/>
      </p:scale>
      <p:origin x="0" y="-1445"/>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FA52A8-82AE-5F48-A5EB-7A2F537EFEC0}" type="datetimeFigureOut">
              <a:rPr lang="en-US" smtClean="0"/>
              <a:t>10/15/2019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C00872-380A-4149-8F93-7D63A98338B2}" type="slidenum">
              <a:rPr lang="en-US" smtClean="0"/>
              <a:t>‹#›</a:t>
            </a:fld>
            <a:endParaRPr lang="en-US"/>
          </a:p>
        </p:txBody>
      </p:sp>
    </p:spTree>
    <p:extLst>
      <p:ext uri="{BB962C8B-B14F-4D97-AF65-F5344CB8AC3E}">
        <p14:creationId xmlns:p14="http://schemas.microsoft.com/office/powerpoint/2010/main" val="3771824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brainline.org/article/resilience-what-it"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brainline.org/article/resilience-what-it"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apa.org/helpcenter/road-resilience"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positivepsychologyprogram.com/what-is-resilience/"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philipclarke.org/sermons/A%20GOOD%20WORD%20FOR%20RESILIENCE.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apa.org/helpcenter/road-resilienc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apa.org/helpcenter/road-resilience"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apa.org/helpcenter/road-resilience"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b="1" dirty="0" smtClean="0"/>
              <a:t>Isten útja a rugalmassághoz</a:t>
            </a:r>
            <a:endParaRPr lang="en-US" b="1" dirty="0"/>
          </a:p>
          <a:p>
            <a:endParaRPr lang="en-US" dirty="0"/>
          </a:p>
          <a:p>
            <a:pPr algn="l">
              <a:spcAft>
                <a:spcPts val="0"/>
              </a:spcAft>
            </a:pPr>
            <a:r>
              <a:rPr lang="hu-HU" sz="1200" dirty="0" smtClean="0">
                <a:effectLst/>
                <a:latin typeface="Calibri" panose="020F0502020204030204" pitchFamily="34" charset="0"/>
                <a:ea typeface="Times New Roman" panose="02020603050405020304" pitchFamily="18" charset="0"/>
              </a:rPr>
              <a:t>Írta: </a:t>
            </a:r>
            <a:r>
              <a:rPr lang="hu-HU" sz="1200" dirty="0" err="1" smtClean="0">
                <a:effectLst/>
                <a:latin typeface="Calibri" panose="020F0502020204030204" pitchFamily="34" charset="0"/>
                <a:ea typeface="Times New Roman" panose="02020603050405020304" pitchFamily="18" charset="0"/>
              </a:rPr>
              <a:t>Julian</a:t>
            </a:r>
            <a:r>
              <a:rPr lang="hu-HU" sz="1200" dirty="0" smtClean="0">
                <a:effectLst/>
                <a:latin typeface="Calibri" panose="020F0502020204030204" pitchFamily="34" charset="0"/>
                <a:ea typeface="Times New Roman" panose="02020603050405020304" pitchFamily="18" charset="0"/>
              </a:rPr>
              <a:t> M. </a:t>
            </a:r>
            <a:r>
              <a:rPr lang="hu-HU" sz="1200" dirty="0" err="1" smtClean="0">
                <a:effectLst/>
                <a:latin typeface="Calibri" panose="020F0502020204030204" pitchFamily="34" charset="0"/>
                <a:ea typeface="Times New Roman" panose="02020603050405020304" pitchFamily="18" charset="0"/>
              </a:rPr>
              <a:t>Melgosa</a:t>
            </a:r>
            <a:r>
              <a:rPr lang="hu-HU" sz="1200" dirty="0" smtClean="0">
                <a:effectLst/>
                <a:latin typeface="Calibri" panose="020F0502020204030204" pitchFamily="34" charset="0"/>
                <a:ea typeface="Times New Roman" panose="02020603050405020304" pitchFamily="18" charset="0"/>
              </a:rPr>
              <a:t>, PhD</a:t>
            </a:r>
            <a:endParaRPr lang="hu-HU" sz="1200" dirty="0" smtClean="0">
              <a:effectLst/>
              <a:latin typeface="Times New Roman" panose="02020603050405020304" pitchFamily="18" charset="0"/>
              <a:ea typeface="Times New Roman" panose="02020603050405020304" pitchFamily="18" charset="0"/>
            </a:endParaRPr>
          </a:p>
          <a:p>
            <a:pPr algn="l">
              <a:spcAft>
                <a:spcPts val="0"/>
              </a:spcAft>
            </a:pPr>
            <a:r>
              <a:rPr lang="hu-HU" sz="1200" dirty="0" smtClean="0">
                <a:effectLst/>
                <a:latin typeface="Calibri" panose="020F0502020204030204" pitchFamily="34" charset="0"/>
                <a:ea typeface="Times New Roman" panose="02020603050405020304" pitchFamily="18" charset="0"/>
              </a:rPr>
              <a:t>A Hetednapi Adventista Egyház Generálkonferenciája</a:t>
            </a:r>
            <a:endParaRPr lang="hu-HU" sz="1200" dirty="0" smtClean="0">
              <a:effectLst/>
              <a:latin typeface="Times New Roman" panose="02020603050405020304" pitchFamily="18" charset="0"/>
              <a:ea typeface="Times New Roman" panose="02020603050405020304" pitchFamily="18" charset="0"/>
            </a:endParaRPr>
          </a:p>
          <a:p>
            <a:pPr algn="l"/>
            <a:r>
              <a:rPr lang="hu-HU" sz="1200" dirty="0" smtClean="0">
                <a:effectLst/>
                <a:latin typeface="Calibri" panose="020F0502020204030204" pitchFamily="34" charset="0"/>
                <a:ea typeface="Times New Roman" panose="02020603050405020304" pitchFamily="18" charset="0"/>
              </a:rPr>
              <a:t>Oktatási Osztályának társigazgatója</a:t>
            </a:r>
          </a:p>
          <a:p>
            <a:pPr algn="l"/>
            <a:r>
              <a:rPr lang="en-US" dirty="0" smtClean="0"/>
              <a:t>2501 </a:t>
            </a:r>
            <a:r>
              <a:rPr lang="en-US" dirty="0"/>
              <a:t>Old Columbia Pike</a:t>
            </a:r>
          </a:p>
          <a:p>
            <a:r>
              <a:rPr lang="en-US" dirty="0"/>
              <a:t>Silver Spring, MD 20904</a:t>
            </a:r>
          </a:p>
          <a:p>
            <a:r>
              <a:rPr lang="en-US" dirty="0"/>
              <a:t>USA</a:t>
            </a:r>
          </a:p>
          <a:p>
            <a:endParaRPr lang="en-US" dirty="0"/>
          </a:p>
          <a:p>
            <a:r>
              <a:rPr lang="hu-HU" sz="1200" b="1" kern="1200" dirty="0" smtClean="0">
                <a:solidFill>
                  <a:schemeClr val="tx1"/>
                </a:solidFill>
                <a:effectLst/>
                <a:latin typeface="+mn-lt"/>
                <a:ea typeface="+mn-ea"/>
                <a:cs typeface="+mn-cs"/>
              </a:rPr>
              <a:t>Bibliográfia</a:t>
            </a:r>
          </a:p>
          <a:p>
            <a:r>
              <a:rPr lang="hu-HU" sz="1200" kern="1200" dirty="0" smtClean="0">
                <a:solidFill>
                  <a:schemeClr val="tx1"/>
                </a:solidFill>
                <a:effectLst/>
                <a:latin typeface="+mn-lt"/>
                <a:ea typeface="+mn-ea"/>
                <a:cs typeface="+mn-cs"/>
              </a:rPr>
              <a:t>Ellen G. White: Pátriárkák és </a:t>
            </a:r>
            <a:r>
              <a:rPr lang="hu-HU" sz="1200" i="1" kern="1200" baseline="0" dirty="0" smtClean="0">
                <a:solidFill>
                  <a:schemeClr val="tx1"/>
                </a:solidFill>
                <a:effectLst/>
                <a:latin typeface="+mn-lt"/>
                <a:ea typeface="+mn-ea"/>
                <a:cs typeface="+mn-cs"/>
              </a:rPr>
              <a:t>próféták </a:t>
            </a:r>
            <a:r>
              <a:rPr lang="en-US" sz="1200" kern="1200" dirty="0" smtClean="0">
                <a:solidFill>
                  <a:schemeClr val="tx1"/>
                </a:solidFill>
                <a:effectLst/>
                <a:latin typeface="+mn-lt"/>
                <a:ea typeface="+mn-ea"/>
                <a:cs typeface="+mn-cs"/>
              </a:rPr>
              <a:t>Washington</a:t>
            </a:r>
            <a:r>
              <a:rPr lang="en-US" sz="1200" kern="1200" dirty="0">
                <a:solidFill>
                  <a:schemeClr val="tx1"/>
                </a:solidFill>
                <a:effectLst/>
                <a:latin typeface="+mn-lt"/>
                <a:ea typeface="+mn-ea"/>
                <a:cs typeface="+mn-cs"/>
              </a:rPr>
              <a:t>, D.C.: Review and Herald Publishing Association, 1890.</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Except where noted, all Biblical texts are from </a:t>
            </a:r>
            <a:r>
              <a:rPr lang="en-US" sz="1200" b="1" kern="1200" dirty="0">
                <a:solidFill>
                  <a:schemeClr val="tx1"/>
                </a:solidFill>
                <a:effectLst/>
                <a:latin typeface="+mn-lt"/>
                <a:ea typeface="+mn-ea"/>
                <a:cs typeface="+mn-cs"/>
              </a:rPr>
              <a:t>New International Version</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Scripture quotations taken from The Holy Bible, New International Version® NIV ®</a:t>
            </a:r>
          </a:p>
          <a:p>
            <a:r>
              <a:rPr lang="en-US" sz="1200" kern="1200" dirty="0">
                <a:solidFill>
                  <a:schemeClr val="tx1"/>
                </a:solidFill>
                <a:effectLst/>
                <a:latin typeface="+mn-lt"/>
                <a:ea typeface="+mn-ea"/>
                <a:cs typeface="+mn-cs"/>
              </a:rPr>
              <a:t>	Copyright © 1973 1978 1984 2011 by </a:t>
            </a:r>
            <a:r>
              <a:rPr lang="en-US" sz="1200" kern="1200" dirty="0" err="1">
                <a:solidFill>
                  <a:schemeClr val="tx1"/>
                </a:solidFill>
                <a:effectLst/>
                <a:latin typeface="+mn-lt"/>
                <a:ea typeface="+mn-ea"/>
                <a:cs typeface="+mn-cs"/>
              </a:rPr>
              <a:t>Biblica</a:t>
            </a:r>
            <a:r>
              <a:rPr lang="en-US" sz="1200" kern="1200" dirty="0">
                <a:solidFill>
                  <a:schemeClr val="tx1"/>
                </a:solidFill>
                <a:effectLst/>
                <a:latin typeface="+mn-lt"/>
                <a:ea typeface="+mn-ea"/>
                <a:cs typeface="+mn-cs"/>
              </a:rPr>
              <a:t>, Inc. </a:t>
            </a:r>
            <a:r>
              <a:rPr lang="en-US" sz="1200" kern="1200" baseline="30000" dirty="0">
                <a:solidFill>
                  <a:schemeClr val="tx1"/>
                </a:solidFill>
                <a:effectLst/>
                <a:latin typeface="+mn-lt"/>
                <a:ea typeface="+mn-ea"/>
                <a:cs typeface="+mn-cs"/>
              </a:rPr>
              <a:t>TM</a:t>
            </a:r>
            <a:endParaRPr lang="en-US" sz="1200" kern="1200" dirty="0">
              <a:solidFill>
                <a:schemeClr val="tx1"/>
              </a:solidFill>
              <a:effectLst/>
              <a:latin typeface="+mn-lt"/>
              <a:ea typeface="+mn-ea"/>
              <a:cs typeface="+mn-cs"/>
            </a:endParaRPr>
          </a:p>
          <a:p>
            <a:r>
              <a:rPr lang="en-US" sz="1200" kern="1200" baseline="300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Used by permission. All rights reserved worldwide.</a:t>
            </a:r>
            <a:r>
              <a:rPr lang="en-US" sz="1200" kern="1200" baseline="300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AEC00872-380A-4149-8F93-7D63A98338B2}" type="slidenum">
              <a:rPr lang="en-US" smtClean="0"/>
              <a:t>1</a:t>
            </a:fld>
            <a:endParaRPr lang="en-US"/>
          </a:p>
        </p:txBody>
      </p:sp>
    </p:spTree>
    <p:extLst>
      <p:ext uri="{BB962C8B-B14F-4D97-AF65-F5344CB8AC3E}">
        <p14:creationId xmlns:p14="http://schemas.microsoft.com/office/powerpoint/2010/main" val="1564720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noProof="0" dirty="0" smtClean="0">
                <a:solidFill>
                  <a:schemeClr val="tx1"/>
                </a:solidFill>
                <a:effectLst/>
                <a:latin typeface="+mn-lt"/>
                <a:ea typeface="+mn-ea"/>
                <a:cs typeface="+mn-cs"/>
              </a:rPr>
              <a:t>Rugalmasság a hívő életben </a:t>
            </a:r>
          </a:p>
          <a:p>
            <a:endParaRPr lang="hu-HU" sz="1200" b="1" kern="1200" noProof="0" dirty="0" smtClean="0">
              <a:solidFill>
                <a:schemeClr val="tx1"/>
              </a:solidFill>
              <a:effectLst/>
              <a:latin typeface="+mn-lt"/>
              <a:ea typeface="+mn-ea"/>
              <a:cs typeface="+mn-cs"/>
            </a:endParaRPr>
          </a:p>
          <a:p>
            <a:r>
              <a:rPr lang="hu-HU" sz="1200" dirty="0" smtClean="0">
                <a:effectLst/>
                <a:latin typeface="Calibri" panose="020F0502020204030204" pitchFamily="34" charset="0"/>
                <a:ea typeface="Times New Roman" panose="02020603050405020304" pitchFamily="18" charset="0"/>
              </a:rPr>
              <a:t>Nem tudjuk fejleszteni rugalmasságunkat hívő életünkben, ha nem értjük meg, mit érez Isten irántunk. </a:t>
            </a:r>
          </a:p>
          <a:p>
            <a:pPr marL="171450" indent="-171450">
              <a:buFont typeface="Arial" panose="020B0604020202020204" pitchFamily="34" charset="0"/>
              <a:buChar char="•"/>
            </a:pPr>
            <a:r>
              <a:rPr lang="hu-HU" sz="1200" dirty="0" smtClean="0">
                <a:effectLst/>
                <a:latin typeface="Calibri" panose="020F0502020204030204" pitchFamily="34" charset="0"/>
                <a:ea typeface="Times New Roman" panose="02020603050405020304" pitchFamily="18" charset="0"/>
              </a:rPr>
              <a:t>Istennek egyen-egyenként mi vagyunk a legfontosabbak a világon. </a:t>
            </a:r>
          </a:p>
          <a:p>
            <a:pPr marL="171450" indent="-171450">
              <a:buFont typeface="Arial" panose="020B0604020202020204" pitchFamily="34" charset="0"/>
              <a:buChar char="•"/>
            </a:pPr>
            <a:r>
              <a:rPr lang="hu-HU" sz="1200" dirty="0" smtClean="0">
                <a:effectLst/>
                <a:latin typeface="Calibri" panose="020F0502020204030204" pitchFamily="34" charset="0"/>
                <a:ea typeface="Times New Roman" panose="02020603050405020304" pitchFamily="18" charset="0"/>
              </a:rPr>
              <a:t>Örökkévaló szeretettel szeret bennünket. </a:t>
            </a:r>
          </a:p>
          <a:p>
            <a:pPr marL="171450" indent="-171450">
              <a:buFont typeface="Arial" panose="020B0604020202020204" pitchFamily="34" charset="0"/>
              <a:buChar char="•"/>
            </a:pPr>
            <a:r>
              <a:rPr lang="hu-HU" sz="1200" dirty="0" smtClean="0">
                <a:effectLst/>
                <a:latin typeface="Calibri" panose="020F0502020204030204" pitchFamily="34" charset="0"/>
                <a:ea typeface="Times New Roman" panose="02020603050405020304" pitchFamily="18" charset="0"/>
              </a:rPr>
              <a:t>A vérével váltott meg bennünket.</a:t>
            </a:r>
            <a:endParaRPr lang="en-US" dirty="0"/>
          </a:p>
        </p:txBody>
      </p:sp>
      <p:sp>
        <p:nvSpPr>
          <p:cNvPr id="4" name="Slide Number Placeholder 3"/>
          <p:cNvSpPr>
            <a:spLocks noGrp="1"/>
          </p:cNvSpPr>
          <p:nvPr>
            <p:ph type="sldNum" sz="quarter" idx="5"/>
          </p:nvPr>
        </p:nvSpPr>
        <p:spPr/>
        <p:txBody>
          <a:bodyPr/>
          <a:lstStyle/>
          <a:p>
            <a:fld id="{AEC00872-380A-4149-8F93-7D63A98338B2}" type="slidenum">
              <a:rPr lang="en-US" smtClean="0"/>
              <a:t>10</a:t>
            </a:fld>
            <a:endParaRPr lang="en-US"/>
          </a:p>
        </p:txBody>
      </p:sp>
    </p:spTree>
    <p:extLst>
      <p:ext uri="{BB962C8B-B14F-4D97-AF65-F5344CB8AC3E}">
        <p14:creationId xmlns:p14="http://schemas.microsoft.com/office/powerpoint/2010/main" val="3594499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hu-HU" sz="1200" kern="1200" dirty="0" smtClean="0">
                <a:solidFill>
                  <a:schemeClr val="tx1"/>
                </a:solidFill>
                <a:effectLst/>
                <a:latin typeface="+mn-lt"/>
                <a:ea typeface="+mn-ea"/>
                <a:cs typeface="+mn-cs"/>
              </a:rPr>
              <a:t>Örökösének nevez minket, fiainak és leányainak. </a:t>
            </a:r>
          </a:p>
          <a:p>
            <a:pPr marL="171450" indent="-171450">
              <a:buFont typeface="Arial" panose="020B0604020202020204" pitchFamily="34" charset="0"/>
              <a:buChar char="•"/>
            </a:pPr>
            <a:r>
              <a:rPr lang="hu-HU" sz="1200" kern="1200" dirty="0" smtClean="0">
                <a:solidFill>
                  <a:schemeClr val="tx1"/>
                </a:solidFill>
                <a:effectLst/>
                <a:latin typeface="+mn-lt"/>
                <a:ea typeface="+mn-ea"/>
                <a:cs typeface="+mn-cs"/>
              </a:rPr>
              <a:t>Dicsőséggel és tisztességgel koronáz meg minket, királyi hercegeket és hercegnőket. </a:t>
            </a:r>
          </a:p>
          <a:p>
            <a:pPr marL="171450" indent="-171450">
              <a:buFont typeface="Arial" panose="020B0604020202020204" pitchFamily="34" charset="0"/>
              <a:buChar char="•"/>
            </a:pPr>
            <a:r>
              <a:rPr lang="hu-HU" sz="1200" kern="1200" dirty="0" smtClean="0">
                <a:solidFill>
                  <a:schemeClr val="tx1"/>
                </a:solidFill>
                <a:effectLst/>
                <a:latin typeface="+mn-lt"/>
                <a:ea typeface="+mn-ea"/>
                <a:cs typeface="+mn-cs"/>
              </a:rPr>
              <a:t>Az Ő igazságosságának köntösébe öltöztet, hogy képesek legyünk úgy szeretni és megbocsájtani, ahogy Jézus. </a:t>
            </a:r>
          </a:p>
          <a:p>
            <a:pPr marL="171450" indent="-171450">
              <a:buFont typeface="Arial" panose="020B0604020202020204" pitchFamily="34" charset="0"/>
              <a:buChar char="•"/>
            </a:pPr>
            <a:r>
              <a:rPr lang="hu-HU" sz="1200" kern="1200" dirty="0" smtClean="0">
                <a:solidFill>
                  <a:schemeClr val="tx1"/>
                </a:solidFill>
                <a:effectLst/>
                <a:latin typeface="+mn-lt"/>
                <a:ea typeface="+mn-ea"/>
                <a:cs typeface="+mn-cs"/>
              </a:rPr>
              <a:t>Isteni szeretete biztonságot, bizalmat és célt ad, és vágyat, hogy Jézushoz hasonlóan éljünk.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Egy prédikátor a következő életmódbeli tényezőket jelöli meg Jézus életéből, melyek segítenek a rugalmasság kifejlesztésében: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Egyértelmű célkitűzések</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Megbocsájtás mindenkinek, aki bántott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Önfegyelem gyakorlása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Továbblépés</a:t>
            </a:r>
            <a:r>
              <a:rPr lang="hu-HU" sz="1200" kern="1200" baseline="30000" dirty="0" smtClean="0">
                <a:solidFill>
                  <a:schemeClr val="tx1"/>
                </a:solidFill>
                <a:effectLst/>
                <a:latin typeface="+mn-lt"/>
                <a:ea typeface="+mn-ea"/>
                <a:cs typeface="+mn-cs"/>
              </a:rPr>
              <a:t>5</a:t>
            </a:r>
          </a:p>
          <a:p>
            <a:pPr marL="171450" lvl="0" indent="-171450">
              <a:buFont typeface="Arial" panose="020B0604020202020204" pitchFamily="34" charset="0"/>
              <a:buChar char="•"/>
            </a:pPr>
            <a:endParaRPr lang="hu-HU" sz="1200" kern="1200" baseline="300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Négy bibliai alakot fogunk megvizsgálni, akik olyan nehézségeket éltek át, amiket ma is </a:t>
            </a:r>
            <a:r>
              <a:rPr lang="hu-HU" sz="1200" kern="1200" dirty="0" err="1" smtClean="0">
                <a:solidFill>
                  <a:schemeClr val="tx1"/>
                </a:solidFill>
                <a:effectLst/>
                <a:latin typeface="+mn-lt"/>
                <a:ea typeface="+mn-ea"/>
                <a:cs typeface="+mn-cs"/>
              </a:rPr>
              <a:t>traumatizálónak</a:t>
            </a:r>
            <a:r>
              <a:rPr lang="hu-HU" sz="1200" kern="1200" dirty="0" smtClean="0">
                <a:solidFill>
                  <a:schemeClr val="tx1"/>
                </a:solidFill>
                <a:effectLst/>
                <a:latin typeface="+mn-lt"/>
                <a:ea typeface="+mn-ea"/>
                <a:cs typeface="+mn-cs"/>
              </a:rPr>
              <a:t> tartanánk. Ádám és Éva, Jákob, Dávid és </a:t>
            </a:r>
            <a:r>
              <a:rPr lang="hu-HU" sz="1200" kern="1200" dirty="0" err="1" smtClean="0">
                <a:solidFill>
                  <a:schemeClr val="tx1"/>
                </a:solidFill>
                <a:effectLst/>
                <a:latin typeface="+mn-lt"/>
                <a:ea typeface="+mn-ea"/>
                <a:cs typeface="+mn-cs"/>
              </a:rPr>
              <a:t>Naomi</a:t>
            </a:r>
            <a:r>
              <a:rPr lang="hu-HU" sz="1200" kern="1200" dirty="0" smtClean="0">
                <a:solidFill>
                  <a:schemeClr val="tx1"/>
                </a:solidFill>
                <a:effectLst/>
                <a:latin typeface="+mn-lt"/>
                <a:ea typeface="+mn-ea"/>
                <a:cs typeface="+mn-cs"/>
              </a:rPr>
              <a:t> történetét.  A Biblia azért tárja elénk ezeket a történeteket, hogy olyan embereket ismerjünk meg, akik nagy nehézségeket éltek át. miközben látjuk, hogyan döntöttek ezek az összetört emberek amellett, hogy engedik Istent munkálkodni az életükben, tanulhatunk hibáikból és győzelmeikből is.   </a:t>
            </a:r>
          </a:p>
          <a:p>
            <a:r>
              <a:rPr lang="hu-HU" sz="1200" kern="1200" dirty="0" smtClean="0">
                <a:solidFill>
                  <a:schemeClr val="tx1"/>
                </a:solidFill>
                <a:effectLst/>
                <a:latin typeface="+mn-lt"/>
                <a:ea typeface="+mn-ea"/>
                <a:cs typeface="+mn-cs"/>
              </a:rPr>
              <a:t>A megélt bántalmazás, vagy bármilyen nehézség, megpróbáló esemény nem tarthat bennünket szükségszerűen a sötétség rabságában. Ha Isten velünk van, az Ő dicsőségének fényétől eloszlik a sötétség. Igen, a rossz élmény megélése nehéz lehet, és utunk sötétben vezethet, de Isten nem ígért nekünk sima utat, vagy könnyű utazást. Az Ő kezei közt még a sötét időkben is találhatunk reménysugarakat. Erősen ragaszkodnunk kell Isten ígéretéhez, miszerint Ő akkor is velünk jön, ha az árnyak völgyében kell is haladnunk. Istennel az oldalunkon rájövünk, hogy Dáviddal együtt tudjuk énekelni: </a:t>
            </a:r>
          </a:p>
          <a:p>
            <a:pPr algn="ctr"/>
            <a:r>
              <a:rPr lang="hu-HU" sz="1200" i="1" kern="1200" dirty="0" smtClean="0">
                <a:solidFill>
                  <a:schemeClr val="tx1"/>
                </a:solidFill>
                <a:effectLst/>
                <a:latin typeface="+mn-lt"/>
                <a:ea typeface="+mn-ea"/>
                <a:cs typeface="+mn-cs"/>
              </a:rPr>
              <a:t>„Még ha a halál árnyékának völgyében járok is,</a:t>
            </a:r>
            <a:endParaRPr lang="hu-HU" sz="1200" kern="1200" dirty="0" smtClean="0">
              <a:solidFill>
                <a:schemeClr val="tx1"/>
              </a:solidFill>
              <a:effectLst/>
              <a:latin typeface="+mn-lt"/>
              <a:ea typeface="+mn-ea"/>
              <a:cs typeface="+mn-cs"/>
            </a:endParaRPr>
          </a:p>
          <a:p>
            <a:pPr algn="ctr"/>
            <a:r>
              <a:rPr lang="hu-HU" sz="1200" i="1" kern="1200" dirty="0" smtClean="0">
                <a:solidFill>
                  <a:schemeClr val="tx1"/>
                </a:solidFill>
                <a:effectLst/>
                <a:latin typeface="+mn-lt"/>
                <a:ea typeface="+mn-ea"/>
                <a:cs typeface="+mn-cs"/>
              </a:rPr>
              <a:t> nem félek a gonosztól, mert te velem vagy;...” (Zsolt 23:4).</a:t>
            </a:r>
          </a:p>
          <a:p>
            <a:pPr algn="ctr"/>
            <a:endParaRPr lang="hu-HU" sz="1200" i="1" kern="1200" dirty="0" smtClean="0">
              <a:solidFill>
                <a:schemeClr val="tx1"/>
              </a:solidFill>
              <a:effectLst/>
              <a:latin typeface="+mn-lt"/>
              <a:ea typeface="+mn-ea"/>
              <a:cs typeface="+mn-cs"/>
            </a:endParaRPr>
          </a:p>
          <a:p>
            <a:pPr algn="ctr"/>
            <a:endParaRPr lang="hu-HU" sz="1200" i="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dirty="0" smtClean="0">
                <a:solidFill>
                  <a:schemeClr val="tx1"/>
                </a:solidFill>
                <a:effectLst/>
                <a:latin typeface="+mn-lt"/>
                <a:ea typeface="+mn-ea"/>
                <a:cs typeface="+mn-cs"/>
              </a:rPr>
              <a:t>5 Ezt a négy életmódbeli</a:t>
            </a:r>
            <a:r>
              <a:rPr lang="hu-HU" sz="1200" kern="1200" baseline="0" dirty="0" smtClean="0">
                <a:solidFill>
                  <a:schemeClr val="tx1"/>
                </a:solidFill>
                <a:effectLst/>
                <a:latin typeface="+mn-lt"/>
                <a:ea typeface="+mn-ea"/>
                <a:cs typeface="+mn-cs"/>
              </a:rPr>
              <a:t> szokást írja le Ray Ellis  (</a:t>
            </a:r>
            <a:r>
              <a:rPr lang="en-US" sz="1200" kern="1200" dirty="0" smtClean="0">
                <a:solidFill>
                  <a:schemeClr val="tx1"/>
                </a:solidFill>
                <a:effectLst/>
                <a:latin typeface="+mn-lt"/>
                <a:ea typeface="+mn-ea"/>
                <a:cs typeface="+mn-cs"/>
              </a:rPr>
              <a:t>SermonCentral.com. </a:t>
            </a:r>
            <a:r>
              <a:rPr lang="hu-HU" sz="1200" kern="1200" dirty="0" smtClean="0">
                <a:solidFill>
                  <a:schemeClr val="tx1"/>
                </a:solidFill>
                <a:effectLst/>
                <a:latin typeface="+mn-lt"/>
                <a:ea typeface="+mn-ea"/>
                <a:cs typeface="+mn-cs"/>
              </a:rPr>
              <a:t>: </a:t>
            </a:r>
            <a:r>
              <a:rPr lang="hu-HU" sz="1200" kern="1200" noProof="0" dirty="0" smtClean="0">
                <a:solidFill>
                  <a:schemeClr val="tx1"/>
                </a:solidFill>
                <a:effectLst/>
                <a:latin typeface="+mn-lt"/>
                <a:ea typeface="+mn-ea"/>
                <a:cs typeface="+mn-cs"/>
              </a:rPr>
              <a:t>A rugalmasság mindennapos </a:t>
            </a:r>
            <a:r>
              <a:rPr lang="hu-HU" sz="1200" kern="1200" dirty="0" smtClean="0">
                <a:solidFill>
                  <a:schemeClr val="tx1"/>
                </a:solidFill>
                <a:effectLst/>
                <a:latin typeface="+mn-lt"/>
                <a:ea typeface="+mn-ea"/>
                <a:cs typeface="+mn-cs"/>
              </a:rPr>
              <a:t>gyakorlása 2016. Augusztus </a:t>
            </a:r>
            <a:r>
              <a:rPr lang="en-US" sz="1200" kern="1200" dirty="0" smtClean="0">
                <a:solidFill>
                  <a:schemeClr val="tx1"/>
                </a:solidFill>
                <a:effectLst/>
                <a:latin typeface="+mn-lt"/>
                <a:ea typeface="+mn-ea"/>
                <a:cs typeface="+mn-cs"/>
              </a:rPr>
              <a:t>28</a:t>
            </a:r>
            <a:r>
              <a:rPr lang="hu-HU" sz="1200" kern="1200" dirty="0" smtClean="0">
                <a:solidFill>
                  <a:schemeClr val="tx1"/>
                </a:solidFill>
                <a:effectLst/>
                <a:latin typeface="+mn-lt"/>
                <a:ea typeface="+mn-ea"/>
                <a:cs typeface="+mn-cs"/>
              </a:rPr>
              <a:t>. idézve 2019 Március 13.-án: </a:t>
            </a:r>
            <a:r>
              <a:rPr lang="en-US" sz="1200" kern="1200" dirty="0" smtClean="0">
                <a:solidFill>
                  <a:schemeClr val="accent5">
                    <a:lumMod val="75000"/>
                  </a:schemeClr>
                </a:solidFill>
                <a:effectLst/>
                <a:latin typeface="+mn-lt"/>
                <a:ea typeface="+mn-ea"/>
                <a:cs typeface="+mn-cs"/>
              </a:rPr>
              <a:t>https://www.sermoncentral.com/sermons/print?sermonId=94260.</a:t>
            </a:r>
            <a:endParaRPr lang="hu-HU" sz="1200" kern="1200" dirty="0">
              <a:solidFill>
                <a:schemeClr val="accent5">
                  <a:lumMod val="75000"/>
                </a:schemeClr>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11</a:t>
            </a:fld>
            <a:endParaRPr lang="en-US"/>
          </a:p>
        </p:txBody>
      </p:sp>
    </p:spTree>
    <p:extLst>
      <p:ext uri="{BB962C8B-B14F-4D97-AF65-F5344CB8AC3E}">
        <p14:creationId xmlns:p14="http://schemas.microsoft.com/office/powerpoint/2010/main" val="432598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ÁDÁM ÉS ÉVA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„És szól s beszél vala </a:t>
            </a:r>
            <a:r>
              <a:rPr lang="hu-HU" sz="1200" i="1" kern="1200" dirty="0" err="1" smtClean="0">
                <a:solidFill>
                  <a:schemeClr val="tx1"/>
                </a:solidFill>
                <a:effectLst/>
                <a:latin typeface="+mn-lt"/>
                <a:ea typeface="+mn-ea"/>
                <a:cs typeface="+mn-cs"/>
              </a:rPr>
              <a:t>Kain</a:t>
            </a:r>
            <a:r>
              <a:rPr lang="hu-HU" sz="1200" i="1" kern="1200" dirty="0" smtClean="0">
                <a:solidFill>
                  <a:schemeClr val="tx1"/>
                </a:solidFill>
                <a:effectLst/>
                <a:latin typeface="+mn-lt"/>
                <a:ea typeface="+mn-ea"/>
                <a:cs typeface="+mn-cs"/>
              </a:rPr>
              <a:t> Ábellel, az ő atyjafiával. És </a:t>
            </a:r>
            <a:r>
              <a:rPr lang="hu-HU" sz="1200" i="1" kern="1200" dirty="0" err="1" smtClean="0">
                <a:solidFill>
                  <a:schemeClr val="tx1"/>
                </a:solidFill>
                <a:effectLst/>
                <a:latin typeface="+mn-lt"/>
                <a:ea typeface="+mn-ea"/>
                <a:cs typeface="+mn-cs"/>
              </a:rPr>
              <a:t>lőn</a:t>
            </a:r>
            <a:r>
              <a:rPr lang="hu-HU" sz="1200" i="1" kern="1200" dirty="0" smtClean="0">
                <a:solidFill>
                  <a:schemeClr val="tx1"/>
                </a:solidFill>
                <a:effectLst/>
                <a:latin typeface="+mn-lt"/>
                <a:ea typeface="+mn-ea"/>
                <a:cs typeface="+mn-cs"/>
              </a:rPr>
              <a:t>, mikor a mezőn </a:t>
            </a:r>
            <a:r>
              <a:rPr lang="hu-HU" sz="1200" i="1" kern="1200" dirty="0" err="1" smtClean="0">
                <a:solidFill>
                  <a:schemeClr val="tx1"/>
                </a:solidFill>
                <a:effectLst/>
                <a:latin typeface="+mn-lt"/>
                <a:ea typeface="+mn-ea"/>
                <a:cs typeface="+mn-cs"/>
              </a:rPr>
              <a:t>valának</a:t>
            </a:r>
            <a:r>
              <a:rPr lang="hu-HU" sz="1200" i="1" kern="1200" dirty="0" smtClean="0">
                <a:solidFill>
                  <a:schemeClr val="tx1"/>
                </a:solidFill>
                <a:effectLst/>
                <a:latin typeface="+mn-lt"/>
                <a:ea typeface="+mn-ea"/>
                <a:cs typeface="+mn-cs"/>
              </a:rPr>
              <a:t>, </a:t>
            </a:r>
            <a:r>
              <a:rPr lang="hu-HU" sz="1200" i="1" kern="1200" dirty="0" err="1" smtClean="0">
                <a:solidFill>
                  <a:schemeClr val="tx1"/>
                </a:solidFill>
                <a:effectLst/>
                <a:latin typeface="+mn-lt"/>
                <a:ea typeface="+mn-ea"/>
                <a:cs typeface="+mn-cs"/>
              </a:rPr>
              <a:t>támada</a:t>
            </a:r>
            <a:r>
              <a:rPr lang="hu-HU" sz="1200" i="1" kern="1200" dirty="0" smtClean="0">
                <a:solidFill>
                  <a:schemeClr val="tx1"/>
                </a:solidFill>
                <a:effectLst/>
                <a:latin typeface="+mn-lt"/>
                <a:ea typeface="+mn-ea"/>
                <a:cs typeface="+mn-cs"/>
              </a:rPr>
              <a:t> </a:t>
            </a:r>
            <a:r>
              <a:rPr lang="hu-HU" sz="1200" i="1" kern="1200" dirty="0" err="1" smtClean="0">
                <a:solidFill>
                  <a:schemeClr val="tx1"/>
                </a:solidFill>
                <a:effectLst/>
                <a:latin typeface="+mn-lt"/>
                <a:ea typeface="+mn-ea"/>
                <a:cs typeface="+mn-cs"/>
              </a:rPr>
              <a:t>Kain</a:t>
            </a:r>
            <a:r>
              <a:rPr lang="hu-HU" sz="1200" i="1" kern="1200" dirty="0" smtClean="0">
                <a:solidFill>
                  <a:schemeClr val="tx1"/>
                </a:solidFill>
                <a:effectLst/>
                <a:latin typeface="+mn-lt"/>
                <a:ea typeface="+mn-ea"/>
                <a:cs typeface="+mn-cs"/>
              </a:rPr>
              <a:t> Ábelre, az ő atyjafiára, és </a:t>
            </a:r>
            <a:r>
              <a:rPr lang="hu-HU" sz="1200" i="1" kern="1200" dirty="0" err="1" smtClean="0">
                <a:solidFill>
                  <a:schemeClr val="tx1"/>
                </a:solidFill>
                <a:effectLst/>
                <a:latin typeface="+mn-lt"/>
                <a:ea typeface="+mn-ea"/>
                <a:cs typeface="+mn-cs"/>
              </a:rPr>
              <a:t>megölé</a:t>
            </a:r>
            <a:r>
              <a:rPr lang="hu-HU" sz="1200" i="1" kern="1200" dirty="0" smtClean="0">
                <a:solidFill>
                  <a:schemeClr val="tx1"/>
                </a:solidFill>
                <a:effectLst/>
                <a:latin typeface="+mn-lt"/>
                <a:ea typeface="+mn-ea"/>
                <a:cs typeface="+mn-cs"/>
              </a:rPr>
              <a:t> őt.” (1Móz 4:8).</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Ádámot és Évát teljesen lesújtja az elképzelhetetlen, rettenetes eset, hogy egyik fiuk megölte a másikat. Egyetlen napon veszítették el mindkét fiukat: az egyik meghalt, a másik pedig teljesen elhidegült tőlük. Természetesen az érzelmi trauma klasszikus tüneteitől szenvednek. Gyermeke elvesztése az élet egyik legnehezebb megpróbáltatása egy szülőnek. Gyermekük elvesztése után a szülőket gyakran bántják jó ideig visszatérő, elszomorító emlékek.  Jelenkori vizsgálatok szerint a gyermeküket elveszítő szülők hajlamosak a depresszióra, a túlzott aggódásra és a stressz okozta fizikai tünetek - magas vérnyomás, migrén, emésztési rendellenességek, az immunrendszer legyengülése - is jellemzőek rájuk. Élettartamuk lerövidül, hitük megrendül és kihűl.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Azon a sötét napon Ádám és Éva bizonyára felidézték és újraélték saját engedetlenségüket az Édenkertben. Lesújtó bűntudattal és gyötrelemmel idézték fel az Úristen szavait: „</a:t>
            </a:r>
            <a:r>
              <a:rPr lang="hu-HU" sz="1200" i="1" kern="1200" dirty="0" smtClean="0">
                <a:solidFill>
                  <a:schemeClr val="tx1"/>
                </a:solidFill>
                <a:effectLst/>
                <a:latin typeface="+mn-lt"/>
                <a:ea typeface="+mn-ea"/>
                <a:cs typeface="+mn-cs"/>
              </a:rPr>
              <a:t>De a jó és gonosz tudásának fájáról, arról ne egyél; mert amely napon </a:t>
            </a:r>
            <a:r>
              <a:rPr lang="hu-HU" sz="1200" i="1" kern="1200" dirty="0" err="1" smtClean="0">
                <a:solidFill>
                  <a:schemeClr val="tx1"/>
                </a:solidFill>
                <a:effectLst/>
                <a:latin typeface="+mn-lt"/>
                <a:ea typeface="+mn-ea"/>
                <a:cs typeface="+mn-cs"/>
              </a:rPr>
              <a:t>ejéndel</a:t>
            </a:r>
            <a:r>
              <a:rPr lang="hu-HU" sz="1200" i="1" kern="1200" dirty="0" smtClean="0">
                <a:solidFill>
                  <a:schemeClr val="tx1"/>
                </a:solidFill>
                <a:effectLst/>
                <a:latin typeface="+mn-lt"/>
                <a:ea typeface="+mn-ea"/>
                <a:cs typeface="+mn-cs"/>
              </a:rPr>
              <a:t> arról, </a:t>
            </a:r>
            <a:r>
              <a:rPr lang="hu-HU" sz="1200" i="1" u="sng" kern="1200" dirty="0" smtClean="0">
                <a:solidFill>
                  <a:schemeClr val="tx1"/>
                </a:solidFill>
                <a:effectLst/>
                <a:latin typeface="+mn-lt"/>
                <a:ea typeface="+mn-ea"/>
                <a:cs typeface="+mn-cs"/>
              </a:rPr>
              <a:t>bizony meghalsz</a:t>
            </a:r>
            <a:r>
              <a:rPr lang="hu-HU" sz="1200" i="1" kern="1200" dirty="0" smtClean="0">
                <a:solidFill>
                  <a:schemeClr val="tx1"/>
                </a:solidFill>
                <a:effectLst/>
                <a:latin typeface="+mn-lt"/>
                <a:ea typeface="+mn-ea"/>
                <a:cs typeface="+mn-cs"/>
              </a:rPr>
              <a:t>.” (1Móz 2:17).</a:t>
            </a:r>
            <a:r>
              <a:rPr lang="hu-HU" sz="1200" kern="1200" dirty="0" smtClean="0">
                <a:solidFill>
                  <a:schemeClr val="tx1"/>
                </a:solidFill>
                <a:effectLst/>
                <a:latin typeface="+mn-lt"/>
                <a:ea typeface="+mn-ea"/>
                <a:cs typeface="+mn-cs"/>
              </a:rPr>
              <a:t> Ábel halála és Káin bűne mind az ő engedetlenségük kései következménye és folyton emlékeztetni fogja a gyászoló szülőket a próféciára, miszerint ők is bizonyosan meghalnak majd.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12</a:t>
            </a:fld>
            <a:endParaRPr lang="en-US"/>
          </a:p>
        </p:txBody>
      </p:sp>
    </p:spTree>
    <p:extLst>
      <p:ext uri="{BB962C8B-B14F-4D97-AF65-F5344CB8AC3E}">
        <p14:creationId xmlns:p14="http://schemas.microsoft.com/office/powerpoint/2010/main" val="1572285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Hogyan tudták túlélni ezt a fájdalmat és bánatot? Hogyan tudtak továbblépni? </a:t>
            </a:r>
          </a:p>
          <a:p>
            <a:endParaRPr lang="hu-HU" sz="1200" kern="1200" dirty="0" smtClean="0">
              <a:solidFill>
                <a:schemeClr val="tx1"/>
              </a:solidFill>
              <a:effectLst/>
              <a:latin typeface="+mn-lt"/>
              <a:ea typeface="+mn-ea"/>
              <a:cs typeface="+mn-cs"/>
            </a:endParaRPr>
          </a:p>
          <a:p>
            <a:r>
              <a:rPr lang="hu-HU" sz="1200" b="1" u="sng" kern="1200" dirty="0" smtClean="0">
                <a:solidFill>
                  <a:schemeClr val="tx1"/>
                </a:solidFill>
                <a:effectLst/>
                <a:latin typeface="+mn-lt"/>
                <a:ea typeface="+mn-ea"/>
                <a:cs typeface="+mn-cs"/>
              </a:rPr>
              <a:t>Isten utat mutatott Ádámnak és Évának a rugalmassághoz. </a:t>
            </a:r>
            <a:r>
              <a:rPr lang="hu-HU" sz="1200" kern="1200" dirty="0" smtClean="0">
                <a:solidFill>
                  <a:schemeClr val="tx1"/>
                </a:solidFill>
                <a:effectLst/>
                <a:latin typeface="+mn-lt"/>
                <a:ea typeface="+mn-ea"/>
                <a:cs typeface="+mn-cs"/>
              </a:rPr>
              <a:t>Első otthonuk elvesztése felkészítő gyakorlat volt első két fiuk elveszítéséhez. Ádámnak és Évának képesnek kellett lennie mindarra, amivel ma a rugalmasságot jellemezzük: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Hittel Istenre támaszkodni.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Szembenézni a félelmekkel.</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Elfogadni a megváltoztathatatlan dolgokat.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Tanulni a múlt tapasztalataiból és a jelenben elkövetett hibáinkból.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Megérteni az élet fontos tanulságát, hogy bárkivel történhetnek rossz dolgok, és meg is történnek. (6)</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Ami </a:t>
            </a:r>
            <a:r>
              <a:rPr lang="hu-HU" sz="1200" kern="1200" dirty="0" err="1" smtClean="0">
                <a:solidFill>
                  <a:schemeClr val="tx1"/>
                </a:solidFill>
                <a:effectLst/>
                <a:latin typeface="+mn-lt"/>
                <a:ea typeface="+mn-ea"/>
                <a:cs typeface="+mn-cs"/>
              </a:rPr>
              <a:t>Séthet</a:t>
            </a:r>
            <a:r>
              <a:rPr lang="hu-HU" sz="1200" kern="1200" dirty="0" smtClean="0">
                <a:solidFill>
                  <a:schemeClr val="tx1"/>
                </a:solidFill>
                <a:effectLst/>
                <a:latin typeface="+mn-lt"/>
                <a:ea typeface="+mn-ea"/>
                <a:cs typeface="+mn-cs"/>
              </a:rPr>
              <a:t> illeti, ő követi Ádámot, mint pátriárkát és imádságos életben, az ÚR tiszteletében vezeti családját. </a:t>
            </a:r>
            <a:r>
              <a:rPr lang="hu-HU" sz="1200" i="1" kern="1200" dirty="0" smtClean="0">
                <a:solidFill>
                  <a:schemeClr val="tx1"/>
                </a:solidFill>
                <a:effectLst/>
                <a:latin typeface="+mn-lt"/>
                <a:ea typeface="+mn-ea"/>
                <a:cs typeface="+mn-cs"/>
              </a:rPr>
              <a:t>„</a:t>
            </a:r>
            <a:r>
              <a:rPr lang="hu-HU" sz="1200" i="1" kern="1200" dirty="0" err="1" smtClean="0">
                <a:solidFill>
                  <a:schemeClr val="tx1"/>
                </a:solidFill>
                <a:effectLst/>
                <a:latin typeface="+mn-lt"/>
                <a:ea typeface="+mn-ea"/>
                <a:cs typeface="+mn-cs"/>
              </a:rPr>
              <a:t>Séthnek</a:t>
            </a:r>
            <a:r>
              <a:rPr lang="hu-HU" sz="1200" i="1" kern="1200" dirty="0" smtClean="0">
                <a:solidFill>
                  <a:schemeClr val="tx1"/>
                </a:solidFill>
                <a:effectLst/>
                <a:latin typeface="+mn-lt"/>
                <a:ea typeface="+mn-ea"/>
                <a:cs typeface="+mn-cs"/>
              </a:rPr>
              <a:t> is született fia, és </a:t>
            </a:r>
            <a:r>
              <a:rPr lang="hu-HU" sz="1200" i="1" kern="1200" dirty="0" err="1" smtClean="0">
                <a:solidFill>
                  <a:schemeClr val="tx1"/>
                </a:solidFill>
                <a:effectLst/>
                <a:latin typeface="+mn-lt"/>
                <a:ea typeface="+mn-ea"/>
                <a:cs typeface="+mn-cs"/>
              </a:rPr>
              <a:t>nevezé</a:t>
            </a:r>
            <a:r>
              <a:rPr lang="hu-HU" sz="1200" i="1" kern="1200" dirty="0" smtClean="0">
                <a:solidFill>
                  <a:schemeClr val="tx1"/>
                </a:solidFill>
                <a:effectLst/>
                <a:latin typeface="+mn-lt"/>
                <a:ea typeface="+mn-ea"/>
                <a:cs typeface="+mn-cs"/>
              </a:rPr>
              <a:t> annak nevét </a:t>
            </a:r>
            <a:r>
              <a:rPr lang="hu-HU" sz="1200" i="1" kern="1200" dirty="0" err="1" smtClean="0">
                <a:solidFill>
                  <a:schemeClr val="tx1"/>
                </a:solidFill>
                <a:effectLst/>
                <a:latin typeface="+mn-lt"/>
                <a:ea typeface="+mn-ea"/>
                <a:cs typeface="+mn-cs"/>
              </a:rPr>
              <a:t>Énósnak</a:t>
            </a:r>
            <a:r>
              <a:rPr lang="hu-HU" sz="1200" i="1" kern="1200" dirty="0" smtClean="0">
                <a:solidFill>
                  <a:schemeClr val="tx1"/>
                </a:solidFill>
                <a:effectLst/>
                <a:latin typeface="+mn-lt"/>
                <a:ea typeface="+mn-ea"/>
                <a:cs typeface="+mn-cs"/>
              </a:rPr>
              <a:t>. Akkor kezdték segítségül hívni az Úrnak nevét.”</a:t>
            </a:r>
            <a:r>
              <a:rPr lang="hu-HU" sz="1200" kern="1200" dirty="0" smtClean="0">
                <a:solidFill>
                  <a:schemeClr val="tx1"/>
                </a:solidFill>
                <a:effectLst/>
                <a:latin typeface="+mn-lt"/>
                <a:ea typeface="+mn-ea"/>
                <a:cs typeface="+mn-cs"/>
              </a:rPr>
              <a:t> (1Móz 4:26).</a:t>
            </a:r>
          </a:p>
          <a:p>
            <a:endParaRPr lang="hu-HU" sz="1200" kern="1200" noProof="0" dirty="0" smtClean="0">
              <a:solidFill>
                <a:schemeClr val="tx1"/>
              </a:solidFill>
              <a:effectLst/>
              <a:latin typeface="+mn-lt"/>
              <a:ea typeface="+mn-ea"/>
              <a:cs typeface="+mn-cs"/>
            </a:endParaRPr>
          </a:p>
          <a:p>
            <a:endParaRPr lang="hu-HU" sz="1200" kern="1200" noProof="0" dirty="0" smtClean="0">
              <a:solidFill>
                <a:schemeClr val="tx1"/>
              </a:solidFill>
              <a:effectLst/>
              <a:latin typeface="+mn-lt"/>
              <a:ea typeface="+mn-ea"/>
              <a:cs typeface="+mn-cs"/>
            </a:endParaRPr>
          </a:p>
          <a:p>
            <a:r>
              <a:rPr lang="hu-HU" sz="1200" kern="1200" baseline="30000" noProof="0" dirty="0" smtClean="0">
                <a:solidFill>
                  <a:schemeClr val="tx1"/>
                </a:solidFill>
                <a:effectLst/>
                <a:latin typeface="+mn-lt"/>
                <a:ea typeface="+mn-ea"/>
                <a:cs typeface="+mn-cs"/>
              </a:rPr>
              <a:t>6</a:t>
            </a:r>
            <a:r>
              <a:rPr lang="hu-HU" sz="1200" kern="1200" noProof="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Ezt az öt hozzáállási formát a fejlődő rugalmasság tényezőiként határozzák meg: </a:t>
            </a:r>
            <a:r>
              <a:rPr lang="hu-HU" sz="1200" kern="1200" dirty="0" err="1" smtClean="0">
                <a:solidFill>
                  <a:schemeClr val="tx1"/>
                </a:solidFill>
                <a:effectLst/>
                <a:latin typeface="+mn-lt"/>
                <a:ea typeface="+mn-ea"/>
                <a:cs typeface="+mn-cs"/>
              </a:rPr>
              <a:t>Brainline.org</a:t>
            </a:r>
            <a:r>
              <a:rPr lang="hu-HU" sz="1200" kern="1200" dirty="0" smtClean="0">
                <a:solidFill>
                  <a:schemeClr val="tx1"/>
                </a:solidFill>
                <a:effectLst/>
                <a:latin typeface="+mn-lt"/>
                <a:ea typeface="+mn-ea"/>
                <a:cs typeface="+mn-cs"/>
              </a:rPr>
              <a:t>. Út az ellenálló képességhez: mit jelent a rugalmasság? Az idézet 2019.Március 13.-án jelent meg. </a:t>
            </a:r>
            <a:r>
              <a:rPr lang="hu-HU" sz="1200" u="sng" kern="1200" dirty="0" smtClean="0">
                <a:solidFill>
                  <a:schemeClr val="tx1"/>
                </a:solidFill>
                <a:effectLst/>
                <a:latin typeface="+mn-lt"/>
                <a:ea typeface="+mn-ea"/>
                <a:cs typeface="+mn-cs"/>
                <a:hlinkClick r:id="rId3"/>
              </a:rPr>
              <a:t>https://www.brainline.org/article/resilience-what-it</a:t>
            </a:r>
            <a:r>
              <a:rPr lang="hu-HU"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AEC00872-380A-4149-8F93-7D63A98338B2}" type="slidenum">
              <a:rPr lang="en-US" smtClean="0"/>
              <a:t>13</a:t>
            </a:fld>
            <a:endParaRPr lang="en-US"/>
          </a:p>
        </p:txBody>
      </p:sp>
    </p:spTree>
    <p:extLst>
      <p:ext uri="{BB962C8B-B14F-4D97-AF65-F5344CB8AC3E}">
        <p14:creationId xmlns:p14="http://schemas.microsoft.com/office/powerpoint/2010/main" val="27550595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u="sng" kern="1200" dirty="0" smtClean="0">
                <a:solidFill>
                  <a:schemeClr val="tx1"/>
                </a:solidFill>
                <a:effectLst/>
                <a:latin typeface="+mn-lt"/>
                <a:ea typeface="+mn-ea"/>
                <a:cs typeface="+mn-cs"/>
              </a:rPr>
              <a:t>Isten lélektani módszerekkel is utat mutatott</a:t>
            </a:r>
            <a:r>
              <a:rPr lang="hu-HU" sz="1200" u="sng" kern="1200" dirty="0" smtClean="0">
                <a:solidFill>
                  <a:schemeClr val="tx1"/>
                </a:solidFill>
                <a:effectLst/>
                <a:latin typeface="+mn-lt"/>
                <a:ea typeface="+mn-ea"/>
                <a:cs typeface="+mn-cs"/>
              </a:rPr>
              <a:t> </a:t>
            </a:r>
            <a:r>
              <a:rPr lang="hu-HU" sz="1200" b="1" u="sng" kern="1200" dirty="0" smtClean="0">
                <a:solidFill>
                  <a:schemeClr val="tx1"/>
                </a:solidFill>
                <a:effectLst/>
                <a:latin typeface="+mn-lt"/>
                <a:ea typeface="+mn-ea"/>
                <a:cs typeface="+mn-cs"/>
              </a:rPr>
              <a:t>Ádámnak és Évának a rugalmassághoz. </a:t>
            </a:r>
            <a:r>
              <a:rPr lang="hu-HU" sz="1200" u="sng"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Még gyászolják fiaik hirtelen elvesztését és egyikük elutasítását, Isten örömmel áldja meg őket. Újabb fiuk születik, akit Isten a megígért Megváltó őseként jelöl meg. Éva </a:t>
            </a:r>
            <a:r>
              <a:rPr lang="hu-HU" sz="1200" kern="1200" dirty="0" err="1" smtClean="0">
                <a:solidFill>
                  <a:schemeClr val="tx1"/>
                </a:solidFill>
                <a:effectLst/>
                <a:latin typeface="+mn-lt"/>
                <a:ea typeface="+mn-ea"/>
                <a:cs typeface="+mn-cs"/>
              </a:rPr>
              <a:t>Séthnek</a:t>
            </a:r>
            <a:r>
              <a:rPr lang="hu-HU" sz="1200" kern="1200" dirty="0" smtClean="0">
                <a:solidFill>
                  <a:schemeClr val="tx1"/>
                </a:solidFill>
                <a:effectLst/>
                <a:latin typeface="+mn-lt"/>
                <a:ea typeface="+mn-ea"/>
                <a:cs typeface="+mn-cs"/>
              </a:rPr>
              <a:t> nevezi el fiát </a:t>
            </a:r>
            <a:r>
              <a:rPr lang="hu-HU" sz="1200" i="1" kern="1200" dirty="0" smtClean="0">
                <a:solidFill>
                  <a:schemeClr val="tx1"/>
                </a:solidFill>
                <a:effectLst/>
                <a:latin typeface="+mn-lt"/>
                <a:ea typeface="+mn-ea"/>
                <a:cs typeface="+mn-cs"/>
              </a:rPr>
              <a:t>kárpótlás, helyettesítés</a:t>
            </a:r>
            <a:r>
              <a:rPr lang="hu-HU" sz="1200" kern="1200" dirty="0" smtClean="0">
                <a:solidFill>
                  <a:schemeClr val="tx1"/>
                </a:solidFill>
                <a:effectLst/>
                <a:latin typeface="+mn-lt"/>
                <a:ea typeface="+mn-ea"/>
                <a:cs typeface="+mn-cs"/>
              </a:rPr>
              <a:t>], „</a:t>
            </a:r>
            <a:r>
              <a:rPr lang="hu-HU" sz="1200" i="1" kern="1200" dirty="0" smtClean="0">
                <a:solidFill>
                  <a:schemeClr val="tx1"/>
                </a:solidFill>
                <a:effectLst/>
                <a:latin typeface="+mn-lt"/>
                <a:ea typeface="+mn-ea"/>
                <a:cs typeface="+mn-cs"/>
              </a:rPr>
              <a:t>mert adott úgymond, énnékem az Isten más magot Ábel helyett, kit </a:t>
            </a:r>
            <a:r>
              <a:rPr lang="hu-HU" sz="1200" i="1" kern="1200" dirty="0" err="1" smtClean="0">
                <a:solidFill>
                  <a:schemeClr val="tx1"/>
                </a:solidFill>
                <a:effectLst/>
                <a:latin typeface="+mn-lt"/>
                <a:ea typeface="+mn-ea"/>
                <a:cs typeface="+mn-cs"/>
              </a:rPr>
              <a:t>megöle</a:t>
            </a:r>
            <a:r>
              <a:rPr lang="hu-HU" sz="1200" i="1" kern="1200" dirty="0" smtClean="0">
                <a:solidFill>
                  <a:schemeClr val="tx1"/>
                </a:solidFill>
                <a:effectLst/>
                <a:latin typeface="+mn-lt"/>
                <a:ea typeface="+mn-ea"/>
                <a:cs typeface="+mn-cs"/>
              </a:rPr>
              <a:t> </a:t>
            </a:r>
            <a:r>
              <a:rPr lang="hu-HU" sz="1200" i="1" kern="1200" dirty="0" err="1" smtClean="0">
                <a:solidFill>
                  <a:schemeClr val="tx1"/>
                </a:solidFill>
                <a:effectLst/>
                <a:latin typeface="+mn-lt"/>
                <a:ea typeface="+mn-ea"/>
                <a:cs typeface="+mn-cs"/>
              </a:rPr>
              <a:t>Kain</a:t>
            </a:r>
            <a:r>
              <a:rPr lang="hu-HU" sz="1200" i="1"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(1Móz 4:25).</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Úr irányítása és vezetése segít Ádámnak és Évának megtanulni, hogyan merítsenek erőt életük és újszülött fiuk életének „értelméből és céljából”. Megtanulják, hogy figyeljenek a dolgok hosszú távú jelentőségére,</a:t>
            </a:r>
            <a:r>
              <a:rPr lang="hu-HU" sz="1200" kern="1200" baseline="30000" dirty="0" smtClean="0">
                <a:solidFill>
                  <a:schemeClr val="tx1"/>
                </a:solidFill>
                <a:effectLst/>
                <a:latin typeface="+mn-lt"/>
                <a:ea typeface="+mn-ea"/>
                <a:cs typeface="+mn-cs"/>
              </a:rPr>
              <a:t>7</a:t>
            </a:r>
            <a:r>
              <a:rPr lang="hu-HU" sz="1200" kern="1200" dirty="0" smtClean="0">
                <a:solidFill>
                  <a:schemeClr val="tx1"/>
                </a:solidFill>
                <a:effectLst/>
                <a:latin typeface="+mn-lt"/>
                <a:ea typeface="+mn-ea"/>
                <a:cs typeface="+mn-cs"/>
              </a:rPr>
              <a:t> megértik a megígért megváltó létezését és azt, hogy ideje van bánatnak és ideje van az örömnek is.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Isten útja, mely Ádámot és Évát a rugalmassághoz vezeti, magában foglalja, hogy egyre jobban megértik bűnük hatalmas voltát és a megígért Megváltó jelentőségét. (1Móz 3:15). Ellen White szerint Ádám „látta, miként terjed el a romlottság, amelynek következtében a világ végül özönvíz által elpusztult“. Megérti, hogy az Özönvíz irgalmas cselekedet lesz, ami véget vet a szenvedésnek és a bánatnak. (</a:t>
            </a:r>
            <a:r>
              <a:rPr lang="hu-HU" sz="1200" i="1" kern="1200" dirty="0" smtClean="0">
                <a:solidFill>
                  <a:schemeClr val="tx1"/>
                </a:solidFill>
                <a:effectLst/>
                <a:latin typeface="+mn-lt"/>
                <a:ea typeface="+mn-ea"/>
                <a:cs typeface="+mn-cs"/>
              </a:rPr>
              <a:t>Pátriárkát és próféták </a:t>
            </a:r>
            <a:r>
              <a:rPr lang="hu-HU" sz="1200" kern="1200" dirty="0" smtClean="0">
                <a:solidFill>
                  <a:schemeClr val="tx1"/>
                </a:solidFill>
                <a:effectLst/>
                <a:latin typeface="+mn-lt"/>
                <a:ea typeface="+mn-ea"/>
                <a:cs typeface="+mn-cs"/>
              </a:rPr>
              <a:t>82.o.) </a:t>
            </a:r>
          </a:p>
          <a:p>
            <a:endParaRPr lang="hu-HU" sz="1200" kern="1200" noProof="0" dirty="0" smtClean="0">
              <a:solidFill>
                <a:schemeClr val="tx1"/>
              </a:solidFill>
              <a:effectLst/>
              <a:latin typeface="+mn-lt"/>
              <a:ea typeface="+mn-ea"/>
              <a:cs typeface="+mn-cs"/>
            </a:endParaRPr>
          </a:p>
          <a:p>
            <a:endParaRPr lang="hu-HU" sz="1200" kern="1200" noProof="0" dirty="0" smtClean="0">
              <a:solidFill>
                <a:schemeClr val="tx1"/>
              </a:solidFill>
              <a:effectLst/>
              <a:latin typeface="+mn-lt"/>
              <a:ea typeface="+mn-ea"/>
              <a:cs typeface="+mn-cs"/>
            </a:endParaRPr>
          </a:p>
          <a:p>
            <a:endParaRPr lang="hu-HU" sz="1200" kern="1200" noProof="0" dirty="0" smtClean="0">
              <a:solidFill>
                <a:schemeClr val="tx1"/>
              </a:solidFill>
              <a:effectLst/>
              <a:latin typeface="+mn-lt"/>
              <a:ea typeface="+mn-ea"/>
              <a:cs typeface="+mn-cs"/>
            </a:endParaRPr>
          </a:p>
          <a:p>
            <a:r>
              <a:rPr lang="hu-HU" sz="1200" kern="1200" baseline="30000" noProof="0" dirty="0" smtClean="0">
                <a:solidFill>
                  <a:schemeClr val="tx1"/>
                </a:solidFill>
                <a:effectLst/>
                <a:latin typeface="+mn-lt"/>
                <a:ea typeface="+mn-ea"/>
                <a:cs typeface="+mn-cs"/>
              </a:rPr>
              <a:t>7</a:t>
            </a:r>
            <a:r>
              <a:rPr lang="hu-HU" sz="1200" kern="1200" noProof="0" dirty="0" smtClean="0">
                <a:solidFill>
                  <a:schemeClr val="tx1"/>
                </a:solidFill>
                <a:effectLst/>
                <a:latin typeface="+mn-lt"/>
                <a:ea typeface="+mn-ea"/>
                <a:cs typeface="+mn-cs"/>
              </a:rPr>
              <a:t> Ezt</a:t>
            </a:r>
            <a:r>
              <a:rPr lang="hu-HU" sz="1200" kern="1200" baseline="0" noProof="0" dirty="0" smtClean="0">
                <a:solidFill>
                  <a:schemeClr val="tx1"/>
                </a:solidFill>
                <a:effectLst/>
                <a:latin typeface="+mn-lt"/>
                <a:ea typeface="+mn-ea"/>
                <a:cs typeface="+mn-cs"/>
              </a:rPr>
              <a:t> a két tényezőt határozták meg, mint a rugalmassághoz vezető lépéseket a </a:t>
            </a:r>
            <a:r>
              <a:rPr lang="hu-HU" sz="1200" kern="1200" noProof="0" dirty="0" err="1" smtClean="0">
                <a:solidFill>
                  <a:schemeClr val="tx1"/>
                </a:solidFill>
                <a:effectLst/>
                <a:latin typeface="+mn-lt"/>
                <a:ea typeface="+mn-ea"/>
                <a:cs typeface="+mn-cs"/>
              </a:rPr>
              <a:t>Brainline.org</a:t>
            </a:r>
            <a:r>
              <a:rPr lang="hu-HU" sz="1200" kern="1200" noProof="0" dirty="0" smtClean="0">
                <a:solidFill>
                  <a:schemeClr val="tx1"/>
                </a:solidFill>
                <a:effectLst/>
                <a:latin typeface="+mn-lt"/>
                <a:ea typeface="+mn-ea"/>
                <a:cs typeface="+mn-cs"/>
              </a:rPr>
              <a:t>.: Mi is az a rugalmasság?  Idézve 2019. Március 13.-án.</a:t>
            </a:r>
            <a:r>
              <a:rPr lang="hu-HU" sz="1200" kern="1200" baseline="0" noProof="0" dirty="0" smtClean="0">
                <a:solidFill>
                  <a:schemeClr val="tx1"/>
                </a:solidFill>
                <a:effectLst/>
                <a:latin typeface="+mn-lt"/>
                <a:ea typeface="+mn-ea"/>
                <a:cs typeface="+mn-cs"/>
              </a:rPr>
              <a:t> </a:t>
            </a:r>
            <a:r>
              <a:rPr lang="hu-HU" sz="1200" u="sng" kern="1200" noProof="0" dirty="0" smtClean="0">
                <a:solidFill>
                  <a:schemeClr val="tx1"/>
                </a:solidFill>
                <a:effectLst/>
                <a:latin typeface="+mn-lt"/>
                <a:ea typeface="+mn-ea"/>
                <a:cs typeface="+mn-cs"/>
                <a:hlinkClick r:id="rId3"/>
              </a:rPr>
              <a:t>https://www.brainline.org/article/resilience-what-it</a:t>
            </a:r>
            <a:endParaRPr lang="hu-HU" sz="1200" kern="1200" noProof="0" dirty="0" smtClean="0">
              <a:solidFill>
                <a:schemeClr val="tx1"/>
              </a:solidFill>
              <a:effectLst/>
              <a:latin typeface="+mn-lt"/>
              <a:ea typeface="+mn-ea"/>
              <a:cs typeface="+mn-cs"/>
            </a:endParaRPr>
          </a:p>
          <a:p>
            <a:endParaRPr lang="hu-HU" noProof="0" dirty="0"/>
          </a:p>
        </p:txBody>
      </p:sp>
      <p:sp>
        <p:nvSpPr>
          <p:cNvPr id="4" name="Slide Number Placeholder 3"/>
          <p:cNvSpPr>
            <a:spLocks noGrp="1"/>
          </p:cNvSpPr>
          <p:nvPr>
            <p:ph type="sldNum" sz="quarter" idx="5"/>
          </p:nvPr>
        </p:nvSpPr>
        <p:spPr/>
        <p:txBody>
          <a:bodyPr/>
          <a:lstStyle/>
          <a:p>
            <a:fld id="{AEC00872-380A-4149-8F93-7D63A98338B2}" type="slidenum">
              <a:rPr lang="en-US" smtClean="0"/>
              <a:t>14</a:t>
            </a:fld>
            <a:endParaRPr lang="en-US"/>
          </a:p>
        </p:txBody>
      </p:sp>
    </p:spTree>
    <p:extLst>
      <p:ext uri="{BB962C8B-B14F-4D97-AF65-F5344CB8AC3E}">
        <p14:creationId xmlns:p14="http://schemas.microsoft.com/office/powerpoint/2010/main" val="29242995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JÁKOB</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„Igen megíjede Jákób és féltében a népet, mely vele vala, a juhokat, a barmokat és a tevéket két seregre osztá. És monda: Ha eljön Ézsaú az egyik seregre, és azt levágja, a hátramaradt sereg megszabadul.”</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(1Móz 32:7- 8)</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Ez egy felfokozott pillanat. Jákob érzelmileg jelentősen megváltozott. Nem csupán a bűntudat nyomasztja bátyja megcsalása miatt, hanem az </a:t>
            </a:r>
            <a:r>
              <a:rPr lang="hu-HU" sz="1200" kern="1200" dirty="0" err="1" smtClean="0">
                <a:solidFill>
                  <a:schemeClr val="tx1"/>
                </a:solidFill>
                <a:effectLst/>
                <a:latin typeface="+mn-lt"/>
                <a:ea typeface="+mn-ea"/>
                <a:cs typeface="+mn-cs"/>
              </a:rPr>
              <a:t>Ézsau</a:t>
            </a:r>
            <a:r>
              <a:rPr lang="hu-HU" sz="1200" kern="1200" dirty="0" smtClean="0">
                <a:solidFill>
                  <a:schemeClr val="tx1"/>
                </a:solidFill>
                <a:effectLst/>
                <a:latin typeface="+mn-lt"/>
                <a:ea typeface="+mn-ea"/>
                <a:cs typeface="+mn-cs"/>
              </a:rPr>
              <a:t> által ellene vezetett négyszáz férfi közeledése is.  Az utolsó mondat, amit </a:t>
            </a:r>
            <a:r>
              <a:rPr lang="hu-HU" sz="1200" kern="1200" dirty="0" err="1" smtClean="0">
                <a:solidFill>
                  <a:schemeClr val="tx1"/>
                </a:solidFill>
                <a:effectLst/>
                <a:latin typeface="+mn-lt"/>
                <a:ea typeface="+mn-ea"/>
                <a:cs typeface="+mn-cs"/>
              </a:rPr>
              <a:t>Ézsautól</a:t>
            </a:r>
            <a:r>
              <a:rPr lang="hu-HU" sz="1200" kern="1200" dirty="0" smtClean="0">
                <a:solidFill>
                  <a:schemeClr val="tx1"/>
                </a:solidFill>
                <a:effectLst/>
                <a:latin typeface="+mn-lt"/>
                <a:ea typeface="+mn-ea"/>
                <a:cs typeface="+mn-cs"/>
              </a:rPr>
              <a:t> hallott így szólt: </a:t>
            </a:r>
            <a:r>
              <a:rPr lang="hu-HU" sz="1200" i="1" kern="1200" dirty="0" smtClean="0">
                <a:solidFill>
                  <a:schemeClr val="tx1"/>
                </a:solidFill>
                <a:effectLst/>
                <a:latin typeface="+mn-lt"/>
                <a:ea typeface="+mn-ea"/>
                <a:cs typeface="+mn-cs"/>
              </a:rPr>
              <a:t>„megölöm az én öcsémet, Jákobot.“ </a:t>
            </a:r>
            <a:r>
              <a:rPr lang="hu-HU" sz="1200" kern="1200" dirty="0" smtClean="0">
                <a:solidFill>
                  <a:schemeClr val="tx1"/>
                </a:solidFill>
                <a:effectLst/>
                <a:latin typeface="+mn-lt"/>
                <a:ea typeface="+mn-ea"/>
                <a:cs typeface="+mn-cs"/>
              </a:rPr>
              <a:t>(1Móz 27:41). Jákob szomorú és nagyon fél. Más bibliafordítások szerint ijedt volt, megfélemlített és rettegett. Fegyvertelen családja és szolgálói nem voltak felkészülve a harcra. Két csoportra osztja a népet és az állatokat, hogy ha a fele el is veszik, a másik fele megmenekülhet. Saját és </a:t>
            </a:r>
            <a:r>
              <a:rPr lang="hu-HU" sz="1200" kern="1200" dirty="0" smtClean="0">
                <a:solidFill>
                  <a:schemeClr val="tx1"/>
                </a:solidFill>
                <a:effectLst/>
                <a:latin typeface="+mn-lt"/>
                <a:ea typeface="+mn-ea"/>
                <a:cs typeface="+mn-cs"/>
              </a:rPr>
              <a:t>családjának, </a:t>
            </a:r>
            <a:r>
              <a:rPr lang="hu-HU" sz="1200" kern="1200" dirty="0" smtClean="0">
                <a:solidFill>
                  <a:schemeClr val="tx1"/>
                </a:solidFill>
                <a:effectLst/>
                <a:latin typeface="+mn-lt"/>
                <a:ea typeface="+mn-ea"/>
                <a:cs typeface="+mn-cs"/>
              </a:rPr>
              <a:t>valamint </a:t>
            </a:r>
            <a:r>
              <a:rPr lang="hu-HU" sz="1200" kern="1200" dirty="0" smtClean="0">
                <a:solidFill>
                  <a:schemeClr val="tx1"/>
                </a:solidFill>
                <a:effectLst/>
                <a:latin typeface="+mn-lt"/>
                <a:ea typeface="+mn-ea"/>
                <a:cs typeface="+mn-cs"/>
              </a:rPr>
              <a:t>jószágainak </a:t>
            </a:r>
            <a:r>
              <a:rPr lang="hu-HU" sz="1200" kern="1200" dirty="0" smtClean="0">
                <a:solidFill>
                  <a:schemeClr val="tx1"/>
                </a:solidFill>
                <a:effectLst/>
                <a:latin typeface="+mn-lt"/>
                <a:ea typeface="+mn-ea"/>
                <a:cs typeface="+mn-cs"/>
              </a:rPr>
              <a:t>és minden </a:t>
            </a:r>
            <a:r>
              <a:rPr lang="hu-HU" sz="1200" kern="1200" dirty="0" smtClean="0">
                <a:solidFill>
                  <a:schemeClr val="tx1"/>
                </a:solidFill>
                <a:effectLst/>
                <a:latin typeface="+mn-lt"/>
                <a:ea typeface="+mn-ea"/>
                <a:cs typeface="+mn-cs"/>
              </a:rPr>
              <a:t>vagyonának </a:t>
            </a:r>
            <a:r>
              <a:rPr lang="hu-HU" sz="1200" kern="1200" dirty="0" smtClean="0">
                <a:solidFill>
                  <a:schemeClr val="tx1"/>
                </a:solidFill>
                <a:effectLst/>
                <a:latin typeface="+mn-lt"/>
                <a:ea typeface="+mn-ea"/>
                <a:cs typeface="+mn-cs"/>
              </a:rPr>
              <a:t>túlélése a tét. </a:t>
            </a:r>
            <a:endParaRPr lang="hu-HU" noProof="0" dirty="0"/>
          </a:p>
        </p:txBody>
      </p:sp>
      <p:sp>
        <p:nvSpPr>
          <p:cNvPr id="4" name="Slide Number Placeholder 3"/>
          <p:cNvSpPr>
            <a:spLocks noGrp="1"/>
          </p:cNvSpPr>
          <p:nvPr>
            <p:ph type="sldNum" sz="quarter" idx="5"/>
          </p:nvPr>
        </p:nvSpPr>
        <p:spPr/>
        <p:txBody>
          <a:bodyPr/>
          <a:lstStyle/>
          <a:p>
            <a:fld id="{AEC00872-380A-4149-8F93-7D63A98338B2}" type="slidenum">
              <a:rPr lang="en-US" smtClean="0"/>
              <a:t>15</a:t>
            </a:fld>
            <a:endParaRPr lang="en-US"/>
          </a:p>
        </p:txBody>
      </p:sp>
    </p:spTree>
    <p:extLst>
      <p:ext uri="{BB962C8B-B14F-4D97-AF65-F5344CB8AC3E}">
        <p14:creationId xmlns:p14="http://schemas.microsoft.com/office/powerpoint/2010/main" val="3861702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Hogyan győzi le rettegését Jákob és hogyan rendezi dolgait a fivérével?  </a:t>
            </a:r>
          </a:p>
          <a:p>
            <a:endParaRPr lang="hu-HU" sz="1200" kern="1200" dirty="0" smtClean="0">
              <a:solidFill>
                <a:schemeClr val="tx1"/>
              </a:solidFill>
              <a:effectLst/>
              <a:latin typeface="+mn-lt"/>
              <a:ea typeface="+mn-ea"/>
              <a:cs typeface="+mn-cs"/>
            </a:endParaRPr>
          </a:p>
          <a:p>
            <a:r>
              <a:rPr lang="hu-HU" sz="1200" b="1" u="sng" kern="1200" dirty="0" smtClean="0">
                <a:solidFill>
                  <a:schemeClr val="tx1"/>
                </a:solidFill>
                <a:effectLst/>
                <a:latin typeface="+mn-lt"/>
                <a:ea typeface="+mn-ea"/>
                <a:cs typeface="+mn-cs"/>
              </a:rPr>
              <a:t>Isten utat mutat Jákobnak a rugalmasság felé.</a:t>
            </a:r>
            <a:r>
              <a:rPr lang="hu-HU" sz="1200" kern="1200" dirty="0" smtClean="0">
                <a:solidFill>
                  <a:schemeClr val="tx1"/>
                </a:solidFill>
                <a:effectLst/>
                <a:latin typeface="+mn-lt"/>
                <a:ea typeface="+mn-ea"/>
                <a:cs typeface="+mn-cs"/>
              </a:rPr>
              <a:t> Az Úr megengedi Jákobnak, hogy birkózzon és megküzdjön vele. Jákob eleinte az életéért küzd, mert azt hiszi </a:t>
            </a:r>
            <a:r>
              <a:rPr lang="hu-HU" sz="1200" kern="1200" dirty="0" err="1" smtClean="0">
                <a:solidFill>
                  <a:schemeClr val="tx1"/>
                </a:solidFill>
                <a:effectLst/>
                <a:latin typeface="+mn-lt"/>
                <a:ea typeface="+mn-ea"/>
                <a:cs typeface="+mn-cs"/>
              </a:rPr>
              <a:t>Ézsau</a:t>
            </a:r>
            <a:r>
              <a:rPr lang="hu-HU" sz="1200" kern="1200" dirty="0" smtClean="0">
                <a:solidFill>
                  <a:schemeClr val="tx1"/>
                </a:solidFill>
                <a:effectLst/>
                <a:latin typeface="+mn-lt"/>
                <a:ea typeface="+mn-ea"/>
                <a:cs typeface="+mn-cs"/>
              </a:rPr>
              <a:t> küldte az idegent, hogy megölje őt. Először bizonyára megpróbálja legyőzni a férfit, majd menekülni akar. Minél tovább birkózik, Jákob annál elkeseredettebben küzd. Talán Istennel birkózik gondolatban, kérdőre vonja, miért is szólította fel a Kánaánba való visszatérésre, csakhogy elfogják két életveszélyes helyzet között. Hiszen Lábán is az üldözésére indult. El akarta fogni és megbüntetni.  </a:t>
            </a:r>
            <a:r>
              <a:rPr lang="hu-HU" sz="1200" kern="1200" dirty="0" err="1" smtClean="0">
                <a:solidFill>
                  <a:schemeClr val="tx1"/>
                </a:solidFill>
                <a:effectLst/>
                <a:latin typeface="+mn-lt"/>
                <a:ea typeface="+mn-ea"/>
                <a:cs typeface="+mn-cs"/>
              </a:rPr>
              <a:t>Ézsau</a:t>
            </a:r>
            <a:r>
              <a:rPr lang="hu-HU" sz="1200" kern="1200" dirty="0" smtClean="0">
                <a:solidFill>
                  <a:schemeClr val="tx1"/>
                </a:solidFill>
                <a:effectLst/>
                <a:latin typeface="+mn-lt"/>
                <a:ea typeface="+mn-ea"/>
                <a:cs typeface="+mn-cs"/>
              </a:rPr>
              <a:t> pedig szemből támad rá, hogy megölje.</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Jákob végül rájön, hogy mennyei lény karját </a:t>
            </a:r>
            <a:r>
              <a:rPr lang="hu-HU" sz="1200" kern="1200" dirty="0" smtClean="0">
                <a:solidFill>
                  <a:schemeClr val="tx1"/>
                </a:solidFill>
                <a:effectLst/>
                <a:latin typeface="+mn-lt"/>
                <a:ea typeface="+mn-ea"/>
                <a:cs typeface="+mn-cs"/>
              </a:rPr>
              <a:t>szorongatja. Azért </a:t>
            </a:r>
            <a:r>
              <a:rPr lang="hu-HU" sz="1200" kern="1200" dirty="0" smtClean="0">
                <a:solidFill>
                  <a:schemeClr val="tx1"/>
                </a:solidFill>
                <a:effectLst/>
                <a:latin typeface="+mn-lt"/>
                <a:ea typeface="+mn-ea"/>
                <a:cs typeface="+mn-cs"/>
              </a:rPr>
              <a:t>küzd tovább, mert Isten megbocsájtására és jóváhagyó áldására van szüksége. Istennel való küzdelme teszi lehetővé, hogy a bátyja megbocsásson neki, mert csak akkor nyerhetünk bocsánatot, ha mi is megbocsájtunk vagy bocsánatot kérünk másoktól.  </a:t>
            </a:r>
          </a:p>
          <a:p>
            <a:r>
              <a:rPr lang="hu-HU" sz="1200" kern="1200" dirty="0" smtClean="0">
                <a:solidFill>
                  <a:schemeClr val="tx1"/>
                </a:solidFill>
                <a:effectLst/>
                <a:latin typeface="+mn-lt"/>
                <a:ea typeface="+mn-ea"/>
                <a:cs typeface="+mn-cs"/>
              </a:rPr>
              <a:t>Hajnal felé Jákob olyan módszereket mutat be, melyek a rugalmasság építőkövei: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Elfogadja, hogy a változás az élet része.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Halad a céljai felé.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Határozott lépéseket tesz.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Távlatokban gondolkodik.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Bizakodva tekint a jövőbe.</a:t>
            </a:r>
            <a:r>
              <a:rPr lang="hu-HU" sz="1200" kern="1200" baseline="300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 (8) </a:t>
            </a:r>
          </a:p>
          <a:p>
            <a:pPr marL="0" lvl="0" indent="0">
              <a:buFont typeface="Arial" panose="020B0604020202020204" pitchFamily="34" charset="0"/>
              <a:buNone/>
            </a:pP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Jákob érzékelhetően megbirkózik a félelemmel és nem tekinti megoldhatatlan problémához vezető krízisnek a szituációt. Háláját fejezi ki azzal, hogy ajándékokat készít elő </a:t>
            </a:r>
            <a:r>
              <a:rPr lang="hu-HU" sz="1200" kern="1200" dirty="0" err="1" smtClean="0">
                <a:solidFill>
                  <a:schemeClr val="tx1"/>
                </a:solidFill>
                <a:effectLst/>
                <a:latin typeface="+mn-lt"/>
                <a:ea typeface="+mn-ea"/>
                <a:cs typeface="+mn-cs"/>
              </a:rPr>
              <a:t>Ézsaunak</a:t>
            </a:r>
            <a:r>
              <a:rPr lang="hu-HU" sz="1200" kern="1200" dirty="0" smtClean="0">
                <a:solidFill>
                  <a:schemeClr val="tx1"/>
                </a:solidFill>
                <a:effectLst/>
                <a:latin typeface="+mn-lt"/>
                <a:ea typeface="+mn-ea"/>
                <a:cs typeface="+mn-cs"/>
              </a:rPr>
              <a:t>, ami a rugalmasság egyik összetevője. Mózes első könyvének 33. fejezetéből láthatjuk, hogy a valaha öntelt Jákob alázatot és könyörületet mutat bátyja, </a:t>
            </a:r>
            <a:r>
              <a:rPr lang="hu-HU" sz="1200" kern="1200" dirty="0" err="1" smtClean="0">
                <a:solidFill>
                  <a:schemeClr val="tx1"/>
                </a:solidFill>
                <a:effectLst/>
                <a:latin typeface="+mn-lt"/>
                <a:ea typeface="+mn-ea"/>
                <a:cs typeface="+mn-cs"/>
              </a:rPr>
              <a:t>Ézsau</a:t>
            </a:r>
            <a:r>
              <a:rPr lang="hu-HU" sz="1200" kern="1200" dirty="0" smtClean="0">
                <a:solidFill>
                  <a:schemeClr val="tx1"/>
                </a:solidFill>
                <a:effectLst/>
                <a:latin typeface="+mn-lt"/>
                <a:ea typeface="+mn-ea"/>
                <a:cs typeface="+mn-cs"/>
              </a:rPr>
              <a:t> iránt úgy szóban, mint viselkedésében.  </a:t>
            </a:r>
          </a:p>
          <a:p>
            <a:r>
              <a:rPr lang="hu-HU" sz="1200" kern="1200" dirty="0" smtClean="0">
                <a:solidFill>
                  <a:schemeClr val="tx1"/>
                </a:solidFill>
                <a:effectLst/>
                <a:latin typeface="+mn-lt"/>
                <a:ea typeface="+mn-ea"/>
                <a:cs typeface="+mn-cs"/>
              </a:rPr>
              <a:t>Azt azonban nem tudta Jákob, hogy Isten előtte jár és dolgozik érte. Ellen White így írja le nekünk: „Mialatt Jákób az Angyallal küzdött, Isten egy másik mennyei követet küldött </a:t>
            </a:r>
            <a:r>
              <a:rPr lang="hu-HU" sz="1200" kern="1200" dirty="0" err="1" smtClean="0">
                <a:solidFill>
                  <a:schemeClr val="tx1"/>
                </a:solidFill>
                <a:effectLst/>
                <a:latin typeface="+mn-lt"/>
                <a:ea typeface="+mn-ea"/>
                <a:cs typeface="+mn-cs"/>
              </a:rPr>
              <a:t>Ézsauhoz</a:t>
            </a:r>
            <a:r>
              <a:rPr lang="hu-HU" sz="1200" kern="1200" dirty="0" smtClean="0">
                <a:solidFill>
                  <a:schemeClr val="tx1"/>
                </a:solidFill>
                <a:effectLst/>
                <a:latin typeface="+mn-lt"/>
                <a:ea typeface="+mn-ea"/>
                <a:cs typeface="+mn-cs"/>
              </a:rPr>
              <a:t>. Álmában Ézsaú látta öccsét, aki húsz évig atyja házától távol, számkivetésben élt; látta, mennyire fáj neki anyja halála; látta őt Isten seregeitől körülvéve. Ezt az álmot Ézsaú elmondta katonáinak, és azt a parancsot adta, ne ártsanak Jákobnak, mert atyja Istene van vele.” (</a:t>
            </a:r>
            <a:r>
              <a:rPr lang="hu-HU" sz="1200" i="1" kern="1200" dirty="0" smtClean="0">
                <a:solidFill>
                  <a:schemeClr val="tx1"/>
                </a:solidFill>
                <a:effectLst/>
                <a:latin typeface="+mn-lt"/>
                <a:ea typeface="+mn-ea"/>
                <a:cs typeface="+mn-cs"/>
              </a:rPr>
              <a:t>Pátriárkák és próféták </a:t>
            </a:r>
            <a:r>
              <a:rPr lang="hu-HU" sz="1200" kern="1200" dirty="0" smtClean="0">
                <a:solidFill>
                  <a:schemeClr val="tx1"/>
                </a:solidFill>
                <a:effectLst/>
                <a:latin typeface="+mn-lt"/>
                <a:ea typeface="+mn-ea"/>
                <a:cs typeface="+mn-cs"/>
              </a:rPr>
              <a:t>198.o.)</a:t>
            </a:r>
            <a:endParaRPr lang="hu-HU" sz="1200" kern="1200" noProof="0" dirty="0" smtClean="0">
              <a:solidFill>
                <a:schemeClr val="tx1"/>
              </a:solidFill>
              <a:effectLst/>
              <a:latin typeface="+mn-lt"/>
              <a:ea typeface="+mn-ea"/>
              <a:cs typeface="+mn-cs"/>
            </a:endParaRPr>
          </a:p>
          <a:p>
            <a:endParaRPr lang="hu-HU" sz="1200" kern="1200" noProof="0" dirty="0" smtClean="0">
              <a:solidFill>
                <a:schemeClr val="tx1"/>
              </a:solidFill>
              <a:effectLst/>
              <a:latin typeface="+mn-lt"/>
              <a:ea typeface="+mn-ea"/>
              <a:cs typeface="+mn-cs"/>
            </a:endParaRPr>
          </a:p>
          <a:p>
            <a:endParaRPr lang="hu-HU" noProof="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baseline="30000" noProof="0" dirty="0" smtClean="0">
                <a:solidFill>
                  <a:schemeClr val="tx1"/>
                </a:solidFill>
                <a:effectLst/>
                <a:latin typeface="+mn-lt"/>
                <a:ea typeface="+mn-ea"/>
                <a:cs typeface="+mn-cs"/>
              </a:rPr>
              <a:t>8</a:t>
            </a:r>
            <a:r>
              <a:rPr lang="hu-HU" sz="1200" kern="1200" noProof="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APA (Amerikai Pszichológiai Társaság) Ezt az öt módszert jelölte meg az APA. Út a rugalmassághoz: tíz módszer a rugalmasság kialakításához.  Az idézet 2019.Március 13.-án jelent meg. </a:t>
            </a:r>
            <a:r>
              <a:rPr lang="hu-HU" sz="1200" u="sng" kern="1200" dirty="0" smtClean="0">
                <a:solidFill>
                  <a:schemeClr val="tx1"/>
                </a:solidFill>
                <a:effectLst/>
                <a:latin typeface="+mn-lt"/>
                <a:ea typeface="+mn-ea"/>
                <a:cs typeface="+mn-cs"/>
                <a:hlinkClick r:id="rId3"/>
              </a:rPr>
              <a:t>https://www.apa.org/helpcenter/road-resilience</a:t>
            </a:r>
            <a:r>
              <a:rPr lang="hu-HU" sz="1200" kern="1200" dirty="0" smtClean="0">
                <a:solidFill>
                  <a:schemeClr val="tx1"/>
                </a:solidFill>
                <a:effectLst/>
                <a:latin typeface="+mn-lt"/>
                <a:ea typeface="+mn-ea"/>
                <a:cs typeface="+mn-cs"/>
              </a:rPr>
              <a:t>. </a:t>
            </a:r>
            <a:endParaRPr lang="hu-HU" noProof="0" dirty="0"/>
          </a:p>
        </p:txBody>
      </p:sp>
      <p:sp>
        <p:nvSpPr>
          <p:cNvPr id="4" name="Slide Number Placeholder 3"/>
          <p:cNvSpPr>
            <a:spLocks noGrp="1"/>
          </p:cNvSpPr>
          <p:nvPr>
            <p:ph type="sldNum" sz="quarter" idx="5"/>
          </p:nvPr>
        </p:nvSpPr>
        <p:spPr/>
        <p:txBody>
          <a:bodyPr/>
          <a:lstStyle/>
          <a:p>
            <a:fld id="{AEC00872-380A-4149-8F93-7D63A98338B2}" type="slidenum">
              <a:rPr lang="en-US" smtClean="0"/>
              <a:t>16</a:t>
            </a:fld>
            <a:endParaRPr lang="en-US"/>
          </a:p>
        </p:txBody>
      </p:sp>
    </p:spTree>
    <p:extLst>
      <p:ext uri="{BB962C8B-B14F-4D97-AF65-F5344CB8AC3E}">
        <p14:creationId xmlns:p14="http://schemas.microsoft.com/office/powerpoint/2010/main" val="5763993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Ez a mai napig nagy tanulság számunkra is. Sokkal jobban kell bíznunk Isten védelmében és vezetésében. Ő mindig előttünk jár és készíti az utat a probléma megoldásához, amivel szembesülünk.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Igényeljük Ézsaiás 52:12 ígéretét:</a:t>
            </a:r>
          </a:p>
          <a:p>
            <a:endParaRPr lang="hu-HU" sz="1200" kern="1200" dirty="0" smtClean="0">
              <a:solidFill>
                <a:schemeClr val="tx1"/>
              </a:solidFill>
              <a:effectLst/>
              <a:latin typeface="+mn-lt"/>
              <a:ea typeface="+mn-ea"/>
              <a:cs typeface="+mn-cs"/>
            </a:endParaRPr>
          </a:p>
          <a:p>
            <a:pPr algn="ctr"/>
            <a:r>
              <a:rPr lang="hu-HU" sz="1200" kern="1200" dirty="0" smtClean="0">
                <a:solidFill>
                  <a:schemeClr val="tx1"/>
                </a:solidFill>
                <a:effectLst/>
                <a:latin typeface="+mn-lt"/>
                <a:ea typeface="+mn-ea"/>
                <a:cs typeface="+mn-cs"/>
              </a:rPr>
              <a:t> </a:t>
            </a:r>
            <a:r>
              <a:rPr lang="hu-HU" sz="1200" i="1" kern="1200" dirty="0" smtClean="0">
                <a:solidFill>
                  <a:schemeClr val="tx1"/>
                </a:solidFill>
                <a:effectLst/>
                <a:latin typeface="+mn-lt"/>
                <a:ea typeface="+mn-ea"/>
                <a:cs typeface="+mn-cs"/>
              </a:rPr>
              <a:t>„Mert ne sietséggel jertek ki, és ne futással menjetek; </a:t>
            </a:r>
          </a:p>
          <a:p>
            <a:pPr algn="ctr"/>
            <a:r>
              <a:rPr lang="hu-HU" sz="1200" i="1" kern="1200" dirty="0" smtClean="0">
                <a:solidFill>
                  <a:schemeClr val="tx1"/>
                </a:solidFill>
                <a:effectLst/>
                <a:latin typeface="+mn-lt"/>
                <a:ea typeface="+mn-ea"/>
                <a:cs typeface="+mn-cs"/>
              </a:rPr>
              <a:t>mert előttetek megy az Úr, és követni fog Izráel Istene!”</a:t>
            </a:r>
            <a:endParaRPr lang="hu-HU"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AEC00872-380A-4149-8F93-7D63A98338B2}" type="slidenum">
              <a:rPr lang="en-US" smtClean="0"/>
              <a:t>17</a:t>
            </a:fld>
            <a:endParaRPr lang="en-US"/>
          </a:p>
        </p:txBody>
      </p:sp>
    </p:spTree>
    <p:extLst>
      <p:ext uri="{BB962C8B-B14F-4D97-AF65-F5344CB8AC3E}">
        <p14:creationId xmlns:p14="http://schemas.microsoft.com/office/powerpoint/2010/main" val="25589821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u="sng" kern="1200" dirty="0" smtClean="0">
                <a:solidFill>
                  <a:schemeClr val="tx1"/>
                </a:solidFill>
                <a:effectLst/>
                <a:latin typeface="+mn-lt"/>
                <a:ea typeface="+mn-ea"/>
                <a:cs typeface="+mn-cs"/>
              </a:rPr>
              <a:t>Isten lélektani módszerekkel is utat mutat Jákobnak a rugalmassághoz.</a:t>
            </a:r>
            <a:r>
              <a:rPr lang="hu-HU" sz="1200" kern="1200" dirty="0" smtClean="0">
                <a:solidFill>
                  <a:schemeClr val="tx1"/>
                </a:solidFill>
                <a:effectLst/>
                <a:latin typeface="+mn-lt"/>
                <a:ea typeface="+mn-ea"/>
                <a:cs typeface="+mn-cs"/>
              </a:rPr>
              <a:t>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Megmutatja Jákobnak, hogy van Megváltója. Ellen White így ír róla: „Isten nem hagyta el Jákobot. Irgalmát most is kiterjesztette tévedő, bizalmatlan szolgájára. Az Úr könyörülettel mutatta meg a Megváltót, akire Jákobnak szüksége volt. Jákob vétkezett, de szíve megtelt hálával, amikor meglátta azt az utat, amelyen újra Isten kegyeibe juthat.” (</a:t>
            </a:r>
            <a:r>
              <a:rPr lang="hu-HU" sz="1200" i="1" kern="1200" dirty="0" smtClean="0">
                <a:solidFill>
                  <a:schemeClr val="tx1"/>
                </a:solidFill>
                <a:effectLst/>
                <a:latin typeface="+mn-lt"/>
                <a:ea typeface="+mn-ea"/>
                <a:cs typeface="+mn-cs"/>
              </a:rPr>
              <a:t>Pátriárkák és próféták</a:t>
            </a:r>
            <a:r>
              <a:rPr lang="hu-HU" sz="1200" kern="1200" dirty="0" smtClean="0">
                <a:solidFill>
                  <a:schemeClr val="tx1"/>
                </a:solidFill>
                <a:effectLst/>
                <a:latin typeface="+mn-lt"/>
                <a:ea typeface="+mn-ea"/>
                <a:cs typeface="+mn-cs"/>
              </a:rPr>
              <a:t>183. o.)</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Jákob helyreállítása akkor kezdődik, amikor:</a:t>
            </a:r>
          </a:p>
          <a:p>
            <a:pPr lvl="0"/>
            <a:r>
              <a:rPr lang="hu-HU" sz="1200" kern="1200" dirty="0" smtClean="0">
                <a:solidFill>
                  <a:schemeClr val="tx1"/>
                </a:solidFill>
                <a:effectLst/>
                <a:latin typeface="+mn-lt"/>
                <a:ea typeface="+mn-ea"/>
                <a:cs typeface="+mn-cs"/>
              </a:rPr>
              <a:t>Isten </a:t>
            </a:r>
            <a:r>
              <a:rPr lang="hu-HU" sz="1200" b="1" kern="1200" dirty="0" smtClean="0">
                <a:solidFill>
                  <a:schemeClr val="tx1"/>
                </a:solidFill>
                <a:effectLst/>
                <a:latin typeface="+mn-lt"/>
                <a:ea typeface="+mn-ea"/>
                <a:cs typeface="+mn-cs"/>
              </a:rPr>
              <a:t>megbocsájtása</a:t>
            </a:r>
            <a:r>
              <a:rPr lang="hu-HU" sz="1200" kern="1200" dirty="0" smtClean="0">
                <a:solidFill>
                  <a:schemeClr val="tx1"/>
                </a:solidFill>
                <a:effectLst/>
                <a:latin typeface="+mn-lt"/>
                <a:ea typeface="+mn-ea"/>
                <a:cs typeface="+mn-cs"/>
              </a:rPr>
              <a:t> bizonyítékaként új nevet ad Jákobnak „Nem </a:t>
            </a:r>
            <a:r>
              <a:rPr lang="hu-HU" sz="1200" kern="1200" dirty="0" err="1" smtClean="0">
                <a:solidFill>
                  <a:schemeClr val="tx1"/>
                </a:solidFill>
                <a:effectLst/>
                <a:latin typeface="+mn-lt"/>
                <a:ea typeface="+mn-ea"/>
                <a:cs typeface="+mn-cs"/>
              </a:rPr>
              <a:t>Jákóbnak</a:t>
            </a:r>
            <a:r>
              <a:rPr lang="hu-HU" sz="1200" kern="1200" dirty="0" smtClean="0">
                <a:solidFill>
                  <a:schemeClr val="tx1"/>
                </a:solidFill>
                <a:effectLst/>
                <a:latin typeface="+mn-lt"/>
                <a:ea typeface="+mn-ea"/>
                <a:cs typeface="+mn-cs"/>
              </a:rPr>
              <a:t> mondatik ezután a te neved, hanem Izráelnek; mert </a:t>
            </a:r>
            <a:r>
              <a:rPr lang="hu-HU" sz="1200" kern="1200" dirty="0" err="1" smtClean="0">
                <a:solidFill>
                  <a:schemeClr val="tx1"/>
                </a:solidFill>
                <a:effectLst/>
                <a:latin typeface="+mn-lt"/>
                <a:ea typeface="+mn-ea"/>
                <a:cs typeface="+mn-cs"/>
              </a:rPr>
              <a:t>küzdöttél</a:t>
            </a:r>
            <a:r>
              <a:rPr lang="hu-HU" sz="1200" kern="1200" dirty="0" smtClean="0">
                <a:solidFill>
                  <a:schemeClr val="tx1"/>
                </a:solidFill>
                <a:effectLst/>
                <a:latin typeface="+mn-lt"/>
                <a:ea typeface="+mn-ea"/>
                <a:cs typeface="+mn-cs"/>
              </a:rPr>
              <a:t> Istennel és emberekkel, és győztél.” (1Móz 32:28) </a:t>
            </a:r>
          </a:p>
          <a:p>
            <a:pPr lvl="0"/>
            <a:r>
              <a:rPr lang="hu-HU" sz="1200" kern="1200" dirty="0" smtClean="0">
                <a:solidFill>
                  <a:schemeClr val="tx1"/>
                </a:solidFill>
                <a:effectLst/>
                <a:latin typeface="+mn-lt"/>
                <a:ea typeface="+mn-ea"/>
                <a:cs typeface="+mn-cs"/>
              </a:rPr>
              <a:t>Isten </a:t>
            </a:r>
            <a:r>
              <a:rPr lang="hu-HU" sz="1200" b="1" kern="1200" dirty="0" smtClean="0">
                <a:solidFill>
                  <a:schemeClr val="tx1"/>
                </a:solidFill>
                <a:effectLst/>
                <a:latin typeface="+mn-lt"/>
                <a:ea typeface="+mn-ea"/>
                <a:cs typeface="+mn-cs"/>
              </a:rPr>
              <a:t>megmenti</a:t>
            </a:r>
            <a:r>
              <a:rPr lang="hu-HU" sz="1200" kern="1200" dirty="0" smtClean="0">
                <a:solidFill>
                  <a:schemeClr val="tx1"/>
                </a:solidFill>
                <a:effectLst/>
                <a:latin typeface="+mn-lt"/>
                <a:ea typeface="+mn-ea"/>
                <a:cs typeface="+mn-cs"/>
              </a:rPr>
              <a:t> Jákobot és családját a biztos haláltól. </a:t>
            </a:r>
            <a:r>
              <a:rPr lang="en-US" sz="1200"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Ezt az álmot Ézsaú elmondta katonáinak, és azt a parancsot adta, ne ártsanak </a:t>
            </a:r>
            <a:r>
              <a:rPr lang="hu-HU" sz="1200" kern="1200" dirty="0" err="1" smtClean="0">
                <a:solidFill>
                  <a:schemeClr val="tx1"/>
                </a:solidFill>
                <a:effectLst/>
                <a:latin typeface="+mn-lt"/>
                <a:ea typeface="+mn-ea"/>
                <a:cs typeface="+mn-cs"/>
              </a:rPr>
              <a:t>Jákóbnak</a:t>
            </a:r>
            <a:r>
              <a:rPr lang="hu-HU" sz="1200" kern="1200" dirty="0" smtClean="0">
                <a:solidFill>
                  <a:schemeClr val="tx1"/>
                </a:solidFill>
                <a:effectLst/>
                <a:latin typeface="+mn-lt"/>
                <a:ea typeface="+mn-ea"/>
                <a:cs typeface="+mn-cs"/>
              </a:rPr>
              <a:t>, mert atyja Istene van vele”</a:t>
            </a:r>
            <a:r>
              <a:rPr lang="hu-HU" sz="1200" i="1" kern="1200" dirty="0" smtClean="0">
                <a:solidFill>
                  <a:schemeClr val="tx1"/>
                </a:solidFill>
                <a:effectLst/>
                <a:latin typeface="+mn-lt"/>
                <a:ea typeface="+mn-ea"/>
                <a:cs typeface="+mn-cs"/>
              </a:rPr>
              <a:t> (Pátriárkák és próféták </a:t>
            </a:r>
            <a:r>
              <a:rPr lang="hu-HU" sz="1200" kern="1200" dirty="0" smtClean="0">
                <a:solidFill>
                  <a:schemeClr val="tx1"/>
                </a:solidFill>
                <a:effectLst/>
                <a:latin typeface="+mn-lt"/>
                <a:ea typeface="+mn-ea"/>
                <a:cs typeface="+mn-cs"/>
              </a:rPr>
              <a:t>198.o.)</a:t>
            </a:r>
          </a:p>
          <a:p>
            <a:r>
              <a:rPr lang="hu-HU" sz="1200" kern="1200" dirty="0" smtClean="0">
                <a:solidFill>
                  <a:schemeClr val="tx1"/>
                </a:solidFill>
                <a:effectLst/>
                <a:latin typeface="+mn-lt"/>
                <a:ea typeface="+mn-ea"/>
                <a:cs typeface="+mn-cs"/>
              </a:rPr>
              <a:t>Jákob és </a:t>
            </a:r>
            <a:r>
              <a:rPr lang="hu-HU" sz="1200" kern="1200" dirty="0" err="1" smtClean="0">
                <a:solidFill>
                  <a:schemeClr val="tx1"/>
                </a:solidFill>
                <a:effectLst/>
                <a:latin typeface="+mn-lt"/>
                <a:ea typeface="+mn-ea"/>
                <a:cs typeface="+mn-cs"/>
              </a:rPr>
              <a:t>Ézsau</a:t>
            </a:r>
            <a:r>
              <a:rPr lang="hu-HU" sz="1200" kern="1200" dirty="0" smtClean="0">
                <a:solidFill>
                  <a:schemeClr val="tx1"/>
                </a:solidFill>
                <a:effectLst/>
                <a:latin typeface="+mn-lt"/>
                <a:ea typeface="+mn-ea"/>
                <a:cs typeface="+mn-cs"/>
              </a:rPr>
              <a:t> konfliktusa részben az anyagi örökség kérdéséből ered.  Előfordul, hogy anyagi gondjaink miatt gyötör bennünket a stressz és az okozza konfliktusainkat. Ám ha bízunk Istenben és nyitottak vagyunk vezetésére, az Ő rugalmasságra vezető útja elősegíti hűségünk növekedését és erőt ad a továbblépéshez.</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Amint értesült róla, hogy szülei mindketten elveszítették állásukat, </a:t>
            </a:r>
            <a:r>
              <a:rPr lang="hu-HU" sz="1200" kern="1200" dirty="0" err="1" smtClean="0">
                <a:solidFill>
                  <a:schemeClr val="tx1"/>
                </a:solidFill>
                <a:effectLst/>
                <a:latin typeface="+mn-lt"/>
                <a:ea typeface="+mn-ea"/>
                <a:cs typeface="+mn-cs"/>
              </a:rPr>
              <a:t>Mariette</a:t>
            </a:r>
            <a:r>
              <a:rPr lang="hu-HU" sz="1200" kern="1200" dirty="0" smtClean="0">
                <a:solidFill>
                  <a:schemeClr val="tx1"/>
                </a:solidFill>
                <a:effectLst/>
                <a:latin typeface="+mn-lt"/>
                <a:ea typeface="+mn-ea"/>
                <a:cs typeface="+mn-cs"/>
              </a:rPr>
              <a:t> Jacobs azonnal tudta, hogy amiben csak tudja, támogatnia kell őket. Azt azonban nem tudta, mekkora pénzügyi stresszel jár majd mindez. Az egész család a húga fizetésére volt utalva. Hónapokig súlyos nélkülözésben éltek. </a:t>
            </a:r>
            <a:r>
              <a:rPr lang="hu-HU" sz="1200" kern="1200" dirty="0" err="1" smtClean="0">
                <a:solidFill>
                  <a:schemeClr val="tx1"/>
                </a:solidFill>
                <a:effectLst/>
                <a:latin typeface="+mn-lt"/>
                <a:ea typeface="+mn-ea"/>
                <a:cs typeface="+mn-cs"/>
              </a:rPr>
              <a:t>Mariette</a:t>
            </a:r>
            <a:r>
              <a:rPr lang="hu-HU" sz="1200" kern="1200" dirty="0" smtClean="0">
                <a:solidFill>
                  <a:schemeClr val="tx1"/>
                </a:solidFill>
                <a:effectLst/>
                <a:latin typeface="+mn-lt"/>
                <a:ea typeface="+mn-ea"/>
                <a:cs typeface="+mn-cs"/>
              </a:rPr>
              <a:t> egy napon így szólt: - Ó, mennyire megennék egy kis jégkrémet! A húga így felelt: - Tudod, mennyibe kerülne egy doboz jégkrém? Közösen összehasonlították a jégkrém árát az alapvetően szükséges dolgok árával és rájöttek, hogy a fagyi többe kerül, mint egy tekercs WC-papír. Vidám nevetgélés közben úgy döntöttek, hogy a WC-papírra nagyobb szükségük van, mint a jégkrémre.  </a:t>
            </a:r>
          </a:p>
          <a:p>
            <a:r>
              <a:rPr lang="hu-HU" sz="1200" kern="1200" dirty="0" smtClean="0">
                <a:solidFill>
                  <a:schemeClr val="tx1"/>
                </a:solidFill>
                <a:effectLst/>
                <a:latin typeface="+mn-lt"/>
                <a:ea typeface="+mn-ea"/>
                <a:cs typeface="+mn-cs"/>
              </a:rPr>
              <a:t>Ebből az anekdotából </a:t>
            </a:r>
            <a:r>
              <a:rPr lang="hu-HU" sz="1200" kern="1200" dirty="0" err="1" smtClean="0">
                <a:solidFill>
                  <a:schemeClr val="tx1"/>
                </a:solidFill>
                <a:effectLst/>
                <a:latin typeface="+mn-lt"/>
                <a:ea typeface="+mn-ea"/>
                <a:cs typeface="+mn-cs"/>
              </a:rPr>
              <a:t>Mariette</a:t>
            </a:r>
            <a:r>
              <a:rPr lang="hu-HU" sz="1200" kern="1200" dirty="0" smtClean="0">
                <a:solidFill>
                  <a:schemeClr val="tx1"/>
                </a:solidFill>
                <a:effectLst/>
                <a:latin typeface="+mn-lt"/>
                <a:ea typeface="+mn-ea"/>
                <a:cs typeface="+mn-cs"/>
              </a:rPr>
              <a:t> Jacobs később egy elkötelezetett könyvet írt </a:t>
            </a:r>
            <a:r>
              <a:rPr lang="hu-HU" sz="1200" i="1" kern="1200" dirty="0" smtClean="0">
                <a:solidFill>
                  <a:schemeClr val="tx1"/>
                </a:solidFill>
                <a:effectLst/>
                <a:latin typeface="+mn-lt"/>
                <a:ea typeface="+mn-ea"/>
                <a:cs typeface="+mn-cs"/>
              </a:rPr>
              <a:t>„A nap, amikor WC-papírt ettem: leckék az anyagi nehézségek túléléséhez”</a:t>
            </a:r>
            <a:r>
              <a:rPr lang="hu-HU" sz="1200" kern="1200" dirty="0" smtClean="0">
                <a:solidFill>
                  <a:schemeClr val="tx1"/>
                </a:solidFill>
                <a:effectLst/>
                <a:latin typeface="+mn-lt"/>
                <a:ea typeface="+mn-ea"/>
                <a:cs typeface="+mn-cs"/>
              </a:rPr>
              <a:t> címmel. </a:t>
            </a:r>
            <a:r>
              <a:rPr lang="hu-HU" sz="1200" i="1"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A könyv a maga kategóriájában bestseller lett. A szerző bizonyítja, hogy az anyagi küzdelmekben szerzett tapasztalatokból nagyon sokat tanultak, például alázatot, szorgalmat, engedelmességet, nagylelkűséget, becsületességet, önfegyelmet, megelégedettséget, türelmet és Istenhez való hűséget.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Táplálja hűségünket és képessé tesz a rugalmassághoz vezető úton járni, ha a Filippi levél 4:19 verse szerin élünk: </a:t>
            </a:r>
            <a:r>
              <a:rPr lang="hu-HU" sz="1200" b="1" i="1" kern="1200" dirty="0" smtClean="0">
                <a:solidFill>
                  <a:schemeClr val="tx1"/>
                </a:solidFill>
                <a:effectLst/>
                <a:latin typeface="+mn-lt"/>
                <a:ea typeface="+mn-ea"/>
                <a:cs typeface="+mn-cs"/>
              </a:rPr>
              <a:t>„Az én Istenem pedig be fogja tölteni minden szükségeteket az Ő gazdagsága szerint dicsőségesen a Krisztus Jézusban.”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18</a:t>
            </a:fld>
            <a:endParaRPr lang="en-US"/>
          </a:p>
        </p:txBody>
      </p:sp>
    </p:spTree>
    <p:extLst>
      <p:ext uri="{BB962C8B-B14F-4D97-AF65-F5344CB8AC3E}">
        <p14:creationId xmlns:p14="http://schemas.microsoft.com/office/powerpoint/2010/main" val="32873861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DÁVID</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„És </a:t>
            </a:r>
            <a:r>
              <a:rPr lang="hu-HU" sz="1200" i="1" kern="1200" dirty="0" err="1" smtClean="0">
                <a:solidFill>
                  <a:schemeClr val="tx1"/>
                </a:solidFill>
                <a:effectLst/>
                <a:latin typeface="+mn-lt"/>
                <a:ea typeface="+mn-ea"/>
                <a:cs typeface="+mn-cs"/>
              </a:rPr>
              <a:t>megháborodék</a:t>
            </a:r>
            <a:r>
              <a:rPr lang="hu-HU" sz="1200" i="1" kern="1200" dirty="0" smtClean="0">
                <a:solidFill>
                  <a:schemeClr val="tx1"/>
                </a:solidFill>
                <a:effectLst/>
                <a:latin typeface="+mn-lt"/>
                <a:ea typeface="+mn-ea"/>
                <a:cs typeface="+mn-cs"/>
              </a:rPr>
              <a:t> a király, és </a:t>
            </a:r>
            <a:r>
              <a:rPr lang="hu-HU" sz="1200" i="1" kern="1200" dirty="0" err="1" smtClean="0">
                <a:solidFill>
                  <a:schemeClr val="tx1"/>
                </a:solidFill>
                <a:effectLst/>
                <a:latin typeface="+mn-lt"/>
                <a:ea typeface="+mn-ea"/>
                <a:cs typeface="+mn-cs"/>
              </a:rPr>
              <a:t>felméne</a:t>
            </a:r>
            <a:r>
              <a:rPr lang="hu-HU" sz="1200" i="1" kern="1200" dirty="0" smtClean="0">
                <a:solidFill>
                  <a:schemeClr val="tx1"/>
                </a:solidFill>
                <a:effectLst/>
                <a:latin typeface="+mn-lt"/>
                <a:ea typeface="+mn-ea"/>
                <a:cs typeface="+mn-cs"/>
              </a:rPr>
              <a:t> a kapu felett való házba, és </a:t>
            </a:r>
            <a:r>
              <a:rPr lang="hu-HU" sz="1200" i="1" kern="1200" dirty="0" err="1" smtClean="0">
                <a:solidFill>
                  <a:schemeClr val="tx1"/>
                </a:solidFill>
                <a:effectLst/>
                <a:latin typeface="+mn-lt"/>
                <a:ea typeface="+mn-ea"/>
                <a:cs typeface="+mn-cs"/>
              </a:rPr>
              <a:t>síra</a:t>
            </a:r>
            <a:r>
              <a:rPr lang="hu-HU" sz="1200" i="1" kern="1200" dirty="0" smtClean="0">
                <a:solidFill>
                  <a:schemeClr val="tx1"/>
                </a:solidFill>
                <a:effectLst/>
                <a:latin typeface="+mn-lt"/>
                <a:ea typeface="+mn-ea"/>
                <a:cs typeface="+mn-cs"/>
              </a:rPr>
              <a:t>, </a:t>
            </a:r>
            <a:r>
              <a:rPr lang="hu-HU" sz="1200" i="1" kern="1200" dirty="0" err="1" smtClean="0">
                <a:solidFill>
                  <a:schemeClr val="tx1"/>
                </a:solidFill>
                <a:effectLst/>
                <a:latin typeface="+mn-lt"/>
                <a:ea typeface="+mn-ea"/>
                <a:cs typeface="+mn-cs"/>
              </a:rPr>
              <a:t>és</a:t>
            </a:r>
            <a:r>
              <a:rPr lang="hu-HU" sz="1200" i="1" kern="1200" dirty="0" smtClean="0">
                <a:solidFill>
                  <a:schemeClr val="tx1"/>
                </a:solidFill>
                <a:effectLst/>
                <a:latin typeface="+mn-lt"/>
                <a:ea typeface="+mn-ea"/>
                <a:cs typeface="+mn-cs"/>
              </a:rPr>
              <a:t> ezt mondja vala mentében: Szerelmes fiam, Absolon! Édes fiam, édes fiam, Absolon! Bár én haltam volna meg te helyetted, Absolon, édes fiam, szerelmes fiam!“</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(2 Sámuel 18:33)</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Sámuel 2. könyvének 18. fejezete végén és a 19. fejezet elején a Biblia élethűen tárja elénk Dávid lelkiállapotát. Lesújtott, könnyező, gyászoló; halott fia, </a:t>
            </a:r>
            <a:r>
              <a:rPr lang="hu-HU" sz="1200" kern="1200" dirty="0" err="1" smtClean="0">
                <a:solidFill>
                  <a:schemeClr val="tx1"/>
                </a:solidFill>
                <a:effectLst/>
                <a:latin typeface="+mn-lt"/>
                <a:ea typeface="+mn-ea"/>
                <a:cs typeface="+mn-cs"/>
              </a:rPr>
              <a:t>Absolom</a:t>
            </a:r>
            <a:r>
              <a:rPr lang="hu-HU" sz="1200" kern="1200" dirty="0" smtClean="0">
                <a:solidFill>
                  <a:schemeClr val="tx1"/>
                </a:solidFill>
                <a:effectLst/>
                <a:latin typeface="+mn-lt"/>
                <a:ea typeface="+mn-ea"/>
                <a:cs typeface="+mn-cs"/>
              </a:rPr>
              <a:t> nevét hangosan kiáltozó apát látunk. Dávidnak, annak ellenére, hogy Isten megőrizte életét a Betsabéval elkövetett bűne után, el kell viselnie négy fia halálát, akik mind gyilkosság áldozatai lesznek és a leánya elvesztését is, akinek, miután megerőszakolták, a közösségtől is el kell szigetelődnie.  </a:t>
            </a:r>
          </a:p>
          <a:p>
            <a:r>
              <a:rPr lang="hu-HU" sz="1200" kern="1200" dirty="0" smtClean="0">
                <a:solidFill>
                  <a:schemeClr val="tx1"/>
                </a:solidFill>
                <a:effectLst/>
                <a:latin typeface="+mn-lt"/>
                <a:ea typeface="+mn-ea"/>
                <a:cs typeface="+mn-cs"/>
              </a:rPr>
              <a:t>Megfigyelték, hogy a gyermek elvesztése a depresszió, házassági gondok és függőség veszélyével jár a szülőkre nézve.</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Való igaz, Dávid élete tele van traumákkal. Íme, néhány: </a:t>
            </a:r>
          </a:p>
          <a:p>
            <a:r>
              <a:rPr lang="hu-HU" sz="1200" kern="1200" dirty="0" smtClean="0">
                <a:solidFill>
                  <a:schemeClr val="tx1"/>
                </a:solidFill>
                <a:effectLst/>
                <a:latin typeface="+mn-lt"/>
                <a:ea typeface="+mn-ea"/>
                <a:cs typeface="+mn-cs"/>
              </a:rPr>
              <a:t>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Fiatal pásztorként állandó életveszélyben élt a nyáját zaklató oroszlánok és medvék miatt. (1 Sámuel 17:37)</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Kamaszkorában ő maga kockáztatja életét, amikor önként harcol Góliát ellen. (1 Sámuel 17)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Életét gyakran kockáztatva számtalan csatát vezet a </a:t>
            </a:r>
            <a:r>
              <a:rPr lang="hu-HU" sz="1200" kern="1200" dirty="0" err="1" smtClean="0">
                <a:solidFill>
                  <a:schemeClr val="tx1"/>
                </a:solidFill>
                <a:effectLst/>
                <a:latin typeface="+mn-lt"/>
                <a:ea typeface="+mn-ea"/>
                <a:cs typeface="+mn-cs"/>
              </a:rPr>
              <a:t>filiszteusok</a:t>
            </a:r>
            <a:r>
              <a:rPr lang="hu-HU" sz="1200" kern="1200" dirty="0" smtClean="0">
                <a:solidFill>
                  <a:schemeClr val="tx1"/>
                </a:solidFill>
                <a:effectLst/>
                <a:latin typeface="+mn-lt"/>
                <a:ea typeface="+mn-ea"/>
                <a:cs typeface="+mn-cs"/>
              </a:rPr>
              <a:t>, és az </a:t>
            </a:r>
            <a:r>
              <a:rPr lang="hu-HU" sz="1200" kern="1200" dirty="0" err="1" smtClean="0">
                <a:solidFill>
                  <a:schemeClr val="tx1"/>
                </a:solidFill>
                <a:effectLst/>
                <a:latin typeface="+mn-lt"/>
                <a:ea typeface="+mn-ea"/>
                <a:cs typeface="+mn-cs"/>
              </a:rPr>
              <a:t>amálekiták</a:t>
            </a:r>
            <a:r>
              <a:rPr lang="hu-HU" sz="1200" kern="1200" dirty="0" smtClean="0">
                <a:solidFill>
                  <a:schemeClr val="tx1"/>
                </a:solidFill>
                <a:effectLst/>
                <a:latin typeface="+mn-lt"/>
                <a:ea typeface="+mn-ea"/>
                <a:cs typeface="+mn-cs"/>
              </a:rPr>
              <a:t> ellen. Később hadvezérei kérik, hogy maradjon hátrébb, mert: „ te érsz annyit, mint mi tízezren.” (2 Sámuel 18)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Viszonya Saul királlyal is gondokkal terhes. A király számtalanszor támadja és üldözi, mert meg akarja ölni.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Saul király mélyen megalázza Dávidot. Nagy fájdalmat okoz neki azzal, hogy Dávid száműzetése idején máshoz adja férjhez a lányát. (1 Sámuel 25:44)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Amikor az </a:t>
            </a:r>
            <a:r>
              <a:rPr lang="hu-HU" sz="1200" kern="1200" dirty="0" err="1" smtClean="0">
                <a:solidFill>
                  <a:schemeClr val="tx1"/>
                </a:solidFill>
                <a:effectLst/>
                <a:latin typeface="+mn-lt"/>
                <a:ea typeface="+mn-ea"/>
                <a:cs typeface="+mn-cs"/>
              </a:rPr>
              <a:t>amálekiták</a:t>
            </a:r>
            <a:r>
              <a:rPr lang="hu-HU" sz="1200" kern="1200" dirty="0" smtClean="0">
                <a:solidFill>
                  <a:schemeClr val="tx1"/>
                </a:solidFill>
                <a:effectLst/>
                <a:latin typeface="+mn-lt"/>
                <a:ea typeface="+mn-ea"/>
                <a:cs typeface="+mn-cs"/>
              </a:rPr>
              <a:t> leigáztak számos várost, porig égették őket. Az izraelita lakosokat, asszonyokat, lányokat és gyermekeket pedig magukkal hurcolták. Köztük volt Dávid két felesége is. Nagy elkeseredésükben a saját emberei akarták megkövezni Dávidot. (1 Sámuel 30:1-6) </a:t>
            </a:r>
          </a:p>
          <a:p>
            <a:pPr marL="171450" lvl="0" indent="-171450">
              <a:buFont typeface="Arial" panose="020B0604020202020204" pitchFamily="34" charset="0"/>
              <a:buChar char="•"/>
            </a:pPr>
            <a:r>
              <a:rPr lang="hu-HU" sz="1200" kern="1200" dirty="0" err="1" smtClean="0">
                <a:solidFill>
                  <a:schemeClr val="tx1"/>
                </a:solidFill>
                <a:effectLst/>
                <a:latin typeface="+mn-lt"/>
                <a:ea typeface="+mn-ea"/>
                <a:cs typeface="+mn-cs"/>
              </a:rPr>
              <a:t>Amnon</a:t>
            </a:r>
            <a:r>
              <a:rPr lang="hu-HU" sz="1200" kern="1200" dirty="0" smtClean="0">
                <a:solidFill>
                  <a:schemeClr val="tx1"/>
                </a:solidFill>
                <a:effectLst/>
                <a:latin typeface="+mn-lt"/>
                <a:ea typeface="+mn-ea"/>
                <a:cs typeface="+mn-cs"/>
              </a:rPr>
              <a:t>, Dávid fia megerőszakolja </a:t>
            </a:r>
            <a:r>
              <a:rPr lang="hu-HU" sz="1200" kern="1200" dirty="0" err="1" smtClean="0">
                <a:solidFill>
                  <a:schemeClr val="tx1"/>
                </a:solidFill>
                <a:effectLst/>
                <a:latin typeface="+mn-lt"/>
                <a:ea typeface="+mn-ea"/>
                <a:cs typeface="+mn-cs"/>
              </a:rPr>
              <a:t>Támárt</a:t>
            </a:r>
            <a:r>
              <a:rPr lang="hu-HU" sz="1200" kern="1200" dirty="0" smtClean="0">
                <a:solidFill>
                  <a:schemeClr val="tx1"/>
                </a:solidFill>
                <a:effectLst/>
                <a:latin typeface="+mn-lt"/>
                <a:ea typeface="+mn-ea"/>
                <a:cs typeface="+mn-cs"/>
              </a:rPr>
              <a:t>, Dávid lányát. Emiatt </a:t>
            </a:r>
            <a:r>
              <a:rPr lang="hu-HU" sz="1200" kern="1200" dirty="0" err="1" smtClean="0">
                <a:solidFill>
                  <a:schemeClr val="tx1"/>
                </a:solidFill>
                <a:effectLst/>
                <a:latin typeface="+mn-lt"/>
                <a:ea typeface="+mn-ea"/>
                <a:cs typeface="+mn-cs"/>
              </a:rPr>
              <a:t>Absolom</a:t>
            </a:r>
            <a:r>
              <a:rPr lang="hu-HU" sz="1200" kern="1200" dirty="0" smtClean="0">
                <a:solidFill>
                  <a:schemeClr val="tx1"/>
                </a:solidFill>
                <a:effectLst/>
                <a:latin typeface="+mn-lt"/>
                <a:ea typeface="+mn-ea"/>
                <a:cs typeface="+mn-cs"/>
              </a:rPr>
              <a:t>, Dávid másik fia bosszúból megöli </a:t>
            </a:r>
            <a:r>
              <a:rPr lang="hu-HU" sz="1200" kern="1200" dirty="0" err="1" smtClean="0">
                <a:solidFill>
                  <a:schemeClr val="tx1"/>
                </a:solidFill>
                <a:effectLst/>
                <a:latin typeface="+mn-lt"/>
                <a:ea typeface="+mn-ea"/>
                <a:cs typeface="+mn-cs"/>
              </a:rPr>
              <a:t>Amnont</a:t>
            </a:r>
            <a:r>
              <a:rPr lang="hu-HU" sz="1200" kern="1200" dirty="0" smtClean="0">
                <a:solidFill>
                  <a:schemeClr val="tx1"/>
                </a:solidFill>
                <a:effectLst/>
                <a:latin typeface="+mn-lt"/>
                <a:ea typeface="+mn-ea"/>
                <a:cs typeface="+mn-cs"/>
              </a:rPr>
              <a:t>. (2 Sámuel 13:28-29) </a:t>
            </a:r>
          </a:p>
          <a:p>
            <a:pPr marL="171450" lvl="0" indent="-171450">
              <a:buFont typeface="Arial" panose="020B0604020202020204" pitchFamily="34" charset="0"/>
              <a:buChar char="•"/>
            </a:pPr>
            <a:r>
              <a:rPr lang="hu-HU" sz="1200" kern="1200" dirty="0" err="1" smtClean="0">
                <a:solidFill>
                  <a:schemeClr val="tx1"/>
                </a:solidFill>
                <a:effectLst/>
                <a:latin typeface="+mn-lt"/>
                <a:ea typeface="+mn-ea"/>
                <a:cs typeface="+mn-cs"/>
              </a:rPr>
              <a:t>Absalom</a:t>
            </a:r>
            <a:r>
              <a:rPr lang="hu-HU" sz="1200" kern="1200" dirty="0" smtClean="0">
                <a:solidFill>
                  <a:schemeClr val="tx1"/>
                </a:solidFill>
                <a:effectLst/>
                <a:latin typeface="+mn-lt"/>
                <a:ea typeface="+mn-ea"/>
                <a:cs typeface="+mn-cs"/>
              </a:rPr>
              <a:t> felkelést szervez saját apja, ellen, és Dávid katonáinak kezétől hal meg.  (2 Sámuel 15-18).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19</a:t>
            </a:fld>
            <a:endParaRPr lang="en-US"/>
          </a:p>
        </p:txBody>
      </p:sp>
    </p:spTree>
    <p:extLst>
      <p:ext uri="{BB962C8B-B14F-4D97-AF65-F5344CB8AC3E}">
        <p14:creationId xmlns:p14="http://schemas.microsoft.com/office/powerpoint/2010/main" val="3648177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Felolvasás a Szentírásból</a:t>
            </a:r>
            <a:r>
              <a:rPr lang="en-US" sz="1200" b="1" kern="1200" dirty="0" smtClean="0">
                <a:solidFill>
                  <a:schemeClr val="tx1"/>
                </a:solidFill>
                <a:effectLst/>
                <a:latin typeface="+mn-lt"/>
                <a:ea typeface="+mn-ea"/>
                <a:cs typeface="+mn-cs"/>
              </a:rPr>
              <a:t>:</a:t>
            </a:r>
            <a:endParaRPr lang="en-US" sz="1200" b="1" kern="1200" dirty="0">
              <a:solidFill>
                <a:schemeClr val="tx1"/>
              </a:solidFill>
              <a:effectLst/>
              <a:latin typeface="+mn-lt"/>
              <a:ea typeface="+mn-ea"/>
              <a:cs typeface="+mn-cs"/>
            </a:endParaRPr>
          </a:p>
          <a:p>
            <a:pPr lvl="1" algn="l"/>
            <a:r>
              <a:rPr lang="en-US" sz="1200" i="1" kern="1200" dirty="0" smtClean="0">
                <a:solidFill>
                  <a:schemeClr val="tx1"/>
                </a:solidFill>
                <a:effectLst/>
                <a:latin typeface="+mn-lt"/>
                <a:ea typeface="+mn-ea"/>
                <a:cs typeface="+mn-cs"/>
              </a:rPr>
              <a:t>„</a:t>
            </a:r>
            <a:r>
              <a:rPr lang="hu-HU" sz="1200" i="1" kern="1200" noProof="0" dirty="0" smtClean="0">
                <a:solidFill>
                  <a:schemeClr val="tx1"/>
                </a:solidFill>
                <a:effectLst/>
                <a:latin typeface="+mn-lt"/>
                <a:ea typeface="+mn-ea"/>
                <a:cs typeface="+mn-cs"/>
              </a:rPr>
              <a:t>Mindenütt</a:t>
            </a:r>
            <a:r>
              <a:rPr lang="en-US" sz="1200" i="1" kern="1200" dirty="0" smtClean="0">
                <a:solidFill>
                  <a:schemeClr val="tx1"/>
                </a:solidFill>
                <a:effectLst/>
                <a:latin typeface="+mn-lt"/>
                <a:ea typeface="+mn-ea"/>
                <a:cs typeface="+mn-cs"/>
              </a:rPr>
              <a:t> </a:t>
            </a:r>
            <a:r>
              <a:rPr lang="hu-HU" sz="1200" i="1" kern="1200" noProof="0" dirty="0" smtClean="0">
                <a:solidFill>
                  <a:schemeClr val="tx1"/>
                </a:solidFill>
                <a:effectLst/>
                <a:latin typeface="+mn-lt"/>
                <a:ea typeface="+mn-ea"/>
                <a:cs typeface="+mn-cs"/>
              </a:rPr>
              <a:t>nyomorgattatunk,</a:t>
            </a:r>
            <a:r>
              <a:rPr lang="en-US" sz="1200" i="1" kern="1200" dirty="0" smtClean="0">
                <a:solidFill>
                  <a:schemeClr val="tx1"/>
                </a:solidFill>
                <a:effectLst/>
                <a:latin typeface="+mn-lt"/>
                <a:ea typeface="+mn-ea"/>
                <a:cs typeface="+mn-cs"/>
              </a:rPr>
              <a:t> de meg </a:t>
            </a:r>
            <a:r>
              <a:rPr lang="hu-HU" sz="1200" i="1" kern="1200" noProof="0" dirty="0" smtClean="0">
                <a:solidFill>
                  <a:schemeClr val="tx1"/>
                </a:solidFill>
                <a:effectLst/>
                <a:latin typeface="+mn-lt"/>
                <a:ea typeface="+mn-ea"/>
                <a:cs typeface="+mn-cs"/>
              </a:rPr>
              <a:t>nem szoríttatunk</a:t>
            </a:r>
            <a:r>
              <a:rPr lang="en-US" sz="1200" i="1" kern="1200" dirty="0" smtClean="0">
                <a:solidFill>
                  <a:schemeClr val="tx1"/>
                </a:solidFill>
                <a:effectLst/>
                <a:latin typeface="+mn-lt"/>
                <a:ea typeface="+mn-ea"/>
                <a:cs typeface="+mn-cs"/>
              </a:rPr>
              <a:t>; </a:t>
            </a:r>
            <a:endParaRPr lang="hu-HU" sz="1200" i="1" kern="1200" dirty="0" smtClean="0">
              <a:solidFill>
                <a:schemeClr val="tx1"/>
              </a:solidFill>
              <a:effectLst/>
              <a:latin typeface="+mn-lt"/>
              <a:ea typeface="+mn-ea"/>
              <a:cs typeface="+mn-cs"/>
            </a:endParaRPr>
          </a:p>
          <a:p>
            <a:pPr lvl="1" algn="l"/>
            <a:r>
              <a:rPr lang="hu-HU" sz="1200" i="1" kern="1200" noProof="0" dirty="0" smtClean="0">
                <a:solidFill>
                  <a:schemeClr val="tx1"/>
                </a:solidFill>
                <a:effectLst/>
                <a:latin typeface="+mn-lt"/>
                <a:ea typeface="+mn-ea"/>
                <a:cs typeface="+mn-cs"/>
              </a:rPr>
              <a:t>kétségeskedünk</a:t>
            </a:r>
            <a:r>
              <a:rPr lang="en-US" sz="1200" i="1" kern="1200" dirty="0" smtClean="0">
                <a:solidFill>
                  <a:schemeClr val="tx1"/>
                </a:solidFill>
                <a:effectLst/>
                <a:latin typeface="+mn-lt"/>
                <a:ea typeface="+mn-ea"/>
                <a:cs typeface="+mn-cs"/>
              </a:rPr>
              <a:t>, de </a:t>
            </a:r>
            <a:r>
              <a:rPr lang="hu-HU" sz="1200" i="1" kern="1200" noProof="0" dirty="0" smtClean="0">
                <a:solidFill>
                  <a:schemeClr val="tx1"/>
                </a:solidFill>
                <a:effectLst/>
                <a:latin typeface="+mn-lt"/>
                <a:ea typeface="+mn-ea"/>
                <a:cs typeface="+mn-cs"/>
              </a:rPr>
              <a:t>nem esünk kétségbe</a:t>
            </a:r>
            <a:r>
              <a:rPr lang="en-US" sz="1200" i="1" kern="1200" dirty="0" smtClean="0">
                <a:solidFill>
                  <a:schemeClr val="tx1"/>
                </a:solidFill>
                <a:effectLst/>
                <a:latin typeface="+mn-lt"/>
                <a:ea typeface="+mn-ea"/>
                <a:cs typeface="+mn-cs"/>
              </a:rPr>
              <a:t>; </a:t>
            </a:r>
            <a:r>
              <a:rPr lang="hu-HU" sz="1200" i="1" kern="1200" noProof="0" dirty="0" smtClean="0">
                <a:solidFill>
                  <a:schemeClr val="tx1"/>
                </a:solidFill>
                <a:effectLst/>
                <a:latin typeface="+mn-lt"/>
                <a:ea typeface="+mn-ea"/>
                <a:cs typeface="+mn-cs"/>
              </a:rPr>
              <a:t>Üldöztetünk</a:t>
            </a:r>
            <a:r>
              <a:rPr lang="en-US" sz="1200" i="1" kern="1200" dirty="0" smtClean="0">
                <a:solidFill>
                  <a:schemeClr val="tx1"/>
                </a:solidFill>
                <a:effectLst/>
                <a:latin typeface="+mn-lt"/>
                <a:ea typeface="+mn-ea"/>
                <a:cs typeface="+mn-cs"/>
              </a:rPr>
              <a:t>, </a:t>
            </a:r>
            <a:endParaRPr lang="hu-HU" sz="1200" i="1" kern="1200" dirty="0" smtClean="0">
              <a:solidFill>
                <a:schemeClr val="tx1"/>
              </a:solidFill>
              <a:effectLst/>
              <a:latin typeface="+mn-lt"/>
              <a:ea typeface="+mn-ea"/>
              <a:cs typeface="+mn-cs"/>
            </a:endParaRPr>
          </a:p>
          <a:p>
            <a:pPr lvl="1" algn="l"/>
            <a:r>
              <a:rPr lang="hu-HU" sz="1200" i="1" kern="1200" dirty="0" smtClean="0">
                <a:solidFill>
                  <a:schemeClr val="tx1"/>
                </a:solidFill>
                <a:effectLst/>
                <a:latin typeface="+mn-lt"/>
                <a:ea typeface="+mn-ea"/>
                <a:cs typeface="+mn-cs"/>
              </a:rPr>
              <a:t>d</a:t>
            </a:r>
            <a:r>
              <a:rPr lang="en-US" sz="1200" i="1" kern="1200" dirty="0" smtClean="0">
                <a:solidFill>
                  <a:schemeClr val="tx1"/>
                </a:solidFill>
                <a:effectLst/>
                <a:latin typeface="+mn-lt"/>
                <a:ea typeface="+mn-ea"/>
                <a:cs typeface="+mn-cs"/>
              </a:rPr>
              <a:t>e el </a:t>
            </a:r>
            <a:r>
              <a:rPr lang="hu-HU" sz="1200" i="1" kern="1200" noProof="0" dirty="0" smtClean="0">
                <a:solidFill>
                  <a:schemeClr val="tx1"/>
                </a:solidFill>
                <a:effectLst/>
                <a:latin typeface="+mn-lt"/>
                <a:ea typeface="+mn-ea"/>
                <a:cs typeface="+mn-cs"/>
              </a:rPr>
              <a:t>nem hagyatunk</a:t>
            </a:r>
            <a:r>
              <a:rPr lang="en-US" sz="1200" i="1" kern="1200" dirty="0" smtClean="0">
                <a:solidFill>
                  <a:schemeClr val="tx1"/>
                </a:solidFill>
                <a:effectLst/>
                <a:latin typeface="+mn-lt"/>
                <a:ea typeface="+mn-ea"/>
                <a:cs typeface="+mn-cs"/>
              </a:rPr>
              <a:t>; </a:t>
            </a:r>
            <a:r>
              <a:rPr lang="hu-HU" sz="1200" i="1" kern="1200" noProof="0" dirty="0" smtClean="0">
                <a:solidFill>
                  <a:schemeClr val="tx1"/>
                </a:solidFill>
                <a:effectLst/>
                <a:latin typeface="+mn-lt"/>
                <a:ea typeface="+mn-ea"/>
                <a:cs typeface="+mn-cs"/>
              </a:rPr>
              <a:t>tiportatunk, de el nem veszünk.”</a:t>
            </a:r>
          </a:p>
          <a:p>
            <a:pPr lvl="1" algn="l"/>
            <a:r>
              <a:rPr lang="hu-HU" sz="1200" kern="1200" noProof="0" dirty="0" smtClean="0">
                <a:solidFill>
                  <a:schemeClr val="tx1"/>
                </a:solidFill>
                <a:effectLst/>
                <a:latin typeface="+mn-lt"/>
                <a:ea typeface="+mn-ea"/>
                <a:cs typeface="+mn-cs"/>
              </a:rPr>
              <a:t>2 Kor 4:8-9</a:t>
            </a:r>
          </a:p>
          <a:p>
            <a:endParaRPr lang="en-US" dirty="0"/>
          </a:p>
          <a:p>
            <a:r>
              <a:rPr lang="hu-HU" sz="1200" b="1" kern="1200" dirty="0" smtClean="0">
                <a:solidFill>
                  <a:schemeClr val="tx1"/>
                </a:solidFill>
                <a:effectLst/>
                <a:latin typeface="+mn-lt"/>
                <a:ea typeface="+mn-ea"/>
                <a:cs typeface="+mn-cs"/>
              </a:rPr>
              <a:t>BEVEZETÉS</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Akár a gyermekkorban elszenvedett bántalmazás, akár az otthon később elszenvedett erőszak élethosszig nem múló sebeket okozhat. Isten a mi Gyógyítónk és Segítőnk minden fájdalmunkban és megpróbáltatásunkban. Ő adott nekünk orvosokat, tanácsadókat, barátokat és családtagokat, akik végigkísérnek bennünket a gyógyulás útján. Vajon mi az az ember lelkében, ami segít az élet nehéz helyzeteiből kilábalni? A rugalmasság.  </a:t>
            </a:r>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Igazán jó hír, hogy mindnyájan megtanulhatjuk Isten útját a rugalmassághoz. Az embernek reményre van szüksége és arra, hogy hasznosnak érezze magát. Ezek az Istentől kapott érzések rugalmassággal és alkalmazkodóképességgel segítenek új, normális irányba indulnunk. Ma a rugalmasság fejlesztésének tudományos és Szentírás-alapú módszereit fogjuk megvizsgálni.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2</a:t>
            </a:fld>
            <a:endParaRPr lang="en-US"/>
          </a:p>
        </p:txBody>
      </p:sp>
    </p:spTree>
    <p:extLst>
      <p:ext uri="{BB962C8B-B14F-4D97-AF65-F5344CB8AC3E}">
        <p14:creationId xmlns:p14="http://schemas.microsoft.com/office/powerpoint/2010/main" val="23596039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Hogyan képes Dávid ennyi tragikus haláleset és megpróbáló életkörülmény után megnyugodni és továbblépni? </a:t>
            </a:r>
          </a:p>
          <a:p>
            <a:endParaRPr lang="hu-HU" sz="1200" kern="1200" dirty="0" smtClean="0">
              <a:solidFill>
                <a:schemeClr val="tx1"/>
              </a:solidFill>
              <a:effectLst/>
              <a:latin typeface="+mn-lt"/>
              <a:ea typeface="+mn-ea"/>
              <a:cs typeface="+mn-cs"/>
            </a:endParaRPr>
          </a:p>
          <a:p>
            <a:r>
              <a:rPr lang="hu-HU" sz="1200" b="1" u="sng" kern="1200" dirty="0" smtClean="0">
                <a:solidFill>
                  <a:schemeClr val="tx1"/>
                </a:solidFill>
                <a:effectLst/>
                <a:latin typeface="+mn-lt"/>
                <a:ea typeface="+mn-ea"/>
                <a:cs typeface="+mn-cs"/>
              </a:rPr>
              <a:t>Isten utat mutat a rugalmassághoz Dávidnak.</a:t>
            </a:r>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Egy lelkész szerint a rugalmasság mindennapos szokás. Egyes szokások, melyeket leír, nyilvánvalóan jelen vannak Dávid életében. „A rugalmasság életmód. A rugalmasság döntés kérdése. Kitartasz, mert életcélod, hogy mindig Jézusra figyelj. A rugalmas emberek felelősséget vállalnak az életükért és nem keresnek kifogásokat. A rugalmas emberek megbocsájtják a bántást és az erőszakot.”(9) A rugalmas emberek reálisan látnak és tudják, hogy a pozitív hozzáállás fejleszti jellemüket.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rugalmas emberek úgy fizikailag, mint lelkileg egészségesebben élnek. Amikor Góliát Izrael Istenét becsmérli, Dávid nyugodtan, az Úrba vetett, teljes bizalommal indul el a táborból az istenkáromló óriást megölni. Amikor Saul Dávid felé hajítja kardját, hogy elhallgattassa, ő nyugodtan távozik a palotából Istenbe vetett teljes bizalommal. Teljes bizalmát Istenbe veti akkor is, amikor Absolon masírozik serege élén Jeruzsálem felé. Minden alkalommal ellenálló- képességet mutat a trauma idején és győztesként, békességben tér vissza. </a:t>
            </a:r>
          </a:p>
          <a:p>
            <a:r>
              <a:rPr lang="hu-HU" sz="1200" kern="1200" dirty="0" smtClean="0">
                <a:solidFill>
                  <a:schemeClr val="tx1"/>
                </a:solidFill>
                <a:effectLst/>
                <a:latin typeface="+mn-lt"/>
                <a:ea typeface="+mn-ea"/>
                <a:cs typeface="+mn-cs"/>
              </a:rPr>
              <a:t> </a:t>
            </a:r>
          </a:p>
          <a:p>
            <a:r>
              <a:rPr lang="en-US" sz="1200" kern="1200" baseline="30000" dirty="0" smtClean="0">
                <a:solidFill>
                  <a:schemeClr val="tx1"/>
                </a:solidFill>
                <a:effectLst/>
                <a:latin typeface="+mn-lt"/>
                <a:ea typeface="+mn-ea"/>
                <a:cs typeface="+mn-cs"/>
              </a:rPr>
              <a:t>9</a:t>
            </a:r>
            <a:r>
              <a:rPr lang="en-US"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SermonCentral.com</a:t>
            </a:r>
            <a:r>
              <a:rPr lang="hu-HU" sz="1200" kern="1200" dirty="0" smtClean="0">
                <a:solidFill>
                  <a:schemeClr val="tx1"/>
                </a:solidFill>
                <a:effectLst/>
                <a:latin typeface="+mn-lt"/>
                <a:ea typeface="+mn-ea"/>
                <a:cs typeface="+mn-cs"/>
              </a:rPr>
              <a:t>. Ray Ellis A rugalmasság mindennapos gyakorlat. 2016. Aug.28. Az idézet 2019.Március 13.-án jelent meg https://www.sermoncentral.com/sermons/print?sermonId=94260.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20</a:t>
            </a:fld>
            <a:endParaRPr lang="en-US"/>
          </a:p>
        </p:txBody>
      </p:sp>
    </p:spTree>
    <p:extLst>
      <p:ext uri="{BB962C8B-B14F-4D97-AF65-F5344CB8AC3E}">
        <p14:creationId xmlns:p14="http://schemas.microsoft.com/office/powerpoint/2010/main" val="9962974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Kutatások bizonyítják a rugalmasság pozitív egészségügyi hatásait. A felsorolást hallgatva gondoljunk Dávid korai életének egyes eseményeire, vagy akár más bibliai személyére is. „Ezek a tényezők, többek között:</a:t>
            </a:r>
          </a:p>
          <a:p>
            <a:endParaRPr lang="hu-HU"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A pozitív érzelmek megtapasztalása és hatásosabb uralkodás a negatív érzelmeken.</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Kevesebb depressziós tünet.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Nagyobb védelem a stresszel szemben.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A stressz hatékonyabb kezelése, hatékony problémamegoldás, pozitív hozzáállás és a kiváltó tényezők újraértékelése által.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Tevékeny, hasznos időskor, jólét érzése az öregedéssel járó kihívások ellenére is.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A (PTSD) poszt-traumatikus stressz tüneteinek jobb kezelése. (</a:t>
            </a:r>
            <a:r>
              <a:rPr lang="hu-HU" sz="1200" kern="1200" dirty="0" err="1" smtClean="0">
                <a:solidFill>
                  <a:schemeClr val="tx1"/>
                </a:solidFill>
                <a:effectLst/>
                <a:latin typeface="+mn-lt"/>
                <a:ea typeface="+mn-ea"/>
                <a:cs typeface="+mn-cs"/>
              </a:rPr>
              <a:t>Khosla</a:t>
            </a:r>
            <a:r>
              <a:rPr lang="hu-HU" sz="1200" kern="1200" dirty="0" smtClean="0">
                <a:solidFill>
                  <a:schemeClr val="tx1"/>
                </a:solidFill>
                <a:effectLst/>
                <a:latin typeface="+mn-lt"/>
                <a:ea typeface="+mn-ea"/>
                <a:cs typeface="+mn-cs"/>
              </a:rPr>
              <a:t>, 2017</a:t>
            </a:r>
            <a:r>
              <a:rPr lang="en-US" sz="1200" kern="1200" dirty="0" smtClean="0">
                <a:solidFill>
                  <a:schemeClr val="tx1"/>
                </a:solidFill>
                <a:effectLst/>
                <a:latin typeface="+mn-lt"/>
                <a:ea typeface="+mn-ea"/>
                <a:cs typeface="+mn-cs"/>
              </a:rPr>
              <a:t>)”</a:t>
            </a:r>
            <a:endParaRPr lang="hu-HU"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tanulmány beszámolója szerint: „A rugalmasság szakértői rámutatnak, hogy kutatásaik eredménye szerint a rugalmasság támogatja az immunrendszer működését.  A rugalmas emberek jobban tudják kezelni negatív érzelmeiket és több pozitív érzésük van, ami objektíven is jobb egészségi állapothoz vezet. Például több immunsejt képződik, és jobban működik az immunrendszer rákos betegek esetében. Kedvezőbb a halálozási arány a csontvelő-átültetésen átesett betegek között.”</a:t>
            </a:r>
            <a:r>
              <a:rPr lang="hu-HU" sz="1200" kern="1200" baseline="300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(10)</a:t>
            </a:r>
            <a:r>
              <a:rPr lang="hu-HU" sz="1200" kern="1200" baseline="300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 Jót tesz az egészségünknek, ha rugalmasak vagyunk!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hu-HU" sz="1200" kern="1200" baseline="30000" dirty="0" smtClean="0">
                <a:solidFill>
                  <a:schemeClr val="tx1"/>
                </a:solidFill>
                <a:effectLst/>
                <a:latin typeface="+mn-lt"/>
                <a:ea typeface="+mn-ea"/>
                <a:cs typeface="+mn-cs"/>
              </a:rPr>
              <a:t>10 </a:t>
            </a:r>
            <a:r>
              <a:rPr lang="hu-HU" sz="1200" kern="1200" dirty="0" smtClean="0">
                <a:solidFill>
                  <a:schemeClr val="tx1"/>
                </a:solidFill>
                <a:effectLst/>
                <a:latin typeface="+mn-lt"/>
                <a:ea typeface="+mn-ea"/>
                <a:cs typeface="+mn-cs"/>
              </a:rPr>
              <a:t>Pozitív Pszichológiai Program. Mit jelent az ellenállóképesség és miért fontos rugalmasnak lenni? Idézve 2019. Március 13.-án Utolsó frissítés: 2019 Január.  </a:t>
            </a:r>
            <a:r>
              <a:rPr lang="hu-HU" sz="1200" u="sng" kern="1200" dirty="0" smtClean="0">
                <a:solidFill>
                  <a:schemeClr val="tx1"/>
                </a:solidFill>
                <a:effectLst/>
                <a:latin typeface="+mn-lt"/>
                <a:ea typeface="+mn-ea"/>
                <a:cs typeface="+mn-cs"/>
                <a:hlinkClick r:id="rId3"/>
              </a:rPr>
              <a:t>https://positivepsychologyprogram.com/what-is-resilience/</a:t>
            </a:r>
            <a:r>
              <a:rPr lang="hu-HU" sz="1200" kern="1200" dirty="0" smtClean="0">
                <a:solidFill>
                  <a:schemeClr val="tx1"/>
                </a:solidFill>
                <a:effectLst/>
                <a:latin typeface="+mn-lt"/>
                <a:ea typeface="+mn-ea"/>
                <a:cs typeface="+mn-cs"/>
              </a:rPr>
              <a:t>. A rugalmasság szakértői hivatkoztak Harry Mills és Mark </a:t>
            </a:r>
            <a:r>
              <a:rPr lang="hu-HU" sz="1200" kern="1200" dirty="0" err="1" smtClean="0">
                <a:solidFill>
                  <a:schemeClr val="tx1"/>
                </a:solidFill>
                <a:effectLst/>
                <a:latin typeface="+mn-lt"/>
                <a:ea typeface="+mn-ea"/>
                <a:cs typeface="+mn-cs"/>
              </a:rPr>
              <a:t>Dombeck</a:t>
            </a:r>
            <a:r>
              <a:rPr lang="hu-HU" sz="1200" kern="1200" dirty="0" smtClean="0">
                <a:solidFill>
                  <a:schemeClr val="tx1"/>
                </a:solidFill>
                <a:effectLst/>
                <a:latin typeface="+mn-lt"/>
                <a:ea typeface="+mn-ea"/>
                <a:cs typeface="+mn-cs"/>
              </a:rPr>
              <a:t>. kijelentéseire.</a:t>
            </a:r>
          </a:p>
          <a:p>
            <a:r>
              <a:rPr lang="hu-HU"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AEC00872-380A-4149-8F93-7D63A98338B2}" type="slidenum">
              <a:rPr lang="en-US" smtClean="0"/>
              <a:t>21</a:t>
            </a:fld>
            <a:endParaRPr lang="en-US"/>
          </a:p>
        </p:txBody>
      </p:sp>
    </p:spTree>
    <p:extLst>
      <p:ext uri="{BB962C8B-B14F-4D97-AF65-F5344CB8AC3E}">
        <p14:creationId xmlns:p14="http://schemas.microsoft.com/office/powerpoint/2010/main" val="28842506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Hogyan tanulja meg Dávid, hogy Istentől függjön a rugalmassága érdekében? </a:t>
            </a:r>
          </a:p>
          <a:p>
            <a:r>
              <a:rPr lang="hu-HU" sz="1200" b="1" u="sng" kern="1200" dirty="0" smtClean="0">
                <a:solidFill>
                  <a:schemeClr val="tx1"/>
                </a:solidFill>
                <a:effectLst/>
                <a:latin typeface="+mn-lt"/>
                <a:ea typeface="+mn-ea"/>
                <a:cs typeface="+mn-cs"/>
              </a:rPr>
              <a:t>Isten lélektani módszerekkel mutat utat Dávidnak a rugalmassághoz.</a:t>
            </a:r>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Dávid már kamaszkorában megtanulta, hogy életének külső sötétsége belső sötétséget eredményez. De Dávid tudja, hogyan fordítsa belső sötétségét Isten világossága felé. Hozzá, Aki a világ Világossága. Dávid legnagyszerűbb módszere az, hogy minden gondját az Úr elé viszi imádságban. „</a:t>
            </a:r>
            <a:r>
              <a:rPr lang="hu-HU" sz="1200" i="1" kern="1200" dirty="0" smtClean="0">
                <a:solidFill>
                  <a:schemeClr val="tx1"/>
                </a:solidFill>
                <a:effectLst/>
                <a:latin typeface="+mn-lt"/>
                <a:ea typeface="+mn-ea"/>
                <a:cs typeface="+mn-cs"/>
              </a:rPr>
              <a:t>Dávid azonban </a:t>
            </a:r>
            <a:r>
              <a:rPr lang="hu-HU" sz="1200" i="1" kern="1200" dirty="0" err="1" smtClean="0">
                <a:solidFill>
                  <a:schemeClr val="tx1"/>
                </a:solidFill>
                <a:effectLst/>
                <a:latin typeface="+mn-lt"/>
                <a:ea typeface="+mn-ea"/>
                <a:cs typeface="+mn-cs"/>
              </a:rPr>
              <a:t>megerősíté</a:t>
            </a:r>
            <a:r>
              <a:rPr lang="hu-HU" sz="1200" i="1" kern="1200" dirty="0" smtClean="0">
                <a:solidFill>
                  <a:schemeClr val="tx1"/>
                </a:solidFill>
                <a:effectLst/>
                <a:latin typeface="+mn-lt"/>
                <a:ea typeface="+mn-ea"/>
                <a:cs typeface="+mn-cs"/>
              </a:rPr>
              <a:t> magát az Úrban, az ő Istenében.”</a:t>
            </a:r>
            <a:r>
              <a:rPr lang="hu-HU" sz="1200" kern="1200" dirty="0" smtClean="0">
                <a:solidFill>
                  <a:schemeClr val="tx1"/>
                </a:solidFill>
                <a:effectLst/>
                <a:latin typeface="+mn-lt"/>
                <a:ea typeface="+mn-ea"/>
                <a:cs typeface="+mn-cs"/>
              </a:rPr>
              <a:t> (1 Sámuel 30:6)</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Amikor Dávid imádkozik, vagy zsoltárt énekel, az Úr elé viszi minden szorongását és az Úr lába elé teszi nehéz terheit. Dávid tudja, hogy Isten megérti elkeseredett szavainkat is. Ahogy Dávid mondja: „</a:t>
            </a:r>
            <a:r>
              <a:rPr lang="hu-HU" sz="1200" i="1" kern="1200" dirty="0" smtClean="0">
                <a:solidFill>
                  <a:schemeClr val="tx1"/>
                </a:solidFill>
                <a:effectLst/>
                <a:latin typeface="+mn-lt"/>
                <a:ea typeface="+mn-ea"/>
                <a:cs typeface="+mn-cs"/>
              </a:rPr>
              <a:t>Felette igen szorongattatom; de mégis, hadd essünk inkább az Úr kezébe, mert nagy az ő irgalmassága.“ </a:t>
            </a:r>
            <a:r>
              <a:rPr lang="hu-HU" sz="1200" kern="1200" dirty="0" smtClean="0">
                <a:solidFill>
                  <a:schemeClr val="tx1"/>
                </a:solidFill>
                <a:effectLst/>
                <a:latin typeface="+mn-lt"/>
                <a:ea typeface="+mn-ea"/>
                <a:cs typeface="+mn-cs"/>
              </a:rPr>
              <a:t>(2 Sámuel 24:14)</a:t>
            </a:r>
            <a:r>
              <a:rPr lang="hu-HU" sz="1200" b="1" kern="1200" dirty="0" smtClean="0">
                <a:solidFill>
                  <a:schemeClr val="tx1"/>
                </a:solidFill>
                <a:effectLst/>
                <a:latin typeface="+mn-lt"/>
                <a:ea typeface="+mn-ea"/>
                <a:cs typeface="+mn-cs"/>
              </a:rPr>
              <a:t>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Zsoltárok könyvében több példát találunk arra, amikor Dávid a nehézségek közepette vigasztalást talál és erőt nyer Istennél: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Imádságban viszi gondjait Isten elé.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Még a lehetetlennek tűnő helyzetekben is pozitívan nézi imádkozás közben az ügyet.</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Bízik Istenben.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Dicsőíti Istent az áldásaiért.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Imádja Istent. </a:t>
            </a:r>
          </a:p>
          <a:p>
            <a:pPr marL="171450" lvl="0" indent="-171450">
              <a:buFont typeface="Arial" panose="020B0604020202020204" pitchFamily="34" charset="0"/>
              <a:buChar char="•"/>
            </a:pPr>
            <a:r>
              <a:rPr lang="hu-HU" sz="1200" kern="1200" dirty="0" smtClean="0">
                <a:solidFill>
                  <a:schemeClr val="tx1"/>
                </a:solidFill>
                <a:effectLst/>
                <a:latin typeface="+mn-lt"/>
                <a:ea typeface="+mn-ea"/>
                <a:cs typeface="+mn-cs"/>
              </a:rPr>
              <a:t>Együtt dolgozik Istennel. </a:t>
            </a:r>
          </a:p>
          <a:p>
            <a:r>
              <a:rPr lang="hu-HU" sz="1200" kern="1200" dirty="0" smtClean="0">
                <a:solidFill>
                  <a:schemeClr val="tx1"/>
                </a:solidFill>
                <a:effectLst/>
                <a:latin typeface="+mn-lt"/>
                <a:ea typeface="+mn-ea"/>
                <a:cs typeface="+mn-cs"/>
              </a:rPr>
              <a:t>Azt mondják, a nehézségek megtörik az embert. Dávid minden szerencsétlenséget túlélt. Nem tört meg. Megcsinálta! Dávidot mind a mai napig Izrael legnagyobb királynak tartják és ő az „Isten szíve szerint való férfiú” példaképe.(ApCsel 13:22)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22</a:t>
            </a:fld>
            <a:endParaRPr lang="en-US"/>
          </a:p>
        </p:txBody>
      </p:sp>
    </p:spTree>
    <p:extLst>
      <p:ext uri="{BB962C8B-B14F-4D97-AF65-F5344CB8AC3E}">
        <p14:creationId xmlns:p14="http://schemas.microsoft.com/office/powerpoint/2010/main" val="11509178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NAOMI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„És ő monda nékik: Ne hívjatok engem </a:t>
            </a:r>
            <a:r>
              <a:rPr lang="hu-HU" sz="1200" i="1" kern="1200" dirty="0" err="1" smtClean="0">
                <a:solidFill>
                  <a:schemeClr val="tx1"/>
                </a:solidFill>
                <a:effectLst/>
                <a:latin typeface="+mn-lt"/>
                <a:ea typeface="+mn-ea"/>
                <a:cs typeface="+mn-cs"/>
              </a:rPr>
              <a:t>Naóminak</a:t>
            </a:r>
            <a:r>
              <a:rPr lang="hu-HU" sz="1200" i="1" kern="1200" dirty="0" smtClean="0">
                <a:solidFill>
                  <a:schemeClr val="tx1"/>
                </a:solidFill>
                <a:effectLst/>
                <a:latin typeface="+mn-lt"/>
                <a:ea typeface="+mn-ea"/>
                <a:cs typeface="+mn-cs"/>
              </a:rPr>
              <a:t>, hívjatok inkább </a:t>
            </a:r>
            <a:r>
              <a:rPr lang="hu-HU" sz="1200" i="1" kern="1200" dirty="0" err="1" smtClean="0">
                <a:solidFill>
                  <a:schemeClr val="tx1"/>
                </a:solidFill>
                <a:effectLst/>
                <a:latin typeface="+mn-lt"/>
                <a:ea typeface="+mn-ea"/>
                <a:cs typeface="+mn-cs"/>
              </a:rPr>
              <a:t>Márának</a:t>
            </a:r>
            <a:r>
              <a:rPr lang="hu-HU" sz="1200" i="1" kern="1200" dirty="0" smtClean="0">
                <a:solidFill>
                  <a:schemeClr val="tx1"/>
                </a:solidFill>
                <a:effectLst/>
                <a:latin typeface="+mn-lt"/>
                <a:ea typeface="+mn-ea"/>
                <a:cs typeface="+mn-cs"/>
              </a:rPr>
              <a:t>, mert nagy keserűséggel illetett engem a Mindenható.</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Többed magammal mentem el, és elárvultan hozott vissza engemet az Úr; miért hívnátok hát engem </a:t>
            </a:r>
            <a:r>
              <a:rPr lang="hu-HU" sz="1200" i="1" kern="1200" dirty="0" err="1" smtClean="0">
                <a:solidFill>
                  <a:schemeClr val="tx1"/>
                </a:solidFill>
                <a:effectLst/>
                <a:latin typeface="+mn-lt"/>
                <a:ea typeface="+mn-ea"/>
                <a:cs typeface="+mn-cs"/>
              </a:rPr>
              <a:t>Naóminak</a:t>
            </a:r>
            <a:r>
              <a:rPr lang="hu-HU" sz="1200" i="1" kern="1200" dirty="0" smtClean="0">
                <a:solidFill>
                  <a:schemeClr val="tx1"/>
                </a:solidFill>
                <a:effectLst/>
                <a:latin typeface="+mn-lt"/>
                <a:ea typeface="+mn-ea"/>
                <a:cs typeface="+mn-cs"/>
              </a:rPr>
              <a:t>, holott az Úr ellenem fordult, és a Mindenható nyomorúsággal illetett engemet?” </a:t>
            </a:r>
            <a:r>
              <a:rPr lang="hu-HU" sz="1200" kern="1200" dirty="0" smtClean="0">
                <a:solidFill>
                  <a:schemeClr val="tx1"/>
                </a:solidFill>
                <a:effectLst/>
                <a:latin typeface="+mn-lt"/>
                <a:ea typeface="+mn-ea"/>
                <a:cs typeface="+mn-cs"/>
              </a:rPr>
              <a:t>(Ruth 1:20-21)</a:t>
            </a:r>
          </a:p>
          <a:p>
            <a:r>
              <a:rPr lang="hu-HU" sz="1200" kern="1200" dirty="0" smtClean="0">
                <a:solidFill>
                  <a:schemeClr val="tx1"/>
                </a:solidFill>
                <a:effectLst/>
                <a:latin typeface="+mn-lt"/>
                <a:ea typeface="+mn-ea"/>
                <a:cs typeface="+mn-cs"/>
              </a:rPr>
              <a:t> </a:t>
            </a:r>
          </a:p>
          <a:p>
            <a:r>
              <a:rPr lang="hu-HU" sz="1200" kern="1200" dirty="0" err="1" smtClean="0">
                <a:solidFill>
                  <a:schemeClr val="tx1"/>
                </a:solidFill>
                <a:effectLst/>
                <a:latin typeface="+mn-lt"/>
                <a:ea typeface="+mn-ea"/>
                <a:cs typeface="+mn-cs"/>
              </a:rPr>
              <a:t>Naomi</a:t>
            </a:r>
            <a:r>
              <a:rPr lang="hu-HU" sz="1200" kern="1200" dirty="0" smtClean="0">
                <a:solidFill>
                  <a:schemeClr val="tx1"/>
                </a:solidFill>
                <a:effectLst/>
                <a:latin typeface="+mn-lt"/>
                <a:ea typeface="+mn-ea"/>
                <a:cs typeface="+mn-cs"/>
              </a:rPr>
              <a:t> életének java fájdalmas eseményekkel telik, melyektől megkeseredik. A keserű hozzáállást nemcsak a családját körülvevő külső sötétségben történő események növelik benne, hanem a szívében felszaporodó sötétség is. </a:t>
            </a:r>
          </a:p>
          <a:p>
            <a:r>
              <a:rPr lang="hu-HU" sz="1200" kern="1200" dirty="0" smtClean="0">
                <a:solidFill>
                  <a:schemeClr val="tx1"/>
                </a:solidFill>
                <a:effectLst/>
                <a:latin typeface="+mn-lt"/>
                <a:ea typeface="+mn-ea"/>
                <a:cs typeface="+mn-cs"/>
              </a:rPr>
              <a:t> </a:t>
            </a:r>
          </a:p>
          <a:p>
            <a:r>
              <a:rPr lang="hu-HU" sz="1200" kern="1200" dirty="0" err="1" smtClean="0">
                <a:solidFill>
                  <a:schemeClr val="tx1"/>
                </a:solidFill>
                <a:effectLst/>
                <a:latin typeface="+mn-lt"/>
                <a:ea typeface="+mn-ea"/>
                <a:cs typeface="+mn-cs"/>
              </a:rPr>
              <a:t>Eliméleket</a:t>
            </a:r>
            <a:r>
              <a:rPr lang="hu-HU" sz="1200" kern="1200" dirty="0" smtClean="0">
                <a:solidFill>
                  <a:schemeClr val="tx1"/>
                </a:solidFill>
                <a:effectLst/>
                <a:latin typeface="+mn-lt"/>
                <a:ea typeface="+mn-ea"/>
                <a:cs typeface="+mn-cs"/>
              </a:rPr>
              <a:t> az éhínség kényszeríti rá, hogy feleségével, </a:t>
            </a:r>
            <a:r>
              <a:rPr lang="hu-HU" sz="1200" kern="1200" dirty="0" err="1" smtClean="0">
                <a:solidFill>
                  <a:schemeClr val="tx1"/>
                </a:solidFill>
                <a:effectLst/>
                <a:latin typeface="+mn-lt"/>
                <a:ea typeface="+mn-ea"/>
                <a:cs typeface="+mn-cs"/>
              </a:rPr>
              <a:t>Naomival</a:t>
            </a:r>
            <a:r>
              <a:rPr lang="hu-HU" sz="1200" kern="1200" dirty="0" smtClean="0">
                <a:solidFill>
                  <a:schemeClr val="tx1"/>
                </a:solidFill>
                <a:effectLst/>
                <a:latin typeface="+mn-lt"/>
                <a:ea typeface="+mn-ea"/>
                <a:cs typeface="+mn-cs"/>
              </a:rPr>
              <a:t> és fiaival, </a:t>
            </a:r>
            <a:r>
              <a:rPr lang="hu-HU" sz="1200" kern="1200" dirty="0" err="1" smtClean="0">
                <a:solidFill>
                  <a:schemeClr val="tx1"/>
                </a:solidFill>
                <a:effectLst/>
                <a:latin typeface="+mn-lt"/>
                <a:ea typeface="+mn-ea"/>
                <a:cs typeface="+mn-cs"/>
              </a:rPr>
              <a:t>Mahlonnal</a:t>
            </a:r>
            <a:r>
              <a:rPr lang="hu-HU" sz="1200" kern="1200" dirty="0" smtClean="0">
                <a:solidFill>
                  <a:schemeClr val="tx1"/>
                </a:solidFill>
                <a:effectLst/>
                <a:latin typeface="+mn-lt"/>
                <a:ea typeface="+mn-ea"/>
                <a:cs typeface="+mn-cs"/>
              </a:rPr>
              <a:t> és </a:t>
            </a:r>
            <a:r>
              <a:rPr lang="hu-HU" sz="1200" kern="1200" dirty="0" err="1" smtClean="0">
                <a:solidFill>
                  <a:schemeClr val="tx1"/>
                </a:solidFill>
                <a:effectLst/>
                <a:latin typeface="+mn-lt"/>
                <a:ea typeface="+mn-ea"/>
                <a:cs typeface="+mn-cs"/>
              </a:rPr>
              <a:t>Kiljonnal</a:t>
            </a:r>
            <a:r>
              <a:rPr lang="hu-HU" sz="1200" kern="1200" dirty="0" smtClean="0">
                <a:solidFill>
                  <a:schemeClr val="tx1"/>
                </a:solidFill>
                <a:effectLst/>
                <a:latin typeface="+mn-lt"/>
                <a:ea typeface="+mn-ea"/>
                <a:cs typeface="+mn-cs"/>
              </a:rPr>
              <a:t> együtt elhagyja otthonát és </a:t>
            </a:r>
            <a:r>
              <a:rPr lang="hu-HU" sz="1200" kern="1200" dirty="0" err="1" smtClean="0">
                <a:solidFill>
                  <a:schemeClr val="tx1"/>
                </a:solidFill>
                <a:effectLst/>
                <a:latin typeface="+mn-lt"/>
                <a:ea typeface="+mn-ea"/>
                <a:cs typeface="+mn-cs"/>
              </a:rPr>
              <a:t>Moáb</a:t>
            </a:r>
            <a:r>
              <a:rPr lang="hu-HU" sz="1200" kern="1200" dirty="0" smtClean="0">
                <a:solidFill>
                  <a:schemeClr val="tx1"/>
                </a:solidFill>
                <a:effectLst/>
                <a:latin typeface="+mn-lt"/>
                <a:ea typeface="+mn-ea"/>
                <a:cs typeface="+mn-cs"/>
              </a:rPr>
              <a:t> földjére meneküljön az éhhalál elől. </a:t>
            </a:r>
            <a:r>
              <a:rPr lang="hu-HU" sz="1200" kern="1200" dirty="0" err="1" smtClean="0">
                <a:solidFill>
                  <a:schemeClr val="tx1"/>
                </a:solidFill>
                <a:effectLst/>
                <a:latin typeface="+mn-lt"/>
                <a:ea typeface="+mn-ea"/>
                <a:cs typeface="+mn-cs"/>
              </a:rPr>
              <a:t>Elimélek</a:t>
            </a:r>
            <a:r>
              <a:rPr lang="hu-HU" sz="1200" kern="1200" dirty="0" smtClean="0">
                <a:solidFill>
                  <a:schemeClr val="tx1"/>
                </a:solidFill>
                <a:effectLst/>
                <a:latin typeface="+mn-lt"/>
                <a:ea typeface="+mn-ea"/>
                <a:cs typeface="+mn-cs"/>
              </a:rPr>
              <a:t> rövidesen meghal, magára hagyva </a:t>
            </a:r>
            <a:r>
              <a:rPr lang="hu-HU" sz="1200" kern="1200" dirty="0" err="1" smtClean="0">
                <a:solidFill>
                  <a:schemeClr val="tx1"/>
                </a:solidFill>
                <a:effectLst/>
                <a:latin typeface="+mn-lt"/>
                <a:ea typeface="+mn-ea"/>
                <a:cs typeface="+mn-cs"/>
              </a:rPr>
              <a:t>Naomit</a:t>
            </a:r>
            <a:r>
              <a:rPr lang="hu-HU" sz="1200" kern="1200" dirty="0" smtClean="0">
                <a:solidFill>
                  <a:schemeClr val="tx1"/>
                </a:solidFill>
                <a:effectLst/>
                <a:latin typeface="+mn-lt"/>
                <a:ea typeface="+mn-ea"/>
                <a:cs typeface="+mn-cs"/>
              </a:rPr>
              <a:t> egy idegen nép között a két fiú gondjával. </a:t>
            </a:r>
            <a:r>
              <a:rPr lang="hu-HU" sz="1200" kern="1200" dirty="0" err="1" smtClean="0">
                <a:solidFill>
                  <a:schemeClr val="tx1"/>
                </a:solidFill>
                <a:effectLst/>
                <a:latin typeface="+mn-lt"/>
                <a:ea typeface="+mn-ea"/>
                <a:cs typeface="+mn-cs"/>
              </a:rPr>
              <a:t>Mahlon</a:t>
            </a:r>
            <a:r>
              <a:rPr lang="hu-HU" sz="1200" kern="1200" dirty="0" smtClean="0">
                <a:solidFill>
                  <a:schemeClr val="tx1"/>
                </a:solidFill>
                <a:effectLst/>
                <a:latin typeface="+mn-lt"/>
                <a:ea typeface="+mn-ea"/>
                <a:cs typeface="+mn-cs"/>
              </a:rPr>
              <a:t> és </a:t>
            </a:r>
            <a:r>
              <a:rPr lang="hu-HU" sz="1200" kern="1200" dirty="0" err="1" smtClean="0">
                <a:solidFill>
                  <a:schemeClr val="tx1"/>
                </a:solidFill>
                <a:effectLst/>
                <a:latin typeface="+mn-lt"/>
                <a:ea typeface="+mn-ea"/>
                <a:cs typeface="+mn-cs"/>
              </a:rPr>
              <a:t>Kiljon</a:t>
            </a:r>
            <a:r>
              <a:rPr lang="hu-HU" sz="1200" kern="1200" dirty="0" smtClean="0">
                <a:solidFill>
                  <a:schemeClr val="tx1"/>
                </a:solidFill>
                <a:effectLst/>
                <a:latin typeface="+mn-lt"/>
                <a:ea typeface="+mn-ea"/>
                <a:cs typeface="+mn-cs"/>
              </a:rPr>
              <a:t> hamarosan megnősülnek, </a:t>
            </a:r>
            <a:r>
              <a:rPr lang="hu-HU" sz="1200" kern="1200" dirty="0" err="1" smtClean="0">
                <a:solidFill>
                  <a:schemeClr val="tx1"/>
                </a:solidFill>
                <a:effectLst/>
                <a:latin typeface="+mn-lt"/>
                <a:ea typeface="+mn-ea"/>
                <a:cs typeface="+mn-cs"/>
              </a:rPr>
              <a:t>moábita</a:t>
            </a:r>
            <a:r>
              <a:rPr lang="hu-HU" sz="1200" kern="1200" dirty="0" smtClean="0">
                <a:solidFill>
                  <a:schemeClr val="tx1"/>
                </a:solidFill>
                <a:effectLst/>
                <a:latin typeface="+mn-lt"/>
                <a:ea typeface="+mn-ea"/>
                <a:cs typeface="+mn-cs"/>
              </a:rPr>
              <a:t> lányokat vesznek feleségül, </a:t>
            </a:r>
            <a:r>
              <a:rPr lang="hu-HU" sz="1200" kern="1200" dirty="0" err="1" smtClean="0">
                <a:solidFill>
                  <a:schemeClr val="tx1"/>
                </a:solidFill>
                <a:effectLst/>
                <a:latin typeface="+mn-lt"/>
                <a:ea typeface="+mn-ea"/>
                <a:cs typeface="+mn-cs"/>
              </a:rPr>
              <a:t>Orpa-t</a:t>
            </a:r>
            <a:r>
              <a:rPr lang="hu-HU" sz="1200" kern="1200" dirty="0" smtClean="0">
                <a:solidFill>
                  <a:schemeClr val="tx1"/>
                </a:solidFill>
                <a:effectLst/>
                <a:latin typeface="+mn-lt"/>
                <a:ea typeface="+mn-ea"/>
                <a:cs typeface="+mn-cs"/>
              </a:rPr>
              <a:t> és </a:t>
            </a:r>
            <a:r>
              <a:rPr lang="hu-HU" sz="1200" kern="1200" dirty="0" err="1" smtClean="0">
                <a:solidFill>
                  <a:schemeClr val="tx1"/>
                </a:solidFill>
                <a:effectLst/>
                <a:latin typeface="+mn-lt"/>
                <a:ea typeface="+mn-ea"/>
                <a:cs typeface="+mn-cs"/>
              </a:rPr>
              <a:t>Ruth-t</a:t>
            </a:r>
            <a:r>
              <a:rPr lang="hu-HU" sz="1200" kern="1200" dirty="0" smtClean="0">
                <a:solidFill>
                  <a:schemeClr val="tx1"/>
                </a:solidFill>
                <a:effectLst/>
                <a:latin typeface="+mn-lt"/>
                <a:ea typeface="+mn-ea"/>
                <a:cs typeface="+mn-cs"/>
              </a:rPr>
              <a:t>. A fiatal pároknak tíz esztendeig nem születik gyermekük. Majd a férfiak meghalnak. Ennek következtében az asszonyok megélhetése veszélybe kerül. </a:t>
            </a:r>
            <a:r>
              <a:rPr lang="hu-HU" sz="1200" kern="1200" dirty="0" err="1" smtClean="0">
                <a:solidFill>
                  <a:schemeClr val="tx1"/>
                </a:solidFill>
                <a:effectLst/>
                <a:latin typeface="+mn-lt"/>
                <a:ea typeface="+mn-ea"/>
                <a:cs typeface="+mn-cs"/>
              </a:rPr>
              <a:t>Naomi</a:t>
            </a:r>
            <a:r>
              <a:rPr lang="hu-HU" sz="1200" kern="1200" dirty="0" smtClean="0">
                <a:solidFill>
                  <a:schemeClr val="tx1"/>
                </a:solidFill>
                <a:effectLst/>
                <a:latin typeface="+mn-lt"/>
                <a:ea typeface="+mn-ea"/>
                <a:cs typeface="+mn-cs"/>
              </a:rPr>
              <a:t> keserűségről árulkodó kijelentése (20. v.) kifejezi az átélt traumák miatti elkeseredettségét. Népétől távol, a más istenhitűek között, minden szerencsétlenségét és nyomorát Istennek tulajdonítja.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Zsidó és keresztény írásmagyarázók szerint </a:t>
            </a:r>
            <a:r>
              <a:rPr lang="hu-HU" sz="1200" kern="1200" dirty="0" err="1" smtClean="0">
                <a:solidFill>
                  <a:schemeClr val="tx1"/>
                </a:solidFill>
                <a:effectLst/>
                <a:latin typeface="+mn-lt"/>
                <a:ea typeface="+mn-ea"/>
                <a:cs typeface="+mn-cs"/>
              </a:rPr>
              <a:t>Elimélek</a:t>
            </a:r>
            <a:r>
              <a:rPr lang="hu-HU" sz="1200" kern="1200" dirty="0" smtClean="0">
                <a:solidFill>
                  <a:schemeClr val="tx1"/>
                </a:solidFill>
                <a:effectLst/>
                <a:latin typeface="+mn-lt"/>
                <a:ea typeface="+mn-ea"/>
                <a:cs typeface="+mn-cs"/>
              </a:rPr>
              <a:t> halála Isten büntetése volt, amiért családját a pogány népek lakta </a:t>
            </a:r>
            <a:r>
              <a:rPr lang="hu-HU" sz="1200" kern="1200" dirty="0" err="1" smtClean="0">
                <a:solidFill>
                  <a:schemeClr val="tx1"/>
                </a:solidFill>
                <a:effectLst/>
                <a:latin typeface="+mn-lt"/>
                <a:ea typeface="+mn-ea"/>
                <a:cs typeface="+mn-cs"/>
              </a:rPr>
              <a:t>Moáb</a:t>
            </a:r>
            <a:r>
              <a:rPr lang="hu-HU" sz="1200" kern="1200" dirty="0" smtClean="0">
                <a:solidFill>
                  <a:schemeClr val="tx1"/>
                </a:solidFill>
                <a:effectLst/>
                <a:latin typeface="+mn-lt"/>
                <a:ea typeface="+mn-ea"/>
                <a:cs typeface="+mn-cs"/>
              </a:rPr>
              <a:t> földjére költöztette. A fiúk halála pedig a pogány nőkkel kötött házasságuk büntetése volt. Ha így van, akkor e család minden szenvedése az emberi döntések, rossz választások következménye.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23</a:t>
            </a:fld>
            <a:endParaRPr lang="en-US"/>
          </a:p>
        </p:txBody>
      </p:sp>
    </p:spTree>
    <p:extLst>
      <p:ext uri="{BB962C8B-B14F-4D97-AF65-F5344CB8AC3E}">
        <p14:creationId xmlns:p14="http://schemas.microsoft.com/office/powerpoint/2010/main" val="16970900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Hogyan tér vissza </a:t>
            </a:r>
            <a:r>
              <a:rPr lang="hu-HU" sz="1200" kern="1200" dirty="0" err="1" smtClean="0">
                <a:solidFill>
                  <a:schemeClr val="tx1"/>
                </a:solidFill>
                <a:effectLst/>
                <a:latin typeface="+mn-lt"/>
                <a:ea typeface="+mn-ea"/>
                <a:cs typeface="+mn-cs"/>
              </a:rPr>
              <a:t>Naomi</a:t>
            </a:r>
            <a:r>
              <a:rPr lang="hu-HU" sz="1200" kern="1200" dirty="0" smtClean="0">
                <a:solidFill>
                  <a:schemeClr val="tx1"/>
                </a:solidFill>
                <a:effectLst/>
                <a:latin typeface="+mn-lt"/>
                <a:ea typeface="+mn-ea"/>
                <a:cs typeface="+mn-cs"/>
              </a:rPr>
              <a:t> a helyes útra, arra a helyre, amit Isten készített el neki? </a:t>
            </a:r>
          </a:p>
          <a:p>
            <a:endParaRPr lang="hu-HU" sz="1200" kern="1200" dirty="0" smtClean="0">
              <a:solidFill>
                <a:schemeClr val="tx1"/>
              </a:solidFill>
              <a:effectLst/>
              <a:latin typeface="+mn-lt"/>
              <a:ea typeface="+mn-ea"/>
              <a:cs typeface="+mn-cs"/>
            </a:endParaRPr>
          </a:p>
          <a:p>
            <a:r>
              <a:rPr lang="hu-HU" sz="1200" b="1" u="sng" kern="1200" dirty="0" smtClean="0">
                <a:solidFill>
                  <a:schemeClr val="tx1"/>
                </a:solidFill>
                <a:effectLst/>
                <a:latin typeface="+mn-lt"/>
                <a:ea typeface="+mn-ea"/>
                <a:cs typeface="+mn-cs"/>
              </a:rPr>
              <a:t>Isten lélektani módszerekkel mutat utat Naominak a rugalmasság felé. </a:t>
            </a:r>
          </a:p>
          <a:p>
            <a:endParaRPr lang="hu-HU" sz="1200" b="1" u="sng"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Ahogy Dávid tette, </a:t>
            </a:r>
            <a:r>
              <a:rPr lang="hu-HU" sz="1200" kern="1200" dirty="0" err="1" smtClean="0">
                <a:solidFill>
                  <a:schemeClr val="tx1"/>
                </a:solidFill>
                <a:effectLst/>
                <a:latin typeface="+mn-lt"/>
                <a:ea typeface="+mn-ea"/>
                <a:cs typeface="+mn-cs"/>
              </a:rPr>
              <a:t>Naomi</a:t>
            </a:r>
            <a:r>
              <a:rPr lang="hu-HU" sz="1200" kern="1200" dirty="0" smtClean="0">
                <a:solidFill>
                  <a:schemeClr val="tx1"/>
                </a:solidFill>
                <a:effectLst/>
                <a:latin typeface="+mn-lt"/>
                <a:ea typeface="+mn-ea"/>
                <a:cs typeface="+mn-cs"/>
              </a:rPr>
              <a:t> is Isten elé viszi panaszát. Az emberek nehezen viselik a fájdalmat és perelnek Istennel.  Isten azonban azt szeretné, hogy vele beszéljünk, ne másokkal. Tőle kérdezzük meg: - Miért, Uram?  </a:t>
            </a:r>
            <a:r>
              <a:rPr lang="hu-HU" sz="1200" kern="1200" dirty="0" err="1" smtClean="0">
                <a:solidFill>
                  <a:schemeClr val="tx1"/>
                </a:solidFill>
                <a:effectLst/>
                <a:latin typeface="+mn-lt"/>
                <a:ea typeface="+mn-ea"/>
                <a:cs typeface="+mn-cs"/>
              </a:rPr>
              <a:t>Naomi</a:t>
            </a:r>
            <a:r>
              <a:rPr lang="hu-HU" sz="1200" kern="1200" dirty="0" smtClean="0">
                <a:solidFill>
                  <a:schemeClr val="tx1"/>
                </a:solidFill>
                <a:effectLst/>
                <a:latin typeface="+mn-lt"/>
                <a:ea typeface="+mn-ea"/>
                <a:cs typeface="+mn-cs"/>
              </a:rPr>
              <a:t> szintén Istent okolja fájdalmáért. Isten vádolása nem a megbirkózás legjobb módja, ám amikor a keserű Mara hazatér, Isten mégis megáldja őt. A belső sötétség eloszlik és amint újra </a:t>
            </a:r>
            <a:r>
              <a:rPr lang="hu-HU" sz="1200" kern="1200" dirty="0" err="1" smtClean="0">
                <a:solidFill>
                  <a:schemeClr val="tx1"/>
                </a:solidFill>
                <a:effectLst/>
                <a:latin typeface="+mn-lt"/>
                <a:ea typeface="+mn-ea"/>
                <a:cs typeface="+mn-cs"/>
              </a:rPr>
              <a:t>Naomi</a:t>
            </a:r>
            <a:r>
              <a:rPr lang="hu-HU" sz="1200" kern="1200" dirty="0" smtClean="0">
                <a:solidFill>
                  <a:schemeClr val="tx1"/>
                </a:solidFill>
                <a:effectLst/>
                <a:latin typeface="+mn-lt"/>
                <a:ea typeface="+mn-ea"/>
                <a:cs typeface="+mn-cs"/>
              </a:rPr>
              <a:t> lesz, az asszony dicsőíti Istent.  </a:t>
            </a:r>
          </a:p>
          <a:p>
            <a:r>
              <a:rPr lang="hu-HU" sz="1200" kern="1200" dirty="0" err="1" smtClean="0">
                <a:solidFill>
                  <a:schemeClr val="tx1"/>
                </a:solidFill>
                <a:effectLst/>
                <a:latin typeface="+mn-lt"/>
                <a:ea typeface="+mn-ea"/>
                <a:cs typeface="+mn-cs"/>
              </a:rPr>
              <a:t>Naomi</a:t>
            </a:r>
            <a:r>
              <a:rPr lang="hu-HU" sz="1200" kern="1200" dirty="0" smtClean="0">
                <a:solidFill>
                  <a:schemeClr val="tx1"/>
                </a:solidFill>
                <a:effectLst/>
                <a:latin typeface="+mn-lt"/>
                <a:ea typeface="+mn-ea"/>
                <a:cs typeface="+mn-cs"/>
              </a:rPr>
              <a:t> másik megoldási módszert is alkalmaz a rugalmasság fejlesztése érdekében. Elfogadja szülővárosa közösségének támogatását. Ez nagyban segít megbirkózni a fájdalommal. Nem zárkózik magába a fájdalmával, hanem engedi, hogy a közösség támogassa a nehéz időkben.  Majd ugyanazokkal a barátokkal együtt örülhet a jobb napokban. Nekünk is gyógyító közösséggé kell válnunk. Családként egy támogató gyülekezeti közösség enyhítheti a fájdalmat, érzelmi támogatást nyújthat és segíthet a gyakorlati ügyek megoldásában is.   </a:t>
            </a:r>
          </a:p>
          <a:p>
            <a:r>
              <a:rPr lang="hu-HU" sz="1200" kern="1200" dirty="0" smtClean="0">
                <a:solidFill>
                  <a:schemeClr val="tx1"/>
                </a:solidFill>
                <a:effectLst/>
                <a:latin typeface="+mn-lt"/>
                <a:ea typeface="+mn-ea"/>
                <a:cs typeface="+mn-cs"/>
              </a:rPr>
              <a:t>Sokan ismerik </a:t>
            </a:r>
            <a:r>
              <a:rPr lang="hu-HU" sz="1200" kern="1200" dirty="0" err="1" smtClean="0">
                <a:solidFill>
                  <a:schemeClr val="tx1"/>
                </a:solidFill>
                <a:effectLst/>
                <a:latin typeface="+mn-lt"/>
                <a:ea typeface="+mn-ea"/>
                <a:cs typeface="+mn-cs"/>
              </a:rPr>
              <a:t>Helen</a:t>
            </a:r>
            <a:r>
              <a:rPr lang="hu-HU" sz="1200" kern="1200" dirty="0" smtClean="0">
                <a:solidFill>
                  <a:schemeClr val="tx1"/>
                </a:solidFill>
                <a:effectLst/>
                <a:latin typeface="+mn-lt"/>
                <a:ea typeface="+mn-ea"/>
                <a:cs typeface="+mn-cs"/>
              </a:rPr>
              <a:t> Keller (1880-1968) történetét. Ő a rugalmasság gyönyörű példája. 19 hónapos korában megsüketült és megvakult.  A tanulás megszokott módjától megfosztva a normális mentális fejlődés se volt lehetséges számára. De </a:t>
            </a:r>
            <a:r>
              <a:rPr lang="hu-HU" sz="1200" kern="1200" dirty="0" err="1" smtClean="0">
                <a:solidFill>
                  <a:schemeClr val="tx1"/>
                </a:solidFill>
                <a:effectLst/>
                <a:latin typeface="+mn-lt"/>
                <a:ea typeface="+mn-ea"/>
                <a:cs typeface="+mn-cs"/>
              </a:rPr>
              <a:t>Ann</a:t>
            </a:r>
            <a:r>
              <a:rPr lang="hu-HU" sz="1200" kern="1200" dirty="0" smtClean="0">
                <a:solidFill>
                  <a:schemeClr val="tx1"/>
                </a:solidFill>
                <a:effectLst/>
                <a:latin typeface="+mn-lt"/>
                <a:ea typeface="+mn-ea"/>
                <a:cs typeface="+mn-cs"/>
              </a:rPr>
              <a:t> Sullivan, egy példátlan türelmű és kitartó tanárnő megtanította a kislányt beszélni, olvasni, és a kezével „hallani”. Ez úgy volt lehetséges, hogy a tanárnő, </a:t>
            </a:r>
            <a:r>
              <a:rPr lang="hu-HU" sz="1200" kern="1200" dirty="0" err="1" smtClean="0">
                <a:solidFill>
                  <a:schemeClr val="tx1"/>
                </a:solidFill>
                <a:effectLst/>
                <a:latin typeface="+mn-lt"/>
                <a:ea typeface="+mn-ea"/>
                <a:cs typeface="+mn-cs"/>
              </a:rPr>
              <a:t>Ann</a:t>
            </a:r>
            <a:r>
              <a:rPr lang="hu-HU" sz="1200" kern="1200" dirty="0" smtClean="0">
                <a:solidFill>
                  <a:schemeClr val="tx1"/>
                </a:solidFill>
                <a:effectLst/>
                <a:latin typeface="+mn-lt"/>
                <a:ea typeface="+mn-ea"/>
                <a:cs typeface="+mn-cs"/>
              </a:rPr>
              <a:t>, maga is majdnem vak volt, ezért teljesen átérezte a </a:t>
            </a:r>
            <a:r>
              <a:rPr lang="hu-HU" sz="1200" kern="1200" dirty="0" err="1" smtClean="0">
                <a:solidFill>
                  <a:schemeClr val="tx1"/>
                </a:solidFill>
                <a:effectLst/>
                <a:latin typeface="+mn-lt"/>
                <a:ea typeface="+mn-ea"/>
                <a:cs typeface="+mn-cs"/>
              </a:rPr>
              <a:t>Helen</a:t>
            </a:r>
            <a:r>
              <a:rPr lang="hu-HU" sz="1200" kern="1200" dirty="0" smtClean="0">
                <a:solidFill>
                  <a:schemeClr val="tx1"/>
                </a:solidFill>
                <a:effectLst/>
                <a:latin typeface="+mn-lt"/>
                <a:ea typeface="+mn-ea"/>
                <a:cs typeface="+mn-cs"/>
              </a:rPr>
              <a:t> vakságával járó frusztrációt és korlátokat. </a:t>
            </a:r>
          </a:p>
          <a:p>
            <a:r>
              <a:rPr lang="hu-HU" sz="1200" kern="1200" dirty="0" smtClean="0">
                <a:solidFill>
                  <a:schemeClr val="tx1"/>
                </a:solidFill>
                <a:effectLst/>
                <a:latin typeface="+mn-lt"/>
                <a:ea typeface="+mn-ea"/>
                <a:cs typeface="+mn-cs"/>
              </a:rPr>
              <a:t>A belső sötétségből kiszabadulva </a:t>
            </a:r>
            <a:r>
              <a:rPr lang="hu-HU" sz="1200" kern="1200" dirty="0" err="1" smtClean="0">
                <a:solidFill>
                  <a:schemeClr val="tx1"/>
                </a:solidFill>
                <a:effectLst/>
                <a:latin typeface="+mn-lt"/>
                <a:ea typeface="+mn-ea"/>
                <a:cs typeface="+mn-cs"/>
              </a:rPr>
              <a:t>Helen</a:t>
            </a:r>
            <a:r>
              <a:rPr lang="hu-HU" sz="1200" kern="1200" dirty="0" smtClean="0">
                <a:solidFill>
                  <a:schemeClr val="tx1"/>
                </a:solidFill>
                <a:effectLst/>
                <a:latin typeface="+mn-lt"/>
                <a:ea typeface="+mn-ea"/>
                <a:cs typeface="+mn-cs"/>
              </a:rPr>
              <a:t> Keller főiskolai diplomát szerzett és 12 könyvet írt. Népszerű szónok, aki előadásokat tart a hozzá hasonlóan előítéletek áldozataiként élők sorsának javítása érdekében. Az Amerikai vakok tengerentúli Társaságának képviselője lett és 35 országban járt, mind az öt kontinensen. Több millió embert inspirált ezzel az </a:t>
            </a:r>
            <a:r>
              <a:rPr lang="hu-HU" sz="1200" kern="1200" dirty="0" smtClean="0">
                <a:solidFill>
                  <a:schemeClr val="tx1"/>
                </a:solidFill>
                <a:effectLst/>
                <a:latin typeface="+mn-lt"/>
                <a:ea typeface="+mn-ea"/>
                <a:cs typeface="+mn-cs"/>
              </a:rPr>
              <a:t>1940-es, </a:t>
            </a:r>
            <a:r>
              <a:rPr lang="hu-HU" sz="1200" kern="1200" dirty="0" smtClean="0">
                <a:solidFill>
                  <a:schemeClr val="tx1"/>
                </a:solidFill>
                <a:effectLst/>
                <a:latin typeface="+mn-lt"/>
                <a:ea typeface="+mn-ea"/>
                <a:cs typeface="+mn-cs"/>
              </a:rPr>
              <a:t>50-es években.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24</a:t>
            </a:fld>
            <a:endParaRPr lang="en-US"/>
          </a:p>
        </p:txBody>
      </p:sp>
    </p:spTree>
    <p:extLst>
      <p:ext uri="{BB962C8B-B14F-4D97-AF65-F5344CB8AC3E}">
        <p14:creationId xmlns:p14="http://schemas.microsoft.com/office/powerpoint/2010/main" val="42803978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err="1" smtClean="0">
                <a:solidFill>
                  <a:schemeClr val="tx1"/>
                </a:solidFill>
                <a:effectLst/>
                <a:latin typeface="+mn-lt"/>
                <a:ea typeface="+mn-ea"/>
                <a:cs typeface="+mn-cs"/>
              </a:rPr>
              <a:t>Helen</a:t>
            </a:r>
            <a:r>
              <a:rPr lang="hu-HU" sz="1200" kern="1200" dirty="0" smtClean="0">
                <a:solidFill>
                  <a:schemeClr val="tx1"/>
                </a:solidFill>
                <a:effectLst/>
                <a:latin typeface="+mn-lt"/>
                <a:ea typeface="+mn-ea"/>
                <a:cs typeface="+mn-cs"/>
              </a:rPr>
              <a:t> Keller története csodálatos példája annak, hogyan tehetnek valakit a legyőzhetetlen akadályok erősebbé a lehangoló helyzetekben. A Biblia tanúsítja a szenvedés jelentőségét, mert az jellemfejlődéshez vezet: „</a:t>
            </a:r>
            <a:r>
              <a:rPr lang="hu-HU" sz="1200" i="1" kern="1200" dirty="0" smtClean="0">
                <a:solidFill>
                  <a:schemeClr val="tx1"/>
                </a:solidFill>
                <a:effectLst/>
                <a:latin typeface="+mn-lt"/>
                <a:ea typeface="+mn-ea"/>
                <a:cs typeface="+mn-cs"/>
              </a:rPr>
              <a:t>hanem dicsekedünk a háborúságokban is, tudván, hogy a háborúság békességes tűrést nemz, a békességes tűrés pedig próbatételt, a próbatétel pedig reménységet.”</a:t>
            </a:r>
            <a:r>
              <a:rPr lang="hu-HU" sz="1200" kern="1200" dirty="0" smtClean="0">
                <a:solidFill>
                  <a:schemeClr val="tx1"/>
                </a:solidFill>
                <a:effectLst/>
                <a:latin typeface="+mn-lt"/>
                <a:ea typeface="+mn-ea"/>
                <a:cs typeface="+mn-cs"/>
              </a:rPr>
              <a:t> (Róm 5:3-4)</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BEFEJEZÉS</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Négy bibliai alakról beszéltünk ma, de rajtuk kívül még számos férfi és nő történetét örökítette meg a Szentírás, akiknek szenvedése és felemelkedése mind Isten dicsőségét bizonyítja. Történetük sok más ember javát szolgálta saját korukban és azóta is generációkon át. Mindnyájunkra hatással van Noé, Ábrahám, József, Jób, Mózes, Ráhel, Ruth, Anna, </a:t>
            </a:r>
            <a:r>
              <a:rPr lang="hu-HU" sz="1200" kern="1200" dirty="0" smtClean="0">
                <a:solidFill>
                  <a:schemeClr val="tx1"/>
                </a:solidFill>
                <a:effectLst/>
                <a:latin typeface="+mn-lt"/>
                <a:ea typeface="+mn-ea"/>
                <a:cs typeface="+mn-cs"/>
              </a:rPr>
              <a:t>Eszter, </a:t>
            </a:r>
            <a:r>
              <a:rPr lang="hu-HU" sz="1200" kern="1200" dirty="0" smtClean="0">
                <a:solidFill>
                  <a:schemeClr val="tx1"/>
                </a:solidFill>
                <a:effectLst/>
                <a:latin typeface="+mn-lt"/>
                <a:ea typeface="+mn-ea"/>
                <a:cs typeface="+mn-cs"/>
              </a:rPr>
              <a:t>Mária, Keresztelő János, Péter és Pál apostolok rugalmassága. Szenvedtek és Isten kegyelméből győzedelmeskedtek, mert megfogadták Isten tanácsait és az Ő utasításait követték.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25</a:t>
            </a:fld>
            <a:endParaRPr lang="en-US"/>
          </a:p>
        </p:txBody>
      </p:sp>
    </p:spTree>
    <p:extLst>
      <p:ext uri="{BB962C8B-B14F-4D97-AF65-F5344CB8AC3E}">
        <p14:creationId xmlns:p14="http://schemas.microsoft.com/office/powerpoint/2010/main" val="11208297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u="sng" kern="1200" dirty="0" smtClean="0">
                <a:solidFill>
                  <a:schemeClr val="tx1"/>
                </a:solidFill>
                <a:effectLst/>
                <a:latin typeface="+mn-lt"/>
                <a:ea typeface="+mn-ea"/>
                <a:cs typeface="+mn-cs"/>
              </a:rPr>
              <a:t>Isten mindig biztosítja a rugalmassághoz vezető utat.  </a:t>
            </a:r>
          </a:p>
          <a:p>
            <a:endParaRPr lang="hu-HU" sz="1200" b="1" u="sng"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embernek reményre van szüksége és éreznie kell, hogy szükség van rá. Ezek az Istentől kapott vágyak segítenek rugalmas alkalmazkodóképességgel visszatérni az eredeti, normális állapotba.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26</a:t>
            </a:fld>
            <a:endParaRPr lang="en-US"/>
          </a:p>
        </p:txBody>
      </p:sp>
    </p:spTree>
    <p:extLst>
      <p:ext uri="{BB962C8B-B14F-4D97-AF65-F5344CB8AC3E}">
        <p14:creationId xmlns:p14="http://schemas.microsoft.com/office/powerpoint/2010/main" val="11214709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Fájdalommal és igazságtalansággal teli világban élünk. Nemcsak tanúi vagyunk a szenvedésnek és halálnak, hanem mi magunk is megtapasztaljuk azt.  Jézus mégis azt ígéri, hogy ez a fájdalom örömre fordul: </a:t>
            </a:r>
            <a:r>
              <a:rPr lang="hu-HU" sz="1200" i="1" kern="1200" dirty="0" smtClean="0">
                <a:solidFill>
                  <a:schemeClr val="tx1"/>
                </a:solidFill>
                <a:effectLst/>
                <a:latin typeface="+mn-lt"/>
                <a:ea typeface="+mn-ea"/>
                <a:cs typeface="+mn-cs"/>
              </a:rPr>
              <a:t>„Bizony, bizony mondom néktek, hogy sírtok és jajgattok ti, a világ pedig örül: ti szomorkodtok, hanem a ti szomorúságtok örömre fordul</a:t>
            </a:r>
            <a:r>
              <a:rPr lang="hu-HU" sz="1200" kern="1200" dirty="0" smtClean="0">
                <a:solidFill>
                  <a:schemeClr val="tx1"/>
                </a:solidFill>
                <a:effectLst/>
                <a:latin typeface="+mn-lt"/>
                <a:ea typeface="+mn-ea"/>
                <a:cs typeface="+mn-cs"/>
              </a:rPr>
              <a:t>.” (János 16:20).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Ez az üzenet talán egy éppen szenvedő barátunknak, rokonunknak szól. Lehet, hogy nagy szüksége van a jelenlétünkre. Szeretteink fájdalma talán segít megtanulnunk, hogyan támogassunk hatásosan másokat Isten kezeként, vagy lábaként.  Még gyülekezeti közösségünk is gazdag áldásokban részesülhet szeretetteink támogatása által. Jó dolgok születhetek a fájdalmas tapasztalatokból.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Talán nehéz időket élünk. Nehézségeink lehetnek életünk egyes területein. Egészségi, családi, munkahelyi, párkapcsolati, hitéleti vagy gyülekezeti gondok gyötörhetnek bennünket. Vagy talán a régmúltban voltak olyan megrázó </a:t>
            </a:r>
            <a:r>
              <a:rPr lang="hu-HU" sz="1200" kern="1200" dirty="0" smtClean="0">
                <a:solidFill>
                  <a:schemeClr val="tx1"/>
                </a:solidFill>
                <a:effectLst/>
                <a:latin typeface="+mn-lt"/>
                <a:ea typeface="+mn-ea"/>
                <a:cs typeface="+mn-cs"/>
              </a:rPr>
              <a:t>élményeink</a:t>
            </a:r>
            <a:r>
              <a:rPr lang="hu-HU" sz="1200" kern="1200" dirty="0" smtClean="0">
                <a:solidFill>
                  <a:schemeClr val="tx1"/>
                </a:solidFill>
                <a:effectLst/>
                <a:latin typeface="+mn-lt"/>
                <a:ea typeface="+mn-ea"/>
                <a:cs typeface="+mn-cs"/>
              </a:rPr>
              <a:t>, melyeknek traumatizáló következményei ma is gyötörnek bennünket lelkileg és érzelmileg. Talán annyira súlyos a helyzet, hogy hivatásos szakember, pszichológus, vagy pszichiáter segítségének igénybevételét fontolgatjuk. Bármilyen helyzetben is legyünk, nem vagyunk egyedül!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Isten megáldhat bennünket közvetlenül és embertársaink támogatása által közvetve is. Engedjük meg Istennek, hogy dolgozzon az életünkben! Tartsuk nyitva az imádság és a Biblia tanulmányozásának útját! Mondjuk el neki érzéseinket. Teljes bizalmunkat Őbelé vessük és dicsőítsük Őt! Minden kapott áldásunkat osszuk meg másokkal! Vegyünk részt gyülekezetünk hitéletében!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27</a:t>
            </a:fld>
            <a:endParaRPr lang="en-US"/>
          </a:p>
        </p:txBody>
      </p:sp>
    </p:spTree>
    <p:extLst>
      <p:ext uri="{BB962C8B-B14F-4D97-AF65-F5344CB8AC3E}">
        <p14:creationId xmlns:p14="http://schemas.microsoft.com/office/powerpoint/2010/main" val="19007561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Kérjünk segítséget, még ha nem is értjük teljesen, miért engedi Isten a fájdalmas dolgokat megtörténni. Támaszkodjunk valakire, akiben megbízunk! Beszéljünk vele arról, ami bánt bennünket! Nem vagyunk egyedül! Végül pedig, legyünk türelmesek, hiszen Ő nem enged meg nagyobb fájdalmat az életünkben, mint amit el tudunk hordozni. Ugyanakkor kapaszkodjunk az Ő ígéreteibe:  </a:t>
            </a:r>
          </a:p>
          <a:p>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Rám jöttek veszedelmem napján; de az Úr volt az én támaszom.</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És kivitt engem tágas helyre; kiragadt engem, mert kedvét leli bennem.</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Zsolt 18:19-20</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28</a:t>
            </a:fld>
            <a:endParaRPr lang="en-US"/>
          </a:p>
        </p:txBody>
      </p:sp>
    </p:spTree>
    <p:extLst>
      <p:ext uri="{BB962C8B-B14F-4D97-AF65-F5344CB8AC3E}">
        <p14:creationId xmlns:p14="http://schemas.microsoft.com/office/powerpoint/2010/main" val="3610035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i="1" kern="1200" dirty="0" smtClean="0">
                <a:solidFill>
                  <a:schemeClr val="tx1"/>
                </a:solidFill>
                <a:effectLst/>
                <a:latin typeface="+mn-lt"/>
                <a:ea typeface="+mn-ea"/>
                <a:cs typeface="+mn-cs"/>
              </a:rPr>
              <a:t>Tollaival fedez be téged, és szárnyai alatt lészen oltalmad; paizs és páncél az ő hűsége.</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Zsolt 91:4</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Isten áldása kísérjen mindnyájunkat, miközben megengedjük az Úrnak, hogy segítsen megküzdeni gondjainkkal, és erősítsen fájdalmas helyzeteink megoldásában. Isten adjon nekünk bölcsességet, hogy gyülekezetként és egyénenként is hatékony támogatást tudjunk nyújtani a szenvedőknek. Hogy mindannyian </a:t>
            </a:r>
            <a:r>
              <a:rPr lang="hu-HU" sz="1200" b="1" kern="1200" dirty="0" smtClean="0">
                <a:solidFill>
                  <a:schemeClr val="tx1"/>
                </a:solidFill>
                <a:effectLst/>
                <a:latin typeface="+mn-lt"/>
                <a:ea typeface="+mn-ea"/>
                <a:cs typeface="+mn-cs"/>
              </a:rPr>
              <a:t>Isten útját</a:t>
            </a:r>
            <a:r>
              <a:rPr lang="hu-HU" sz="1200" kern="1200" dirty="0" smtClean="0">
                <a:solidFill>
                  <a:schemeClr val="tx1"/>
                </a:solidFill>
                <a:effectLst/>
                <a:latin typeface="+mn-lt"/>
                <a:ea typeface="+mn-ea"/>
                <a:cs typeface="+mn-cs"/>
              </a:rPr>
              <a:t> válasszuk </a:t>
            </a:r>
            <a:r>
              <a:rPr lang="hu-HU" sz="1200" b="1" kern="1200" dirty="0" smtClean="0">
                <a:solidFill>
                  <a:schemeClr val="tx1"/>
                </a:solidFill>
                <a:effectLst/>
                <a:latin typeface="+mn-lt"/>
                <a:ea typeface="+mn-ea"/>
                <a:cs typeface="+mn-cs"/>
              </a:rPr>
              <a:t>a rugalmassághoz</a:t>
            </a:r>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Ámen. </a:t>
            </a:r>
          </a:p>
          <a:p>
            <a:pPr lvl="1"/>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AEC00872-380A-4149-8F93-7D63A98338B2}" type="slidenum">
              <a:rPr lang="en-US" smtClean="0"/>
              <a:t>29</a:t>
            </a:fld>
            <a:endParaRPr lang="en-US"/>
          </a:p>
        </p:txBody>
      </p:sp>
    </p:spTree>
    <p:extLst>
      <p:ext uri="{BB962C8B-B14F-4D97-AF65-F5344CB8AC3E}">
        <p14:creationId xmlns:p14="http://schemas.microsoft.com/office/powerpoint/2010/main" val="325344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Ám először is fel kell tennünk a kérdést: mi is az a rugalmasság?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a:t>
            </a:r>
            <a:r>
              <a:rPr lang="hu-HU" sz="1200" kern="1200" dirty="0" err="1" smtClean="0">
                <a:solidFill>
                  <a:schemeClr val="tx1"/>
                </a:solidFill>
                <a:effectLst/>
                <a:latin typeface="+mn-lt"/>
                <a:ea typeface="+mn-ea"/>
                <a:cs typeface="+mn-cs"/>
              </a:rPr>
              <a:t>Merriam-Webster’s</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Collegiate</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Dictionary’s</a:t>
            </a:r>
            <a:r>
              <a:rPr lang="hu-HU" sz="1200" kern="1200" dirty="0" smtClean="0">
                <a:solidFill>
                  <a:schemeClr val="tx1"/>
                </a:solidFill>
                <a:effectLst/>
                <a:latin typeface="+mn-lt"/>
                <a:ea typeface="+mn-ea"/>
                <a:cs typeface="+mn-cs"/>
              </a:rPr>
              <a:t> értelmező szótár első meghatározása szerint: </a:t>
            </a:r>
            <a:r>
              <a:rPr lang="hu-HU" sz="1200" i="1" kern="1200" dirty="0" smtClean="0">
                <a:solidFill>
                  <a:schemeClr val="tx1"/>
                </a:solidFill>
                <a:effectLst/>
                <a:latin typeface="+mn-lt"/>
                <a:ea typeface="+mn-ea"/>
                <a:cs typeface="+mn-cs"/>
              </a:rPr>
              <a:t>„A rugalmasság egy megfeszített test képessége, hogy egy nagy nyomás okozta deformáció után helyreállítsa méretét és alakját.”</a:t>
            </a:r>
            <a:r>
              <a:rPr lang="hu-HU" sz="1200" kern="1200" dirty="0" smtClean="0">
                <a:solidFill>
                  <a:schemeClr val="tx1"/>
                </a:solidFill>
                <a:effectLst/>
                <a:latin typeface="+mn-lt"/>
                <a:ea typeface="+mn-ea"/>
                <a:cs typeface="+mn-cs"/>
              </a:rPr>
              <a:t>  A rugalmasság ilyen formája mutatkozik egy kismama alakján, ahogy a baba születése után visszanyeri eredeti alakját.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3</a:t>
            </a:fld>
            <a:endParaRPr lang="en-US"/>
          </a:p>
        </p:txBody>
      </p:sp>
    </p:spTree>
    <p:extLst>
      <p:ext uri="{BB962C8B-B14F-4D97-AF65-F5344CB8AC3E}">
        <p14:creationId xmlns:p14="http://schemas.microsoft.com/office/powerpoint/2010/main" val="3870957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 második meghatározás a következő</a:t>
            </a:r>
            <a:r>
              <a:rPr lang="hu-HU" sz="1200" i="1" kern="1200" dirty="0" smtClean="0">
                <a:solidFill>
                  <a:schemeClr val="tx1"/>
                </a:solidFill>
                <a:effectLst/>
                <a:latin typeface="+mn-lt"/>
                <a:ea typeface="+mn-ea"/>
                <a:cs typeface="+mn-cs"/>
              </a:rPr>
              <a:t>: „Képesség a helyreállásra, vagy a szerencsétlenül változó körülményekhez való alkalmazkodásra</a:t>
            </a:r>
            <a:r>
              <a:rPr lang="hu-HU" sz="1200" i="1" kern="1200" dirty="0" smtClean="0">
                <a:solidFill>
                  <a:schemeClr val="tx1"/>
                </a:solidFill>
                <a:effectLst/>
                <a:latin typeface="+mn-lt"/>
                <a:ea typeface="+mn-ea"/>
                <a:cs typeface="+mn-cs"/>
              </a:rPr>
              <a:t>.” (1) </a:t>
            </a:r>
            <a:r>
              <a:rPr lang="hu-HU" sz="1200" kern="1200" dirty="0" smtClean="0">
                <a:solidFill>
                  <a:schemeClr val="tx1"/>
                </a:solidFill>
                <a:effectLst/>
                <a:latin typeface="+mn-lt"/>
                <a:ea typeface="+mn-ea"/>
                <a:cs typeface="+mn-cs"/>
              </a:rPr>
              <a:t>Ez a fajta rugalmasság</a:t>
            </a:r>
            <a:r>
              <a:rPr lang="hu-HU" sz="1200" i="1"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a váratlan eseményekhez, - mint baleset, természeti csapás tragédiák vagy jelentős stressz hatás- való alkalmazkodás képessége</a:t>
            </a:r>
            <a:r>
              <a:rPr lang="hu-HU" sz="1200" kern="1200" dirty="0" smtClean="0">
                <a:solidFill>
                  <a:schemeClr val="tx1"/>
                </a:solidFill>
                <a:effectLst/>
                <a:latin typeface="+mn-lt"/>
                <a:ea typeface="+mn-ea"/>
                <a:cs typeface="+mn-cs"/>
              </a:rPr>
              <a:t>.</a:t>
            </a:r>
          </a:p>
          <a:p>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1.</a:t>
            </a:r>
            <a:r>
              <a:rPr lang="hu-HU" sz="1200" kern="1200" baseline="300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Rev</a:t>
            </a:r>
            <a:r>
              <a:rPr lang="hu-HU" sz="1200" kern="1200" dirty="0" smtClean="0">
                <a:solidFill>
                  <a:schemeClr val="tx1"/>
                </a:solidFill>
                <a:effectLst/>
                <a:latin typeface="+mn-lt"/>
                <a:ea typeface="+mn-ea"/>
                <a:cs typeface="+mn-cs"/>
              </a:rPr>
              <a:t>. Philip A. C. Clarke: Egy jó szó a rugalmasságért Az idézet 2019. Március 13.-án jelent meg. </a:t>
            </a:r>
          </a:p>
          <a:p>
            <a:r>
              <a:rPr lang="hu-HU" sz="1200" u="sng" kern="1200" dirty="0" smtClean="0">
                <a:solidFill>
                  <a:schemeClr val="tx1"/>
                </a:solidFill>
                <a:effectLst/>
                <a:latin typeface="+mn-lt"/>
                <a:ea typeface="+mn-ea"/>
                <a:cs typeface="+mn-cs"/>
                <a:hlinkClick r:id="rId3"/>
              </a:rPr>
              <a:t>http://www.philipclarke.org/sermons/A%20GOOD%20WORD%20FOR%20RESILIENCE.pdf</a:t>
            </a:r>
            <a:r>
              <a:rPr lang="hu-HU" sz="1200" u="sng" kern="1200" dirty="0" smtClean="0">
                <a:solidFill>
                  <a:schemeClr val="tx1"/>
                </a:solidFill>
                <a:effectLst/>
                <a:latin typeface="+mn-lt"/>
                <a:ea typeface="+mn-ea"/>
                <a:cs typeface="+mn-cs"/>
              </a:rPr>
              <a:t>.</a:t>
            </a:r>
            <a:r>
              <a:rPr lang="hu-HU" sz="1200" kern="1200" baseline="300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endParaRPr lang="hu-HU" sz="1200" kern="1200" dirty="0" smtClean="0">
              <a:solidFill>
                <a:schemeClr val="tx1"/>
              </a:solidFill>
              <a:effectLst/>
              <a:latin typeface="+mn-lt"/>
              <a:ea typeface="+mn-ea"/>
              <a:cs typeface="+mn-cs"/>
            </a:endParaRPr>
          </a:p>
          <a:p>
            <a:endParaRPr lang="hu-HU" sz="1200" kern="1200" noProof="0" dirty="0" smtClean="0">
              <a:solidFill>
                <a:schemeClr val="tx1"/>
              </a:solidFill>
              <a:effectLst/>
              <a:latin typeface="+mn-lt"/>
              <a:ea typeface="+mn-ea"/>
              <a:cs typeface="+mn-cs"/>
            </a:endParaRPr>
          </a:p>
          <a:p>
            <a:endParaRPr lang="hu-HU" sz="1200" kern="1200" noProof="0" dirty="0" smtClean="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4</a:t>
            </a:fld>
            <a:endParaRPr lang="en-US"/>
          </a:p>
        </p:txBody>
      </p:sp>
    </p:spTree>
    <p:extLst>
      <p:ext uri="{BB962C8B-B14F-4D97-AF65-F5344CB8AC3E}">
        <p14:creationId xmlns:p14="http://schemas.microsoft.com/office/powerpoint/2010/main" val="2136006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Az embernek reménységre van</a:t>
            </a:r>
            <a:r>
              <a:rPr lang="hu-HU" sz="1200" kern="1200" baseline="0" dirty="0" smtClean="0">
                <a:solidFill>
                  <a:schemeClr val="tx1"/>
                </a:solidFill>
                <a:effectLst/>
                <a:latin typeface="+mn-lt"/>
                <a:ea typeface="+mn-ea"/>
                <a:cs typeface="+mn-cs"/>
              </a:rPr>
              <a:t> szüksége és éreznie kell, hogy szükség van rá. Ezek az Istentől kapott ösztönző erők a rugalmassággal és alkalmazkodó képességgel segítenek visszatérni a normális kerékvágásba.</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Egy lelkész megállapította, hogy az emberek </a:t>
            </a:r>
            <a:r>
              <a:rPr lang="hu-HU" sz="1200" kern="1200" dirty="0" smtClean="0">
                <a:solidFill>
                  <a:schemeClr val="tx1"/>
                </a:solidFill>
                <a:effectLst/>
                <a:latin typeface="+mn-lt"/>
                <a:ea typeface="+mn-ea"/>
                <a:cs typeface="+mn-cs"/>
              </a:rPr>
              <a:t>nem pontosan </a:t>
            </a:r>
            <a:r>
              <a:rPr lang="hu-HU" sz="1200" kern="1200" dirty="0" smtClean="0">
                <a:solidFill>
                  <a:schemeClr val="tx1"/>
                </a:solidFill>
                <a:effectLst/>
                <a:latin typeface="+mn-lt"/>
                <a:ea typeface="+mn-ea"/>
                <a:cs typeface="+mn-cs"/>
              </a:rPr>
              <a:t>az eredeti állapotba térnek vissza, hanem inkább jobb, vagy rosszabb formába. „De legalább megvan ez a csodálatos képességünk a meghajlítás, összepréselés, vagy kinyújtás után.”</a:t>
            </a:r>
            <a:r>
              <a:rPr lang="hu-HU" sz="1200" kern="1200" baseline="30000" dirty="0" smtClean="0">
                <a:solidFill>
                  <a:schemeClr val="tx1"/>
                </a:solidFill>
                <a:effectLst/>
                <a:latin typeface="+mn-lt"/>
                <a:ea typeface="+mn-ea"/>
                <a:cs typeface="+mn-cs"/>
              </a:rPr>
              <a:t> </a:t>
            </a:r>
            <a:r>
              <a:rPr lang="hu-HU" sz="1200" kern="1200" baseline="30000" dirty="0" smtClean="0">
                <a:solidFill>
                  <a:schemeClr val="tx1"/>
                </a:solidFill>
                <a:effectLst/>
                <a:latin typeface="+mn-lt"/>
                <a:ea typeface="+mn-ea"/>
                <a:cs typeface="+mn-cs"/>
              </a:rPr>
              <a:t>2</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Néhány olyan élettapasztalat, melyek jelentős stresszt és traumát okozhatnak, például a családon belüli erőszak, bűntény áldozatává válni (erőszak, rablótámadás), természeti katasztrófák, tűzvész, terrorizmus, háború, üldöztetés, szerettünk váratlan halála, a házastárs hűtlensége, halálos betegség diagnózisa. A háború frontvonalát túlélő katonákat nemcsak az életveszély </a:t>
            </a:r>
            <a:r>
              <a:rPr lang="hu-HU" sz="1200" kern="1200" dirty="0" err="1" smtClean="0">
                <a:solidFill>
                  <a:schemeClr val="tx1"/>
                </a:solidFill>
                <a:effectLst/>
                <a:latin typeface="+mn-lt"/>
                <a:ea typeface="+mn-ea"/>
                <a:cs typeface="+mn-cs"/>
              </a:rPr>
              <a:t>traumatizálja</a:t>
            </a:r>
            <a:r>
              <a:rPr lang="hu-HU" sz="1200" kern="1200" dirty="0" smtClean="0">
                <a:solidFill>
                  <a:schemeClr val="tx1"/>
                </a:solidFill>
                <a:effectLst/>
                <a:latin typeface="+mn-lt"/>
                <a:ea typeface="+mn-ea"/>
                <a:cs typeface="+mn-cs"/>
              </a:rPr>
              <a:t>, hanem az is hogy gyakran szemtanúi harcostársaik súlyos sérülésének vagy halálának</a:t>
            </a:r>
            <a:r>
              <a:rPr lang="hu-HU" sz="1200" kern="1200" dirty="0" smtClean="0">
                <a:solidFill>
                  <a:schemeClr val="tx1"/>
                </a:solidFill>
                <a:effectLst/>
                <a:latin typeface="+mn-lt"/>
                <a:ea typeface="+mn-ea"/>
                <a:cs typeface="+mn-cs"/>
              </a:rPr>
              <a:t>.</a:t>
            </a:r>
          </a:p>
          <a:p>
            <a:r>
              <a:rPr lang="hu-HU"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Amikor </a:t>
            </a:r>
            <a:r>
              <a:rPr lang="hu-HU" sz="1200" kern="1200" dirty="0" smtClean="0">
                <a:solidFill>
                  <a:schemeClr val="tx1"/>
                </a:solidFill>
                <a:effectLst/>
                <a:latin typeface="+mn-lt"/>
                <a:ea typeface="+mn-ea"/>
                <a:cs typeface="+mn-cs"/>
              </a:rPr>
              <a:t>trauma ér valakit, az pszichológiai sebeket is ejt.  Ezek a sérülések hosszú ideig okoznak lelki és fizikai fájdalmat. Bizonyos dolgok azt váltják ki az áldozatokból, hogy újra meg újra átéljék a traumát. Carmennek elég, ha csak megérzi egy bizonyos parfüm illatát és már érzi is támadója kezét a nyakán. </a:t>
            </a:r>
            <a:r>
              <a:rPr lang="hu-HU" sz="1200" kern="1200" dirty="0" smtClean="0">
                <a:solidFill>
                  <a:schemeClr val="tx1"/>
                </a:solidFill>
                <a:effectLst/>
                <a:latin typeface="+mn-lt"/>
                <a:ea typeface="+mn-ea"/>
                <a:cs typeface="+mn-cs"/>
              </a:rPr>
              <a:t>Néha</a:t>
            </a:r>
            <a:r>
              <a:rPr lang="hu-HU" sz="1200" kern="1200" dirty="0" smtClean="0">
                <a:solidFill>
                  <a:schemeClr val="tx1"/>
                </a:solidFill>
                <a:effectLst/>
                <a:latin typeface="+mn-lt"/>
                <a:ea typeface="+mn-ea"/>
                <a:cs typeface="+mn-cs"/>
              </a:rPr>
              <a:t>, amikor rátörnek ezek az emlékek, érzi a nyakán a zúzódások fájdalmát is. A zúzódásokét, </a:t>
            </a:r>
            <a:r>
              <a:rPr lang="hu-HU" sz="1200" kern="1200" dirty="0" smtClean="0">
                <a:solidFill>
                  <a:schemeClr val="tx1"/>
                </a:solidFill>
                <a:effectLst/>
                <a:latin typeface="+mn-lt"/>
                <a:ea typeface="+mn-ea"/>
                <a:cs typeface="+mn-cs"/>
              </a:rPr>
              <a:t>amik már </a:t>
            </a:r>
            <a:r>
              <a:rPr lang="hu-HU" sz="1200" kern="1200" dirty="0" smtClean="0">
                <a:solidFill>
                  <a:schemeClr val="tx1"/>
                </a:solidFill>
                <a:effectLst/>
                <a:latin typeface="+mn-lt"/>
                <a:ea typeface="+mn-ea"/>
                <a:cs typeface="+mn-cs"/>
              </a:rPr>
              <a:t>rég begyógyultak. Mark gyakran arra ébred rémálmából, hogy a főnöke közvetlenül a fülébe üvöltözik. Csoportvezetője zsarnokoskodott fölötte, aki túl sok munkát követelt meg az alulfizetett pozícióban dolgozó férfitól.  </a:t>
            </a:r>
          </a:p>
          <a:p>
            <a:r>
              <a:rPr lang="hu-HU" sz="1200" kern="1200" dirty="0" smtClean="0">
                <a:solidFill>
                  <a:schemeClr val="tx1"/>
                </a:solidFill>
                <a:effectLst/>
                <a:latin typeface="+mn-lt"/>
                <a:ea typeface="+mn-ea"/>
                <a:cs typeface="+mn-cs"/>
              </a:rPr>
              <a:t>Nem biztos, hogy gyorsan megy a gyógyulás, de ha már meggyógyultunk, akkor már fájdalom és félelem nélkül tudunk az átélt eseményekre gondolni. </a:t>
            </a:r>
          </a:p>
          <a:p>
            <a:endParaRPr lang="hu-HU"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dirty="0" smtClean="0">
                <a:solidFill>
                  <a:schemeClr val="tx1"/>
                </a:solidFill>
                <a:effectLst/>
                <a:latin typeface="+mn-lt"/>
                <a:ea typeface="+mn-ea"/>
                <a:cs typeface="+mn-cs"/>
              </a:rPr>
              <a:t>2.  APA (Amerikai Pszichológiai Társaság) Út az ellenálló képességhez: mit jelent a rugalmasság? Az idézet 2019.Március 13.-án jelent meg. </a:t>
            </a:r>
            <a:r>
              <a:rPr lang="hu-HU" sz="1200" u="sng" kern="1200" dirty="0" smtClean="0">
                <a:solidFill>
                  <a:schemeClr val="tx1"/>
                </a:solidFill>
                <a:effectLst/>
                <a:latin typeface="+mn-lt"/>
                <a:ea typeface="+mn-ea"/>
                <a:cs typeface="+mn-cs"/>
                <a:hlinkClick r:id="rId3"/>
              </a:rPr>
              <a:t>https://www.apa.org/helpcenter/road-resilience</a:t>
            </a:r>
            <a:r>
              <a:rPr lang="hu-HU" sz="1200" kern="1200" dirty="0" smtClean="0">
                <a:solidFill>
                  <a:schemeClr val="tx1"/>
                </a:solidFill>
                <a:effectLst/>
                <a:latin typeface="+mn-lt"/>
                <a:ea typeface="+mn-ea"/>
                <a:cs typeface="+mn-cs"/>
              </a:rPr>
              <a:t>.</a:t>
            </a:r>
          </a:p>
          <a:p>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5</a:t>
            </a:fld>
            <a:endParaRPr lang="en-US"/>
          </a:p>
        </p:txBody>
      </p:sp>
    </p:spTree>
    <p:extLst>
      <p:ext uri="{BB962C8B-B14F-4D97-AF65-F5344CB8AC3E}">
        <p14:creationId xmlns:p14="http://schemas.microsoft.com/office/powerpoint/2010/main" val="966594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Hogyan tette túl magát fájdalmain és félelmein Carmen és Mark? </a:t>
            </a:r>
          </a:p>
          <a:p>
            <a:endParaRPr lang="hu-HU" sz="1200" kern="1200" dirty="0" smtClean="0">
              <a:solidFill>
                <a:schemeClr val="tx1"/>
              </a:solidFill>
              <a:effectLst/>
              <a:latin typeface="+mn-lt"/>
              <a:ea typeface="+mn-ea"/>
              <a:cs typeface="+mn-cs"/>
            </a:endParaRPr>
          </a:p>
          <a:p>
            <a:r>
              <a:rPr lang="hu-HU" sz="1200" b="1" u="sng" kern="1200" dirty="0" smtClean="0">
                <a:solidFill>
                  <a:schemeClr val="tx1"/>
                </a:solidFill>
                <a:effectLst/>
                <a:latin typeface="+mn-lt"/>
                <a:ea typeface="+mn-ea"/>
                <a:cs typeface="+mn-cs"/>
              </a:rPr>
              <a:t>Isten mutatott utat nekik a rugalmassághoz, lélektani módszerek segítségével.  </a:t>
            </a:r>
            <a:r>
              <a:rPr lang="hu-HU" sz="1200" kern="1200" dirty="0" smtClean="0">
                <a:solidFill>
                  <a:schemeClr val="tx1"/>
                </a:solidFill>
                <a:effectLst/>
                <a:latin typeface="+mn-lt"/>
                <a:ea typeface="+mn-ea"/>
                <a:cs typeface="+mn-cs"/>
              </a:rPr>
              <a:t>A Szentírás ígéreteinek megtanulásával és ismételgetésével találtak lelküknek békességet. Hívők gondoskodó közösségétől kaptak támogatást a gyülekezetben. Vigaszt találtak az imádkozásban, miközben fejlődött Istennel való barátságuk. Őrá bízták legmélyebb érzéseiket, és egyszerűen úgy beszélgettek vele egész nap, mint a legjobb barátjukkal.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Joseph M. </a:t>
            </a:r>
            <a:r>
              <a:rPr lang="hu-HU" sz="1200" kern="1200" dirty="0" err="1" smtClean="0">
                <a:solidFill>
                  <a:schemeClr val="tx1"/>
                </a:solidFill>
                <a:effectLst/>
                <a:latin typeface="+mn-lt"/>
                <a:ea typeface="+mn-ea"/>
                <a:cs typeface="+mn-cs"/>
              </a:rPr>
              <a:t>Scriven</a:t>
            </a:r>
            <a:r>
              <a:rPr lang="hu-HU" sz="1200" kern="1200" dirty="0" smtClean="0">
                <a:solidFill>
                  <a:schemeClr val="tx1"/>
                </a:solidFill>
                <a:effectLst/>
                <a:latin typeface="+mn-lt"/>
                <a:ea typeface="+mn-ea"/>
                <a:cs typeface="+mn-cs"/>
              </a:rPr>
              <a:t> szintén megértette az effajta imádságot, amiről szeretett énekünket, az </a:t>
            </a:r>
            <a:r>
              <a:rPr lang="hu-HU" sz="1200" i="1" kern="1200" dirty="0" smtClean="0">
                <a:solidFill>
                  <a:schemeClr val="tx1"/>
                </a:solidFill>
                <a:effectLst/>
                <a:latin typeface="+mn-lt"/>
                <a:ea typeface="+mn-ea"/>
                <a:cs typeface="+mn-cs"/>
              </a:rPr>
              <a:t>„Ó, mily hű barátunk Jézus!”</a:t>
            </a:r>
            <a:r>
              <a:rPr lang="hu-HU" sz="1200" kern="1200" dirty="0" smtClean="0">
                <a:solidFill>
                  <a:schemeClr val="tx1"/>
                </a:solidFill>
                <a:effectLst/>
                <a:latin typeface="+mn-lt"/>
                <a:ea typeface="+mn-ea"/>
                <a:cs typeface="+mn-cs"/>
              </a:rPr>
              <a:t>- t (300.ének) írta. Költeménye így végződik</a:t>
            </a:r>
            <a:r>
              <a:rPr lang="hu-HU" sz="1200" i="1" kern="1200" dirty="0" smtClean="0">
                <a:solidFill>
                  <a:schemeClr val="tx1"/>
                </a:solidFill>
                <a:effectLst/>
                <a:latin typeface="+mn-lt"/>
                <a:ea typeface="+mn-ea"/>
                <a:cs typeface="+mn-cs"/>
              </a:rPr>
              <a:t>: ,,Élet gondja, hogyha terhel, Nála találsz enyhülést; Vár Ő téged kitárt karral, Hozzá menni, ó ne késs. Bízva, hittel nézz az Úrra, szálljon hozzá hő imád; szívből szeret, s megtart téged, Jézus Krisztus hű barát.”</a:t>
            </a:r>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Mit értenek a keresztények rugalmasság alatt? Amikor valami megrázó történik velünk, azt kérdezzük Istentől, hogy mire akar ezzel tanítani. „Uram, mit kell ebből megtanulnom?” Merre kell fejlődnöm ezzel a tapasztalattal? </a:t>
            </a:r>
            <a:r>
              <a:rPr lang="hu-HU" sz="1200" b="1" u="sng" kern="1200" dirty="0" smtClean="0">
                <a:solidFill>
                  <a:schemeClr val="tx1"/>
                </a:solidFill>
                <a:effectLst/>
                <a:latin typeface="+mn-lt"/>
                <a:ea typeface="+mn-ea"/>
                <a:cs typeface="+mn-cs"/>
              </a:rPr>
              <a:t>És Isten megadja nekünk az utat a rugalmassághoz.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a:t>
            </a:r>
            <a:r>
              <a:rPr lang="hu-HU" sz="1200" kern="1200" dirty="0" smtClean="0">
                <a:solidFill>
                  <a:schemeClr val="tx1"/>
                </a:solidFill>
                <a:effectLst/>
                <a:latin typeface="+mn-lt"/>
                <a:ea typeface="+mn-ea"/>
                <a:cs typeface="+mn-cs"/>
              </a:rPr>
              <a:t>Bibliában az elejétől </a:t>
            </a:r>
            <a:r>
              <a:rPr lang="hu-HU" sz="1200" kern="1200" dirty="0" smtClean="0">
                <a:solidFill>
                  <a:schemeClr val="tx1"/>
                </a:solidFill>
                <a:effectLst/>
                <a:latin typeface="+mn-lt"/>
                <a:ea typeface="+mn-ea"/>
                <a:cs typeface="+mn-cs"/>
              </a:rPr>
              <a:t>a végéig nehézségekkel küszködő emberek történeteit olvashatjuk, akik bántalmazást és tragédiákat éltek át, és mégis bártan túltették magukat a traumán. Amióta csak Ádám és Éva elvesztette édenkerti otthonát, az emberiség mindig talált olyan gondolatokat és viselkedésmódot, ami rugalmassághoz vezetett.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6</a:t>
            </a:fld>
            <a:endParaRPr lang="en-US"/>
          </a:p>
        </p:txBody>
      </p:sp>
    </p:spTree>
    <p:extLst>
      <p:ext uri="{BB962C8B-B14F-4D97-AF65-F5344CB8AC3E}">
        <p14:creationId xmlns:p14="http://schemas.microsoft.com/office/powerpoint/2010/main" val="3899780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hu-HU" sz="1200" kern="1200" dirty="0" smtClean="0">
                <a:solidFill>
                  <a:schemeClr val="tx1"/>
                </a:solidFill>
                <a:effectLst/>
                <a:latin typeface="+mn-lt"/>
                <a:ea typeface="+mn-ea"/>
                <a:cs typeface="+mn-cs"/>
              </a:rPr>
              <a:t>A rugalmasság nem személyiségjegy.</a:t>
            </a:r>
          </a:p>
          <a:p>
            <a:pPr marL="171450" indent="-171450">
              <a:buFont typeface="Arial" panose="020B0604020202020204" pitchFamily="34" charset="0"/>
              <a:buChar char="•"/>
            </a:pPr>
            <a:r>
              <a:rPr lang="hu-HU" sz="1200" kern="1200" dirty="0" smtClean="0">
                <a:solidFill>
                  <a:schemeClr val="tx1"/>
                </a:solidFill>
                <a:effectLst/>
                <a:latin typeface="+mn-lt"/>
                <a:ea typeface="+mn-ea"/>
                <a:cs typeface="+mn-cs"/>
              </a:rPr>
              <a:t>A rugalmasság életmód, amit meg kell tanulni és gyakorolni kell. </a:t>
            </a:r>
          </a:p>
          <a:p>
            <a:pPr marL="171450" indent="-171450">
              <a:buFont typeface="Arial" panose="020B0604020202020204" pitchFamily="34" charset="0"/>
              <a:buChar char="•"/>
            </a:pPr>
            <a:r>
              <a:rPr lang="hu-HU" sz="1200" kern="1200" dirty="0" smtClean="0">
                <a:solidFill>
                  <a:schemeClr val="tx1"/>
                </a:solidFill>
                <a:effectLst/>
                <a:latin typeface="+mn-lt"/>
                <a:ea typeface="+mn-ea"/>
                <a:cs typeface="+mn-cs"/>
              </a:rPr>
              <a:t>A rugalmasság visszaegyenesedés, folytatás, újjáépítés, megbocsájtás és az Isten által tőlünk elvárt nagylelkű, szerető élet visszanyerése.  </a:t>
            </a:r>
          </a:p>
          <a:p>
            <a:r>
              <a:rPr lang="hu-HU" sz="1200" kern="1200" dirty="0" smtClean="0">
                <a:solidFill>
                  <a:schemeClr val="tx1"/>
                </a:solidFill>
                <a:effectLst/>
                <a:latin typeface="+mn-lt"/>
                <a:ea typeface="+mn-ea"/>
                <a:cs typeface="+mn-cs"/>
              </a:rPr>
              <a:t>Időnként saját rossz döntéseink miatt történnek velünk tragédiák. Jákob az elsőszülöttségi jog elcsalása miatti bűntudattal kerül szembe bátyjával, </a:t>
            </a:r>
            <a:r>
              <a:rPr lang="hu-HU" sz="1200" kern="1200" dirty="0" err="1" smtClean="0">
                <a:solidFill>
                  <a:schemeClr val="tx1"/>
                </a:solidFill>
                <a:effectLst/>
                <a:latin typeface="+mn-lt"/>
                <a:ea typeface="+mn-ea"/>
                <a:cs typeface="+mn-cs"/>
              </a:rPr>
              <a:t>Ézsauval</a:t>
            </a:r>
            <a:r>
              <a:rPr lang="hu-HU" sz="1200" kern="1200" dirty="0" smtClean="0">
                <a:solidFill>
                  <a:schemeClr val="tx1"/>
                </a:solidFill>
                <a:effectLst/>
                <a:latin typeface="+mn-lt"/>
                <a:ea typeface="+mn-ea"/>
                <a:cs typeface="+mn-cs"/>
              </a:rPr>
              <a:t>. Dávid király a Betsabéval elkövetett bűne miatt tapasztalja meg újszülött fia halálát. Előfordul, hogy akkor is trauma áldozatává válhat valaki, ha nem hozott rossz </a:t>
            </a:r>
            <a:r>
              <a:rPr lang="hu-HU" sz="1200" kern="1200" dirty="0" smtClean="0">
                <a:solidFill>
                  <a:schemeClr val="tx1"/>
                </a:solidFill>
                <a:effectLst/>
                <a:latin typeface="+mn-lt"/>
                <a:ea typeface="+mn-ea"/>
                <a:cs typeface="+mn-cs"/>
              </a:rPr>
              <a:t>döntéseket, </a:t>
            </a:r>
            <a:r>
              <a:rPr lang="hu-HU" sz="1200" kern="1200" dirty="0" smtClean="0">
                <a:solidFill>
                  <a:schemeClr val="tx1"/>
                </a:solidFill>
                <a:effectLst/>
                <a:latin typeface="+mn-lt"/>
                <a:ea typeface="+mn-ea"/>
                <a:cs typeface="+mn-cs"/>
              </a:rPr>
              <a:t>mint például </a:t>
            </a:r>
            <a:r>
              <a:rPr lang="hu-HU" sz="1200" kern="1200" dirty="0" err="1" smtClean="0">
                <a:solidFill>
                  <a:schemeClr val="tx1"/>
                </a:solidFill>
                <a:effectLst/>
                <a:latin typeface="+mn-lt"/>
                <a:ea typeface="+mn-ea"/>
                <a:cs typeface="+mn-cs"/>
              </a:rPr>
              <a:t>Támár</a:t>
            </a:r>
            <a:r>
              <a:rPr lang="hu-HU" sz="1200" kern="1200" dirty="0" smtClean="0">
                <a:solidFill>
                  <a:schemeClr val="tx1"/>
                </a:solidFill>
                <a:effectLst/>
                <a:latin typeface="+mn-lt"/>
                <a:ea typeface="+mn-ea"/>
                <a:cs typeface="+mn-cs"/>
              </a:rPr>
              <a:t>, akit megerőszakoltak.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Pál apostol sem döntött rosszul, amikor Isten apostola és misszionáriusa lett, szolgálatát mégis egész életében bántalmazás és üldöztetés kísérte végig. Csőcselék fenyegette. Halálra kövezték. Hamis vádakkal bíróság elé citálták. Megvertél és börtönbe zárták. Hajótörött lett és egy mérges kígyó is megmarta.  Mindezek többször is megtörténtek vele. </a:t>
            </a:r>
            <a:endParaRPr lang="en-US" b="1" dirty="0"/>
          </a:p>
        </p:txBody>
      </p:sp>
      <p:sp>
        <p:nvSpPr>
          <p:cNvPr id="4" name="Slide Number Placeholder 3"/>
          <p:cNvSpPr>
            <a:spLocks noGrp="1"/>
          </p:cNvSpPr>
          <p:nvPr>
            <p:ph type="sldNum" sz="quarter" idx="5"/>
          </p:nvPr>
        </p:nvSpPr>
        <p:spPr/>
        <p:txBody>
          <a:bodyPr/>
          <a:lstStyle/>
          <a:p>
            <a:fld id="{AEC00872-380A-4149-8F93-7D63A98338B2}" type="slidenum">
              <a:rPr lang="en-US" smtClean="0"/>
              <a:t>7</a:t>
            </a:fld>
            <a:endParaRPr lang="en-US"/>
          </a:p>
        </p:txBody>
      </p:sp>
    </p:spTree>
    <p:extLst>
      <p:ext uri="{BB962C8B-B14F-4D97-AF65-F5344CB8AC3E}">
        <p14:creationId xmlns:p14="http://schemas.microsoft.com/office/powerpoint/2010/main" val="1273794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Pál rugalmassága, ellenálló képessége nyilvánvalóan kitűnik következő, emlékezetes szavaiból: </a:t>
            </a:r>
            <a:r>
              <a:rPr lang="hu-HU" sz="1200" i="1" kern="1200" dirty="0" smtClean="0">
                <a:solidFill>
                  <a:schemeClr val="tx1"/>
                </a:solidFill>
                <a:effectLst/>
                <a:latin typeface="+mn-lt"/>
                <a:ea typeface="+mn-ea"/>
                <a:cs typeface="+mn-cs"/>
              </a:rPr>
              <a:t>„Mindenütt nyomorgattatunk, de meg nem szoríttatunk; kétségeskedünk, de nem esünk kétségbe; Üldöztetünk, de el nem hagyatunk; tiportatunk, de el nem </a:t>
            </a:r>
            <a:r>
              <a:rPr lang="hu-HU" sz="1200" i="1" kern="1200" dirty="0" smtClean="0">
                <a:solidFill>
                  <a:schemeClr val="tx1"/>
                </a:solidFill>
                <a:effectLst/>
                <a:latin typeface="+mn-lt"/>
                <a:ea typeface="+mn-ea"/>
                <a:cs typeface="+mn-cs"/>
              </a:rPr>
              <a:t>veszünk. </a:t>
            </a:r>
            <a:r>
              <a:rPr lang="hu-HU" sz="1200" i="1" kern="1200" dirty="0" smtClean="0">
                <a:solidFill>
                  <a:schemeClr val="tx1"/>
                </a:solidFill>
                <a:effectLst/>
                <a:latin typeface="+mn-lt"/>
                <a:ea typeface="+mn-ea"/>
                <a:cs typeface="+mn-cs"/>
              </a:rPr>
              <a:t>(2 </a:t>
            </a:r>
            <a:r>
              <a:rPr lang="hu-HU" sz="1200" i="1" kern="1200" dirty="0" err="1" smtClean="0">
                <a:solidFill>
                  <a:schemeClr val="tx1"/>
                </a:solidFill>
                <a:effectLst/>
                <a:latin typeface="+mn-lt"/>
                <a:ea typeface="+mn-ea"/>
                <a:cs typeface="+mn-cs"/>
              </a:rPr>
              <a:t>Korintus</a:t>
            </a:r>
            <a:r>
              <a:rPr lang="hu-HU" sz="1200" i="1" kern="1200" dirty="0" smtClean="0">
                <a:solidFill>
                  <a:schemeClr val="tx1"/>
                </a:solidFill>
                <a:effectLst/>
                <a:latin typeface="+mn-lt"/>
                <a:ea typeface="+mn-ea"/>
                <a:cs typeface="+mn-cs"/>
              </a:rPr>
              <a:t> 4:8-9)</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Ez a hozzáállás természetellenesnek tűnhet, természetfeletti képességnek. Ám a „rugalmasság” természetes, nem rendkívüli. Mindnyájunk számára elérhető.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Életkörülményeink folyamatos felborulásának, mint például a családon belüli erőszak, és a háború erőszakos eseményei, s ezek fizikai hatásai jelentős stressz-források. Kapcsolataink felborulása, aggodalmaink az anyagiak és egészségünk miatt, mind jelentős, lelki eredetű stressz-források. A bizonytalanság, a félelem, a fájdalom, az aggodalom szétfeszítő nyomása mind depresszióhoz és könyörtelen fájdalomhoz vezethet. De a rugalmasság természetes és nem rendkívüli dolog</a:t>
            </a:r>
            <a:r>
              <a:rPr lang="hu-HU" sz="1200" kern="1200" baseline="30000" dirty="0" smtClean="0">
                <a:solidFill>
                  <a:schemeClr val="tx1"/>
                </a:solidFill>
                <a:effectLst/>
                <a:latin typeface="+mn-lt"/>
                <a:ea typeface="+mn-ea"/>
                <a:cs typeface="+mn-cs"/>
              </a:rPr>
              <a:t>3</a:t>
            </a:r>
            <a:r>
              <a:rPr lang="hu-HU" sz="1200" kern="1200" dirty="0" smtClean="0">
                <a:solidFill>
                  <a:schemeClr val="tx1"/>
                </a:solidFill>
                <a:effectLst/>
                <a:latin typeface="+mn-lt"/>
                <a:ea typeface="+mn-ea"/>
                <a:cs typeface="+mn-cs"/>
              </a:rPr>
              <a:t> az ilyen nehézségeket elszenvedő embereknek. </a:t>
            </a:r>
          </a:p>
          <a:p>
            <a:r>
              <a:rPr lang="en-US"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3 APA (Amerikai Pszichológiai Társaság) Út az </a:t>
            </a:r>
            <a:r>
              <a:rPr lang="hu-HU" sz="1200" kern="1200" dirty="0" smtClean="0">
                <a:solidFill>
                  <a:schemeClr val="tx1"/>
                </a:solidFill>
                <a:effectLst/>
                <a:latin typeface="+mn-lt"/>
                <a:ea typeface="+mn-ea"/>
                <a:cs typeface="+mn-cs"/>
              </a:rPr>
              <a:t>ellenállóképességhez</a:t>
            </a:r>
            <a:r>
              <a:rPr lang="hu-HU" sz="1200" kern="1200" dirty="0" smtClean="0">
                <a:solidFill>
                  <a:schemeClr val="tx1"/>
                </a:solidFill>
                <a:effectLst/>
                <a:latin typeface="+mn-lt"/>
                <a:ea typeface="+mn-ea"/>
                <a:cs typeface="+mn-cs"/>
              </a:rPr>
              <a:t>: mit jelent a rugalmasság? Az idézet 2019.Március 13.-án jelent meg. </a:t>
            </a:r>
            <a:r>
              <a:rPr lang="hu-HU" sz="1200" u="sng" kern="1200" dirty="0" smtClean="0">
                <a:solidFill>
                  <a:schemeClr val="tx1"/>
                </a:solidFill>
                <a:effectLst/>
                <a:latin typeface="+mn-lt"/>
                <a:ea typeface="+mn-ea"/>
                <a:cs typeface="+mn-cs"/>
                <a:hlinkClick r:id="rId3"/>
              </a:rPr>
              <a:t>https://www.apa.org/helpcenter/road-resilience</a:t>
            </a:r>
            <a:r>
              <a:rPr lang="hu-HU" sz="1200" kern="1200" dirty="0" smtClean="0">
                <a:solidFill>
                  <a:schemeClr val="tx1"/>
                </a:solidFill>
                <a:effectLst/>
                <a:latin typeface="+mn-lt"/>
                <a:ea typeface="+mn-ea"/>
                <a:cs typeface="+mn-cs"/>
              </a:rPr>
              <a:t>.</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EC00872-380A-4149-8F93-7D63A98338B2}" type="slidenum">
              <a:rPr lang="en-US" smtClean="0"/>
              <a:t>8</a:t>
            </a:fld>
            <a:endParaRPr lang="en-US"/>
          </a:p>
        </p:txBody>
      </p:sp>
    </p:spTree>
    <p:extLst>
      <p:ext uri="{BB962C8B-B14F-4D97-AF65-F5344CB8AC3E}">
        <p14:creationId xmlns:p14="http://schemas.microsoft.com/office/powerpoint/2010/main" val="3037981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Rugalmasságra való képességünk attól függ, hogyan kezeljük a jelentős stressz-forrásokat és milyen támogató rendszert veszünk igénybe. Kutatások szerint a rugalmasság fejlesztésének elsődleges segítői a támogató családi, baráti és környezeti kapcsolatok. „A szerető, bizalmas légkörű kapcsolatok, melyek példaképül is szolgálnak, bátorítást és megnyugvást nyújtanak, elősegítik rugalmasságunkat.”</a:t>
            </a:r>
            <a:r>
              <a:rPr lang="hu-HU" sz="1200" kern="1200" baseline="30000" dirty="0" smtClean="0">
                <a:solidFill>
                  <a:schemeClr val="tx1"/>
                </a:solidFill>
                <a:effectLst/>
                <a:latin typeface="+mn-lt"/>
                <a:ea typeface="+mn-ea"/>
                <a:cs typeface="+mn-cs"/>
              </a:rPr>
              <a:t>4</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Vajon Jézus a védőhálónk legfontosabb személye? </a:t>
            </a:r>
            <a:r>
              <a:rPr lang="hu-HU" sz="1200" b="1" u="sng" kern="1200" dirty="0" smtClean="0">
                <a:solidFill>
                  <a:schemeClr val="tx1"/>
                </a:solidFill>
                <a:effectLst/>
                <a:latin typeface="+mn-lt"/>
                <a:ea typeface="+mn-ea"/>
                <a:cs typeface="+mn-cs"/>
              </a:rPr>
              <a:t>Isten lélektani módszerek segítségével mutat utat nekünk a rugalmasság felé. </a:t>
            </a:r>
            <a:r>
              <a:rPr lang="hu-HU" sz="1200" kern="1200" dirty="0" smtClean="0">
                <a:solidFill>
                  <a:schemeClr val="tx1"/>
                </a:solidFill>
                <a:effectLst/>
                <a:latin typeface="+mn-lt"/>
                <a:ea typeface="+mn-ea"/>
                <a:cs typeface="+mn-cs"/>
              </a:rPr>
              <a:t>Több pozitív tapasztalatunk lesz rugalmasságunk fejlődésében, ha nyitottak maradunk Isten tanácsaira. Isten bölcsességével képesek leszünk megoldást találni a gondjainkra, terveket készíteni és továbblépni. Megújult erővel és célkitűzésekkel menekülhetünk ki a fájdalomból.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Megrázó események túlélőjeként gyakran tapasztalhatjuk, hogy átélt élményeink segítenek nagyobb érzékenységgel, megértéssel és könyörületességgel fordulni más áldozatokhoz. Más áldozatok támogatása és bátorítása közben Jézus sebesülteket felemelő karjává válunk, és éreztethetjük az Ő jelenlétét. </a:t>
            </a:r>
          </a:p>
          <a:p>
            <a:endParaRPr lang="hu-HU" sz="1200" kern="1200" noProof="0" dirty="0" smtClean="0">
              <a:solidFill>
                <a:schemeClr val="tx1"/>
              </a:solidFill>
              <a:effectLst/>
              <a:latin typeface="+mn-lt"/>
              <a:ea typeface="+mn-ea"/>
              <a:cs typeface="+mn-cs"/>
            </a:endParaRPr>
          </a:p>
          <a:p>
            <a:endParaRPr lang="hu-HU" sz="1200" kern="1200" baseline="30000" noProof="0" dirty="0" smtClean="0">
              <a:solidFill>
                <a:schemeClr val="tx1"/>
              </a:solidFill>
              <a:effectLst/>
              <a:latin typeface="+mn-lt"/>
              <a:ea typeface="+mn-ea"/>
              <a:cs typeface="+mn-cs"/>
            </a:endParaRPr>
          </a:p>
          <a:p>
            <a:endParaRPr lang="hu-HU" sz="1200" kern="1200" baseline="30000" noProof="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baseline="30000" noProof="0" dirty="0" smtClean="0">
                <a:solidFill>
                  <a:schemeClr val="tx1"/>
                </a:solidFill>
                <a:effectLst/>
                <a:latin typeface="+mn-lt"/>
                <a:ea typeface="+mn-ea"/>
                <a:cs typeface="+mn-cs"/>
              </a:rPr>
              <a:t>4</a:t>
            </a:r>
            <a:r>
              <a:rPr lang="hu-HU" sz="1200" kern="1200" noProof="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APA (Amerikai Pszichológiai Társaság) Út az ellenállóképességhez: a rugalmasság tényezői</a:t>
            </a:r>
            <a:r>
              <a:rPr lang="hu-HU" sz="1200" kern="1200" baseline="0" dirty="0" smtClean="0">
                <a:solidFill>
                  <a:schemeClr val="tx1"/>
                </a:solidFill>
                <a:effectLst/>
                <a:latin typeface="+mn-lt"/>
                <a:ea typeface="+mn-ea"/>
                <a:cs typeface="+mn-cs"/>
              </a:rPr>
              <a:t> és módszerei. </a:t>
            </a:r>
            <a:r>
              <a:rPr lang="hu-HU" sz="1200" kern="1200" dirty="0" smtClean="0">
                <a:solidFill>
                  <a:schemeClr val="tx1"/>
                </a:solidFill>
                <a:effectLst/>
                <a:latin typeface="+mn-lt"/>
                <a:ea typeface="+mn-ea"/>
                <a:cs typeface="+mn-cs"/>
              </a:rPr>
              <a:t>Az idézet 2019.Március 13.-án jelent meg. </a:t>
            </a:r>
            <a:r>
              <a:rPr lang="hu-HU" sz="1200" u="sng" kern="1200" dirty="0" smtClean="0">
                <a:solidFill>
                  <a:schemeClr val="tx1"/>
                </a:solidFill>
                <a:effectLst/>
                <a:latin typeface="+mn-lt"/>
                <a:ea typeface="+mn-ea"/>
                <a:cs typeface="+mn-cs"/>
                <a:hlinkClick r:id="rId3"/>
              </a:rPr>
              <a:t>https://www.apa.org/helpcenter/road-resilience</a:t>
            </a:r>
            <a:r>
              <a:rPr lang="hu-HU" sz="1200" kern="1200" dirty="0" smtClean="0">
                <a:solidFill>
                  <a:schemeClr val="tx1"/>
                </a:solidFill>
                <a:effectLst/>
                <a:latin typeface="+mn-lt"/>
                <a:ea typeface="+mn-ea"/>
                <a:cs typeface="+mn-cs"/>
              </a:rPr>
              <a:t>.</a:t>
            </a:r>
          </a:p>
          <a:p>
            <a:endParaRPr lang="hu-HU" noProof="0" dirty="0"/>
          </a:p>
        </p:txBody>
      </p:sp>
      <p:sp>
        <p:nvSpPr>
          <p:cNvPr id="4" name="Slide Number Placeholder 3"/>
          <p:cNvSpPr>
            <a:spLocks noGrp="1"/>
          </p:cNvSpPr>
          <p:nvPr>
            <p:ph type="sldNum" sz="quarter" idx="5"/>
          </p:nvPr>
        </p:nvSpPr>
        <p:spPr/>
        <p:txBody>
          <a:bodyPr/>
          <a:lstStyle/>
          <a:p>
            <a:fld id="{AEC00872-380A-4149-8F93-7D63A98338B2}" type="slidenum">
              <a:rPr lang="en-US" smtClean="0"/>
              <a:t>9</a:t>
            </a:fld>
            <a:endParaRPr lang="en-US"/>
          </a:p>
        </p:txBody>
      </p:sp>
    </p:spTree>
    <p:extLst>
      <p:ext uri="{BB962C8B-B14F-4D97-AF65-F5344CB8AC3E}">
        <p14:creationId xmlns:p14="http://schemas.microsoft.com/office/powerpoint/2010/main" val="2355717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E9EA46-73DA-D04A-99B1-16BAACD4A2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E3FFE721-DADF-504E-AC1B-CB5E5C9378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C4DE4394-64AD-8945-A4B3-0A766BBB56D3}"/>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5" name="Footer Placeholder 4">
            <a:extLst>
              <a:ext uri="{FF2B5EF4-FFF2-40B4-BE49-F238E27FC236}">
                <a16:creationId xmlns:a16="http://schemas.microsoft.com/office/drawing/2014/main" xmlns="" id="{E6E53533-FB48-2241-9454-3A302ACD08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01ADFE2-2190-6443-8F37-5A1FE1485D3D}"/>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1871217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FC048E-4CCF-2440-AB2C-C619D08813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AFDD7870-BD52-C34A-B9C3-127C82637B9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C58639A-585F-C34B-8901-C5D30D456246}"/>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5" name="Footer Placeholder 4">
            <a:extLst>
              <a:ext uri="{FF2B5EF4-FFF2-40B4-BE49-F238E27FC236}">
                <a16:creationId xmlns:a16="http://schemas.microsoft.com/office/drawing/2014/main" xmlns="" id="{E44DF2B4-5720-8F41-BE0F-6FA12ABD51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E3E8A0E-AC78-ED4A-B365-85388102AB53}"/>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124402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19BF5DE-3B85-034D-92BA-8FA756386F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9544E9D4-51B0-D747-B060-602C253C59E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8710DAF-A418-6D40-97D2-142C37A55C51}"/>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5" name="Footer Placeholder 4">
            <a:extLst>
              <a:ext uri="{FF2B5EF4-FFF2-40B4-BE49-F238E27FC236}">
                <a16:creationId xmlns:a16="http://schemas.microsoft.com/office/drawing/2014/main" xmlns="" id="{DDF9CD14-95C1-A246-B5E7-13B16A4863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9E0E0C4-39F6-3142-8E8A-7E18A8847CD1}"/>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2045136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ADD65A-AF63-B847-B5F5-520D3D4A63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C65BE28-25D1-6744-8356-D4BA64A8F06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AAE7DDC-D4AF-E343-B479-35616C92BE80}"/>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5" name="Footer Placeholder 4">
            <a:extLst>
              <a:ext uri="{FF2B5EF4-FFF2-40B4-BE49-F238E27FC236}">
                <a16:creationId xmlns:a16="http://schemas.microsoft.com/office/drawing/2014/main" xmlns="" id="{EEBC8146-74B6-A241-B970-42FBF9792F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80D13DA-677A-CF45-9459-D4BC1C5ADB16}"/>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4234118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31ABF8-7FDA-BD4E-BC77-0DB8C824E4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E5121675-4F13-534C-BC6B-81D90A11A9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2A592F67-F1FF-E84D-8BA2-74AB3581ECDB}"/>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5" name="Footer Placeholder 4">
            <a:extLst>
              <a:ext uri="{FF2B5EF4-FFF2-40B4-BE49-F238E27FC236}">
                <a16:creationId xmlns:a16="http://schemas.microsoft.com/office/drawing/2014/main" xmlns="" id="{4CC9FFF6-BD6F-BF46-B8D8-6E0391A859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F83F2FD-253C-E64D-BE3B-E11C1B32C2F5}"/>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2670177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787D48-E447-794A-BE8F-5C99044362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9BEF352-D3A0-5746-BE8A-F710883AC90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D47ADDB6-5F0B-A947-AF8A-E6FE6865A03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BEEC8DFD-12CB-AB43-910C-23EA6F740C08}"/>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6" name="Footer Placeholder 5">
            <a:extLst>
              <a:ext uri="{FF2B5EF4-FFF2-40B4-BE49-F238E27FC236}">
                <a16:creationId xmlns:a16="http://schemas.microsoft.com/office/drawing/2014/main" xmlns="" id="{01C36F0A-95E1-FE4E-9893-9193A98159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A1BB319-0167-7C44-85F1-7C60EF874E0B}"/>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2000990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D9145E-C116-6749-8B71-D65233CB39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786E381-4E69-3B43-84BF-2CDC8A7121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AC9EEDFE-5375-7F44-8F33-CA4C2C5346A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3526A9B4-3333-3B4B-A212-50D8389DB7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B2F1AC9D-AAB8-6F46-B2BA-25B9F450FC3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BD6A443-6FD9-AB42-B454-FAD1588CC0AB}"/>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8" name="Footer Placeholder 7">
            <a:extLst>
              <a:ext uri="{FF2B5EF4-FFF2-40B4-BE49-F238E27FC236}">
                <a16:creationId xmlns:a16="http://schemas.microsoft.com/office/drawing/2014/main" xmlns="" id="{B09047FD-EB49-8E42-A77B-98229297758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C15A280-FF90-C944-A879-43C322A5179B}"/>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3539367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066A42-D73E-EF49-8514-899EEEC456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A215F7B9-5844-0E43-9415-3618C47E6B9A}"/>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4" name="Footer Placeholder 3">
            <a:extLst>
              <a:ext uri="{FF2B5EF4-FFF2-40B4-BE49-F238E27FC236}">
                <a16:creationId xmlns:a16="http://schemas.microsoft.com/office/drawing/2014/main" xmlns="" id="{2DC835D1-6968-CC48-ABA2-5A0ACA20F1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3E5887EE-CD4E-FE4A-9DD3-337FC61E5256}"/>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2245197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117FA1D-CE52-664F-9FEA-1E46795042D8}"/>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3" name="Footer Placeholder 2">
            <a:extLst>
              <a:ext uri="{FF2B5EF4-FFF2-40B4-BE49-F238E27FC236}">
                <a16:creationId xmlns:a16="http://schemas.microsoft.com/office/drawing/2014/main" xmlns="" id="{F66B9636-857F-DB40-BCF9-424D35F72E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419D82F1-E43F-1A46-802C-632F299216AF}"/>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582192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511A6B-DD85-7B42-B744-D7EEF8B82D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074D9FD6-9687-5E45-B993-64380A9EE2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9259453C-C146-5F48-A61D-2797AB31D2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DCBBE15E-874E-064C-AB17-44933F661C97}"/>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6" name="Footer Placeholder 5">
            <a:extLst>
              <a:ext uri="{FF2B5EF4-FFF2-40B4-BE49-F238E27FC236}">
                <a16:creationId xmlns:a16="http://schemas.microsoft.com/office/drawing/2014/main" xmlns="" id="{61F80DBA-AB49-DA49-A8EA-BCD7CA1407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20278D7-EDA3-3A4B-87E0-654F6343961D}"/>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1145696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0F3785-F92A-1742-87AF-4F8E7DA360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6C46DAC8-26EA-9848-9427-A13FB363C3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11403B7A-3994-DF4A-97D2-9E96569581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3DCFC738-BA4E-F743-B45D-7CA390A9799E}"/>
              </a:ext>
            </a:extLst>
          </p:cNvPr>
          <p:cNvSpPr>
            <a:spLocks noGrp="1"/>
          </p:cNvSpPr>
          <p:nvPr>
            <p:ph type="dt" sz="half" idx="10"/>
          </p:nvPr>
        </p:nvSpPr>
        <p:spPr/>
        <p:txBody>
          <a:bodyPr/>
          <a:lstStyle/>
          <a:p>
            <a:fld id="{B500654C-45F7-CF43-A820-8AF448F20DD8}" type="datetimeFigureOut">
              <a:rPr lang="en-US" smtClean="0"/>
              <a:t>10/15/2019</a:t>
            </a:fld>
            <a:endParaRPr lang="en-US"/>
          </a:p>
        </p:txBody>
      </p:sp>
      <p:sp>
        <p:nvSpPr>
          <p:cNvPr id="6" name="Footer Placeholder 5">
            <a:extLst>
              <a:ext uri="{FF2B5EF4-FFF2-40B4-BE49-F238E27FC236}">
                <a16:creationId xmlns:a16="http://schemas.microsoft.com/office/drawing/2014/main" xmlns="" id="{FC3B6989-4C02-B942-8506-D5E7C55D31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E03B653-F00E-CD45-849C-A06ABA4CCC31}"/>
              </a:ext>
            </a:extLst>
          </p:cNvPr>
          <p:cNvSpPr>
            <a:spLocks noGrp="1"/>
          </p:cNvSpPr>
          <p:nvPr>
            <p:ph type="sldNum" sz="quarter" idx="12"/>
          </p:nvPr>
        </p:nvSpPr>
        <p:spPr/>
        <p:txBody>
          <a:bodyPr/>
          <a:lstStyle/>
          <a:p>
            <a:fld id="{08284B2D-7200-2C48-8C4D-4F6F100A4609}" type="slidenum">
              <a:rPr lang="en-US" smtClean="0"/>
              <a:t>‹#›</a:t>
            </a:fld>
            <a:endParaRPr lang="en-US"/>
          </a:p>
        </p:txBody>
      </p:sp>
    </p:spTree>
    <p:extLst>
      <p:ext uri="{BB962C8B-B14F-4D97-AF65-F5344CB8AC3E}">
        <p14:creationId xmlns:p14="http://schemas.microsoft.com/office/powerpoint/2010/main" val="133369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5E2563E-E3DA-5A4A-9812-B367491B26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9748E96D-8128-3444-AA2A-21CAFCB8D1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C8BA41D-0ED4-0944-B9AC-65EDF61E2A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00654C-45F7-CF43-A820-8AF448F20DD8}" type="datetimeFigureOut">
              <a:rPr lang="en-US" smtClean="0"/>
              <a:t>10/15/2019</a:t>
            </a:fld>
            <a:endParaRPr lang="en-US"/>
          </a:p>
        </p:txBody>
      </p:sp>
      <p:sp>
        <p:nvSpPr>
          <p:cNvPr id="5" name="Footer Placeholder 4">
            <a:extLst>
              <a:ext uri="{FF2B5EF4-FFF2-40B4-BE49-F238E27FC236}">
                <a16:creationId xmlns:a16="http://schemas.microsoft.com/office/drawing/2014/main" xmlns="" id="{6E78DCEA-DA38-F74E-8DD6-A2AA24165E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0AF5F97B-A676-3644-A3AF-F21F50C075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84B2D-7200-2C48-8C4D-4F6F100A4609}" type="slidenum">
              <a:rPr lang="en-US" smtClean="0"/>
              <a:t>‹#›</a:t>
            </a:fld>
            <a:endParaRPr lang="en-US"/>
          </a:p>
        </p:txBody>
      </p:sp>
    </p:spTree>
    <p:extLst>
      <p:ext uri="{BB962C8B-B14F-4D97-AF65-F5344CB8AC3E}">
        <p14:creationId xmlns:p14="http://schemas.microsoft.com/office/powerpoint/2010/main" val="880313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A close up of an umbrella&#10;&#10;Description automatically generated">
            <a:extLst>
              <a:ext uri="{FF2B5EF4-FFF2-40B4-BE49-F238E27FC236}">
                <a16:creationId xmlns:a16="http://schemas.microsoft.com/office/drawing/2014/main" xmlns="" id="{F26B52A0-14A5-1F45-A20E-7D24EB47ABA8}"/>
              </a:ext>
            </a:extLst>
          </p:cNvPr>
          <p:cNvPicPr>
            <a:picLocks noChangeAspect="1"/>
          </p:cNvPicPr>
          <p:nvPr/>
        </p:nvPicPr>
        <p:blipFill rotWithShape="1">
          <a:blip r:embed="rId3"/>
          <a:srcRect t="20952"/>
          <a:stretch/>
        </p:blipFill>
        <p:spPr>
          <a:xfrm>
            <a:off x="0" y="-319313"/>
            <a:ext cx="12192000" cy="7242628"/>
          </a:xfrm>
          <a:prstGeom prst="rect">
            <a:avLst/>
          </a:prstGeom>
        </p:spPr>
      </p:pic>
      <p:sp>
        <p:nvSpPr>
          <p:cNvPr id="2" name="Title 1">
            <a:extLst>
              <a:ext uri="{FF2B5EF4-FFF2-40B4-BE49-F238E27FC236}">
                <a16:creationId xmlns:a16="http://schemas.microsoft.com/office/drawing/2014/main" xmlns="" id="{E997475D-0C1A-5643-B33E-7F242F2A805A}"/>
              </a:ext>
            </a:extLst>
          </p:cNvPr>
          <p:cNvSpPr>
            <a:spLocks noGrp="1"/>
          </p:cNvSpPr>
          <p:nvPr>
            <p:ph type="ctrTitle"/>
          </p:nvPr>
        </p:nvSpPr>
        <p:spPr>
          <a:xfrm>
            <a:off x="-261257" y="364311"/>
            <a:ext cx="10898776" cy="1348377"/>
          </a:xfrm>
          <a:noFill/>
        </p:spPr>
        <p:txBody>
          <a:bodyPr>
            <a:noAutofit/>
          </a:bodyPr>
          <a:lstStyle/>
          <a:p>
            <a:r>
              <a:rPr lang="hu-HU" sz="4000" b="1" dirty="0" smtClean="0">
                <a:latin typeface="Avenir Next" panose="020B0503020202020204" pitchFamily="34" charset="0"/>
              </a:rPr>
              <a:t>ISTEN ÚTJA A RUGALMASSÁGHOZ</a:t>
            </a:r>
            <a:r>
              <a:rPr lang="en-US" sz="4000" dirty="0">
                <a:latin typeface="Avenir Next" panose="020B0503020202020204" pitchFamily="34" charset="0"/>
              </a:rPr>
              <a:t/>
            </a:r>
            <a:br>
              <a:rPr lang="en-US" sz="4000" dirty="0">
                <a:latin typeface="Avenir Next" panose="020B0503020202020204" pitchFamily="34" charset="0"/>
              </a:rPr>
            </a:br>
            <a:r>
              <a:rPr lang="hu-HU" sz="2800" dirty="0" smtClean="0">
                <a:solidFill>
                  <a:srgbClr val="FF2F92"/>
                </a:solidFill>
                <a:latin typeface="Avenir Next" panose="020B0503020202020204" pitchFamily="34" charset="0"/>
              </a:rPr>
              <a:t>A HIT MINT VÉDŐSZER</a:t>
            </a:r>
            <a:endParaRPr lang="en-US" sz="4000" dirty="0">
              <a:solidFill>
                <a:srgbClr val="FF2F92"/>
              </a:solidFill>
              <a:latin typeface="Avenir Next" panose="020B0503020202020204" pitchFamily="34" charset="0"/>
            </a:endParaRPr>
          </a:p>
        </p:txBody>
      </p:sp>
      <p:sp>
        <p:nvSpPr>
          <p:cNvPr id="3" name="Subtitle 2">
            <a:extLst>
              <a:ext uri="{FF2B5EF4-FFF2-40B4-BE49-F238E27FC236}">
                <a16:creationId xmlns:a16="http://schemas.microsoft.com/office/drawing/2014/main" xmlns="" id="{FAA8D89D-3FA2-8545-B559-EE297E3B11C2}"/>
              </a:ext>
            </a:extLst>
          </p:cNvPr>
          <p:cNvSpPr>
            <a:spLocks noGrp="1"/>
          </p:cNvSpPr>
          <p:nvPr>
            <p:ph type="subTitle" idx="1"/>
          </p:nvPr>
        </p:nvSpPr>
        <p:spPr>
          <a:xfrm>
            <a:off x="926629" y="5194797"/>
            <a:ext cx="8592457" cy="1070519"/>
          </a:xfrm>
          <a:noFill/>
        </p:spPr>
        <p:txBody>
          <a:bodyPr>
            <a:normAutofit/>
          </a:bodyPr>
          <a:lstStyle/>
          <a:p>
            <a:r>
              <a:rPr lang="hu-HU" sz="1050" dirty="0" smtClean="0">
                <a:solidFill>
                  <a:schemeClr val="bg1"/>
                </a:solidFill>
                <a:latin typeface="Avenir Next" panose="020B0503020202020204" pitchFamily="34" charset="0"/>
              </a:rPr>
              <a:t>ÍRTA: </a:t>
            </a:r>
            <a:r>
              <a:rPr lang="en-US" sz="1050" dirty="0" smtClean="0">
                <a:solidFill>
                  <a:schemeClr val="bg1"/>
                </a:solidFill>
                <a:latin typeface="Avenir Next" panose="020B0503020202020204" pitchFamily="34" charset="0"/>
              </a:rPr>
              <a:t> </a:t>
            </a:r>
            <a:r>
              <a:rPr lang="en-US" sz="1050" dirty="0">
                <a:solidFill>
                  <a:schemeClr val="bg1"/>
                </a:solidFill>
                <a:latin typeface="Avenir Next" panose="020B0503020202020204" pitchFamily="34" charset="0"/>
              </a:rPr>
              <a:t>JULIAN M. MELGOSA, PHD</a:t>
            </a:r>
          </a:p>
          <a:p>
            <a:r>
              <a:rPr lang="hu-HU" sz="1050" b="1" dirty="0" smtClean="0">
                <a:solidFill>
                  <a:schemeClr val="bg1"/>
                </a:solidFill>
                <a:latin typeface="Avenir Next" panose="020B0503020202020204" pitchFamily="34" charset="0"/>
              </a:rPr>
              <a:t>A HETEDNAPI ADVENTISTA EGYHÁZ GENERÁLKONFERENCIÁJA</a:t>
            </a:r>
          </a:p>
          <a:p>
            <a:r>
              <a:rPr lang="hu-HU" sz="1050" b="1" dirty="0" smtClean="0">
                <a:solidFill>
                  <a:schemeClr val="bg1"/>
                </a:solidFill>
                <a:latin typeface="Avenir Next" panose="020B0503020202020204" pitchFamily="34" charset="0"/>
              </a:rPr>
              <a:t>OKTATÁSI OSZTÁLYÁNAK TÁRSIGAZGATÓJA</a:t>
            </a:r>
            <a:endParaRPr lang="hu-HU" sz="1050" b="1" dirty="0">
              <a:solidFill>
                <a:schemeClr val="bg1"/>
              </a:solidFill>
              <a:latin typeface="Avenir Next" panose="020B0503020202020204" pitchFamily="34" charset="0"/>
            </a:endParaRPr>
          </a:p>
        </p:txBody>
      </p:sp>
      <p:pic>
        <p:nvPicPr>
          <p:cNvPr id="5" name="Picture 4">
            <a:extLst>
              <a:ext uri="{FF2B5EF4-FFF2-40B4-BE49-F238E27FC236}">
                <a16:creationId xmlns:a16="http://schemas.microsoft.com/office/drawing/2014/main" xmlns="" id="{26B9DADF-A5F2-4F40-8F0C-44202CD8E4A8}"/>
              </a:ext>
            </a:extLst>
          </p:cNvPr>
          <p:cNvPicPr/>
          <p:nvPr/>
        </p:nvPicPr>
        <p:blipFill>
          <a:blip r:embed="rId4" cstate="email">
            <a:extLst>
              <a:ext uri="{28A0092B-C50C-407E-A947-70E740481C1C}">
                <a14:useLocalDpi xmlns:a14="http://schemas.microsoft.com/office/drawing/2010/main"/>
              </a:ext>
            </a:extLst>
          </a:blip>
          <a:stretch>
            <a:fillRect/>
          </a:stretch>
        </p:blipFill>
        <p:spPr>
          <a:xfrm>
            <a:off x="432233" y="2246596"/>
            <a:ext cx="1664335" cy="445135"/>
          </a:xfrm>
          <a:prstGeom prst="rect">
            <a:avLst/>
          </a:prstGeom>
        </p:spPr>
      </p:pic>
      <p:sp>
        <p:nvSpPr>
          <p:cNvPr id="6" name="TextBox 5">
            <a:extLst>
              <a:ext uri="{FF2B5EF4-FFF2-40B4-BE49-F238E27FC236}">
                <a16:creationId xmlns:a16="http://schemas.microsoft.com/office/drawing/2014/main" xmlns="" id="{38B44489-03CB-674F-8C21-2491079B59CE}"/>
              </a:ext>
            </a:extLst>
          </p:cNvPr>
          <p:cNvSpPr txBox="1"/>
          <p:nvPr/>
        </p:nvSpPr>
        <p:spPr>
          <a:xfrm>
            <a:off x="2202287" y="4701958"/>
            <a:ext cx="5731099" cy="338554"/>
          </a:xfrm>
          <a:prstGeom prst="rect">
            <a:avLst/>
          </a:prstGeom>
          <a:noFill/>
        </p:spPr>
        <p:txBody>
          <a:bodyPr wrap="square" rtlCol="0">
            <a:spAutoFit/>
          </a:bodyPr>
          <a:lstStyle/>
          <a:p>
            <a:pPr algn="ctr"/>
            <a:r>
              <a:rPr lang="en-US" sz="1600" b="1" spc="300" dirty="0">
                <a:solidFill>
                  <a:schemeClr val="bg1"/>
                </a:solidFill>
                <a:latin typeface="Avenir Next" panose="020B0503020202020204" pitchFamily="34" charset="0"/>
              </a:rPr>
              <a:t>2019 ENDITNOW </a:t>
            </a:r>
            <a:r>
              <a:rPr lang="hu-HU" sz="1600" b="1" spc="300" dirty="0" smtClean="0">
                <a:solidFill>
                  <a:schemeClr val="bg1"/>
                </a:solidFill>
                <a:latin typeface="Avenir Next" panose="020B0503020202020204" pitchFamily="34" charset="0"/>
              </a:rPr>
              <a:t>KIEMELT NAP</a:t>
            </a:r>
            <a:r>
              <a:rPr lang="en-US" sz="1600" b="1" spc="300" dirty="0" smtClean="0">
                <a:solidFill>
                  <a:schemeClr val="bg1"/>
                </a:solidFill>
                <a:latin typeface="Avenir Next" panose="020B0503020202020204" pitchFamily="34" charset="0"/>
              </a:rPr>
              <a:t> </a:t>
            </a:r>
            <a:endParaRPr lang="en-US" sz="1600" b="1" spc="300" dirty="0">
              <a:solidFill>
                <a:schemeClr val="bg1"/>
              </a:solidFill>
              <a:latin typeface="Avenir Next" panose="020B0503020202020204" pitchFamily="34" charset="0"/>
            </a:endParaRPr>
          </a:p>
        </p:txBody>
      </p:sp>
      <p:pic>
        <p:nvPicPr>
          <p:cNvPr id="8" name="Picture 7">
            <a:extLst>
              <a:ext uri="{FF2B5EF4-FFF2-40B4-BE49-F238E27FC236}">
                <a16:creationId xmlns:a16="http://schemas.microsoft.com/office/drawing/2014/main" xmlns="" id="{F047EA7A-F41A-424F-8262-87EC4FA067EC}"/>
              </a:ext>
            </a:extLst>
          </p:cNvPr>
          <p:cNvPicPr>
            <a:picLocks noChangeAspect="1"/>
          </p:cNvPicPr>
          <p:nvPr/>
        </p:nvPicPr>
        <p:blipFill>
          <a:blip r:embed="rId5"/>
          <a:stretch>
            <a:fillRect/>
          </a:stretch>
        </p:blipFill>
        <p:spPr>
          <a:xfrm>
            <a:off x="432233" y="2764478"/>
            <a:ext cx="4126888" cy="465598"/>
          </a:xfrm>
          <a:prstGeom prst="rect">
            <a:avLst/>
          </a:prstGeom>
        </p:spPr>
      </p:pic>
    </p:spTree>
    <p:extLst>
      <p:ext uri="{BB962C8B-B14F-4D97-AF65-F5344CB8AC3E}">
        <p14:creationId xmlns:p14="http://schemas.microsoft.com/office/powerpoint/2010/main" val="1475901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7BDCF084-E767-CE4B-89AC-32FFD00E63CE}"/>
              </a:ext>
            </a:extLst>
          </p:cNvPr>
          <p:cNvPicPr>
            <a:picLocks noChangeAspect="1"/>
          </p:cNvPicPr>
          <p:nvPr/>
        </p:nvPicPr>
        <p:blipFill rotWithShape="1">
          <a:blip r:embed="rId3">
            <a:alphaModFix/>
            <a:extLst/>
          </a:blip>
          <a:srcRect l="21216" r="8857"/>
          <a:stretch/>
        </p:blipFill>
        <p:spPr>
          <a:xfrm>
            <a:off x="5797543" y="10"/>
            <a:ext cx="6394152" cy="6857990"/>
          </a:xfrm>
          <a:prstGeom prst="rect">
            <a:avLst/>
          </a:prstGeom>
        </p:spPr>
      </p:pic>
      <p:pic>
        <p:nvPicPr>
          <p:cNvPr id="9" name="Picture 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3" name="Content Placeholder 2">
            <a:extLst>
              <a:ext uri="{FF2B5EF4-FFF2-40B4-BE49-F238E27FC236}">
                <a16:creationId xmlns:a16="http://schemas.microsoft.com/office/drawing/2014/main" xmlns="" id="{2BAFF0D9-5F54-D84C-83DD-25B5C7949E51}"/>
              </a:ext>
            </a:extLst>
          </p:cNvPr>
          <p:cNvSpPr>
            <a:spLocks noGrp="1"/>
          </p:cNvSpPr>
          <p:nvPr>
            <p:ph idx="1"/>
          </p:nvPr>
        </p:nvSpPr>
        <p:spPr>
          <a:xfrm>
            <a:off x="804997" y="648393"/>
            <a:ext cx="5291003" cy="5412580"/>
          </a:xfrm>
        </p:spPr>
        <p:txBody>
          <a:bodyPr anchor="ctr">
            <a:normAutofit/>
          </a:bodyPr>
          <a:lstStyle/>
          <a:p>
            <a:pPr marL="0" indent="0">
              <a:lnSpc>
                <a:spcPct val="100000"/>
              </a:lnSpc>
              <a:buNone/>
            </a:pPr>
            <a:r>
              <a:rPr lang="hu-HU" sz="2400" dirty="0" smtClean="0">
                <a:solidFill>
                  <a:schemeClr val="accent5">
                    <a:lumMod val="75000"/>
                  </a:schemeClr>
                </a:solidFill>
                <a:latin typeface="Calibri" panose="020F0502020204030204" pitchFamily="34" charset="0"/>
                <a:ea typeface="Times New Roman" panose="02020603050405020304" pitchFamily="18" charset="0"/>
              </a:rPr>
              <a:t>Nem </a:t>
            </a:r>
            <a:r>
              <a:rPr lang="hu-HU" sz="2400" dirty="0">
                <a:solidFill>
                  <a:schemeClr val="accent5">
                    <a:lumMod val="75000"/>
                  </a:schemeClr>
                </a:solidFill>
                <a:latin typeface="Calibri" panose="020F0502020204030204" pitchFamily="34" charset="0"/>
                <a:ea typeface="Times New Roman" panose="02020603050405020304" pitchFamily="18" charset="0"/>
              </a:rPr>
              <a:t>tudjuk fejleszteni rugalmasságunkat </a:t>
            </a:r>
            <a:r>
              <a:rPr lang="hu-HU" sz="2400" dirty="0" smtClean="0">
                <a:solidFill>
                  <a:schemeClr val="accent5">
                    <a:lumMod val="75000"/>
                  </a:schemeClr>
                </a:solidFill>
                <a:latin typeface="Calibri" panose="020F0502020204030204" pitchFamily="34" charset="0"/>
                <a:ea typeface="Times New Roman" panose="02020603050405020304" pitchFamily="18" charset="0"/>
              </a:rPr>
              <a:t>hívő életünkben, ha </a:t>
            </a:r>
            <a:r>
              <a:rPr lang="hu-HU" sz="2400" dirty="0">
                <a:solidFill>
                  <a:schemeClr val="accent5">
                    <a:lumMod val="75000"/>
                  </a:schemeClr>
                </a:solidFill>
                <a:latin typeface="Calibri" panose="020F0502020204030204" pitchFamily="34" charset="0"/>
                <a:ea typeface="Times New Roman" panose="02020603050405020304" pitchFamily="18" charset="0"/>
              </a:rPr>
              <a:t>nem értjük meg, mit érez Isten irántunk</a:t>
            </a:r>
            <a:r>
              <a:rPr lang="hu-HU" sz="2400" dirty="0" smtClean="0">
                <a:solidFill>
                  <a:schemeClr val="accent5">
                    <a:lumMod val="75000"/>
                  </a:schemeClr>
                </a:solidFill>
                <a:latin typeface="Calibri" panose="020F0502020204030204" pitchFamily="34" charset="0"/>
                <a:ea typeface="Times New Roman" panose="02020603050405020304" pitchFamily="18" charset="0"/>
              </a:rPr>
              <a:t>.</a:t>
            </a:r>
            <a:r>
              <a:rPr lang="hu-HU" sz="2400" dirty="0" smtClean="0">
                <a:solidFill>
                  <a:schemeClr val="accent5">
                    <a:lumMod val="75000"/>
                  </a:schemeClr>
                </a:solidFill>
              </a:rPr>
              <a:t> </a:t>
            </a:r>
          </a:p>
          <a:p>
            <a:pPr marL="0" indent="0">
              <a:lnSpc>
                <a:spcPct val="100000"/>
              </a:lnSpc>
              <a:buNone/>
            </a:pPr>
            <a:endParaRPr lang="hu-HU" sz="2400" dirty="0" smtClean="0">
              <a:solidFill>
                <a:srgbClr val="000000"/>
              </a:solidFill>
            </a:endParaRPr>
          </a:p>
          <a:p>
            <a:pPr marL="171450" indent="-171450"/>
            <a:r>
              <a:rPr lang="hu-HU" sz="2400" dirty="0">
                <a:latin typeface="Calibri" panose="020F0502020204030204" pitchFamily="34" charset="0"/>
                <a:ea typeface="Times New Roman" panose="02020603050405020304" pitchFamily="18" charset="0"/>
              </a:rPr>
              <a:t>Istennek egyen-egyenként </a:t>
            </a:r>
            <a:r>
              <a:rPr lang="hu-HU" sz="2400" b="1" dirty="0" smtClean="0">
                <a:latin typeface="Calibri" panose="020F0502020204030204" pitchFamily="34" charset="0"/>
                <a:ea typeface="Times New Roman" panose="02020603050405020304" pitchFamily="18" charset="0"/>
              </a:rPr>
              <a:t>MI VAGYUNK</a:t>
            </a:r>
            <a:r>
              <a:rPr lang="hu-HU" sz="2400" dirty="0" smtClean="0">
                <a:latin typeface="Calibri" panose="020F0502020204030204" pitchFamily="34" charset="0"/>
                <a:ea typeface="Times New Roman" panose="02020603050405020304" pitchFamily="18" charset="0"/>
              </a:rPr>
              <a:t> a </a:t>
            </a:r>
            <a:r>
              <a:rPr lang="hu-HU" sz="2400" dirty="0">
                <a:latin typeface="Calibri" panose="020F0502020204030204" pitchFamily="34" charset="0"/>
                <a:ea typeface="Times New Roman" panose="02020603050405020304" pitchFamily="18" charset="0"/>
              </a:rPr>
              <a:t>legfontosabbak a világon. </a:t>
            </a:r>
          </a:p>
          <a:p>
            <a:pPr marL="171450" indent="-171450"/>
            <a:r>
              <a:rPr lang="hu-HU" sz="2400" dirty="0">
                <a:latin typeface="Calibri" panose="020F0502020204030204" pitchFamily="34" charset="0"/>
                <a:ea typeface="Times New Roman" panose="02020603050405020304" pitchFamily="18" charset="0"/>
              </a:rPr>
              <a:t>Örökkévaló szeretettel </a:t>
            </a:r>
            <a:r>
              <a:rPr lang="hu-HU" sz="2400" b="1" dirty="0">
                <a:latin typeface="Calibri" panose="020F0502020204030204" pitchFamily="34" charset="0"/>
                <a:ea typeface="Times New Roman" panose="02020603050405020304" pitchFamily="18" charset="0"/>
              </a:rPr>
              <a:t>szeret bennünket. </a:t>
            </a:r>
          </a:p>
          <a:p>
            <a:pPr marL="171450" indent="-171450"/>
            <a:r>
              <a:rPr lang="hu-HU" sz="2400" dirty="0">
                <a:latin typeface="Calibri" panose="020F0502020204030204" pitchFamily="34" charset="0"/>
                <a:ea typeface="Times New Roman" panose="02020603050405020304" pitchFamily="18" charset="0"/>
              </a:rPr>
              <a:t>A vérével </a:t>
            </a:r>
            <a:r>
              <a:rPr lang="hu-HU" sz="2400" b="1" dirty="0">
                <a:latin typeface="Calibri" panose="020F0502020204030204" pitchFamily="34" charset="0"/>
                <a:ea typeface="Times New Roman" panose="02020603050405020304" pitchFamily="18" charset="0"/>
              </a:rPr>
              <a:t>váltott meg bennünket</a:t>
            </a:r>
            <a:r>
              <a:rPr lang="hu-HU" sz="2400" dirty="0">
                <a:latin typeface="Calibri" panose="020F0502020204030204" pitchFamily="34" charset="0"/>
                <a:ea typeface="Times New Roman" panose="02020603050405020304" pitchFamily="18" charset="0"/>
              </a:rPr>
              <a:t>.</a:t>
            </a:r>
            <a:endParaRPr lang="en-US" sz="2400" dirty="0"/>
          </a:p>
        </p:txBody>
      </p:sp>
    </p:spTree>
    <p:extLst>
      <p:ext uri="{BB962C8B-B14F-4D97-AF65-F5344CB8AC3E}">
        <p14:creationId xmlns:p14="http://schemas.microsoft.com/office/powerpoint/2010/main" val="2029371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AFF0D9-5F54-D84C-83DD-25B5C7949E51}"/>
              </a:ext>
            </a:extLst>
          </p:cNvPr>
          <p:cNvSpPr>
            <a:spLocks noGrp="1"/>
          </p:cNvSpPr>
          <p:nvPr>
            <p:ph idx="1"/>
          </p:nvPr>
        </p:nvSpPr>
        <p:spPr>
          <a:xfrm>
            <a:off x="415638" y="1296785"/>
            <a:ext cx="5967637" cy="5042231"/>
          </a:xfrm>
        </p:spPr>
        <p:txBody>
          <a:bodyPr anchor="t">
            <a:normAutofit lnSpcReduction="10000"/>
          </a:bodyPr>
          <a:lstStyle/>
          <a:p>
            <a:pPr marL="171450" indent="-171450"/>
            <a:r>
              <a:rPr lang="hu-HU" b="1" dirty="0"/>
              <a:t>Örökösének nevez minket</a:t>
            </a:r>
            <a:r>
              <a:rPr lang="hu-HU" dirty="0"/>
              <a:t>, fiainak és leányainak. </a:t>
            </a:r>
          </a:p>
          <a:p>
            <a:pPr marL="171450" indent="-171450"/>
            <a:r>
              <a:rPr lang="hu-HU" b="1" dirty="0"/>
              <a:t>Dicsőséggel és tisztességgel koronáz meg </a:t>
            </a:r>
            <a:r>
              <a:rPr lang="hu-HU" dirty="0"/>
              <a:t>minket, királyi hercegeket és hercegnőket. </a:t>
            </a:r>
          </a:p>
          <a:p>
            <a:pPr marL="171450" indent="-171450"/>
            <a:r>
              <a:rPr lang="hu-HU" b="1" dirty="0"/>
              <a:t>Az Ő igazságosságának köntösébe öltöztet</a:t>
            </a:r>
            <a:r>
              <a:rPr lang="hu-HU" dirty="0"/>
              <a:t>, hogy képesek legyünk úgy szeretni és megbocsájtani, ahogy Jézus. </a:t>
            </a:r>
          </a:p>
          <a:p>
            <a:pPr marL="171450" indent="-171450"/>
            <a:r>
              <a:rPr lang="hu-HU" b="1" dirty="0"/>
              <a:t>Isteni szeretete biztonságot, bizalmat és célt ad,</a:t>
            </a:r>
            <a:r>
              <a:rPr lang="hu-HU" dirty="0"/>
              <a:t> és vágyat, hogy Jézushoz hasonlóan éljünk. </a:t>
            </a:r>
          </a:p>
          <a:p>
            <a:pPr>
              <a:lnSpc>
                <a:spcPct val="100000"/>
              </a:lnSpc>
            </a:pPr>
            <a:endParaRPr lang="en-US" sz="2400" dirty="0"/>
          </a:p>
        </p:txBody>
      </p:sp>
      <p:sp>
        <p:nvSpPr>
          <p:cNvPr id="9" name="Freeform: Shape 8">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close up of an umbrella&#10;&#10;Description automatically generated">
            <a:extLst>
              <a:ext uri="{FF2B5EF4-FFF2-40B4-BE49-F238E27FC236}">
                <a16:creationId xmlns:a16="http://schemas.microsoft.com/office/drawing/2014/main" xmlns="" id="{698E709E-012E-2640-9BF9-2E946BD14CD5}"/>
              </a:ext>
            </a:extLst>
          </p:cNvPr>
          <p:cNvPicPr>
            <a:picLocks noChangeAspect="1"/>
          </p:cNvPicPr>
          <p:nvPr/>
        </p:nvPicPr>
        <p:blipFill rotWithShape="1">
          <a:blip r:embed="rId3"/>
          <a:srcRect l="20092" r="7735" b="1"/>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2876713646"/>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25CFA3-0688-924E-B863-55D6A357E248}"/>
              </a:ext>
            </a:extLst>
          </p:cNvPr>
          <p:cNvSpPr>
            <a:spLocks noGrp="1"/>
          </p:cNvSpPr>
          <p:nvPr>
            <p:ph type="title"/>
          </p:nvPr>
        </p:nvSpPr>
        <p:spPr>
          <a:xfrm>
            <a:off x="762001" y="803325"/>
            <a:ext cx="5314536" cy="1325563"/>
          </a:xfrm>
        </p:spPr>
        <p:txBody>
          <a:bodyPr>
            <a:normAutofit/>
          </a:bodyPr>
          <a:lstStyle/>
          <a:p>
            <a:r>
              <a:rPr lang="hu-HU" sz="4000" b="1" dirty="0" smtClean="0">
                <a:latin typeface="Avenir Next" panose="020B0503020202020204" pitchFamily="34" charset="0"/>
              </a:rPr>
              <a:t>       </a:t>
            </a:r>
            <a:r>
              <a:rPr lang="hu-HU" sz="4000" b="1" dirty="0" smtClean="0">
                <a:latin typeface="Bahnschrift SemiBold Condensed" panose="020B0502040204020203" pitchFamily="34" charset="0"/>
              </a:rPr>
              <a:t>ÁDÁM</a:t>
            </a:r>
            <a:r>
              <a:rPr lang="hu-HU" sz="4000" b="1" dirty="0" smtClean="0">
                <a:latin typeface="Avenir Next" panose="020B0503020202020204" pitchFamily="34" charset="0"/>
              </a:rPr>
              <a:t> </a:t>
            </a:r>
            <a:r>
              <a:rPr lang="hu-HU" sz="4000" i="1" dirty="0" smtClean="0">
                <a:latin typeface="Book Antiqua" panose="02040602050305030304" pitchFamily="18" charset="0"/>
              </a:rPr>
              <a:t>és </a:t>
            </a:r>
            <a:r>
              <a:rPr lang="hu-HU" sz="4000" b="1" dirty="0" smtClean="0">
                <a:latin typeface="Bahnschrift SemiBold Condensed" panose="020B0502040204020203" pitchFamily="34" charset="0"/>
              </a:rPr>
              <a:t>ÉVA</a:t>
            </a:r>
            <a:endParaRPr lang="hu-HU" sz="4000" b="1" dirty="0">
              <a:latin typeface="Bahnschrift SemiBold Condensed" panose="020B0502040204020203" pitchFamily="34" charset="0"/>
            </a:endParaRPr>
          </a:p>
        </p:txBody>
      </p:sp>
      <p:sp>
        <p:nvSpPr>
          <p:cNvPr id="3" name="Content Placeholder 2">
            <a:extLst>
              <a:ext uri="{FF2B5EF4-FFF2-40B4-BE49-F238E27FC236}">
                <a16:creationId xmlns:a16="http://schemas.microsoft.com/office/drawing/2014/main" xmlns="" id="{F94D9B2E-46E1-2340-B330-42CC14F63CD9}"/>
              </a:ext>
            </a:extLst>
          </p:cNvPr>
          <p:cNvSpPr>
            <a:spLocks noGrp="1"/>
          </p:cNvSpPr>
          <p:nvPr>
            <p:ph idx="1"/>
          </p:nvPr>
        </p:nvSpPr>
        <p:spPr>
          <a:xfrm>
            <a:off x="96985" y="2046262"/>
            <a:ext cx="5802350" cy="3375920"/>
          </a:xfrm>
        </p:spPr>
        <p:txBody>
          <a:bodyPr anchor="t">
            <a:normAutofit/>
          </a:bodyPr>
          <a:lstStyle/>
          <a:p>
            <a:pPr marL="0" indent="0" algn="ctr">
              <a:buNone/>
            </a:pPr>
            <a:endParaRPr lang="en-US" dirty="0"/>
          </a:p>
          <a:p>
            <a:pPr marL="0" indent="0" algn="ctr">
              <a:buNone/>
            </a:pPr>
            <a:r>
              <a:rPr lang="hu-HU" i="1" dirty="0"/>
              <a:t>„És szól s beszél vala </a:t>
            </a:r>
            <a:r>
              <a:rPr lang="hu-HU" i="1" dirty="0" err="1"/>
              <a:t>Kain</a:t>
            </a:r>
            <a:r>
              <a:rPr lang="hu-HU" i="1" dirty="0"/>
              <a:t> Ábellel, az ő atyjafiával. És </a:t>
            </a:r>
            <a:r>
              <a:rPr lang="hu-HU" i="1" dirty="0" err="1"/>
              <a:t>lőn</a:t>
            </a:r>
            <a:r>
              <a:rPr lang="hu-HU" i="1" dirty="0"/>
              <a:t>, mikor a mezőn </a:t>
            </a:r>
            <a:r>
              <a:rPr lang="hu-HU" i="1" dirty="0" err="1"/>
              <a:t>valának</a:t>
            </a:r>
            <a:r>
              <a:rPr lang="hu-HU" i="1" dirty="0"/>
              <a:t>, </a:t>
            </a:r>
            <a:r>
              <a:rPr lang="hu-HU" i="1" dirty="0" err="1"/>
              <a:t>támada</a:t>
            </a:r>
            <a:r>
              <a:rPr lang="hu-HU" i="1" dirty="0"/>
              <a:t> </a:t>
            </a:r>
            <a:r>
              <a:rPr lang="hu-HU" i="1" dirty="0" err="1"/>
              <a:t>Kain</a:t>
            </a:r>
            <a:r>
              <a:rPr lang="hu-HU" i="1" dirty="0"/>
              <a:t> Ábelre, az ő atyjafiára, és </a:t>
            </a:r>
            <a:r>
              <a:rPr lang="hu-HU" i="1" dirty="0" err="1"/>
              <a:t>megölé</a:t>
            </a:r>
            <a:r>
              <a:rPr lang="hu-HU" i="1" dirty="0"/>
              <a:t> őt.” (1Móz 4:8).</a:t>
            </a:r>
          </a:p>
          <a:p>
            <a:pPr marL="0" indent="0" algn="ctr">
              <a:buNone/>
            </a:pPr>
            <a:r>
              <a:rPr lang="hu-HU" sz="2000" dirty="0" smtClean="0"/>
              <a:t>1 </a:t>
            </a:r>
            <a:r>
              <a:rPr lang="hu-HU" sz="2000" dirty="0" err="1" smtClean="0"/>
              <a:t>Móz</a:t>
            </a:r>
            <a:r>
              <a:rPr lang="hu-HU" sz="2000" dirty="0" smtClean="0"/>
              <a:t> 4:8</a:t>
            </a:r>
            <a:endParaRPr lang="hu-HU" sz="2000" dirty="0"/>
          </a:p>
        </p:txBody>
      </p:sp>
      <p:sp>
        <p:nvSpPr>
          <p:cNvPr id="9" name="Freeform: Shape 8">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close up of an umbrella&#10;&#10;Description automatically generated">
            <a:extLst>
              <a:ext uri="{FF2B5EF4-FFF2-40B4-BE49-F238E27FC236}">
                <a16:creationId xmlns:a16="http://schemas.microsoft.com/office/drawing/2014/main" xmlns="" id="{36DC1104-B494-3A48-8C07-B52A592AE510}"/>
              </a:ext>
            </a:extLst>
          </p:cNvPr>
          <p:cNvPicPr>
            <a:picLocks noChangeAspect="1"/>
          </p:cNvPicPr>
          <p:nvPr/>
        </p:nvPicPr>
        <p:blipFill rotWithShape="1">
          <a:blip r:embed="rId3"/>
          <a:srcRect l="20092" r="7735" b="1"/>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2067751796"/>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EB5ED0-87FF-574B-880B-1CA17BA42A3C}"/>
              </a:ext>
            </a:extLst>
          </p:cNvPr>
          <p:cNvSpPr>
            <a:spLocks noGrp="1"/>
          </p:cNvSpPr>
          <p:nvPr>
            <p:ph type="title"/>
          </p:nvPr>
        </p:nvSpPr>
        <p:spPr>
          <a:xfrm>
            <a:off x="4965430" y="629267"/>
            <a:ext cx="6938395" cy="1485843"/>
          </a:xfrm>
        </p:spPr>
        <p:txBody>
          <a:bodyPr anchor="b">
            <a:normAutofit/>
          </a:bodyPr>
          <a:lstStyle/>
          <a:p>
            <a:pPr algn="ctr"/>
            <a:r>
              <a:rPr lang="hu-HU" sz="3600" b="1" dirty="0" smtClean="0">
                <a:latin typeface="Bahnschrift SemiBold Condensed" panose="020B0502040204020203" pitchFamily="34" charset="0"/>
              </a:rPr>
              <a:t>ISTEN UTAT MUTAT A RUGALMASSÁGHOZ </a:t>
            </a:r>
            <a:r>
              <a:rPr lang="hu-HU" sz="4100" dirty="0" smtClean="0">
                <a:latin typeface="Avenir Next" panose="020B0503020202020204" pitchFamily="34" charset="0"/>
              </a:rPr>
              <a:t/>
            </a:r>
            <a:br>
              <a:rPr lang="hu-HU" sz="4100" dirty="0" smtClean="0">
                <a:latin typeface="Avenir Next" panose="020B0503020202020204" pitchFamily="34" charset="0"/>
              </a:rPr>
            </a:br>
            <a:r>
              <a:rPr lang="hu-HU" sz="4100" i="1" dirty="0" smtClean="0">
                <a:latin typeface="Book Antiqua" panose="02040602050305030304" pitchFamily="18" charset="0"/>
              </a:rPr>
              <a:t>Ádámnak és Évának </a:t>
            </a:r>
            <a:endParaRPr lang="hu-HU" sz="4100" i="1" dirty="0">
              <a:latin typeface="Book Antiqua" panose="02040602050305030304" pitchFamily="18" charset="0"/>
            </a:endParaRPr>
          </a:p>
        </p:txBody>
      </p:sp>
      <p:pic>
        <p:nvPicPr>
          <p:cNvPr id="4" name="Picture 3" descr="A close up of an umbrella&#10;&#10;Description automatically generated">
            <a:extLst>
              <a:ext uri="{FF2B5EF4-FFF2-40B4-BE49-F238E27FC236}">
                <a16:creationId xmlns:a16="http://schemas.microsoft.com/office/drawing/2014/main" xmlns="" id="{51B162D7-9BD3-594D-A926-D78365B479C3}"/>
              </a:ext>
            </a:extLst>
          </p:cNvPr>
          <p:cNvPicPr>
            <a:picLocks noChangeAspect="1"/>
          </p:cNvPicPr>
          <p:nvPr/>
        </p:nvPicPr>
        <p:blipFill rotWithShape="1">
          <a:blip r:embed="rId3"/>
          <a:srcRect l="30832" r="18473"/>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xmlns=""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080934" y="2115117"/>
            <a:ext cx="6309360" cy="0"/>
          </a:xfrm>
          <a:prstGeom prst="line">
            <a:avLst/>
          </a:prstGeom>
          <a:ln w="19050">
            <a:solidFill>
              <a:srgbClr val="FF407D"/>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E843158D-E47D-964D-BF03-E093EF438485}"/>
              </a:ext>
            </a:extLst>
          </p:cNvPr>
          <p:cNvSpPr>
            <a:spLocks noGrp="1"/>
          </p:cNvSpPr>
          <p:nvPr>
            <p:ph idx="1"/>
          </p:nvPr>
        </p:nvSpPr>
        <p:spPr>
          <a:xfrm>
            <a:off x="4965430" y="2443313"/>
            <a:ext cx="6938395" cy="4414687"/>
          </a:xfrm>
        </p:spPr>
        <p:txBody>
          <a:bodyPr>
            <a:normAutofit lnSpcReduction="10000"/>
          </a:bodyPr>
          <a:lstStyle/>
          <a:p>
            <a:pPr marL="0" indent="0">
              <a:lnSpc>
                <a:spcPct val="110000"/>
              </a:lnSpc>
              <a:buNone/>
            </a:pPr>
            <a:r>
              <a:rPr lang="hu-HU" sz="2400" i="1" dirty="0" smtClean="0">
                <a:solidFill>
                  <a:schemeClr val="accent5">
                    <a:lumMod val="75000"/>
                  </a:schemeClr>
                </a:solidFill>
                <a:latin typeface="Book Antiqua" panose="02040602050305030304" pitchFamily="18" charset="0"/>
              </a:rPr>
              <a:t>Ádámnak és Évának képednek kellett lennie mindarra, </a:t>
            </a:r>
          </a:p>
          <a:p>
            <a:pPr marL="0" indent="0">
              <a:lnSpc>
                <a:spcPct val="110000"/>
              </a:lnSpc>
              <a:buNone/>
            </a:pPr>
            <a:r>
              <a:rPr lang="hu-HU" sz="2400" i="1" dirty="0" smtClean="0">
                <a:solidFill>
                  <a:schemeClr val="accent5">
                    <a:lumMod val="75000"/>
                  </a:schemeClr>
                </a:solidFill>
                <a:latin typeface="Book Antiqua" panose="02040602050305030304" pitchFamily="18" charset="0"/>
              </a:rPr>
              <a:t>Amivel ma a rugalmasságot jellemezzük: </a:t>
            </a:r>
          </a:p>
          <a:p>
            <a:pPr marL="0" lvl="0" indent="0">
              <a:buNone/>
            </a:pPr>
            <a:endParaRPr lang="hu-HU" sz="1100" dirty="0" smtClean="0"/>
          </a:p>
          <a:p>
            <a:pPr marL="171450" lvl="0" indent="-171450"/>
            <a:r>
              <a:rPr lang="hu-HU" sz="2600" dirty="0"/>
              <a:t>Hittel Istenre támaszkodni. </a:t>
            </a:r>
          </a:p>
          <a:p>
            <a:pPr marL="171450" lvl="0" indent="-171450"/>
            <a:r>
              <a:rPr lang="hu-HU" sz="2600" dirty="0"/>
              <a:t>Szembenézni a félelmekkel.</a:t>
            </a:r>
          </a:p>
          <a:p>
            <a:pPr marL="171450" lvl="0" indent="-171450"/>
            <a:r>
              <a:rPr lang="hu-HU" sz="2600" dirty="0"/>
              <a:t>Elfogadni a megváltoztathatatlan dolgokat. </a:t>
            </a:r>
          </a:p>
          <a:p>
            <a:pPr marL="171450" lvl="0" indent="-171450"/>
            <a:r>
              <a:rPr lang="hu-HU" sz="2600" dirty="0"/>
              <a:t>Tanulni a múlt tapasztalataiból és a jelenben elkövetett hibáinkból.  </a:t>
            </a:r>
          </a:p>
          <a:p>
            <a:pPr marL="171450" lvl="0" indent="-171450"/>
            <a:r>
              <a:rPr lang="hu-HU" sz="2600" dirty="0"/>
              <a:t>Megérteni az élet fontos tanulságát, hogy bárkivel történhetnek rossz dolgok, és meg is történnek. </a:t>
            </a:r>
          </a:p>
        </p:txBody>
      </p:sp>
    </p:spTree>
    <p:extLst>
      <p:ext uri="{BB962C8B-B14F-4D97-AF65-F5344CB8AC3E}">
        <p14:creationId xmlns:p14="http://schemas.microsoft.com/office/powerpoint/2010/main" val="1024823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181577-3AFA-F547-9BEB-507E1969F370}"/>
              </a:ext>
            </a:extLst>
          </p:cNvPr>
          <p:cNvSpPr>
            <a:spLocks noGrp="1"/>
          </p:cNvSpPr>
          <p:nvPr>
            <p:ph type="title"/>
          </p:nvPr>
        </p:nvSpPr>
        <p:spPr>
          <a:xfrm>
            <a:off x="5080934" y="432487"/>
            <a:ext cx="6487612" cy="1482810"/>
          </a:xfrm>
        </p:spPr>
        <p:txBody>
          <a:bodyPr anchor="b">
            <a:normAutofit/>
          </a:bodyPr>
          <a:lstStyle/>
          <a:p>
            <a:pPr algn="ctr">
              <a:lnSpc>
                <a:spcPct val="100000"/>
              </a:lnSpc>
            </a:pPr>
            <a:r>
              <a:rPr lang="hu-HU" sz="2800" b="1" dirty="0" smtClean="0">
                <a:latin typeface="Bahnschrift SemiBold Condensed" panose="020B0502040204020203" pitchFamily="34" charset="0"/>
              </a:rPr>
              <a:t>ISTEN UTAT MUTAT A RUGALMASSÁGHOZ </a:t>
            </a:r>
            <a:r>
              <a:rPr lang="hu-HU" sz="2800" dirty="0" smtClean="0">
                <a:latin typeface="Bahnschrift SemiBold Condensed" panose="020B0502040204020203" pitchFamily="34" charset="0"/>
              </a:rPr>
              <a:t/>
            </a:r>
            <a:br>
              <a:rPr lang="hu-HU" sz="2800" dirty="0" smtClean="0">
                <a:latin typeface="Bahnschrift SemiBold Condensed" panose="020B0502040204020203" pitchFamily="34" charset="0"/>
              </a:rPr>
            </a:br>
            <a:r>
              <a:rPr lang="hu-HU" sz="2800" i="1" dirty="0" smtClean="0">
                <a:latin typeface="Book Antiqua" panose="02040602050305030304" pitchFamily="18" charset="0"/>
              </a:rPr>
              <a:t>Ádámnak és Évának lélektani </a:t>
            </a:r>
            <a:br>
              <a:rPr lang="hu-HU" sz="2800" i="1" dirty="0" smtClean="0">
                <a:latin typeface="Book Antiqua" panose="02040602050305030304" pitchFamily="18" charset="0"/>
              </a:rPr>
            </a:br>
            <a:r>
              <a:rPr lang="hu-HU" sz="2800" i="1" dirty="0" smtClean="0">
                <a:latin typeface="Book Antiqua" panose="02040602050305030304" pitchFamily="18" charset="0"/>
              </a:rPr>
              <a:t>módszerekkel is </a:t>
            </a:r>
            <a:endParaRPr lang="hu-HU" sz="2800" i="1" dirty="0">
              <a:latin typeface="Book Antiqua" panose="02040602050305030304" pitchFamily="18" charset="0"/>
            </a:endParaRPr>
          </a:p>
        </p:txBody>
      </p:sp>
      <p:pic>
        <p:nvPicPr>
          <p:cNvPr id="4" name="Picture 3" descr="A close up of an umbrella&#10;&#10;Description automatically generated">
            <a:extLst>
              <a:ext uri="{FF2B5EF4-FFF2-40B4-BE49-F238E27FC236}">
                <a16:creationId xmlns:a16="http://schemas.microsoft.com/office/drawing/2014/main" xmlns="" id="{D2CDE810-BD14-6740-9635-BD2E89713E35}"/>
              </a:ext>
            </a:extLst>
          </p:cNvPr>
          <p:cNvPicPr>
            <a:picLocks noChangeAspect="1"/>
          </p:cNvPicPr>
          <p:nvPr/>
        </p:nvPicPr>
        <p:blipFill rotWithShape="1">
          <a:blip r:embed="rId3"/>
          <a:srcRect l="30832" r="18473"/>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xmlns=""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080934" y="2115117"/>
            <a:ext cx="6309360" cy="0"/>
          </a:xfrm>
          <a:prstGeom prst="line">
            <a:avLst/>
          </a:prstGeom>
          <a:ln w="19050">
            <a:solidFill>
              <a:srgbClr val="FF407D"/>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875DBE21-7CDE-E144-854B-54306C9ECA30}"/>
              </a:ext>
            </a:extLst>
          </p:cNvPr>
          <p:cNvSpPr>
            <a:spLocks noGrp="1"/>
          </p:cNvSpPr>
          <p:nvPr>
            <p:ph idx="1"/>
          </p:nvPr>
        </p:nvSpPr>
        <p:spPr>
          <a:xfrm>
            <a:off x="4965431" y="2504901"/>
            <a:ext cx="6955020" cy="4062152"/>
          </a:xfrm>
        </p:spPr>
        <p:txBody>
          <a:bodyPr>
            <a:normAutofit fontScale="92500" lnSpcReduction="10000"/>
          </a:bodyPr>
          <a:lstStyle/>
          <a:p>
            <a:pPr>
              <a:lnSpc>
                <a:spcPct val="100000"/>
              </a:lnSpc>
            </a:pPr>
            <a:r>
              <a:rPr lang="hu-HU" sz="2400" b="1" dirty="0" smtClean="0"/>
              <a:t>Megtanulják, hogyan merítsenek erőt </a:t>
            </a:r>
          </a:p>
          <a:p>
            <a:pPr lvl="1">
              <a:lnSpc>
                <a:spcPct val="100000"/>
              </a:lnSpc>
            </a:pPr>
            <a:r>
              <a:rPr lang="hu-HU" dirty="0" smtClean="0"/>
              <a:t>Saját életük</a:t>
            </a:r>
          </a:p>
          <a:p>
            <a:pPr lvl="1">
              <a:lnSpc>
                <a:spcPct val="100000"/>
              </a:lnSpc>
            </a:pPr>
            <a:r>
              <a:rPr lang="hu-HU" dirty="0" smtClean="0"/>
              <a:t>Újszülött fiuk életének </a:t>
            </a:r>
            <a:r>
              <a:rPr lang="hu-HU" b="1" dirty="0" smtClean="0"/>
              <a:t>értelméből és céljából.</a:t>
            </a:r>
          </a:p>
          <a:p>
            <a:pPr>
              <a:lnSpc>
                <a:spcPct val="100000"/>
              </a:lnSpc>
            </a:pPr>
            <a:r>
              <a:rPr lang="hu-HU" sz="2400" b="1" dirty="0" smtClean="0"/>
              <a:t>Megtanulják, hogy figyeljenek a dolgok hosszú távú jelentőségére</a:t>
            </a:r>
          </a:p>
          <a:p>
            <a:pPr lvl="1">
              <a:lnSpc>
                <a:spcPct val="100000"/>
              </a:lnSpc>
            </a:pPr>
            <a:r>
              <a:rPr lang="hu-HU" dirty="0" smtClean="0"/>
              <a:t>Megértik a megígért Megváltó létezését</a:t>
            </a:r>
          </a:p>
          <a:p>
            <a:pPr lvl="1">
              <a:lnSpc>
                <a:spcPct val="100000"/>
              </a:lnSpc>
            </a:pPr>
            <a:r>
              <a:rPr lang="hu-HU" dirty="0" smtClean="0"/>
              <a:t>és azt, hogy ideje van a bánatnak, és ideje van az örömnek is.  </a:t>
            </a:r>
          </a:p>
          <a:p>
            <a:pPr>
              <a:lnSpc>
                <a:spcPct val="100000"/>
              </a:lnSpc>
            </a:pPr>
            <a:r>
              <a:rPr lang="hu-HU" sz="2400" b="1" dirty="0" smtClean="0"/>
              <a:t>Egyre jobban megértik </a:t>
            </a:r>
          </a:p>
          <a:p>
            <a:pPr lvl="1">
              <a:lnSpc>
                <a:spcPct val="100000"/>
              </a:lnSpc>
            </a:pPr>
            <a:r>
              <a:rPr lang="hu-HU" dirty="0" smtClean="0"/>
              <a:t>bűnük hatalmas voltát</a:t>
            </a:r>
          </a:p>
          <a:p>
            <a:pPr lvl="1">
              <a:lnSpc>
                <a:spcPct val="100000"/>
              </a:lnSpc>
            </a:pPr>
            <a:r>
              <a:rPr lang="hu-HU" dirty="0" smtClean="0"/>
              <a:t>És a megígért Megváltó jelentőségét </a:t>
            </a:r>
            <a:endParaRPr lang="hu-HU" dirty="0"/>
          </a:p>
        </p:txBody>
      </p:sp>
    </p:spTree>
    <p:extLst>
      <p:ext uri="{BB962C8B-B14F-4D97-AF65-F5344CB8AC3E}">
        <p14:creationId xmlns:p14="http://schemas.microsoft.com/office/powerpoint/2010/main" val="404680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4C80E6D7-83B9-9541-93B4-5AFFA8E8CED3}"/>
              </a:ext>
            </a:extLst>
          </p:cNvPr>
          <p:cNvPicPr>
            <a:picLocks noChangeAspect="1"/>
          </p:cNvPicPr>
          <p:nvPr/>
        </p:nvPicPr>
        <p:blipFill rotWithShape="1">
          <a:blip r:embed="rId3">
            <a:alphaModFix/>
            <a:extLst/>
          </a:blip>
          <a:srcRect l="21216" r="8857"/>
          <a:stretch/>
        </p:blipFill>
        <p:spPr>
          <a:xfrm>
            <a:off x="5797543" y="10"/>
            <a:ext cx="6394152" cy="6857990"/>
          </a:xfrm>
          <a:prstGeom prst="rect">
            <a:avLst/>
          </a:prstGeom>
        </p:spPr>
      </p:pic>
      <p:pic>
        <p:nvPicPr>
          <p:cNvPr id="9" name="Picture 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xmlns="" id="{C3E3797D-A2EC-7640-BF95-2FE235B6BBFD}"/>
              </a:ext>
            </a:extLst>
          </p:cNvPr>
          <p:cNvSpPr>
            <a:spLocks noGrp="1"/>
          </p:cNvSpPr>
          <p:nvPr>
            <p:ph type="title"/>
          </p:nvPr>
        </p:nvSpPr>
        <p:spPr>
          <a:xfrm>
            <a:off x="389359" y="1047821"/>
            <a:ext cx="4803636" cy="1311664"/>
          </a:xfrm>
        </p:spPr>
        <p:txBody>
          <a:bodyPr>
            <a:normAutofit/>
          </a:bodyPr>
          <a:lstStyle/>
          <a:p>
            <a:pPr algn="ctr"/>
            <a:r>
              <a:rPr lang="hu-HU" sz="4000" b="1" dirty="0" smtClean="0">
                <a:solidFill>
                  <a:srgbClr val="FF2F92"/>
                </a:solidFill>
                <a:latin typeface="Bahnschrift SemiBold Condensed" panose="020B0502040204020203" pitchFamily="34" charset="0"/>
              </a:rPr>
              <a:t>JÁKOB</a:t>
            </a:r>
            <a:endParaRPr lang="hu-HU" sz="4000" b="1" dirty="0">
              <a:solidFill>
                <a:srgbClr val="FF2F92"/>
              </a:solidFill>
              <a:latin typeface="Bahnschrift SemiBold Condensed" panose="020B0502040204020203" pitchFamily="34" charset="0"/>
            </a:endParaRPr>
          </a:p>
        </p:txBody>
      </p:sp>
      <p:sp>
        <p:nvSpPr>
          <p:cNvPr id="3" name="Content Placeholder 2">
            <a:extLst>
              <a:ext uri="{FF2B5EF4-FFF2-40B4-BE49-F238E27FC236}">
                <a16:creationId xmlns:a16="http://schemas.microsoft.com/office/drawing/2014/main" xmlns="" id="{80987CAB-2592-474C-8482-93BAF6B41628}"/>
              </a:ext>
            </a:extLst>
          </p:cNvPr>
          <p:cNvSpPr>
            <a:spLocks noGrp="1"/>
          </p:cNvSpPr>
          <p:nvPr>
            <p:ph idx="1"/>
          </p:nvPr>
        </p:nvSpPr>
        <p:spPr>
          <a:xfrm>
            <a:off x="481913" y="2459865"/>
            <a:ext cx="4854857" cy="4134118"/>
          </a:xfrm>
        </p:spPr>
        <p:txBody>
          <a:bodyPr anchor="ctr">
            <a:normAutofit/>
          </a:bodyPr>
          <a:lstStyle/>
          <a:p>
            <a:pPr marL="0" indent="0" algn="ctr">
              <a:lnSpc>
                <a:spcPct val="100000"/>
              </a:lnSpc>
              <a:buNone/>
            </a:pPr>
            <a:endParaRPr lang="en-US" sz="2400" i="1" dirty="0">
              <a:solidFill>
                <a:srgbClr val="000000"/>
              </a:solidFill>
            </a:endParaRPr>
          </a:p>
          <a:p>
            <a:pPr marL="0" indent="0" algn="ctr">
              <a:buNone/>
            </a:pPr>
            <a:r>
              <a:rPr lang="hu-HU" sz="2400" i="1" dirty="0" smtClean="0"/>
              <a:t>„</a:t>
            </a:r>
            <a:r>
              <a:rPr lang="hu-HU" sz="2400" i="1" dirty="0"/>
              <a:t>Igen megíjede Jákób és féltében a népet, mely vele vala, a juhokat, a barmokat és a tevéket két seregre osztá. És monda: Ha eljön Ézsaú az egyik seregre, és azt levágja, a hátramaradt sereg megszabadul</a:t>
            </a:r>
            <a:r>
              <a:rPr lang="hu-HU" sz="2400" i="1" dirty="0" smtClean="0"/>
              <a:t>.”</a:t>
            </a:r>
          </a:p>
          <a:p>
            <a:pPr marL="0" indent="0" algn="ctr">
              <a:buNone/>
            </a:pPr>
            <a:endParaRPr lang="hu-HU" sz="2400" dirty="0"/>
          </a:p>
          <a:p>
            <a:pPr marL="0" indent="0" algn="ctr">
              <a:buNone/>
            </a:pPr>
            <a:r>
              <a:rPr lang="hu-HU" sz="1800" dirty="0"/>
              <a:t>(1Móz 32:7- 8)</a:t>
            </a:r>
          </a:p>
          <a:p>
            <a:pPr marL="0" indent="0" algn="ctr">
              <a:lnSpc>
                <a:spcPct val="100000"/>
              </a:lnSpc>
              <a:buNone/>
            </a:pPr>
            <a:endParaRPr lang="en-US" sz="2400" dirty="0">
              <a:solidFill>
                <a:srgbClr val="000000"/>
              </a:solidFill>
            </a:endParaRPr>
          </a:p>
        </p:txBody>
      </p:sp>
    </p:spTree>
    <p:extLst>
      <p:ext uri="{BB962C8B-B14F-4D97-AF65-F5344CB8AC3E}">
        <p14:creationId xmlns:p14="http://schemas.microsoft.com/office/powerpoint/2010/main" val="107079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D683B7-B2A6-4D4C-99F7-38CF9913B4E8}"/>
              </a:ext>
            </a:extLst>
          </p:cNvPr>
          <p:cNvSpPr>
            <a:spLocks noGrp="1"/>
          </p:cNvSpPr>
          <p:nvPr>
            <p:ph type="title"/>
          </p:nvPr>
        </p:nvSpPr>
        <p:spPr>
          <a:xfrm>
            <a:off x="4546600" y="457200"/>
            <a:ext cx="7645400" cy="1657917"/>
          </a:xfrm>
        </p:spPr>
        <p:txBody>
          <a:bodyPr anchor="b">
            <a:normAutofit/>
          </a:bodyPr>
          <a:lstStyle/>
          <a:p>
            <a:pPr algn="ctr">
              <a:lnSpc>
                <a:spcPct val="100000"/>
              </a:lnSpc>
            </a:pPr>
            <a:r>
              <a:rPr lang="hu-HU" sz="3200" b="1" dirty="0">
                <a:latin typeface="Bahnschrift SemiBold Condensed" panose="020B0502040204020203" pitchFamily="34" charset="0"/>
              </a:rPr>
              <a:t>ISTEN UTAT MUTAT A RUGALMASSÁGHOZ </a:t>
            </a:r>
            <a:r>
              <a:rPr lang="hu-HU" sz="4000" dirty="0">
                <a:latin typeface="Avenir Next" panose="020B0503020202020204" pitchFamily="34" charset="0"/>
              </a:rPr>
              <a:t/>
            </a:r>
            <a:br>
              <a:rPr lang="hu-HU" sz="4000" dirty="0">
                <a:latin typeface="Avenir Next" panose="020B0503020202020204" pitchFamily="34" charset="0"/>
              </a:rPr>
            </a:br>
            <a:r>
              <a:rPr lang="hu-HU" sz="2800" b="1" dirty="0" smtClean="0">
                <a:latin typeface="Avenir Next" panose="020B0503020202020204" pitchFamily="34" charset="0"/>
              </a:rPr>
              <a:t/>
            </a:r>
            <a:br>
              <a:rPr lang="hu-HU" sz="2800" b="1" dirty="0" smtClean="0">
                <a:latin typeface="Avenir Next" panose="020B0503020202020204" pitchFamily="34" charset="0"/>
              </a:rPr>
            </a:br>
            <a:r>
              <a:rPr lang="hu-HU" sz="3600" i="1" dirty="0" smtClean="0">
                <a:latin typeface="Book Antiqua" panose="02040602050305030304" pitchFamily="18" charset="0"/>
              </a:rPr>
              <a:t> Jákobnak</a:t>
            </a:r>
            <a:endParaRPr lang="hu-HU" sz="3600" i="1" dirty="0">
              <a:latin typeface="Book Antiqua" panose="02040602050305030304" pitchFamily="18" charset="0"/>
            </a:endParaRPr>
          </a:p>
        </p:txBody>
      </p:sp>
      <p:pic>
        <p:nvPicPr>
          <p:cNvPr id="4" name="Picture 3" descr="A close up of an umbrella&#10;&#10;Description automatically generated">
            <a:extLst>
              <a:ext uri="{FF2B5EF4-FFF2-40B4-BE49-F238E27FC236}">
                <a16:creationId xmlns:a16="http://schemas.microsoft.com/office/drawing/2014/main" xmlns="" id="{E2FC6E5D-73B1-1D40-8CDD-7DE4E4E95EBE}"/>
              </a:ext>
            </a:extLst>
          </p:cNvPr>
          <p:cNvPicPr>
            <a:picLocks noChangeAspect="1"/>
          </p:cNvPicPr>
          <p:nvPr/>
        </p:nvPicPr>
        <p:blipFill rotWithShape="1">
          <a:blip r:embed="rId3"/>
          <a:srcRect l="30832" r="18473"/>
          <a:stretch/>
        </p:blipFill>
        <p:spPr>
          <a:xfrm>
            <a:off x="0" y="10"/>
            <a:ext cx="4635571" cy="6857990"/>
          </a:xfrm>
          <a:prstGeom prst="rect">
            <a:avLst/>
          </a:prstGeom>
          <a:effectLst/>
        </p:spPr>
      </p:pic>
      <p:cxnSp>
        <p:nvCxnSpPr>
          <p:cNvPr id="9" name="Straight Connector 8">
            <a:extLst>
              <a:ext uri="{FF2B5EF4-FFF2-40B4-BE49-F238E27FC236}">
                <a16:creationId xmlns:a16="http://schemas.microsoft.com/office/drawing/2014/main" xmlns=""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080934" y="2115117"/>
            <a:ext cx="6309360" cy="0"/>
          </a:xfrm>
          <a:prstGeom prst="line">
            <a:avLst/>
          </a:prstGeom>
          <a:ln w="19050">
            <a:solidFill>
              <a:srgbClr val="FF407D"/>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4444C546-73E9-3F41-914A-2110CA11E90B}"/>
              </a:ext>
            </a:extLst>
          </p:cNvPr>
          <p:cNvSpPr>
            <a:spLocks noGrp="1"/>
          </p:cNvSpPr>
          <p:nvPr>
            <p:ph idx="1"/>
          </p:nvPr>
        </p:nvSpPr>
        <p:spPr>
          <a:xfrm>
            <a:off x="5181560" y="2355275"/>
            <a:ext cx="6586489" cy="4419600"/>
          </a:xfrm>
        </p:spPr>
        <p:txBody>
          <a:bodyPr>
            <a:normAutofit/>
          </a:bodyPr>
          <a:lstStyle/>
          <a:p>
            <a:pPr marL="0" indent="0">
              <a:lnSpc>
                <a:spcPct val="110000"/>
              </a:lnSpc>
              <a:buNone/>
            </a:pPr>
            <a:r>
              <a:rPr lang="hu-HU" sz="2400" b="1" dirty="0" smtClean="0">
                <a:solidFill>
                  <a:schemeClr val="accent5">
                    <a:lumMod val="75000"/>
                  </a:schemeClr>
                </a:solidFill>
              </a:rPr>
              <a:t>Jákob olyan </a:t>
            </a:r>
            <a:r>
              <a:rPr lang="hu-HU" sz="2400" b="1" dirty="0">
                <a:solidFill>
                  <a:schemeClr val="accent5">
                    <a:lumMod val="75000"/>
                  </a:schemeClr>
                </a:solidFill>
              </a:rPr>
              <a:t>módszereket mutat be, amelyek a rugalmasság építőkövei: </a:t>
            </a:r>
            <a:endParaRPr lang="hu-HU" sz="2400" b="1" dirty="0" smtClean="0">
              <a:solidFill>
                <a:schemeClr val="accent5">
                  <a:lumMod val="75000"/>
                </a:schemeClr>
              </a:solidFill>
            </a:endParaRPr>
          </a:p>
          <a:p>
            <a:pPr marL="171450" lvl="0" indent="-171450"/>
            <a:r>
              <a:rPr lang="hu-HU" sz="2400" dirty="0"/>
              <a:t>Elfogadja, hogy a változás az élet része. </a:t>
            </a:r>
          </a:p>
          <a:p>
            <a:pPr marL="171450" lvl="0" indent="-171450"/>
            <a:r>
              <a:rPr lang="hu-HU" sz="2400" dirty="0"/>
              <a:t>Halad a céljai felé.  </a:t>
            </a:r>
          </a:p>
          <a:p>
            <a:pPr marL="171450" lvl="0" indent="-171450"/>
            <a:r>
              <a:rPr lang="hu-HU" sz="2400" dirty="0"/>
              <a:t>Határozott lépéseket tesz.  </a:t>
            </a:r>
          </a:p>
          <a:p>
            <a:pPr marL="171450" lvl="0" indent="-171450"/>
            <a:r>
              <a:rPr lang="hu-HU" sz="2400" dirty="0"/>
              <a:t>Távlatokban gondolkodik.  </a:t>
            </a:r>
          </a:p>
          <a:p>
            <a:pPr marL="171450" lvl="0" indent="-171450"/>
            <a:r>
              <a:rPr lang="hu-HU" sz="2400" dirty="0"/>
              <a:t>Bizakodva tekint a jövőbe.</a:t>
            </a:r>
            <a:r>
              <a:rPr lang="hu-HU" sz="2400" baseline="30000" dirty="0"/>
              <a:t> </a:t>
            </a:r>
            <a:endParaRPr lang="hu-HU" sz="2400" baseline="30000" dirty="0" smtClean="0"/>
          </a:p>
          <a:p>
            <a:pPr marL="171450" lvl="0" indent="-171450"/>
            <a:r>
              <a:rPr lang="hu-HU" sz="2400" dirty="0" smtClean="0"/>
              <a:t>Érzékelhetően </a:t>
            </a:r>
            <a:r>
              <a:rPr lang="hu-HU" sz="2400" dirty="0"/>
              <a:t>megbirkózik a félelemmel </a:t>
            </a:r>
            <a:r>
              <a:rPr lang="hu-HU" sz="2400" dirty="0" smtClean="0"/>
              <a:t>és kifejezi háláját. </a:t>
            </a:r>
            <a:endParaRPr lang="hu-HU" sz="2400" dirty="0"/>
          </a:p>
        </p:txBody>
      </p:sp>
    </p:spTree>
    <p:extLst>
      <p:ext uri="{BB962C8B-B14F-4D97-AF65-F5344CB8AC3E}">
        <p14:creationId xmlns:p14="http://schemas.microsoft.com/office/powerpoint/2010/main" val="597680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descr="A close up of an umbrella&#10;&#10;Description automatically generated">
            <a:extLst>
              <a:ext uri="{FF2B5EF4-FFF2-40B4-BE49-F238E27FC236}">
                <a16:creationId xmlns:a16="http://schemas.microsoft.com/office/drawing/2014/main" xmlns="" id="{1388A43A-A720-534A-9917-F8C36C33D441}"/>
              </a:ext>
            </a:extLst>
          </p:cNvPr>
          <p:cNvPicPr>
            <a:picLocks noChangeAspect="1"/>
          </p:cNvPicPr>
          <p:nvPr/>
        </p:nvPicPr>
        <p:blipFill rotWithShape="1">
          <a:blip r:embed="rId3">
            <a:alphaModFix/>
            <a:extLst/>
          </a:blip>
          <a:srcRect l="7922" r="22150"/>
          <a:stretch/>
        </p:blipFill>
        <p:spPr>
          <a:xfrm>
            <a:off x="5797848" y="10"/>
            <a:ext cx="6394152" cy="6857990"/>
          </a:xfrm>
          <a:prstGeom prst="rect">
            <a:avLst/>
          </a:prstGeom>
        </p:spPr>
      </p:pic>
      <p:pic>
        <p:nvPicPr>
          <p:cNvPr id="19" name="Picture 1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3" name="Content Placeholder 2">
            <a:extLst>
              <a:ext uri="{FF2B5EF4-FFF2-40B4-BE49-F238E27FC236}">
                <a16:creationId xmlns:a16="http://schemas.microsoft.com/office/drawing/2014/main" xmlns="" id="{FB2E55DA-2354-6C45-8BAA-F7808FF79522}"/>
              </a:ext>
            </a:extLst>
          </p:cNvPr>
          <p:cNvSpPr>
            <a:spLocks noGrp="1"/>
          </p:cNvSpPr>
          <p:nvPr>
            <p:ph idx="1"/>
          </p:nvPr>
        </p:nvSpPr>
        <p:spPr>
          <a:xfrm>
            <a:off x="372739" y="315881"/>
            <a:ext cx="5340878" cy="4548057"/>
          </a:xfrm>
        </p:spPr>
        <p:txBody>
          <a:bodyPr anchor="ctr">
            <a:normAutofit/>
          </a:bodyPr>
          <a:lstStyle/>
          <a:p>
            <a:pPr marL="0" indent="0" algn="ctr">
              <a:lnSpc>
                <a:spcPct val="100000"/>
              </a:lnSpc>
              <a:buNone/>
            </a:pPr>
            <a:endParaRPr lang="en-US" sz="3200" dirty="0">
              <a:solidFill>
                <a:srgbClr val="000000"/>
              </a:solidFill>
            </a:endParaRPr>
          </a:p>
          <a:p>
            <a:pPr marL="0" indent="0" algn="ctr">
              <a:lnSpc>
                <a:spcPct val="100000"/>
              </a:lnSpc>
              <a:buNone/>
            </a:pPr>
            <a:endParaRPr lang="en-US" sz="3200" dirty="0">
              <a:solidFill>
                <a:srgbClr val="000000"/>
              </a:solidFill>
            </a:endParaRPr>
          </a:p>
          <a:p>
            <a:pPr marL="0" indent="0" algn="ctr">
              <a:buNone/>
            </a:pPr>
            <a:r>
              <a:rPr lang="hu-HU" sz="3200" dirty="0"/>
              <a:t> </a:t>
            </a:r>
            <a:r>
              <a:rPr lang="hu-HU" sz="3200" i="1" dirty="0"/>
              <a:t>„Mert ne sietséggel jertek ki, és ne futással menjetek; </a:t>
            </a:r>
          </a:p>
          <a:p>
            <a:pPr marL="0" indent="0" algn="ctr">
              <a:buNone/>
            </a:pPr>
            <a:r>
              <a:rPr lang="hu-HU" sz="3200" b="1" i="1" dirty="0"/>
              <a:t>mert előttetek megy az </a:t>
            </a:r>
            <a:r>
              <a:rPr lang="hu-HU" sz="3200" b="1" i="1" dirty="0" smtClean="0"/>
              <a:t>ÚR</a:t>
            </a:r>
            <a:r>
              <a:rPr lang="hu-HU" sz="3200" i="1" dirty="0" smtClean="0"/>
              <a:t>, </a:t>
            </a:r>
            <a:r>
              <a:rPr lang="hu-HU" sz="3200" i="1" dirty="0"/>
              <a:t>és követni fog Izráel Istene!”</a:t>
            </a:r>
            <a:endParaRPr lang="hu-HU" sz="3200" dirty="0"/>
          </a:p>
          <a:p>
            <a:pPr marL="0" indent="0" algn="ctr">
              <a:lnSpc>
                <a:spcPct val="100000"/>
              </a:lnSpc>
              <a:buNone/>
            </a:pPr>
            <a:r>
              <a:rPr lang="hu-HU" sz="2000" dirty="0" smtClean="0">
                <a:solidFill>
                  <a:srgbClr val="000000"/>
                </a:solidFill>
              </a:rPr>
              <a:t>Ézsaiás 52:12</a:t>
            </a:r>
            <a:endParaRPr lang="hu-HU" sz="2000" dirty="0">
              <a:solidFill>
                <a:srgbClr val="000000"/>
              </a:solidFill>
            </a:endParaRPr>
          </a:p>
        </p:txBody>
      </p:sp>
    </p:spTree>
    <p:extLst>
      <p:ext uri="{BB962C8B-B14F-4D97-AF65-F5344CB8AC3E}">
        <p14:creationId xmlns:p14="http://schemas.microsoft.com/office/powerpoint/2010/main" val="2822660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FDB0E9E2-8FA2-6247-9A6F-92BBC487BA5E}"/>
              </a:ext>
            </a:extLst>
          </p:cNvPr>
          <p:cNvPicPr>
            <a:picLocks noChangeAspect="1"/>
          </p:cNvPicPr>
          <p:nvPr/>
        </p:nvPicPr>
        <p:blipFill rotWithShape="1">
          <a:blip r:embed="rId3">
            <a:alphaModFix/>
            <a:extLst/>
          </a:blip>
          <a:srcRect l="21216" r="8857"/>
          <a:stretch/>
        </p:blipFill>
        <p:spPr>
          <a:xfrm>
            <a:off x="5797543" y="10"/>
            <a:ext cx="6394152" cy="6857990"/>
          </a:xfrm>
          <a:prstGeom prst="rect">
            <a:avLst/>
          </a:prstGeom>
        </p:spPr>
      </p:pic>
      <p:pic>
        <p:nvPicPr>
          <p:cNvPr id="9" name="Picture 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xmlns="" id="{49B1438C-AEDA-AB45-A2C0-8164B5810E80}"/>
              </a:ext>
            </a:extLst>
          </p:cNvPr>
          <p:cNvSpPr>
            <a:spLocks noGrp="1"/>
          </p:cNvSpPr>
          <p:nvPr>
            <p:ph type="title"/>
          </p:nvPr>
        </p:nvSpPr>
        <p:spPr>
          <a:xfrm>
            <a:off x="383059" y="951470"/>
            <a:ext cx="5330558" cy="1729946"/>
          </a:xfrm>
        </p:spPr>
        <p:txBody>
          <a:bodyPr>
            <a:normAutofit/>
          </a:bodyPr>
          <a:lstStyle/>
          <a:p>
            <a:pPr algn="ctr">
              <a:lnSpc>
                <a:spcPct val="100000"/>
              </a:lnSpc>
            </a:pPr>
            <a:r>
              <a:rPr lang="hu-HU" sz="2800" b="1" dirty="0">
                <a:latin typeface="Bahnschrift SemiBold Condensed" panose="020B0502040204020203" pitchFamily="34" charset="0"/>
              </a:rPr>
              <a:t>ISTEN UTAT MUTAT A RUGALMASSÁGHOZ </a:t>
            </a:r>
            <a:r>
              <a:rPr lang="hu-HU" sz="2800" b="1" dirty="0" smtClean="0">
                <a:latin typeface="Bahnschrift SemiBold Condensed" panose="020B0502040204020203" pitchFamily="34" charset="0"/>
              </a:rPr>
              <a:t> </a:t>
            </a:r>
            <a:r>
              <a:rPr lang="hu-HU" sz="2800" i="1" dirty="0" smtClean="0">
                <a:latin typeface="Book Antiqua" panose="02040602050305030304" pitchFamily="18" charset="0"/>
              </a:rPr>
              <a:t> Jákobnak lélektani módszerekkel is</a:t>
            </a:r>
            <a:endParaRPr lang="hu-HU" sz="2800" i="1" dirty="0">
              <a:solidFill>
                <a:srgbClr val="000000"/>
              </a:solidFill>
              <a:latin typeface="Book Antiqua" panose="02040602050305030304" pitchFamily="18" charset="0"/>
            </a:endParaRPr>
          </a:p>
        </p:txBody>
      </p:sp>
      <p:sp>
        <p:nvSpPr>
          <p:cNvPr id="3" name="Content Placeholder 2">
            <a:extLst>
              <a:ext uri="{FF2B5EF4-FFF2-40B4-BE49-F238E27FC236}">
                <a16:creationId xmlns:a16="http://schemas.microsoft.com/office/drawing/2014/main" xmlns="" id="{426D3DD9-97CD-6145-A66E-B6DD0F4742B3}"/>
              </a:ext>
            </a:extLst>
          </p:cNvPr>
          <p:cNvSpPr>
            <a:spLocks noGrp="1"/>
          </p:cNvSpPr>
          <p:nvPr>
            <p:ph idx="1"/>
          </p:nvPr>
        </p:nvSpPr>
        <p:spPr>
          <a:xfrm>
            <a:off x="538992" y="1839882"/>
            <a:ext cx="5557008" cy="4394662"/>
          </a:xfrm>
        </p:spPr>
        <p:txBody>
          <a:bodyPr anchor="ctr">
            <a:normAutofit/>
          </a:bodyPr>
          <a:lstStyle/>
          <a:p>
            <a:r>
              <a:rPr lang="hu-HU" sz="2400" dirty="0" smtClean="0">
                <a:solidFill>
                  <a:srgbClr val="000000"/>
                </a:solidFill>
              </a:rPr>
              <a:t>Isten </a:t>
            </a:r>
            <a:r>
              <a:rPr lang="hu-HU" sz="2400" b="1" dirty="0" smtClean="0">
                <a:solidFill>
                  <a:srgbClr val="000000"/>
                </a:solidFill>
              </a:rPr>
              <a:t>megmutatja</a:t>
            </a:r>
            <a:r>
              <a:rPr lang="hu-HU" sz="2400" dirty="0" smtClean="0">
                <a:solidFill>
                  <a:srgbClr val="000000"/>
                </a:solidFill>
              </a:rPr>
              <a:t> Jákobnak, hogy van Megváltója.</a:t>
            </a:r>
            <a:endParaRPr lang="en-US" sz="2400" dirty="0">
              <a:solidFill>
                <a:srgbClr val="000000"/>
              </a:solidFill>
            </a:endParaRPr>
          </a:p>
          <a:p>
            <a:r>
              <a:rPr lang="hu-HU" sz="2400" dirty="0"/>
              <a:t>Isten </a:t>
            </a:r>
            <a:r>
              <a:rPr lang="hu-HU" sz="2400" b="1" dirty="0"/>
              <a:t>megbocsájtása</a:t>
            </a:r>
            <a:r>
              <a:rPr lang="hu-HU" sz="2400" dirty="0"/>
              <a:t> bizonyítékaként új nevet ad </a:t>
            </a:r>
            <a:r>
              <a:rPr lang="hu-HU" sz="2400" dirty="0" smtClean="0"/>
              <a:t>Jákobnak. </a:t>
            </a:r>
          </a:p>
          <a:p>
            <a:r>
              <a:rPr lang="hu-HU" sz="2400" dirty="0"/>
              <a:t>Isten </a:t>
            </a:r>
            <a:r>
              <a:rPr lang="hu-HU" sz="2400" b="1" dirty="0"/>
              <a:t>megmenti</a:t>
            </a:r>
            <a:r>
              <a:rPr lang="hu-HU" sz="2400" dirty="0"/>
              <a:t> Jákobot és családját a biztos haláltól. </a:t>
            </a:r>
            <a:endParaRPr lang="hu-HU" sz="2400" dirty="0">
              <a:solidFill>
                <a:srgbClr val="000000"/>
              </a:solidFill>
            </a:endParaRPr>
          </a:p>
        </p:txBody>
      </p:sp>
    </p:spTree>
    <p:extLst>
      <p:ext uri="{BB962C8B-B14F-4D97-AF65-F5344CB8AC3E}">
        <p14:creationId xmlns:p14="http://schemas.microsoft.com/office/powerpoint/2010/main" val="4128859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D8353F73-A7FC-3645-84C9-1ED730827207}"/>
              </a:ext>
            </a:extLst>
          </p:cNvPr>
          <p:cNvPicPr>
            <a:picLocks noChangeAspect="1"/>
          </p:cNvPicPr>
          <p:nvPr/>
        </p:nvPicPr>
        <p:blipFill rotWithShape="1">
          <a:blip r:embed="rId3">
            <a:alphaModFix/>
            <a:extLst/>
          </a:blip>
          <a:srcRect l="7922" r="22150"/>
          <a:stretch/>
        </p:blipFill>
        <p:spPr>
          <a:xfrm>
            <a:off x="5813370" y="8318"/>
            <a:ext cx="6394152" cy="6857990"/>
          </a:xfrm>
          <a:prstGeom prst="rect">
            <a:avLst/>
          </a:prstGeom>
        </p:spPr>
      </p:pic>
      <p:pic>
        <p:nvPicPr>
          <p:cNvPr id="9" name="Picture 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xmlns="" id="{BA3F3012-085F-EB4D-9D1A-3801C5964CF7}"/>
              </a:ext>
            </a:extLst>
          </p:cNvPr>
          <p:cNvSpPr>
            <a:spLocks noGrp="1"/>
          </p:cNvSpPr>
          <p:nvPr>
            <p:ph type="title"/>
          </p:nvPr>
        </p:nvSpPr>
        <p:spPr>
          <a:xfrm>
            <a:off x="515245" y="730527"/>
            <a:ext cx="4976867" cy="1313082"/>
          </a:xfrm>
        </p:spPr>
        <p:txBody>
          <a:bodyPr>
            <a:normAutofit/>
          </a:bodyPr>
          <a:lstStyle/>
          <a:p>
            <a:r>
              <a:rPr lang="hu-HU" sz="4000" b="1" dirty="0" smtClean="0">
                <a:solidFill>
                  <a:srgbClr val="FF2F92"/>
                </a:solidFill>
                <a:latin typeface="Bahnschrift SemiBold Condensed" panose="020B0502040204020203" pitchFamily="34" charset="0"/>
              </a:rPr>
              <a:t>             </a:t>
            </a:r>
            <a:r>
              <a:rPr lang="en-US" sz="4000" b="1" dirty="0" smtClean="0">
                <a:solidFill>
                  <a:srgbClr val="FF2F92"/>
                </a:solidFill>
                <a:latin typeface="Bahnschrift SemiBold Condensed" panose="020B0502040204020203" pitchFamily="34" charset="0"/>
              </a:rPr>
              <a:t>D</a:t>
            </a:r>
            <a:r>
              <a:rPr lang="hu-HU" sz="4000" b="1" dirty="0" smtClean="0">
                <a:solidFill>
                  <a:srgbClr val="FF2F92"/>
                </a:solidFill>
                <a:latin typeface="Bahnschrift SemiBold Condensed" panose="020B0502040204020203" pitchFamily="34" charset="0"/>
              </a:rPr>
              <a:t>Á</a:t>
            </a:r>
            <a:r>
              <a:rPr lang="en-US" sz="4000" b="1" dirty="0" smtClean="0">
                <a:solidFill>
                  <a:srgbClr val="FF2F92"/>
                </a:solidFill>
                <a:latin typeface="Bahnschrift SemiBold Condensed" panose="020B0502040204020203" pitchFamily="34" charset="0"/>
              </a:rPr>
              <a:t>VID</a:t>
            </a:r>
            <a:endParaRPr lang="en-US" sz="4000" b="1" dirty="0">
              <a:solidFill>
                <a:srgbClr val="FF2F92"/>
              </a:solidFill>
              <a:latin typeface="Bahnschrift SemiBold Condensed" panose="020B0502040204020203" pitchFamily="34" charset="0"/>
            </a:endParaRPr>
          </a:p>
        </p:txBody>
      </p:sp>
      <p:sp>
        <p:nvSpPr>
          <p:cNvPr id="3" name="Content Placeholder 2">
            <a:extLst>
              <a:ext uri="{FF2B5EF4-FFF2-40B4-BE49-F238E27FC236}">
                <a16:creationId xmlns:a16="http://schemas.microsoft.com/office/drawing/2014/main" xmlns="" id="{834C4DBE-1139-C84E-A397-C03408DF3DB8}"/>
              </a:ext>
            </a:extLst>
          </p:cNvPr>
          <p:cNvSpPr>
            <a:spLocks noGrp="1"/>
          </p:cNvSpPr>
          <p:nvPr>
            <p:ph idx="1"/>
          </p:nvPr>
        </p:nvSpPr>
        <p:spPr>
          <a:xfrm>
            <a:off x="271849" y="1978426"/>
            <a:ext cx="5412259" cy="4694223"/>
          </a:xfrm>
        </p:spPr>
        <p:txBody>
          <a:bodyPr anchor="ctr">
            <a:normAutofit/>
          </a:bodyPr>
          <a:lstStyle/>
          <a:p>
            <a:pPr marL="0" indent="0" algn="ctr">
              <a:buNone/>
            </a:pPr>
            <a:r>
              <a:rPr lang="hu-HU" i="1" dirty="0"/>
              <a:t>„És </a:t>
            </a:r>
            <a:r>
              <a:rPr lang="hu-HU" i="1" dirty="0" err="1"/>
              <a:t>megháborodék</a:t>
            </a:r>
            <a:r>
              <a:rPr lang="hu-HU" i="1" dirty="0"/>
              <a:t> a király, és </a:t>
            </a:r>
            <a:r>
              <a:rPr lang="hu-HU" i="1" dirty="0" err="1"/>
              <a:t>felméne</a:t>
            </a:r>
            <a:r>
              <a:rPr lang="hu-HU" i="1" dirty="0"/>
              <a:t> a kapu felett való házba, és </a:t>
            </a:r>
            <a:r>
              <a:rPr lang="hu-HU" i="1" dirty="0" err="1"/>
              <a:t>síra</a:t>
            </a:r>
            <a:r>
              <a:rPr lang="hu-HU" i="1" dirty="0"/>
              <a:t>, </a:t>
            </a:r>
            <a:r>
              <a:rPr lang="hu-HU" i="1" dirty="0" err="1"/>
              <a:t>és</a:t>
            </a:r>
            <a:r>
              <a:rPr lang="hu-HU" i="1" dirty="0"/>
              <a:t> ezt mondja vala mentében: Szerelmes fiam, Absolon! Édes fiam, édes fiam, Absolon! Bár én haltam volna meg te helyetted, Absolon, édes fiam, szerelmes fiam</a:t>
            </a:r>
            <a:r>
              <a:rPr lang="hu-HU" i="1" dirty="0" smtClean="0"/>
              <a:t>!“</a:t>
            </a:r>
          </a:p>
          <a:p>
            <a:pPr marL="0" indent="0" algn="ctr">
              <a:buNone/>
            </a:pPr>
            <a:endParaRPr lang="hu-HU" dirty="0"/>
          </a:p>
          <a:p>
            <a:pPr marL="0" indent="0" algn="ctr">
              <a:lnSpc>
                <a:spcPct val="100000"/>
              </a:lnSpc>
              <a:buNone/>
            </a:pPr>
            <a:r>
              <a:rPr lang="hu-HU" sz="2000" dirty="0" smtClean="0">
                <a:solidFill>
                  <a:srgbClr val="000000"/>
                </a:solidFill>
              </a:rPr>
              <a:t>2 Sámuel  18:33</a:t>
            </a:r>
          </a:p>
          <a:p>
            <a:pPr marL="0" indent="0">
              <a:lnSpc>
                <a:spcPct val="100000"/>
              </a:lnSpc>
              <a:buNone/>
            </a:pPr>
            <a:endParaRPr lang="en-US" sz="2400" dirty="0">
              <a:solidFill>
                <a:srgbClr val="000000"/>
              </a:solidFill>
            </a:endParaRPr>
          </a:p>
        </p:txBody>
      </p:sp>
    </p:spTree>
    <p:extLst>
      <p:ext uri="{BB962C8B-B14F-4D97-AF65-F5344CB8AC3E}">
        <p14:creationId xmlns:p14="http://schemas.microsoft.com/office/powerpoint/2010/main" val="2923664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5" name="Picture 14" descr="A close up of an umbrella&#10;&#10;Description automatically generated">
            <a:extLst>
              <a:ext uri="{FF2B5EF4-FFF2-40B4-BE49-F238E27FC236}">
                <a16:creationId xmlns:a16="http://schemas.microsoft.com/office/drawing/2014/main" xmlns="" id="{430CC33D-98E4-3349-9982-2620628DCEEC}"/>
              </a:ext>
            </a:extLst>
          </p:cNvPr>
          <p:cNvPicPr>
            <a:picLocks noChangeAspect="1"/>
          </p:cNvPicPr>
          <p:nvPr/>
        </p:nvPicPr>
        <p:blipFill rotWithShape="1">
          <a:blip r:embed="rId3">
            <a:alphaModFix/>
            <a:extLst/>
          </a:blip>
          <a:srcRect l="21216" r="8857"/>
          <a:stretch/>
        </p:blipFill>
        <p:spPr>
          <a:xfrm>
            <a:off x="5797543" y="10"/>
            <a:ext cx="6394152" cy="6857990"/>
          </a:xfrm>
          <a:prstGeom prst="rect">
            <a:avLst/>
          </a:prstGeom>
        </p:spPr>
      </p:pic>
      <p:pic>
        <p:nvPicPr>
          <p:cNvPr id="20" name="Picture 19">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3" name="Content Placeholder 2">
            <a:extLst>
              <a:ext uri="{FF2B5EF4-FFF2-40B4-BE49-F238E27FC236}">
                <a16:creationId xmlns:a16="http://schemas.microsoft.com/office/drawing/2014/main" xmlns="" id="{CF841801-C488-5B4F-A7F1-24D8D0E59A66}"/>
              </a:ext>
            </a:extLst>
          </p:cNvPr>
          <p:cNvSpPr>
            <a:spLocks noGrp="1"/>
          </p:cNvSpPr>
          <p:nvPr>
            <p:ph idx="1"/>
          </p:nvPr>
        </p:nvSpPr>
        <p:spPr>
          <a:xfrm>
            <a:off x="-305" y="696686"/>
            <a:ext cx="6096305" cy="5219144"/>
          </a:xfrm>
        </p:spPr>
        <p:txBody>
          <a:bodyPr anchor="ctr">
            <a:normAutofit/>
          </a:bodyPr>
          <a:lstStyle/>
          <a:p>
            <a:pPr marL="0" indent="0" algn="ctr">
              <a:lnSpc>
                <a:spcPct val="100000"/>
              </a:lnSpc>
              <a:buNone/>
            </a:pPr>
            <a:endParaRPr lang="en-US" dirty="0">
              <a:solidFill>
                <a:srgbClr val="000000"/>
              </a:solidFill>
            </a:endParaRPr>
          </a:p>
          <a:p>
            <a:pPr marL="0" indent="0" algn="ctr">
              <a:lnSpc>
                <a:spcPct val="100000"/>
              </a:lnSpc>
              <a:buNone/>
            </a:pPr>
            <a:endParaRPr lang="en-US" dirty="0">
              <a:solidFill>
                <a:srgbClr val="000000"/>
              </a:solidFill>
            </a:endParaRPr>
          </a:p>
          <a:p>
            <a:pPr marL="0" indent="0">
              <a:buNone/>
            </a:pPr>
            <a:r>
              <a:rPr lang="hu-HU" i="1" dirty="0"/>
              <a:t>„Mindenütt nyomorgattatunk, de meg nem szoríttatunk; kétségeskedünk, de nem esünk kétségbe; Üldöztetünk, de el nem hagyatunk; tiportatunk, de el nem </a:t>
            </a:r>
            <a:r>
              <a:rPr lang="hu-HU" i="1" dirty="0" smtClean="0"/>
              <a:t>veszünk.”</a:t>
            </a:r>
            <a:endParaRPr lang="hu-HU" dirty="0"/>
          </a:p>
          <a:p>
            <a:pPr marL="0" indent="0" algn="ctr">
              <a:lnSpc>
                <a:spcPct val="100000"/>
              </a:lnSpc>
              <a:buNone/>
            </a:pPr>
            <a:r>
              <a:rPr lang="hu-HU" sz="2000" dirty="0" smtClean="0">
                <a:solidFill>
                  <a:srgbClr val="000000"/>
                </a:solidFill>
              </a:rPr>
              <a:t>2 Kor 4:8-9</a:t>
            </a:r>
          </a:p>
          <a:p>
            <a:pPr marL="0" indent="0" algn="ctr">
              <a:lnSpc>
                <a:spcPct val="100000"/>
              </a:lnSpc>
              <a:buNone/>
            </a:pPr>
            <a:endParaRPr lang="en-US" dirty="0">
              <a:solidFill>
                <a:srgbClr val="000000"/>
              </a:solidFill>
            </a:endParaRPr>
          </a:p>
        </p:txBody>
      </p:sp>
    </p:spTree>
    <p:extLst>
      <p:ext uri="{BB962C8B-B14F-4D97-AF65-F5344CB8AC3E}">
        <p14:creationId xmlns:p14="http://schemas.microsoft.com/office/powerpoint/2010/main" val="2639248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6CAFF8-DD5E-F045-9C11-BE9997D11975}"/>
              </a:ext>
            </a:extLst>
          </p:cNvPr>
          <p:cNvSpPr>
            <a:spLocks noGrp="1"/>
          </p:cNvSpPr>
          <p:nvPr>
            <p:ph type="title"/>
          </p:nvPr>
        </p:nvSpPr>
        <p:spPr>
          <a:xfrm>
            <a:off x="4965430" y="812146"/>
            <a:ext cx="6586491" cy="1286160"/>
          </a:xfrm>
        </p:spPr>
        <p:txBody>
          <a:bodyPr anchor="b">
            <a:normAutofit/>
          </a:bodyPr>
          <a:lstStyle/>
          <a:p>
            <a:pPr algn="ctr"/>
            <a:r>
              <a:rPr lang="hu-HU" sz="3600" b="1" dirty="0">
                <a:latin typeface="Bahnschrift SemiBold Condensed" panose="020B0502040204020203" pitchFamily="34" charset="0"/>
              </a:rPr>
              <a:t>ISTEN UTAT </a:t>
            </a:r>
            <a:r>
              <a:rPr lang="hu-HU" sz="3600" b="1" dirty="0" smtClean="0">
                <a:latin typeface="Bahnschrift SemiBold Condensed" panose="020B0502040204020203" pitchFamily="34" charset="0"/>
              </a:rPr>
              <a:t>MUTAT A </a:t>
            </a:r>
            <a:r>
              <a:rPr lang="hu-HU" sz="3600" b="1" dirty="0">
                <a:latin typeface="Bahnschrift SemiBold Condensed" panose="020B0502040204020203" pitchFamily="34" charset="0"/>
              </a:rPr>
              <a:t>RUGALMASSÁGHOZ</a:t>
            </a:r>
            <a:r>
              <a:rPr lang="en-US" sz="4100" dirty="0"/>
              <a:t/>
            </a:r>
            <a:br>
              <a:rPr lang="en-US" sz="4100" dirty="0"/>
            </a:br>
            <a:r>
              <a:rPr lang="hu-HU" sz="4100" i="1" dirty="0" smtClean="0">
                <a:latin typeface="Book Antiqua" panose="02040602050305030304" pitchFamily="18" charset="0"/>
              </a:rPr>
              <a:t>Dávidnak</a:t>
            </a:r>
            <a:endParaRPr lang="en-US" sz="4100" i="1" dirty="0">
              <a:latin typeface="Book Antiqua" panose="02040602050305030304" pitchFamily="18" charset="0"/>
            </a:endParaRPr>
          </a:p>
        </p:txBody>
      </p:sp>
      <p:pic>
        <p:nvPicPr>
          <p:cNvPr id="6" name="Picture 5" descr="A close up of an umbrella&#10;&#10;Description automatically generated">
            <a:extLst>
              <a:ext uri="{FF2B5EF4-FFF2-40B4-BE49-F238E27FC236}">
                <a16:creationId xmlns:a16="http://schemas.microsoft.com/office/drawing/2014/main" xmlns="" id="{B18D1771-C082-0E47-86A7-CED9E8CF733B}"/>
              </a:ext>
            </a:extLst>
          </p:cNvPr>
          <p:cNvPicPr>
            <a:picLocks noChangeAspect="1"/>
          </p:cNvPicPr>
          <p:nvPr/>
        </p:nvPicPr>
        <p:blipFill rotWithShape="1">
          <a:blip r:embed="rId3"/>
          <a:srcRect l="30832" r="18473"/>
          <a:stretch/>
        </p:blipFill>
        <p:spPr>
          <a:xfrm>
            <a:off x="0" y="10"/>
            <a:ext cx="4635571" cy="6857990"/>
          </a:xfrm>
          <a:prstGeom prst="rect">
            <a:avLst/>
          </a:prstGeom>
          <a:effectLst/>
        </p:spPr>
      </p:pic>
      <p:cxnSp>
        <p:nvCxnSpPr>
          <p:cNvPr id="14" name="Straight Connector 13">
            <a:extLst>
              <a:ext uri="{FF2B5EF4-FFF2-40B4-BE49-F238E27FC236}">
                <a16:creationId xmlns:a16="http://schemas.microsoft.com/office/drawing/2014/main" xmlns=""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080934" y="2115117"/>
            <a:ext cx="6309360" cy="0"/>
          </a:xfrm>
          <a:prstGeom prst="line">
            <a:avLst/>
          </a:prstGeom>
          <a:ln w="19050">
            <a:solidFill>
              <a:srgbClr val="FF407D"/>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9388873C-FD6F-2348-80D3-134B6CE3096F}"/>
              </a:ext>
            </a:extLst>
          </p:cNvPr>
          <p:cNvSpPr>
            <a:spLocks noGrp="1"/>
          </p:cNvSpPr>
          <p:nvPr>
            <p:ph idx="1"/>
          </p:nvPr>
        </p:nvSpPr>
        <p:spPr>
          <a:xfrm>
            <a:off x="5397686" y="2238894"/>
            <a:ext cx="6057245" cy="4419598"/>
          </a:xfrm>
        </p:spPr>
        <p:txBody>
          <a:bodyPr>
            <a:normAutofit lnSpcReduction="10000"/>
          </a:bodyPr>
          <a:lstStyle/>
          <a:p>
            <a:pPr marL="0" indent="0">
              <a:lnSpc>
                <a:spcPct val="100000"/>
              </a:lnSpc>
              <a:buNone/>
            </a:pPr>
            <a:r>
              <a:rPr lang="hu-HU" sz="2400" b="1" dirty="0" smtClean="0">
                <a:solidFill>
                  <a:schemeClr val="accent5">
                    <a:lumMod val="75000"/>
                  </a:schemeClr>
                </a:solidFill>
              </a:rPr>
              <a:t>A rugalmasság életmód. Ezek a szokások nyilvánvalóan jelen vannak Dávid életében</a:t>
            </a:r>
            <a:r>
              <a:rPr lang="en-US" sz="2400" b="1" dirty="0" smtClean="0">
                <a:solidFill>
                  <a:schemeClr val="accent5">
                    <a:lumMod val="75000"/>
                  </a:schemeClr>
                </a:solidFill>
              </a:rPr>
              <a:t>:</a:t>
            </a:r>
            <a:endParaRPr lang="en-US" sz="2400" b="1" dirty="0">
              <a:solidFill>
                <a:schemeClr val="accent5">
                  <a:lumMod val="75000"/>
                </a:schemeClr>
              </a:solidFill>
            </a:endParaRPr>
          </a:p>
          <a:p>
            <a:pPr>
              <a:lnSpc>
                <a:spcPct val="100000"/>
              </a:lnSpc>
            </a:pPr>
            <a:r>
              <a:rPr lang="hu-HU" sz="2400" dirty="0"/>
              <a:t>A rugalmasság </a:t>
            </a:r>
            <a:r>
              <a:rPr lang="hu-HU" sz="2400" b="1" dirty="0"/>
              <a:t>döntés kérdése. </a:t>
            </a:r>
            <a:r>
              <a:rPr lang="hu-HU" sz="2400" dirty="0"/>
              <a:t>Kitartasz, mert életcélod, hogy mindig Jézusra figyelj</a:t>
            </a:r>
            <a:r>
              <a:rPr lang="hu-HU" sz="2400" dirty="0" smtClean="0"/>
              <a:t>.</a:t>
            </a:r>
          </a:p>
          <a:p>
            <a:pPr>
              <a:lnSpc>
                <a:spcPct val="100000"/>
              </a:lnSpc>
            </a:pPr>
            <a:r>
              <a:rPr lang="hu-HU" sz="2400" b="1" dirty="0"/>
              <a:t>A rugalmas emberek felelősséget vállalnak az életükért </a:t>
            </a:r>
            <a:r>
              <a:rPr lang="hu-HU" sz="2400" dirty="0"/>
              <a:t>és nem keresnek kifogásokat</a:t>
            </a:r>
            <a:r>
              <a:rPr lang="hu-HU" sz="2400" dirty="0" smtClean="0"/>
              <a:t>.</a:t>
            </a:r>
          </a:p>
          <a:p>
            <a:pPr>
              <a:lnSpc>
                <a:spcPct val="100000"/>
              </a:lnSpc>
            </a:pPr>
            <a:r>
              <a:rPr lang="hu-HU" sz="2400" b="1" dirty="0"/>
              <a:t>A rugalmas emberek megbocsájtják </a:t>
            </a:r>
            <a:r>
              <a:rPr lang="hu-HU" sz="2400" dirty="0"/>
              <a:t>a bántást és az erőszakot</a:t>
            </a:r>
            <a:r>
              <a:rPr lang="hu-HU" sz="2400" dirty="0" smtClean="0"/>
              <a:t>.</a:t>
            </a:r>
            <a:r>
              <a:rPr lang="en-US" sz="2400" dirty="0" smtClean="0"/>
              <a:t> </a:t>
            </a:r>
            <a:endParaRPr lang="hu-HU" sz="2400" dirty="0" smtClean="0"/>
          </a:p>
          <a:p>
            <a:pPr>
              <a:lnSpc>
                <a:spcPct val="100000"/>
              </a:lnSpc>
            </a:pPr>
            <a:r>
              <a:rPr lang="hu-HU" sz="2400" b="1" dirty="0"/>
              <a:t>A rugalmas emberek reálisan látnak </a:t>
            </a:r>
            <a:r>
              <a:rPr lang="hu-HU" sz="2400" dirty="0"/>
              <a:t>és tudják, hogy a pozitív hozzáállás fejleszti jellemüket. </a:t>
            </a:r>
            <a:endParaRPr lang="en-US" sz="2000" dirty="0"/>
          </a:p>
        </p:txBody>
      </p:sp>
    </p:spTree>
    <p:extLst>
      <p:ext uri="{BB962C8B-B14F-4D97-AF65-F5344CB8AC3E}">
        <p14:creationId xmlns:p14="http://schemas.microsoft.com/office/powerpoint/2010/main" val="121684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9C3F32-0FF1-3C4A-8C11-21DD335A80BC}"/>
              </a:ext>
            </a:extLst>
          </p:cNvPr>
          <p:cNvSpPr>
            <a:spLocks noGrp="1"/>
          </p:cNvSpPr>
          <p:nvPr>
            <p:ph type="title"/>
          </p:nvPr>
        </p:nvSpPr>
        <p:spPr>
          <a:xfrm>
            <a:off x="299258" y="895271"/>
            <a:ext cx="7182199" cy="1676603"/>
          </a:xfrm>
        </p:spPr>
        <p:txBody>
          <a:bodyPr>
            <a:normAutofit/>
          </a:bodyPr>
          <a:lstStyle/>
          <a:p>
            <a:pPr algn="ctr">
              <a:lnSpc>
                <a:spcPct val="100000"/>
              </a:lnSpc>
            </a:pPr>
            <a:r>
              <a:rPr lang="hu-HU" sz="3600" b="1" dirty="0" smtClean="0">
                <a:solidFill>
                  <a:srgbClr val="FF2F92"/>
                </a:solidFill>
                <a:latin typeface="Bahnschrift SemiBold Condensed" panose="020B0502040204020203" pitchFamily="34" charset="0"/>
              </a:rPr>
              <a:t>A RUGALMASSÁG </a:t>
            </a:r>
            <a:r>
              <a:rPr lang="hu-HU" sz="3600" dirty="0" smtClean="0">
                <a:latin typeface="Bahnschrift SemiBold Condensed" panose="020B0502040204020203" pitchFamily="34" charset="0"/>
              </a:rPr>
              <a:t>POZITÍV EGÉSZSÉGÜGYI </a:t>
            </a:r>
            <a:br>
              <a:rPr lang="hu-HU" sz="3600" dirty="0" smtClean="0">
                <a:latin typeface="Bahnschrift SemiBold Condensed" panose="020B0502040204020203" pitchFamily="34" charset="0"/>
              </a:rPr>
            </a:br>
            <a:r>
              <a:rPr lang="hu-HU" sz="3600" dirty="0" smtClean="0">
                <a:latin typeface="Bahnschrift SemiBold Condensed" panose="020B0502040204020203" pitchFamily="34" charset="0"/>
              </a:rPr>
              <a:t>HATÁSAI</a:t>
            </a:r>
            <a:endParaRPr lang="hu-HU" sz="3600" b="1" dirty="0">
              <a:solidFill>
                <a:srgbClr val="FF2F92"/>
              </a:solidFill>
              <a:latin typeface="Bahnschrift SemiBold Condensed" panose="020B0502040204020203" pitchFamily="34" charset="0"/>
            </a:endParaRPr>
          </a:p>
        </p:txBody>
      </p:sp>
      <p:sp>
        <p:nvSpPr>
          <p:cNvPr id="3" name="Content Placeholder 2">
            <a:extLst>
              <a:ext uri="{FF2B5EF4-FFF2-40B4-BE49-F238E27FC236}">
                <a16:creationId xmlns:a16="http://schemas.microsoft.com/office/drawing/2014/main" xmlns="" id="{163679D0-9AC9-4243-89F9-BD27036CE06C}"/>
              </a:ext>
            </a:extLst>
          </p:cNvPr>
          <p:cNvSpPr>
            <a:spLocks noGrp="1"/>
          </p:cNvSpPr>
          <p:nvPr>
            <p:ph idx="1"/>
          </p:nvPr>
        </p:nvSpPr>
        <p:spPr>
          <a:xfrm>
            <a:off x="299258" y="2446638"/>
            <a:ext cx="6936162" cy="4436299"/>
          </a:xfrm>
        </p:spPr>
        <p:txBody>
          <a:bodyPr>
            <a:normAutofit lnSpcReduction="10000"/>
          </a:bodyPr>
          <a:lstStyle/>
          <a:p>
            <a:pPr lvl="0">
              <a:lnSpc>
                <a:spcPct val="100000"/>
              </a:lnSpc>
            </a:pPr>
            <a:r>
              <a:rPr lang="en-US" sz="2400" dirty="0"/>
              <a:t>The experience of more positive emotions and better regulation of negative emotions</a:t>
            </a:r>
          </a:p>
          <a:p>
            <a:pPr lvl="0">
              <a:lnSpc>
                <a:spcPct val="100000"/>
              </a:lnSpc>
            </a:pPr>
            <a:r>
              <a:rPr lang="en-US" sz="2400" dirty="0"/>
              <a:t>Less depressive symptoms</a:t>
            </a:r>
          </a:p>
          <a:p>
            <a:pPr lvl="0">
              <a:lnSpc>
                <a:spcPct val="100000"/>
              </a:lnSpc>
            </a:pPr>
            <a:r>
              <a:rPr lang="en-US" sz="2400" dirty="0"/>
              <a:t>Greater resistance to stress</a:t>
            </a:r>
          </a:p>
          <a:p>
            <a:pPr lvl="0">
              <a:lnSpc>
                <a:spcPct val="100000"/>
              </a:lnSpc>
            </a:pPr>
            <a:r>
              <a:rPr lang="en-US" sz="2400" dirty="0"/>
              <a:t>Better coping with stress, through enhanced problem-solving, a positive orientation, and re-evaluation of stressors</a:t>
            </a:r>
          </a:p>
          <a:p>
            <a:pPr lvl="0">
              <a:lnSpc>
                <a:spcPct val="100000"/>
              </a:lnSpc>
            </a:pPr>
            <a:r>
              <a:rPr lang="en-US" sz="2400" dirty="0"/>
              <a:t>Successful aging and improved sense of well-being despite age-related challenges</a:t>
            </a:r>
          </a:p>
          <a:p>
            <a:pPr>
              <a:lnSpc>
                <a:spcPct val="100000"/>
              </a:lnSpc>
            </a:pPr>
            <a:r>
              <a:rPr lang="en-US" sz="2400" dirty="0"/>
              <a:t>Better management of post-traumatic stress disorder (PTSD) symptoms</a:t>
            </a:r>
            <a:endParaRPr lang="en-US" sz="2400" b="1" dirty="0"/>
          </a:p>
        </p:txBody>
      </p:sp>
      <p:pic>
        <p:nvPicPr>
          <p:cNvPr id="4" name="Picture 3" descr="A close up of an umbrella&#10;&#10;Description automatically generated">
            <a:extLst>
              <a:ext uri="{FF2B5EF4-FFF2-40B4-BE49-F238E27FC236}">
                <a16:creationId xmlns:a16="http://schemas.microsoft.com/office/drawing/2014/main" xmlns="" id="{8EC6C1CE-7FA0-CE4F-B3DE-5AD4E80E393F}"/>
              </a:ext>
            </a:extLst>
          </p:cNvPr>
          <p:cNvPicPr>
            <a:picLocks noChangeAspect="1"/>
          </p:cNvPicPr>
          <p:nvPr/>
        </p:nvPicPr>
        <p:blipFill rotWithShape="1">
          <a:blip r:embed="rId3"/>
          <a:srcRect l="30831" r="18473"/>
          <a:stretch/>
        </p:blipFill>
        <p:spPr>
          <a:xfrm>
            <a:off x="7556408" y="10"/>
            <a:ext cx="4635591" cy="6857990"/>
          </a:xfrm>
          <a:prstGeom prst="rect">
            <a:avLst/>
          </a:prstGeom>
          <a:effectLst/>
        </p:spPr>
      </p:pic>
    </p:spTree>
    <p:extLst>
      <p:ext uri="{BB962C8B-B14F-4D97-AF65-F5344CB8AC3E}">
        <p14:creationId xmlns:p14="http://schemas.microsoft.com/office/powerpoint/2010/main" val="1574395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1D6DC8-1DA2-D340-96CF-47B342A4697C}"/>
              </a:ext>
            </a:extLst>
          </p:cNvPr>
          <p:cNvSpPr>
            <a:spLocks noGrp="1"/>
          </p:cNvSpPr>
          <p:nvPr>
            <p:ph type="title"/>
          </p:nvPr>
        </p:nvSpPr>
        <p:spPr>
          <a:xfrm>
            <a:off x="4782066" y="762269"/>
            <a:ext cx="6769856" cy="1676603"/>
          </a:xfrm>
        </p:spPr>
        <p:txBody>
          <a:bodyPr>
            <a:normAutofit fontScale="90000"/>
          </a:bodyPr>
          <a:lstStyle/>
          <a:p>
            <a:pPr algn="ctr"/>
            <a:r>
              <a:rPr lang="hu-HU" sz="4000" b="1" dirty="0">
                <a:latin typeface="Bahnschrift SemiBold Condensed" panose="020B0502040204020203" pitchFamily="34" charset="0"/>
              </a:rPr>
              <a:t>ISTEN UTAT MUTAT A RUGALMASSÁGHOZ  </a:t>
            </a:r>
            <a:r>
              <a:rPr lang="hu-HU" sz="4000" i="1" dirty="0">
                <a:latin typeface="Book Antiqua" panose="02040602050305030304" pitchFamily="18" charset="0"/>
              </a:rPr>
              <a:t> </a:t>
            </a:r>
            <a:r>
              <a:rPr lang="hu-HU" sz="4000" i="1" dirty="0" smtClean="0">
                <a:latin typeface="Book Antiqua" panose="02040602050305030304" pitchFamily="18" charset="0"/>
              </a:rPr>
              <a:t>Dávidnak lélektani </a:t>
            </a:r>
            <a:r>
              <a:rPr lang="hu-HU" sz="4000" i="1" dirty="0">
                <a:latin typeface="Book Antiqua" panose="02040602050305030304" pitchFamily="18" charset="0"/>
              </a:rPr>
              <a:t>módszerekkel is</a:t>
            </a:r>
            <a:endParaRPr lang="en-US" sz="3700" i="1" dirty="0">
              <a:latin typeface="Book Antiqua" panose="02040602050305030304" pitchFamily="18" charset="0"/>
            </a:endParaRPr>
          </a:p>
        </p:txBody>
      </p:sp>
      <p:pic>
        <p:nvPicPr>
          <p:cNvPr id="4" name="Picture 3" descr="A close up of an umbrella&#10;&#10;Description automatically generated">
            <a:extLst>
              <a:ext uri="{FF2B5EF4-FFF2-40B4-BE49-F238E27FC236}">
                <a16:creationId xmlns:a16="http://schemas.microsoft.com/office/drawing/2014/main" xmlns="" id="{7CDEA51A-FA39-C94D-8747-B691B006FAFD}"/>
              </a:ext>
            </a:extLst>
          </p:cNvPr>
          <p:cNvPicPr>
            <a:picLocks noChangeAspect="1"/>
          </p:cNvPicPr>
          <p:nvPr/>
        </p:nvPicPr>
        <p:blipFill rotWithShape="1">
          <a:blip r:embed="rId3"/>
          <a:srcRect l="30832" r="18473"/>
          <a:stretch/>
        </p:blipFill>
        <p:spPr>
          <a:xfrm>
            <a:off x="0" y="10"/>
            <a:ext cx="4635571" cy="6857990"/>
          </a:xfrm>
          <a:prstGeom prst="rect">
            <a:avLst/>
          </a:prstGeom>
          <a:effectLst/>
        </p:spPr>
      </p:pic>
      <p:sp>
        <p:nvSpPr>
          <p:cNvPr id="3" name="Content Placeholder 2">
            <a:extLst>
              <a:ext uri="{FF2B5EF4-FFF2-40B4-BE49-F238E27FC236}">
                <a16:creationId xmlns:a16="http://schemas.microsoft.com/office/drawing/2014/main" xmlns="" id="{3BFC28A4-6351-B444-BD1C-CB499175BD6A}"/>
              </a:ext>
            </a:extLst>
          </p:cNvPr>
          <p:cNvSpPr>
            <a:spLocks noGrp="1"/>
          </p:cNvSpPr>
          <p:nvPr>
            <p:ph idx="1"/>
          </p:nvPr>
        </p:nvSpPr>
        <p:spPr>
          <a:xfrm>
            <a:off x="5111928" y="2438872"/>
            <a:ext cx="6586489" cy="4303224"/>
          </a:xfrm>
        </p:spPr>
        <p:txBody>
          <a:bodyPr>
            <a:normAutofit/>
          </a:bodyPr>
          <a:lstStyle/>
          <a:p>
            <a:r>
              <a:rPr lang="hu-HU" sz="2400" b="1" dirty="0" smtClean="0">
                <a:solidFill>
                  <a:schemeClr val="accent5">
                    <a:lumMod val="75000"/>
                  </a:schemeClr>
                </a:solidFill>
              </a:rPr>
              <a:t>A Zsoltárok könyvében </a:t>
            </a:r>
            <a:r>
              <a:rPr lang="hu-HU" sz="2400" b="1" dirty="0">
                <a:solidFill>
                  <a:schemeClr val="accent5">
                    <a:lumMod val="75000"/>
                  </a:schemeClr>
                </a:solidFill>
              </a:rPr>
              <a:t>több példát találunk arra, amikor Dávid a nehézségek közepette vigasztalást talál és erőt nyer Istennél: </a:t>
            </a:r>
          </a:p>
          <a:p>
            <a:pPr marL="171450" lvl="0" indent="-171450"/>
            <a:r>
              <a:rPr lang="hu-HU" sz="2400" dirty="0"/>
              <a:t>Imádságban viszi gondjait Isten elé. </a:t>
            </a:r>
          </a:p>
          <a:p>
            <a:pPr marL="171450" lvl="0" indent="-171450"/>
            <a:r>
              <a:rPr lang="hu-HU" sz="2400" dirty="0"/>
              <a:t>Még a lehetetlennek tűnő helyzetekben is pozitívan nézi imádkozás közben az ügyet.</a:t>
            </a:r>
          </a:p>
          <a:p>
            <a:pPr marL="171450" lvl="0" indent="-171450"/>
            <a:r>
              <a:rPr lang="hu-HU" sz="2400" dirty="0"/>
              <a:t>Bízik Istenben. </a:t>
            </a:r>
          </a:p>
          <a:p>
            <a:pPr marL="171450" lvl="0" indent="-171450"/>
            <a:r>
              <a:rPr lang="hu-HU" sz="2400" dirty="0"/>
              <a:t>Dicsőíti Istent az áldásaiért. </a:t>
            </a:r>
          </a:p>
          <a:p>
            <a:pPr marL="171450" lvl="0" indent="-171450"/>
            <a:r>
              <a:rPr lang="hu-HU" sz="2400" dirty="0"/>
              <a:t>Imádja Istent. </a:t>
            </a:r>
          </a:p>
          <a:p>
            <a:pPr marL="171450" lvl="0" indent="-171450"/>
            <a:r>
              <a:rPr lang="hu-HU" sz="2400" dirty="0"/>
              <a:t>Együtt dolgozik Istennel. </a:t>
            </a:r>
          </a:p>
        </p:txBody>
      </p:sp>
    </p:spTree>
    <p:extLst>
      <p:ext uri="{BB962C8B-B14F-4D97-AF65-F5344CB8AC3E}">
        <p14:creationId xmlns:p14="http://schemas.microsoft.com/office/powerpoint/2010/main" val="992561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D27B83EA-5480-5C48-BB25-3F164C25A6A9}"/>
              </a:ext>
            </a:extLst>
          </p:cNvPr>
          <p:cNvPicPr>
            <a:picLocks noChangeAspect="1"/>
          </p:cNvPicPr>
          <p:nvPr/>
        </p:nvPicPr>
        <p:blipFill rotWithShape="1">
          <a:blip r:embed="rId3">
            <a:alphaModFix/>
            <a:extLst/>
          </a:blip>
          <a:srcRect l="7922" r="22150"/>
          <a:stretch/>
        </p:blipFill>
        <p:spPr>
          <a:xfrm>
            <a:off x="5797543" y="10"/>
            <a:ext cx="6394152" cy="6857990"/>
          </a:xfrm>
          <a:prstGeom prst="rect">
            <a:avLst/>
          </a:prstGeom>
        </p:spPr>
      </p:pic>
      <p:pic>
        <p:nvPicPr>
          <p:cNvPr id="9" name="Picture 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xmlns="" id="{4F4BEB0E-5681-6544-AAFC-ACD8C8B3B18B}"/>
              </a:ext>
            </a:extLst>
          </p:cNvPr>
          <p:cNvSpPr>
            <a:spLocks noGrp="1"/>
          </p:cNvSpPr>
          <p:nvPr>
            <p:ph type="title"/>
          </p:nvPr>
        </p:nvSpPr>
        <p:spPr>
          <a:xfrm>
            <a:off x="642551" y="407773"/>
            <a:ext cx="4966083" cy="1702336"/>
          </a:xfrm>
        </p:spPr>
        <p:txBody>
          <a:bodyPr>
            <a:normAutofit/>
          </a:bodyPr>
          <a:lstStyle/>
          <a:p>
            <a:r>
              <a:rPr lang="hu-HU" sz="4000" b="1" dirty="0" smtClean="0">
                <a:solidFill>
                  <a:srgbClr val="000000"/>
                </a:solidFill>
                <a:latin typeface="Bahnschrift SemiBold Condensed" panose="020B0502040204020203" pitchFamily="34" charset="0"/>
              </a:rPr>
              <a:t>           </a:t>
            </a:r>
            <a:r>
              <a:rPr lang="en-US" sz="4000" b="1" dirty="0" smtClean="0">
                <a:solidFill>
                  <a:srgbClr val="FF2F92"/>
                </a:solidFill>
                <a:latin typeface="Bahnschrift SemiBold Condensed" panose="020B0502040204020203" pitchFamily="34" charset="0"/>
              </a:rPr>
              <a:t>NAOMI</a:t>
            </a:r>
            <a:endParaRPr lang="en-US" sz="4000" b="1" dirty="0">
              <a:solidFill>
                <a:srgbClr val="FF2F92"/>
              </a:solidFill>
              <a:latin typeface="Bahnschrift SemiBold Condensed" panose="020B0502040204020203" pitchFamily="34" charset="0"/>
            </a:endParaRPr>
          </a:p>
        </p:txBody>
      </p:sp>
      <p:sp>
        <p:nvSpPr>
          <p:cNvPr id="3" name="Content Placeholder 2">
            <a:extLst>
              <a:ext uri="{FF2B5EF4-FFF2-40B4-BE49-F238E27FC236}">
                <a16:creationId xmlns:a16="http://schemas.microsoft.com/office/drawing/2014/main" xmlns="" id="{324A3F80-CB3B-984F-8471-D694DC462C99}"/>
              </a:ext>
            </a:extLst>
          </p:cNvPr>
          <p:cNvSpPr>
            <a:spLocks noGrp="1"/>
          </p:cNvSpPr>
          <p:nvPr>
            <p:ph idx="1"/>
          </p:nvPr>
        </p:nvSpPr>
        <p:spPr>
          <a:xfrm>
            <a:off x="222422" y="1989438"/>
            <a:ext cx="5303086" cy="4602556"/>
          </a:xfrm>
        </p:spPr>
        <p:txBody>
          <a:bodyPr anchor="ctr">
            <a:normAutofit/>
          </a:bodyPr>
          <a:lstStyle/>
          <a:p>
            <a:pPr marL="0" indent="0">
              <a:buNone/>
            </a:pPr>
            <a:r>
              <a:rPr lang="hu-HU" i="1" dirty="0"/>
              <a:t>„És ő monda nékik: Ne hívjatok engem </a:t>
            </a:r>
            <a:r>
              <a:rPr lang="hu-HU" i="1" dirty="0" err="1"/>
              <a:t>Naóminak</a:t>
            </a:r>
            <a:r>
              <a:rPr lang="hu-HU" i="1" dirty="0"/>
              <a:t>, </a:t>
            </a:r>
            <a:r>
              <a:rPr lang="hu-HU" b="1" i="1" dirty="0"/>
              <a:t>hívjatok inkább </a:t>
            </a:r>
            <a:r>
              <a:rPr lang="hu-HU" b="1" i="1" dirty="0" err="1"/>
              <a:t>Márának</a:t>
            </a:r>
            <a:r>
              <a:rPr lang="hu-HU" b="1" i="1" dirty="0"/>
              <a:t>, mert nagy keserűséggel illetett engem a Mindenható.</a:t>
            </a:r>
            <a:endParaRPr lang="hu-HU" b="1" dirty="0"/>
          </a:p>
          <a:p>
            <a:pPr marL="0" indent="0">
              <a:buNone/>
            </a:pPr>
            <a:r>
              <a:rPr lang="hu-HU" i="1" dirty="0"/>
              <a:t>Többed magammal mentem el, és elárvultan hozott vissza engemet az Úr; miért hívnátok hát engem </a:t>
            </a:r>
            <a:r>
              <a:rPr lang="hu-HU" i="1" dirty="0" err="1"/>
              <a:t>Naóminak</a:t>
            </a:r>
            <a:r>
              <a:rPr lang="hu-HU" i="1" dirty="0"/>
              <a:t>, holott az Úr ellenem fordult, és a Mindenható nyomorúsággal illetett engemet?” </a:t>
            </a:r>
            <a:r>
              <a:rPr lang="hu-HU" i="1" dirty="0" smtClean="0"/>
              <a:t>       </a:t>
            </a:r>
            <a:r>
              <a:rPr lang="hu-HU" sz="2000" dirty="0" smtClean="0"/>
              <a:t>Ruth 1:20-21</a:t>
            </a:r>
            <a:endParaRPr lang="en-US" sz="1600" dirty="0">
              <a:solidFill>
                <a:srgbClr val="000000"/>
              </a:solidFill>
            </a:endParaRPr>
          </a:p>
        </p:txBody>
      </p:sp>
    </p:spTree>
    <p:extLst>
      <p:ext uri="{BB962C8B-B14F-4D97-AF65-F5344CB8AC3E}">
        <p14:creationId xmlns:p14="http://schemas.microsoft.com/office/powerpoint/2010/main" val="879523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0C9235-80A2-924D-BAE0-0109B2CCEF41}"/>
              </a:ext>
            </a:extLst>
          </p:cNvPr>
          <p:cNvSpPr>
            <a:spLocks noGrp="1"/>
          </p:cNvSpPr>
          <p:nvPr>
            <p:ph type="title"/>
          </p:nvPr>
        </p:nvSpPr>
        <p:spPr>
          <a:xfrm>
            <a:off x="4965430" y="543697"/>
            <a:ext cx="6586491" cy="1346887"/>
          </a:xfrm>
        </p:spPr>
        <p:txBody>
          <a:bodyPr anchor="b">
            <a:normAutofit/>
          </a:bodyPr>
          <a:lstStyle/>
          <a:p>
            <a:pPr algn="ctr">
              <a:lnSpc>
                <a:spcPct val="100000"/>
              </a:lnSpc>
            </a:pPr>
            <a:r>
              <a:rPr lang="hu-HU" sz="3600" b="1" dirty="0">
                <a:latin typeface="Bahnschrift SemiBold Condensed" panose="020B0502040204020203" pitchFamily="34" charset="0"/>
              </a:rPr>
              <a:t>ISTEN UTAT MUTAT A RUGALMASSÁGHOZ  </a:t>
            </a:r>
            <a:r>
              <a:rPr lang="hu-HU" sz="3600" i="1" dirty="0">
                <a:latin typeface="Book Antiqua" panose="02040602050305030304" pitchFamily="18" charset="0"/>
              </a:rPr>
              <a:t> </a:t>
            </a:r>
            <a:r>
              <a:rPr lang="hu-HU" sz="3600" i="1" dirty="0" smtClean="0">
                <a:latin typeface="Book Antiqua" panose="02040602050305030304" pitchFamily="18" charset="0"/>
              </a:rPr>
              <a:t>Naominak lélektani </a:t>
            </a:r>
            <a:r>
              <a:rPr lang="hu-HU" sz="3600" i="1" dirty="0">
                <a:latin typeface="Book Antiqua" panose="02040602050305030304" pitchFamily="18" charset="0"/>
              </a:rPr>
              <a:t>módszerekkel </a:t>
            </a:r>
            <a:endParaRPr lang="en-US" sz="3400" i="1" dirty="0">
              <a:latin typeface="Book Antiqua" panose="02040602050305030304" pitchFamily="18" charset="0"/>
            </a:endParaRPr>
          </a:p>
        </p:txBody>
      </p:sp>
      <p:pic>
        <p:nvPicPr>
          <p:cNvPr id="4" name="Picture 3" descr="A close up of an umbrella&#10;&#10;Description automatically generated">
            <a:extLst>
              <a:ext uri="{FF2B5EF4-FFF2-40B4-BE49-F238E27FC236}">
                <a16:creationId xmlns:a16="http://schemas.microsoft.com/office/drawing/2014/main" xmlns="" id="{C1937CFE-1079-5E42-BC1B-C9E1318902B2}"/>
              </a:ext>
            </a:extLst>
          </p:cNvPr>
          <p:cNvPicPr>
            <a:picLocks noChangeAspect="1"/>
          </p:cNvPicPr>
          <p:nvPr/>
        </p:nvPicPr>
        <p:blipFill rotWithShape="1">
          <a:blip r:embed="rId3"/>
          <a:srcRect l="30832" r="18473"/>
          <a:stretch/>
        </p:blipFill>
        <p:spPr>
          <a:xfrm>
            <a:off x="0" y="10"/>
            <a:ext cx="4635571" cy="6857990"/>
          </a:xfrm>
          <a:prstGeom prst="rect">
            <a:avLst/>
          </a:prstGeom>
          <a:effectLst/>
        </p:spPr>
      </p:pic>
      <p:cxnSp>
        <p:nvCxnSpPr>
          <p:cNvPr id="9" name="Straight Connector 8">
            <a:extLst>
              <a:ext uri="{FF2B5EF4-FFF2-40B4-BE49-F238E27FC236}">
                <a16:creationId xmlns:a16="http://schemas.microsoft.com/office/drawing/2014/main" xmlns=""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080934" y="2115117"/>
            <a:ext cx="6309360" cy="0"/>
          </a:xfrm>
          <a:prstGeom prst="line">
            <a:avLst/>
          </a:prstGeom>
          <a:ln w="19050">
            <a:solidFill>
              <a:srgbClr val="FF407D"/>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C8A441AB-246F-B648-8376-B1292AECA4EB}"/>
              </a:ext>
            </a:extLst>
          </p:cNvPr>
          <p:cNvSpPr>
            <a:spLocks noGrp="1"/>
          </p:cNvSpPr>
          <p:nvPr>
            <p:ph idx="1"/>
          </p:nvPr>
        </p:nvSpPr>
        <p:spPr>
          <a:xfrm>
            <a:off x="5065181" y="2604653"/>
            <a:ext cx="6586489" cy="3785419"/>
          </a:xfrm>
        </p:spPr>
        <p:txBody>
          <a:bodyPr>
            <a:normAutofit/>
          </a:bodyPr>
          <a:lstStyle/>
          <a:p>
            <a:pPr>
              <a:lnSpc>
                <a:spcPct val="100000"/>
              </a:lnSpc>
            </a:pPr>
            <a:r>
              <a:rPr lang="hu-HU" dirty="0"/>
              <a:t>Ahogy Dávid tette, </a:t>
            </a:r>
            <a:r>
              <a:rPr lang="hu-HU" dirty="0" err="1"/>
              <a:t>Naomi</a:t>
            </a:r>
            <a:r>
              <a:rPr lang="hu-HU" dirty="0"/>
              <a:t> is Isten elé viszi panaszát. </a:t>
            </a:r>
            <a:endParaRPr lang="hu-HU" dirty="0" smtClean="0"/>
          </a:p>
          <a:p>
            <a:pPr>
              <a:lnSpc>
                <a:spcPct val="100000"/>
              </a:lnSpc>
            </a:pPr>
            <a:r>
              <a:rPr lang="hu-HU" dirty="0" smtClean="0"/>
              <a:t>Ő is Istent okolja, de miután áldásaiban részesült, dicsőíti Istent mindenki előtt.</a:t>
            </a:r>
          </a:p>
          <a:p>
            <a:pPr>
              <a:lnSpc>
                <a:spcPct val="100000"/>
              </a:lnSpc>
            </a:pPr>
            <a:r>
              <a:rPr lang="hu-HU" dirty="0" err="1" smtClean="0"/>
              <a:t>Naomi</a:t>
            </a:r>
            <a:r>
              <a:rPr lang="hu-HU" dirty="0" smtClean="0"/>
              <a:t> nem zárkózik magába, hanem elfogadja a közösség támogatását.  </a:t>
            </a:r>
            <a:endParaRPr lang="hu-HU" dirty="0"/>
          </a:p>
        </p:txBody>
      </p:sp>
    </p:spTree>
    <p:extLst>
      <p:ext uri="{BB962C8B-B14F-4D97-AF65-F5344CB8AC3E}">
        <p14:creationId xmlns:p14="http://schemas.microsoft.com/office/powerpoint/2010/main" val="37370290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41C66FF-A7B6-DA4B-85C2-267B8B8BED46}"/>
              </a:ext>
            </a:extLst>
          </p:cNvPr>
          <p:cNvSpPr>
            <a:spLocks noGrp="1"/>
          </p:cNvSpPr>
          <p:nvPr>
            <p:ph idx="1"/>
          </p:nvPr>
        </p:nvSpPr>
        <p:spPr>
          <a:xfrm>
            <a:off x="865059" y="1357751"/>
            <a:ext cx="6586489" cy="4231680"/>
          </a:xfrm>
        </p:spPr>
        <p:txBody>
          <a:bodyPr>
            <a:normAutofit lnSpcReduction="10000"/>
          </a:bodyPr>
          <a:lstStyle/>
          <a:p>
            <a:pPr marL="0" indent="0">
              <a:lnSpc>
                <a:spcPct val="110000"/>
              </a:lnSpc>
              <a:buNone/>
            </a:pPr>
            <a:endParaRPr lang="en-US" sz="3200" dirty="0"/>
          </a:p>
          <a:p>
            <a:pPr marL="0" indent="0">
              <a:lnSpc>
                <a:spcPct val="110000"/>
              </a:lnSpc>
              <a:buNone/>
            </a:pPr>
            <a:r>
              <a:rPr lang="hu-HU" sz="3200" dirty="0"/>
              <a:t>„</a:t>
            </a:r>
            <a:r>
              <a:rPr lang="hu-HU" sz="3200" i="1" dirty="0"/>
              <a:t>hanem dicsekedünk a háborúságokban is, tudván, hogy a háborúság békességes tűrést nemz, a békességes tűrés pedig próbatételt, a próbatétel pedig reménységet.”</a:t>
            </a:r>
            <a:r>
              <a:rPr lang="hu-HU" sz="3200" dirty="0"/>
              <a:t> </a:t>
            </a:r>
            <a:r>
              <a:rPr lang="hu-HU" sz="3200" dirty="0" smtClean="0"/>
              <a:t> </a:t>
            </a:r>
          </a:p>
          <a:p>
            <a:pPr marL="0" indent="0">
              <a:lnSpc>
                <a:spcPct val="110000"/>
              </a:lnSpc>
              <a:buNone/>
            </a:pPr>
            <a:endParaRPr lang="hu-HU" sz="3200" dirty="0" smtClean="0"/>
          </a:p>
          <a:p>
            <a:pPr marL="0" indent="0">
              <a:lnSpc>
                <a:spcPct val="110000"/>
              </a:lnSpc>
              <a:buNone/>
            </a:pPr>
            <a:r>
              <a:rPr lang="hu-HU" sz="2200" dirty="0" smtClean="0"/>
              <a:t> Róm </a:t>
            </a:r>
            <a:r>
              <a:rPr lang="en-US" sz="2200" dirty="0" smtClean="0"/>
              <a:t>5:3</a:t>
            </a:r>
            <a:r>
              <a:rPr lang="hu-HU" sz="2200" dirty="0" smtClean="0"/>
              <a:t>-</a:t>
            </a:r>
            <a:r>
              <a:rPr lang="en-US" sz="2200" dirty="0" smtClean="0"/>
              <a:t>4 </a:t>
            </a:r>
            <a:endParaRPr lang="en-US" sz="2200" dirty="0"/>
          </a:p>
        </p:txBody>
      </p:sp>
      <p:pic>
        <p:nvPicPr>
          <p:cNvPr id="4" name="Picture 3" descr="A close up of an umbrella&#10;&#10;Description automatically generated">
            <a:extLst>
              <a:ext uri="{FF2B5EF4-FFF2-40B4-BE49-F238E27FC236}">
                <a16:creationId xmlns:a16="http://schemas.microsoft.com/office/drawing/2014/main" xmlns="" id="{D9618FCD-50DC-2147-8A20-0E4467D16979}"/>
              </a:ext>
            </a:extLst>
          </p:cNvPr>
          <p:cNvPicPr>
            <a:picLocks noChangeAspect="1"/>
          </p:cNvPicPr>
          <p:nvPr/>
        </p:nvPicPr>
        <p:blipFill rotWithShape="1">
          <a:blip r:embed="rId3"/>
          <a:srcRect l="30831" r="18473"/>
          <a:stretch/>
        </p:blipFill>
        <p:spPr>
          <a:xfrm>
            <a:off x="7556408" y="10"/>
            <a:ext cx="4635591" cy="6857990"/>
          </a:xfrm>
          <a:prstGeom prst="rect">
            <a:avLst/>
          </a:prstGeom>
          <a:effectLst/>
        </p:spPr>
      </p:pic>
    </p:spTree>
    <p:extLst>
      <p:ext uri="{BB962C8B-B14F-4D97-AF65-F5344CB8AC3E}">
        <p14:creationId xmlns:p14="http://schemas.microsoft.com/office/powerpoint/2010/main" val="10073898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CAC28E-8786-6949-98E4-61AFA705D3E0}"/>
              </a:ext>
            </a:extLst>
          </p:cNvPr>
          <p:cNvSpPr>
            <a:spLocks noGrp="1"/>
          </p:cNvSpPr>
          <p:nvPr>
            <p:ph type="title"/>
          </p:nvPr>
        </p:nvSpPr>
        <p:spPr>
          <a:xfrm>
            <a:off x="5080934" y="729050"/>
            <a:ext cx="6470987" cy="1680518"/>
          </a:xfrm>
        </p:spPr>
        <p:txBody>
          <a:bodyPr anchor="b">
            <a:normAutofit fontScale="90000"/>
          </a:bodyPr>
          <a:lstStyle/>
          <a:p>
            <a:pPr algn="ctr"/>
            <a:r>
              <a:rPr lang="hu-HU" sz="4100" dirty="0" smtClean="0">
                <a:latin typeface="Avenir Next" panose="020B0503020202020204" pitchFamily="34" charset="0"/>
              </a:rPr>
              <a:t>ISTEN MINDIG BIZTOSÍTJA </a:t>
            </a:r>
            <a:r>
              <a:rPr lang="en-US" sz="4000" b="1" dirty="0" smtClean="0">
                <a:latin typeface="Avenir Next" panose="020B0503020202020204" pitchFamily="34" charset="0"/>
              </a:rPr>
              <a:t>A </a:t>
            </a:r>
            <a:r>
              <a:rPr lang="hu-HU" sz="4000" b="1" dirty="0" smtClean="0">
                <a:latin typeface="Avenir Next" panose="020B0503020202020204" pitchFamily="34" charset="0"/>
              </a:rPr>
              <a:t>RUGALMASSÁGHOZ VEZETŐ UTAT</a:t>
            </a:r>
            <a:br>
              <a:rPr lang="hu-HU" sz="4000" b="1" dirty="0" smtClean="0">
                <a:latin typeface="Avenir Next" panose="020B0503020202020204" pitchFamily="34" charset="0"/>
              </a:rPr>
            </a:br>
            <a:r>
              <a:rPr lang="hu-HU" sz="4000" b="1" dirty="0" smtClean="0">
                <a:latin typeface="Avenir Next" panose="020B0503020202020204" pitchFamily="34" charset="0"/>
              </a:rPr>
              <a:t> </a:t>
            </a:r>
            <a:endParaRPr lang="en-US" sz="4100" b="1" dirty="0">
              <a:latin typeface="Avenir Next" panose="020B0503020202020204" pitchFamily="34" charset="0"/>
            </a:endParaRPr>
          </a:p>
        </p:txBody>
      </p:sp>
      <p:pic>
        <p:nvPicPr>
          <p:cNvPr id="4" name="Picture 3" descr="A close up of an umbrella&#10;&#10;Description automatically generated">
            <a:extLst>
              <a:ext uri="{FF2B5EF4-FFF2-40B4-BE49-F238E27FC236}">
                <a16:creationId xmlns:a16="http://schemas.microsoft.com/office/drawing/2014/main" xmlns="" id="{38ECB3EE-22F1-A34E-8A31-25374EEB2214}"/>
              </a:ext>
            </a:extLst>
          </p:cNvPr>
          <p:cNvPicPr>
            <a:picLocks noChangeAspect="1"/>
          </p:cNvPicPr>
          <p:nvPr/>
        </p:nvPicPr>
        <p:blipFill rotWithShape="1">
          <a:blip r:embed="rId3"/>
          <a:srcRect l="30832" r="18473"/>
          <a:stretch/>
        </p:blipFill>
        <p:spPr>
          <a:xfrm>
            <a:off x="0" y="10"/>
            <a:ext cx="4635571" cy="6857990"/>
          </a:xfrm>
          <a:prstGeom prst="rect">
            <a:avLst/>
          </a:prstGeom>
          <a:effectLst/>
        </p:spPr>
      </p:pic>
      <p:cxnSp>
        <p:nvCxnSpPr>
          <p:cNvPr id="9" name="Straight Connector 8">
            <a:extLst>
              <a:ext uri="{FF2B5EF4-FFF2-40B4-BE49-F238E27FC236}">
                <a16:creationId xmlns:a16="http://schemas.microsoft.com/office/drawing/2014/main" xmlns=""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080934" y="2115117"/>
            <a:ext cx="6309360" cy="0"/>
          </a:xfrm>
          <a:prstGeom prst="line">
            <a:avLst/>
          </a:prstGeom>
          <a:ln w="19050">
            <a:solidFill>
              <a:srgbClr val="FF407D"/>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23931858-2A9A-EE44-BF4C-CAF26875E4FE}"/>
              </a:ext>
            </a:extLst>
          </p:cNvPr>
          <p:cNvSpPr>
            <a:spLocks noGrp="1"/>
          </p:cNvSpPr>
          <p:nvPr>
            <p:ph idx="1"/>
          </p:nvPr>
        </p:nvSpPr>
        <p:spPr>
          <a:xfrm>
            <a:off x="4965431" y="2214682"/>
            <a:ext cx="6586489" cy="4009137"/>
          </a:xfrm>
        </p:spPr>
        <p:txBody>
          <a:bodyPr>
            <a:normAutofit/>
          </a:bodyPr>
          <a:lstStyle/>
          <a:p>
            <a:pPr marL="0" indent="0" algn="ctr">
              <a:lnSpc>
                <a:spcPct val="100000"/>
              </a:lnSpc>
              <a:buNone/>
            </a:pPr>
            <a:endParaRPr lang="en-US" dirty="0"/>
          </a:p>
          <a:p>
            <a:pPr marL="0" indent="0" algn="ctr">
              <a:lnSpc>
                <a:spcPct val="100000"/>
              </a:lnSpc>
              <a:buNone/>
            </a:pPr>
            <a:r>
              <a:rPr lang="hu-HU" dirty="0" smtClean="0"/>
              <a:t>Az embernek </a:t>
            </a:r>
          </a:p>
          <a:p>
            <a:pPr marL="0" indent="0" algn="ctr">
              <a:lnSpc>
                <a:spcPct val="100000"/>
              </a:lnSpc>
              <a:buNone/>
            </a:pPr>
            <a:r>
              <a:rPr lang="hu-HU" sz="2400" b="1" cap="small" dirty="0" smtClean="0">
                <a:solidFill>
                  <a:srgbClr val="FF2F92"/>
                </a:solidFill>
              </a:rPr>
              <a:t>REMÉNYRE</a:t>
            </a:r>
            <a:r>
              <a:rPr lang="hu-HU" dirty="0" smtClean="0"/>
              <a:t> van szüksége és éreznie kell, hogy </a:t>
            </a:r>
            <a:r>
              <a:rPr lang="hu-HU" b="1" cap="small" dirty="0" smtClean="0">
                <a:solidFill>
                  <a:srgbClr val="FF2F92"/>
                </a:solidFill>
              </a:rPr>
              <a:t>szükség van rá. </a:t>
            </a:r>
          </a:p>
          <a:p>
            <a:pPr marL="0" indent="0" algn="ctr">
              <a:lnSpc>
                <a:spcPct val="100000"/>
              </a:lnSpc>
              <a:buNone/>
            </a:pPr>
            <a:r>
              <a:rPr lang="hu-HU" dirty="0" smtClean="0"/>
              <a:t>Ezek az Istentől kapott vágyak segítenek </a:t>
            </a:r>
          </a:p>
          <a:p>
            <a:pPr marL="0" indent="0" algn="ctr">
              <a:lnSpc>
                <a:spcPct val="100000"/>
              </a:lnSpc>
              <a:buNone/>
            </a:pPr>
            <a:r>
              <a:rPr lang="hu-HU" b="1" cap="small" dirty="0" smtClean="0">
                <a:solidFill>
                  <a:srgbClr val="FF2F92"/>
                </a:solidFill>
              </a:rPr>
              <a:t>rugalmas alkalmazkodóképességgel </a:t>
            </a:r>
            <a:r>
              <a:rPr lang="hu-HU" dirty="0" smtClean="0"/>
              <a:t>visszatérni az eredeti, normális állapotba.  </a:t>
            </a:r>
            <a:endParaRPr lang="hu-HU" dirty="0"/>
          </a:p>
          <a:p>
            <a:pPr marL="0" indent="0" algn="ctr">
              <a:lnSpc>
                <a:spcPct val="100000"/>
              </a:lnSpc>
              <a:buNone/>
            </a:pPr>
            <a:endParaRPr lang="hu-HU" dirty="0" smtClean="0">
              <a:solidFill>
                <a:srgbClr val="FF2F92"/>
              </a:solidFill>
            </a:endParaRPr>
          </a:p>
          <a:p>
            <a:pPr algn="ctr">
              <a:lnSpc>
                <a:spcPct val="100000"/>
              </a:lnSpc>
            </a:pPr>
            <a:endParaRPr lang="en-US" dirty="0"/>
          </a:p>
        </p:txBody>
      </p:sp>
    </p:spTree>
    <p:extLst>
      <p:ext uri="{BB962C8B-B14F-4D97-AF65-F5344CB8AC3E}">
        <p14:creationId xmlns:p14="http://schemas.microsoft.com/office/powerpoint/2010/main" val="10538933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8A3052A0-DFE3-3748-90BD-ED2685C557B5}"/>
              </a:ext>
            </a:extLst>
          </p:cNvPr>
          <p:cNvPicPr>
            <a:picLocks noChangeAspect="1"/>
          </p:cNvPicPr>
          <p:nvPr/>
        </p:nvPicPr>
        <p:blipFill rotWithShape="1">
          <a:blip r:embed="rId3"/>
          <a:srcRect l="30809" r="18451"/>
          <a:stretch/>
        </p:blipFill>
        <p:spPr>
          <a:xfrm>
            <a:off x="20" y="10"/>
            <a:ext cx="4639713" cy="6857990"/>
          </a:xfrm>
          <a:prstGeom prst="rect">
            <a:avLst/>
          </a:prstGeom>
        </p:spPr>
      </p:pic>
      <p:sp>
        <p:nvSpPr>
          <p:cNvPr id="3" name="Content Placeholder 2">
            <a:extLst>
              <a:ext uri="{FF2B5EF4-FFF2-40B4-BE49-F238E27FC236}">
                <a16:creationId xmlns:a16="http://schemas.microsoft.com/office/drawing/2014/main" xmlns="" id="{7C6AD598-4C0F-AB45-B4FE-57C4E5518EB2}"/>
              </a:ext>
            </a:extLst>
          </p:cNvPr>
          <p:cNvSpPr>
            <a:spLocks noGrp="1"/>
          </p:cNvSpPr>
          <p:nvPr>
            <p:ph idx="1"/>
          </p:nvPr>
        </p:nvSpPr>
        <p:spPr>
          <a:xfrm>
            <a:off x="5219567" y="947648"/>
            <a:ext cx="6172200" cy="5466449"/>
          </a:xfrm>
        </p:spPr>
        <p:txBody>
          <a:bodyPr>
            <a:normAutofit/>
          </a:bodyPr>
          <a:lstStyle/>
          <a:p>
            <a:pPr marL="0" indent="0" algn="ctr">
              <a:lnSpc>
                <a:spcPct val="100000"/>
              </a:lnSpc>
              <a:buNone/>
            </a:pPr>
            <a:endParaRPr lang="en-US" sz="3200" dirty="0"/>
          </a:p>
          <a:p>
            <a:pPr marL="0" indent="0" algn="ctr">
              <a:lnSpc>
                <a:spcPct val="100000"/>
              </a:lnSpc>
              <a:buNone/>
            </a:pPr>
            <a:r>
              <a:rPr lang="hu-HU" sz="3200" i="1" dirty="0" smtClean="0"/>
              <a:t>Bizony</a:t>
            </a:r>
            <a:r>
              <a:rPr lang="hu-HU" sz="3200" i="1" dirty="0"/>
              <a:t>, bizony mondom néktek, hogy sírtok és jajgattok </a:t>
            </a:r>
            <a:r>
              <a:rPr lang="hu-HU" sz="3200" i="1" dirty="0" smtClean="0"/>
              <a:t>ti, a </a:t>
            </a:r>
            <a:r>
              <a:rPr lang="hu-HU" sz="3200" i="1" dirty="0"/>
              <a:t>világ pedig örül: ti szomorkodtok, </a:t>
            </a:r>
            <a:endParaRPr lang="hu-HU" sz="3200" i="1" dirty="0" smtClean="0"/>
          </a:p>
          <a:p>
            <a:pPr marL="0" indent="0" algn="ctr">
              <a:lnSpc>
                <a:spcPct val="100000"/>
              </a:lnSpc>
              <a:buNone/>
            </a:pPr>
            <a:r>
              <a:rPr lang="hu-HU" sz="3200" b="1" i="1" dirty="0" smtClean="0"/>
              <a:t>hanem </a:t>
            </a:r>
            <a:r>
              <a:rPr lang="hu-HU" sz="3200" b="1" i="1" dirty="0"/>
              <a:t>a ti szomorúságtok örömre fordul</a:t>
            </a:r>
            <a:r>
              <a:rPr lang="hu-HU" sz="3200" dirty="0" smtClean="0"/>
              <a:t>.</a:t>
            </a:r>
          </a:p>
          <a:p>
            <a:pPr marL="0" indent="0" algn="ctr">
              <a:lnSpc>
                <a:spcPct val="100000"/>
              </a:lnSpc>
              <a:buNone/>
            </a:pPr>
            <a:endParaRPr lang="hu-HU" sz="3200" dirty="0"/>
          </a:p>
          <a:p>
            <a:pPr marL="0" indent="0" algn="ctr">
              <a:lnSpc>
                <a:spcPct val="100000"/>
              </a:lnSpc>
              <a:buNone/>
            </a:pPr>
            <a:r>
              <a:rPr lang="hu-HU" sz="3200" dirty="0" smtClean="0"/>
              <a:t> </a:t>
            </a:r>
            <a:r>
              <a:rPr lang="hu-HU" sz="2000" dirty="0" smtClean="0"/>
              <a:t>János  16:20 </a:t>
            </a:r>
          </a:p>
          <a:p>
            <a:pPr algn="ctr">
              <a:lnSpc>
                <a:spcPct val="100000"/>
              </a:lnSpc>
            </a:pPr>
            <a:endParaRPr lang="en-US" sz="3200" dirty="0"/>
          </a:p>
        </p:txBody>
      </p:sp>
    </p:spTree>
    <p:extLst>
      <p:ext uri="{BB962C8B-B14F-4D97-AF65-F5344CB8AC3E}">
        <p14:creationId xmlns:p14="http://schemas.microsoft.com/office/powerpoint/2010/main" val="771024350"/>
      </p:ext>
    </p:extLst>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F7FA314-BF57-1D4C-9667-FF5441C036A0}"/>
              </a:ext>
            </a:extLst>
          </p:cNvPr>
          <p:cNvSpPr>
            <a:spLocks noGrp="1"/>
          </p:cNvSpPr>
          <p:nvPr>
            <p:ph idx="1"/>
          </p:nvPr>
        </p:nvSpPr>
        <p:spPr>
          <a:xfrm>
            <a:off x="648931" y="931026"/>
            <a:ext cx="5818372" cy="5292794"/>
          </a:xfrm>
        </p:spPr>
        <p:txBody>
          <a:bodyPr>
            <a:normAutofit/>
          </a:bodyPr>
          <a:lstStyle/>
          <a:p>
            <a:pPr marL="0" indent="0" algn="ctr">
              <a:lnSpc>
                <a:spcPct val="100000"/>
              </a:lnSpc>
              <a:buNone/>
            </a:pPr>
            <a:endParaRPr lang="en-US" sz="3200" i="1" dirty="0"/>
          </a:p>
          <a:p>
            <a:pPr marL="0" indent="0" algn="ctr">
              <a:buNone/>
            </a:pPr>
            <a:r>
              <a:rPr lang="hu-HU" sz="3200" i="1" dirty="0"/>
              <a:t>Rám jöttek veszedelmem napján; de az Úr volt az én támaszom.</a:t>
            </a:r>
            <a:endParaRPr lang="hu-HU" sz="3200" dirty="0"/>
          </a:p>
          <a:p>
            <a:pPr marL="0" indent="0" algn="ctr">
              <a:buNone/>
            </a:pPr>
            <a:r>
              <a:rPr lang="hu-HU" sz="3200" i="1" dirty="0"/>
              <a:t>És kivitt engem tágas helyre; </a:t>
            </a:r>
            <a:r>
              <a:rPr lang="hu-HU" sz="3200" b="1" i="1" dirty="0">
                <a:solidFill>
                  <a:srgbClr val="FF2F92"/>
                </a:solidFill>
              </a:rPr>
              <a:t>kiragadt engem, mert kedvét leli bennem</a:t>
            </a:r>
            <a:r>
              <a:rPr lang="hu-HU" sz="3200" b="1" i="1" dirty="0" smtClean="0">
                <a:solidFill>
                  <a:srgbClr val="FF2F92"/>
                </a:solidFill>
              </a:rPr>
              <a:t>.</a:t>
            </a:r>
          </a:p>
          <a:p>
            <a:pPr marL="0" indent="0" algn="ctr">
              <a:buNone/>
            </a:pPr>
            <a:endParaRPr lang="hu-HU" sz="3200" b="1" dirty="0"/>
          </a:p>
          <a:p>
            <a:pPr marL="0" indent="0" algn="ctr">
              <a:lnSpc>
                <a:spcPct val="100000"/>
              </a:lnSpc>
              <a:buNone/>
            </a:pPr>
            <a:r>
              <a:rPr lang="hu-HU" sz="2000" dirty="0" smtClean="0"/>
              <a:t>Zsolt 18:18-19</a:t>
            </a:r>
          </a:p>
          <a:p>
            <a:pPr algn="ctr">
              <a:lnSpc>
                <a:spcPct val="100000"/>
              </a:lnSpc>
            </a:pPr>
            <a:endParaRPr lang="en-US" sz="3200" dirty="0"/>
          </a:p>
        </p:txBody>
      </p:sp>
      <p:pic>
        <p:nvPicPr>
          <p:cNvPr id="4" name="Picture 3" descr="A close up of an umbrella&#10;&#10;Description automatically generated">
            <a:extLst>
              <a:ext uri="{FF2B5EF4-FFF2-40B4-BE49-F238E27FC236}">
                <a16:creationId xmlns:a16="http://schemas.microsoft.com/office/drawing/2014/main" xmlns="" id="{85268BE6-EA04-0C46-8DB7-3CAA3EA96FA5}"/>
              </a:ext>
            </a:extLst>
          </p:cNvPr>
          <p:cNvPicPr>
            <a:picLocks noChangeAspect="1"/>
          </p:cNvPicPr>
          <p:nvPr/>
        </p:nvPicPr>
        <p:blipFill rotWithShape="1">
          <a:blip r:embed="rId3"/>
          <a:srcRect l="30831" r="18473"/>
          <a:stretch/>
        </p:blipFill>
        <p:spPr>
          <a:xfrm>
            <a:off x="7556408" y="10"/>
            <a:ext cx="4635591" cy="6857990"/>
          </a:xfrm>
          <a:prstGeom prst="rect">
            <a:avLst/>
          </a:prstGeom>
          <a:effectLst/>
        </p:spPr>
      </p:pic>
    </p:spTree>
    <p:extLst>
      <p:ext uri="{BB962C8B-B14F-4D97-AF65-F5344CB8AC3E}">
        <p14:creationId xmlns:p14="http://schemas.microsoft.com/office/powerpoint/2010/main" val="1039449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20539D07-09FA-D14C-A36C-62E8EB0761F2}"/>
              </a:ext>
            </a:extLst>
          </p:cNvPr>
          <p:cNvPicPr>
            <a:picLocks noChangeAspect="1"/>
          </p:cNvPicPr>
          <p:nvPr/>
        </p:nvPicPr>
        <p:blipFill rotWithShape="1">
          <a:blip r:embed="rId3">
            <a:alphaModFix/>
            <a:extLst/>
          </a:blip>
          <a:srcRect l="21216" r="8857"/>
          <a:stretch/>
        </p:blipFill>
        <p:spPr>
          <a:xfrm>
            <a:off x="5797543" y="10"/>
            <a:ext cx="6394152" cy="6857990"/>
          </a:xfrm>
          <a:prstGeom prst="rect">
            <a:avLst/>
          </a:prstGeom>
        </p:spPr>
      </p:pic>
      <p:pic>
        <p:nvPicPr>
          <p:cNvPr id="9" name="Picture 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3" name="Content Placeholder 2">
            <a:extLst>
              <a:ext uri="{FF2B5EF4-FFF2-40B4-BE49-F238E27FC236}">
                <a16:creationId xmlns:a16="http://schemas.microsoft.com/office/drawing/2014/main" xmlns="" id="{67E4CA67-ED25-6A4D-9E72-6A9905ED7C3C}"/>
              </a:ext>
            </a:extLst>
          </p:cNvPr>
          <p:cNvSpPr>
            <a:spLocks noGrp="1"/>
          </p:cNvSpPr>
          <p:nvPr>
            <p:ph idx="1"/>
          </p:nvPr>
        </p:nvSpPr>
        <p:spPr>
          <a:xfrm>
            <a:off x="327467" y="830775"/>
            <a:ext cx="5469771" cy="5196449"/>
          </a:xfrm>
        </p:spPr>
        <p:txBody>
          <a:bodyPr anchor="ctr">
            <a:normAutofit/>
          </a:bodyPr>
          <a:lstStyle/>
          <a:p>
            <a:pPr marL="0" indent="0" algn="ctr">
              <a:lnSpc>
                <a:spcPct val="100000"/>
              </a:lnSpc>
              <a:buNone/>
            </a:pPr>
            <a:endParaRPr lang="en-US" sz="3200" i="1" dirty="0">
              <a:solidFill>
                <a:srgbClr val="000000"/>
              </a:solidFill>
            </a:endParaRPr>
          </a:p>
          <a:p>
            <a:pPr marL="0" indent="0" algn="ctr">
              <a:lnSpc>
                <a:spcPct val="100000"/>
              </a:lnSpc>
              <a:buNone/>
            </a:pPr>
            <a:endParaRPr lang="en-US" sz="3200" i="1" dirty="0">
              <a:solidFill>
                <a:srgbClr val="000000"/>
              </a:solidFill>
            </a:endParaRPr>
          </a:p>
          <a:p>
            <a:pPr marL="0" indent="0" algn="ctr">
              <a:buNone/>
            </a:pPr>
            <a:r>
              <a:rPr lang="hu-HU" sz="3200" i="1" dirty="0"/>
              <a:t>Tollaival fedez be téged, </a:t>
            </a:r>
            <a:endParaRPr lang="hu-HU" sz="3200" i="1" dirty="0" smtClean="0"/>
          </a:p>
          <a:p>
            <a:pPr marL="0" indent="0" algn="ctr">
              <a:buNone/>
            </a:pPr>
            <a:r>
              <a:rPr lang="hu-HU" sz="3200" i="1" dirty="0" smtClean="0"/>
              <a:t>és </a:t>
            </a:r>
            <a:r>
              <a:rPr lang="hu-HU" sz="3200" i="1" dirty="0"/>
              <a:t>szárnyai alatt lészen oltalmad</a:t>
            </a:r>
            <a:r>
              <a:rPr lang="hu-HU" sz="3200" i="1" dirty="0" smtClean="0"/>
              <a:t>;</a:t>
            </a:r>
          </a:p>
          <a:p>
            <a:pPr marL="0" indent="0" algn="ctr">
              <a:buNone/>
            </a:pPr>
            <a:r>
              <a:rPr lang="hu-HU" sz="3200" i="1" dirty="0" smtClean="0">
                <a:solidFill>
                  <a:srgbClr val="FF18B3"/>
                </a:solidFill>
              </a:rPr>
              <a:t> </a:t>
            </a:r>
            <a:r>
              <a:rPr lang="hu-HU" sz="3200" b="1" i="1" dirty="0" smtClean="0">
                <a:solidFill>
                  <a:srgbClr val="FF2F92"/>
                </a:solidFill>
              </a:rPr>
              <a:t>pajzs </a:t>
            </a:r>
            <a:r>
              <a:rPr lang="hu-HU" sz="3200" b="1" i="1" dirty="0">
                <a:solidFill>
                  <a:srgbClr val="FF2F92"/>
                </a:solidFill>
              </a:rPr>
              <a:t>és páncél az ő hűsége</a:t>
            </a:r>
            <a:r>
              <a:rPr lang="hu-HU" sz="3200" i="1" dirty="0" smtClean="0">
                <a:solidFill>
                  <a:srgbClr val="FF2F92"/>
                </a:solidFill>
              </a:rPr>
              <a:t>.</a:t>
            </a:r>
          </a:p>
          <a:p>
            <a:pPr marL="0" indent="0" algn="ctr">
              <a:buNone/>
            </a:pPr>
            <a:endParaRPr lang="hu-HU" sz="3200" dirty="0">
              <a:solidFill>
                <a:srgbClr val="FF18B3"/>
              </a:solidFill>
            </a:endParaRPr>
          </a:p>
          <a:p>
            <a:pPr marL="0" indent="0" algn="ctr">
              <a:lnSpc>
                <a:spcPct val="100000"/>
              </a:lnSpc>
              <a:buNone/>
            </a:pPr>
            <a:r>
              <a:rPr lang="hu-HU" sz="2000" dirty="0" smtClean="0">
                <a:solidFill>
                  <a:srgbClr val="000000"/>
                </a:solidFill>
              </a:rPr>
              <a:t>Zsolt 91:4 </a:t>
            </a:r>
          </a:p>
          <a:p>
            <a:pPr marL="0" indent="0" algn="ctr">
              <a:lnSpc>
                <a:spcPct val="100000"/>
              </a:lnSpc>
              <a:buNone/>
            </a:pPr>
            <a:endParaRPr lang="en-US" sz="3200" dirty="0">
              <a:solidFill>
                <a:srgbClr val="000000"/>
              </a:solidFill>
            </a:endParaRPr>
          </a:p>
        </p:txBody>
      </p:sp>
    </p:spTree>
    <p:extLst>
      <p:ext uri="{BB962C8B-B14F-4D97-AF65-F5344CB8AC3E}">
        <p14:creationId xmlns:p14="http://schemas.microsoft.com/office/powerpoint/2010/main" val="2132488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1FEC32-D100-0B49-BB39-5994523A6216}"/>
              </a:ext>
            </a:extLst>
          </p:cNvPr>
          <p:cNvSpPr>
            <a:spLocks noGrp="1"/>
          </p:cNvSpPr>
          <p:nvPr>
            <p:ph type="title"/>
          </p:nvPr>
        </p:nvSpPr>
        <p:spPr>
          <a:xfrm>
            <a:off x="312058" y="803325"/>
            <a:ext cx="6204856" cy="1325563"/>
          </a:xfrm>
        </p:spPr>
        <p:txBody>
          <a:bodyPr>
            <a:normAutofit/>
          </a:bodyPr>
          <a:lstStyle/>
          <a:p>
            <a:pPr algn="ctr"/>
            <a:r>
              <a:rPr lang="hu-HU" sz="4000" dirty="0" smtClean="0">
                <a:latin typeface="Avenir Next" panose="020B0503020202020204" pitchFamily="34" charset="0"/>
              </a:rPr>
              <a:t>MIT JELENT A </a:t>
            </a:r>
            <a:r>
              <a:rPr lang="hu-HU" sz="4000" b="1" dirty="0" smtClean="0">
                <a:latin typeface="Avenir Next" panose="020B0503020202020204" pitchFamily="34" charset="0"/>
              </a:rPr>
              <a:t>RUGALMASSÁG?</a:t>
            </a:r>
            <a:endParaRPr lang="hu-HU" sz="4000" b="1" dirty="0">
              <a:latin typeface="Avenir Next" panose="020B0503020202020204" pitchFamily="34" charset="0"/>
            </a:endParaRPr>
          </a:p>
        </p:txBody>
      </p:sp>
      <p:sp>
        <p:nvSpPr>
          <p:cNvPr id="3" name="Content Placeholder 2">
            <a:extLst>
              <a:ext uri="{FF2B5EF4-FFF2-40B4-BE49-F238E27FC236}">
                <a16:creationId xmlns:a16="http://schemas.microsoft.com/office/drawing/2014/main" xmlns="" id="{3795E57B-B70C-D240-A22E-D31CD348FC76}"/>
              </a:ext>
            </a:extLst>
          </p:cNvPr>
          <p:cNvSpPr>
            <a:spLocks noGrp="1"/>
          </p:cNvSpPr>
          <p:nvPr>
            <p:ph idx="1"/>
          </p:nvPr>
        </p:nvSpPr>
        <p:spPr>
          <a:xfrm>
            <a:off x="762000" y="2279017"/>
            <a:ext cx="5609220" cy="3991153"/>
          </a:xfrm>
        </p:spPr>
        <p:txBody>
          <a:bodyPr anchor="t">
            <a:normAutofit/>
          </a:bodyPr>
          <a:lstStyle/>
          <a:p>
            <a:pPr marL="0" indent="0">
              <a:lnSpc>
                <a:spcPct val="110000"/>
              </a:lnSpc>
              <a:buNone/>
            </a:pPr>
            <a:r>
              <a:rPr lang="hu-HU" sz="2400" b="1" dirty="0" smtClean="0">
                <a:solidFill>
                  <a:schemeClr val="bg2">
                    <a:lumMod val="20000"/>
                    <a:lumOff val="80000"/>
                  </a:schemeClr>
                </a:solidFill>
              </a:rPr>
              <a:t>Első meghatározás</a:t>
            </a:r>
            <a:r>
              <a:rPr lang="en-US" sz="2400" b="1" dirty="0" smtClean="0">
                <a:solidFill>
                  <a:schemeClr val="bg2">
                    <a:lumMod val="20000"/>
                    <a:lumOff val="80000"/>
                  </a:schemeClr>
                </a:solidFill>
              </a:rPr>
              <a:t>:</a:t>
            </a:r>
            <a:endParaRPr lang="en-US" sz="2400" b="1" dirty="0">
              <a:solidFill>
                <a:schemeClr val="bg2">
                  <a:lumMod val="20000"/>
                  <a:lumOff val="80000"/>
                </a:schemeClr>
              </a:solidFill>
            </a:endParaRPr>
          </a:p>
          <a:p>
            <a:pPr marL="0" indent="0">
              <a:lnSpc>
                <a:spcPct val="110000"/>
              </a:lnSpc>
              <a:buNone/>
            </a:pPr>
            <a:r>
              <a:rPr lang="hu-HU" sz="2400" i="1" dirty="0"/>
              <a:t>„A rugalmasság egy megfeszített test képessége, hogy egy nagy nyomás okozta deformáció után helyreállítsa méretét és alakját.”</a:t>
            </a:r>
            <a:r>
              <a:rPr lang="hu-HU" sz="2400" dirty="0"/>
              <a:t> </a:t>
            </a:r>
            <a:endParaRPr lang="en-US" sz="1200" dirty="0"/>
          </a:p>
          <a:p>
            <a:pPr marL="0" indent="0">
              <a:buNone/>
            </a:pPr>
            <a:r>
              <a:rPr lang="hu-HU" sz="2400" dirty="0"/>
              <a:t>A rugalmasság ilyen formája mutatkozik egy kismama alakján, ahogy a baba születése után visszanyeri eredeti alakját.  </a:t>
            </a:r>
          </a:p>
        </p:txBody>
      </p:sp>
      <p:sp>
        <p:nvSpPr>
          <p:cNvPr id="10" name="Freeform: Shape 9">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close up of an umbrella&#10;&#10;Description automatically generated">
            <a:extLst>
              <a:ext uri="{FF2B5EF4-FFF2-40B4-BE49-F238E27FC236}">
                <a16:creationId xmlns:a16="http://schemas.microsoft.com/office/drawing/2014/main" xmlns="" id="{E053EAD5-02DF-0A45-BBC6-90FCF12C4134}"/>
              </a:ext>
            </a:extLst>
          </p:cNvPr>
          <p:cNvPicPr>
            <a:picLocks noChangeAspect="1"/>
          </p:cNvPicPr>
          <p:nvPr/>
        </p:nvPicPr>
        <p:blipFill rotWithShape="1">
          <a:blip r:embed="rId3"/>
          <a:srcRect l="20092" r="7735" b="1"/>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92179195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F55350-6AC3-D141-A1DF-B9F889FA2443}"/>
              </a:ext>
            </a:extLst>
          </p:cNvPr>
          <p:cNvSpPr>
            <a:spLocks noGrp="1"/>
          </p:cNvSpPr>
          <p:nvPr>
            <p:ph type="title"/>
          </p:nvPr>
        </p:nvSpPr>
        <p:spPr>
          <a:xfrm>
            <a:off x="275771" y="803325"/>
            <a:ext cx="6474370" cy="1325563"/>
          </a:xfrm>
        </p:spPr>
        <p:txBody>
          <a:bodyPr>
            <a:normAutofit/>
          </a:bodyPr>
          <a:lstStyle/>
          <a:p>
            <a:r>
              <a:rPr lang="hu-HU" sz="4000" dirty="0">
                <a:latin typeface="Avenir Next" panose="020B0503020202020204" pitchFamily="34" charset="0"/>
              </a:rPr>
              <a:t>MIT JELENT A </a:t>
            </a:r>
            <a:r>
              <a:rPr lang="hu-HU" sz="4000" b="1" dirty="0">
                <a:latin typeface="Avenir Next" panose="020B0503020202020204" pitchFamily="34" charset="0"/>
              </a:rPr>
              <a:t>RUGALMASSÁG?</a:t>
            </a:r>
          </a:p>
        </p:txBody>
      </p:sp>
      <p:sp>
        <p:nvSpPr>
          <p:cNvPr id="3" name="Content Placeholder 2">
            <a:extLst>
              <a:ext uri="{FF2B5EF4-FFF2-40B4-BE49-F238E27FC236}">
                <a16:creationId xmlns:a16="http://schemas.microsoft.com/office/drawing/2014/main" xmlns="" id="{007D1131-535F-DF46-A5DE-C11C0241400C}"/>
              </a:ext>
            </a:extLst>
          </p:cNvPr>
          <p:cNvSpPr>
            <a:spLocks noGrp="1"/>
          </p:cNvSpPr>
          <p:nvPr>
            <p:ph idx="1"/>
          </p:nvPr>
        </p:nvSpPr>
        <p:spPr>
          <a:xfrm>
            <a:off x="762000" y="2279017"/>
            <a:ext cx="5314543" cy="3775657"/>
          </a:xfrm>
        </p:spPr>
        <p:txBody>
          <a:bodyPr anchor="t">
            <a:normAutofit/>
          </a:bodyPr>
          <a:lstStyle/>
          <a:p>
            <a:pPr marL="0" indent="0">
              <a:lnSpc>
                <a:spcPct val="100000"/>
              </a:lnSpc>
              <a:buNone/>
            </a:pPr>
            <a:r>
              <a:rPr lang="hu-HU" sz="2400" b="1" dirty="0" smtClean="0">
                <a:solidFill>
                  <a:schemeClr val="accent1">
                    <a:lumMod val="20000"/>
                    <a:lumOff val="80000"/>
                  </a:schemeClr>
                </a:solidFill>
              </a:rPr>
              <a:t>Második meghatározás:</a:t>
            </a:r>
          </a:p>
          <a:p>
            <a:pPr marL="0" indent="0">
              <a:lnSpc>
                <a:spcPct val="100000"/>
              </a:lnSpc>
              <a:buNone/>
            </a:pPr>
            <a:r>
              <a:rPr lang="hu-HU" sz="2400" i="1" dirty="0"/>
              <a:t>„Képesség a helyreállásra, vagy a szerencsétlenül változó körülményekhez való alkalmazkodásra.” </a:t>
            </a:r>
            <a:endParaRPr lang="hu-HU" sz="2400" i="1" dirty="0" smtClean="0"/>
          </a:p>
          <a:p>
            <a:pPr marL="0" indent="0">
              <a:lnSpc>
                <a:spcPct val="100000"/>
              </a:lnSpc>
              <a:buNone/>
            </a:pPr>
            <a:endParaRPr lang="hu-HU" sz="2400" i="1" dirty="0" smtClean="0"/>
          </a:p>
          <a:p>
            <a:pPr marL="0" indent="0">
              <a:buNone/>
            </a:pPr>
            <a:r>
              <a:rPr lang="hu-HU" sz="2400" dirty="0"/>
              <a:t>Ez a fajta rugalmasság</a:t>
            </a:r>
            <a:r>
              <a:rPr lang="hu-HU" sz="2400" i="1" dirty="0"/>
              <a:t> </a:t>
            </a:r>
            <a:r>
              <a:rPr lang="hu-HU" sz="2400" dirty="0"/>
              <a:t>a váratlan eseményekhez, - mint baleset, természeti csapás tragédiák vagy jelentős stressz hatás- való alkalmazkodás képessége.</a:t>
            </a:r>
          </a:p>
          <a:p>
            <a:endParaRPr lang="hu-HU" sz="2400" dirty="0"/>
          </a:p>
        </p:txBody>
      </p:sp>
      <p:sp>
        <p:nvSpPr>
          <p:cNvPr id="9" name="Freeform: Shape 8">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close up of an umbrella&#10;&#10;Description automatically generated">
            <a:extLst>
              <a:ext uri="{FF2B5EF4-FFF2-40B4-BE49-F238E27FC236}">
                <a16:creationId xmlns:a16="http://schemas.microsoft.com/office/drawing/2014/main" xmlns="" id="{EB9923E8-0995-4643-B44D-A79F8E82F810}"/>
              </a:ext>
            </a:extLst>
          </p:cNvPr>
          <p:cNvPicPr>
            <a:picLocks noChangeAspect="1"/>
          </p:cNvPicPr>
          <p:nvPr/>
        </p:nvPicPr>
        <p:blipFill rotWithShape="1">
          <a:blip r:embed="rId3"/>
          <a:srcRect l="20092" r="7735" b="1"/>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359542338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AB6AF8A0-5CC4-CF4F-84EC-47F5B6A00773}"/>
              </a:ext>
            </a:extLst>
          </p:cNvPr>
          <p:cNvPicPr>
            <a:picLocks noChangeAspect="1"/>
          </p:cNvPicPr>
          <p:nvPr/>
        </p:nvPicPr>
        <p:blipFill rotWithShape="1">
          <a:blip r:embed="rId3">
            <a:alphaModFix/>
            <a:extLst/>
          </a:blip>
          <a:srcRect l="21216" r="8857"/>
          <a:stretch/>
        </p:blipFill>
        <p:spPr>
          <a:xfrm>
            <a:off x="5797543" y="10"/>
            <a:ext cx="6394152" cy="6857990"/>
          </a:xfrm>
          <a:prstGeom prst="rect">
            <a:avLst/>
          </a:prstGeom>
        </p:spPr>
      </p:pic>
      <p:pic>
        <p:nvPicPr>
          <p:cNvPr id="9" name="Picture 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3" name="Content Placeholder 2">
            <a:extLst>
              <a:ext uri="{FF2B5EF4-FFF2-40B4-BE49-F238E27FC236}">
                <a16:creationId xmlns:a16="http://schemas.microsoft.com/office/drawing/2014/main" xmlns="" id="{EC5B2559-CF4F-E845-B351-629A0B9DF92B}"/>
              </a:ext>
            </a:extLst>
          </p:cNvPr>
          <p:cNvSpPr>
            <a:spLocks noGrp="1"/>
          </p:cNvSpPr>
          <p:nvPr>
            <p:ph idx="1"/>
          </p:nvPr>
        </p:nvSpPr>
        <p:spPr>
          <a:xfrm>
            <a:off x="804997" y="665018"/>
            <a:ext cx="4706803" cy="5395955"/>
          </a:xfrm>
        </p:spPr>
        <p:txBody>
          <a:bodyPr anchor="ctr">
            <a:normAutofit/>
          </a:bodyPr>
          <a:lstStyle/>
          <a:p>
            <a:pPr marL="0" indent="0" algn="ctr">
              <a:buNone/>
            </a:pPr>
            <a:r>
              <a:rPr lang="hu-HU" dirty="0" smtClean="0">
                <a:solidFill>
                  <a:srgbClr val="000000"/>
                </a:solidFill>
              </a:rPr>
              <a:t>Az embernek </a:t>
            </a:r>
            <a:r>
              <a:rPr lang="hu-HU" sz="2400" b="1" cap="small" dirty="0" smtClean="0">
                <a:solidFill>
                  <a:srgbClr val="FF2F92"/>
                </a:solidFill>
              </a:rPr>
              <a:t>REMÉNYSÉGRE</a:t>
            </a:r>
            <a:r>
              <a:rPr lang="hu-HU" dirty="0" smtClean="0">
                <a:solidFill>
                  <a:srgbClr val="000000"/>
                </a:solidFill>
              </a:rPr>
              <a:t> van szüksége és éreznie kell, hogy </a:t>
            </a:r>
            <a:r>
              <a:rPr lang="hu-HU" b="1" cap="small" dirty="0" smtClean="0">
                <a:solidFill>
                  <a:srgbClr val="FF2F92"/>
                </a:solidFill>
              </a:rPr>
              <a:t>szükség van rá.</a:t>
            </a:r>
          </a:p>
          <a:p>
            <a:pPr marL="0" indent="0" algn="ctr">
              <a:buNone/>
            </a:pPr>
            <a:r>
              <a:rPr lang="hu-HU" dirty="0" smtClean="0">
                <a:solidFill>
                  <a:srgbClr val="000000"/>
                </a:solidFill>
              </a:rPr>
              <a:t>Ezek az Istentől kapott ösztönző erők a </a:t>
            </a:r>
            <a:r>
              <a:rPr lang="hu-HU" b="1" cap="small" dirty="0" smtClean="0">
                <a:solidFill>
                  <a:srgbClr val="FF2F92"/>
                </a:solidFill>
              </a:rPr>
              <a:t>rugalmassággal </a:t>
            </a:r>
            <a:r>
              <a:rPr lang="hu-HU" dirty="0" smtClean="0">
                <a:solidFill>
                  <a:srgbClr val="000000"/>
                </a:solidFill>
              </a:rPr>
              <a:t> és </a:t>
            </a:r>
            <a:r>
              <a:rPr lang="hu-HU" b="1" cap="small" dirty="0" smtClean="0">
                <a:solidFill>
                  <a:srgbClr val="FF2F92"/>
                </a:solidFill>
              </a:rPr>
              <a:t>Alkalmazkodóképességgel </a:t>
            </a:r>
            <a:r>
              <a:rPr lang="hu-HU" dirty="0" smtClean="0">
                <a:solidFill>
                  <a:srgbClr val="000000"/>
                </a:solidFill>
              </a:rPr>
              <a:t>segítenek visszatérni a normális kerékvágásba. </a:t>
            </a:r>
            <a:endParaRPr lang="hu-HU" b="1" cap="small" dirty="0">
              <a:solidFill>
                <a:srgbClr val="FF2F92"/>
              </a:solidFill>
            </a:endParaRPr>
          </a:p>
        </p:txBody>
      </p:sp>
    </p:spTree>
    <p:extLst>
      <p:ext uri="{BB962C8B-B14F-4D97-AF65-F5344CB8AC3E}">
        <p14:creationId xmlns:p14="http://schemas.microsoft.com/office/powerpoint/2010/main" val="910540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868B08-19C7-8E41-A20A-DDBF27B751F2}"/>
              </a:ext>
            </a:extLst>
          </p:cNvPr>
          <p:cNvSpPr>
            <a:spLocks noGrp="1"/>
          </p:cNvSpPr>
          <p:nvPr>
            <p:ph type="title"/>
          </p:nvPr>
        </p:nvSpPr>
        <p:spPr>
          <a:xfrm>
            <a:off x="4965430" y="216128"/>
            <a:ext cx="6916330" cy="1915428"/>
          </a:xfrm>
        </p:spPr>
        <p:txBody>
          <a:bodyPr anchor="b">
            <a:normAutofit/>
          </a:bodyPr>
          <a:lstStyle/>
          <a:p>
            <a:pPr algn="ctr"/>
            <a:r>
              <a:rPr lang="hu-HU" sz="3200" b="1" dirty="0" smtClean="0">
                <a:latin typeface="+mn-lt"/>
              </a:rPr>
              <a:t>ISTEN </a:t>
            </a:r>
            <a:r>
              <a:rPr lang="hu-HU" sz="3200" b="1" dirty="0" smtClean="0"/>
              <a:t/>
            </a:r>
            <a:br>
              <a:rPr lang="hu-HU" sz="3200" b="1" dirty="0" smtClean="0"/>
            </a:br>
            <a:r>
              <a:rPr lang="hu-HU" sz="3200" b="1" dirty="0" smtClean="0"/>
              <a:t> </a:t>
            </a:r>
            <a:r>
              <a:rPr lang="hu-HU" sz="2800" i="1" dirty="0" smtClean="0">
                <a:latin typeface="Book Antiqua" panose="02040602050305030304" pitchFamily="18" charset="0"/>
              </a:rPr>
              <a:t>lélektani módszerekkel </a:t>
            </a:r>
            <a:r>
              <a:rPr lang="hu-HU" sz="2800" b="1" dirty="0" smtClean="0"/>
              <a:t>MUTATOTT </a:t>
            </a:r>
            <a:r>
              <a:rPr lang="hu-HU" sz="2800" b="1" dirty="0"/>
              <a:t>UTAT </a:t>
            </a:r>
            <a:r>
              <a:rPr lang="hu-HU" sz="2800" b="1" dirty="0" smtClean="0"/>
              <a:t>A RUGALMASSÁGHOZ</a:t>
            </a:r>
            <a:r>
              <a:rPr lang="hu-HU" sz="2800" i="1" dirty="0" smtClean="0">
                <a:latin typeface="Book Antiqua" panose="02040602050305030304" pitchFamily="18" charset="0"/>
              </a:rPr>
              <a:t/>
            </a:r>
            <a:br>
              <a:rPr lang="hu-HU" sz="2800" i="1" dirty="0" smtClean="0">
                <a:latin typeface="Book Antiqua" panose="02040602050305030304" pitchFamily="18" charset="0"/>
              </a:rPr>
            </a:br>
            <a:r>
              <a:rPr lang="hu-HU" sz="2800" i="1" dirty="0" smtClean="0">
                <a:latin typeface="Book Antiqua" panose="02040602050305030304" pitchFamily="18" charset="0"/>
              </a:rPr>
              <a:t>Carmennek és Marknak </a:t>
            </a:r>
            <a:endParaRPr lang="hu-HU" sz="3200" i="1" dirty="0">
              <a:latin typeface="Book Antiqua" panose="02040602050305030304" pitchFamily="18" charset="0"/>
            </a:endParaRPr>
          </a:p>
        </p:txBody>
      </p:sp>
      <p:pic>
        <p:nvPicPr>
          <p:cNvPr id="4" name="Picture 3" descr="A close up of an umbrella&#10;&#10;Description automatically generated">
            <a:extLst>
              <a:ext uri="{FF2B5EF4-FFF2-40B4-BE49-F238E27FC236}">
                <a16:creationId xmlns:a16="http://schemas.microsoft.com/office/drawing/2014/main" xmlns="" id="{A8A4C63C-924C-CA47-9BA8-B12A383653CB}"/>
              </a:ext>
            </a:extLst>
          </p:cNvPr>
          <p:cNvPicPr>
            <a:picLocks noChangeAspect="1"/>
          </p:cNvPicPr>
          <p:nvPr/>
        </p:nvPicPr>
        <p:blipFill rotWithShape="1">
          <a:blip r:embed="rId3"/>
          <a:srcRect l="30832" r="18473"/>
          <a:stretch/>
        </p:blipFill>
        <p:spPr>
          <a:xfrm>
            <a:off x="20" y="10"/>
            <a:ext cx="4635571" cy="6857990"/>
          </a:xfrm>
          <a:prstGeom prst="rect">
            <a:avLst/>
          </a:prstGeom>
          <a:effectLst/>
        </p:spPr>
      </p:pic>
      <p:cxnSp>
        <p:nvCxnSpPr>
          <p:cNvPr id="13" name="Straight Connector 8">
            <a:extLst>
              <a:ext uri="{FF2B5EF4-FFF2-40B4-BE49-F238E27FC236}">
                <a16:creationId xmlns:a16="http://schemas.microsoft.com/office/drawing/2014/main" xmlns=""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080934" y="2115117"/>
            <a:ext cx="6309360" cy="0"/>
          </a:xfrm>
          <a:prstGeom prst="line">
            <a:avLst/>
          </a:prstGeom>
          <a:ln w="19050">
            <a:solidFill>
              <a:srgbClr val="FF407D"/>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7064CE3F-34DB-E742-9DEF-B35258073716}"/>
              </a:ext>
            </a:extLst>
          </p:cNvPr>
          <p:cNvSpPr>
            <a:spLocks noGrp="1"/>
          </p:cNvSpPr>
          <p:nvPr>
            <p:ph idx="1"/>
          </p:nvPr>
        </p:nvSpPr>
        <p:spPr>
          <a:xfrm>
            <a:off x="5181560" y="2172391"/>
            <a:ext cx="6586489" cy="4095404"/>
          </a:xfrm>
        </p:spPr>
        <p:txBody>
          <a:bodyPr>
            <a:normAutofit/>
          </a:bodyPr>
          <a:lstStyle/>
          <a:p>
            <a:pPr marL="0" indent="0">
              <a:lnSpc>
                <a:spcPct val="100000"/>
              </a:lnSpc>
              <a:buNone/>
            </a:pPr>
            <a:endParaRPr lang="en-US" sz="2400" dirty="0"/>
          </a:p>
          <a:p>
            <a:pPr>
              <a:lnSpc>
                <a:spcPct val="100000"/>
              </a:lnSpc>
            </a:pPr>
            <a:r>
              <a:rPr lang="hu-HU" sz="2400" dirty="0"/>
              <a:t>A Szentírás ígéreteinek megtanulásával és ismételgetésével találtak lelküknek békességet</a:t>
            </a:r>
            <a:r>
              <a:rPr lang="hu-HU" sz="2400" dirty="0" smtClean="0"/>
              <a:t>.</a:t>
            </a:r>
          </a:p>
          <a:p>
            <a:pPr>
              <a:lnSpc>
                <a:spcPct val="100000"/>
              </a:lnSpc>
            </a:pPr>
            <a:r>
              <a:rPr lang="hu-HU" sz="2400" dirty="0"/>
              <a:t>Hívők gondoskodó közösségétől kaptak támogatást a gyülekezetben. </a:t>
            </a:r>
            <a:endParaRPr lang="hu-HU" sz="2400" dirty="0" smtClean="0"/>
          </a:p>
          <a:p>
            <a:r>
              <a:rPr lang="hu-HU" sz="2400" dirty="0"/>
              <a:t>Vigaszt találtak az imádkozásban, miközben fejlődött Istennel való barátságuk. Őrá bízták legmélyebb érzéseiket, és egyszerűen úgy beszélgettek vele egész nap, mint a legjobb barátjukkal.  </a:t>
            </a:r>
          </a:p>
        </p:txBody>
      </p:sp>
    </p:spTree>
    <p:extLst>
      <p:ext uri="{BB962C8B-B14F-4D97-AF65-F5344CB8AC3E}">
        <p14:creationId xmlns:p14="http://schemas.microsoft.com/office/powerpoint/2010/main" val="556570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8DBFF87D-9792-0140-AB0F-B0818C47E719}"/>
              </a:ext>
            </a:extLst>
          </p:cNvPr>
          <p:cNvPicPr>
            <a:picLocks noChangeAspect="1"/>
          </p:cNvPicPr>
          <p:nvPr/>
        </p:nvPicPr>
        <p:blipFill rotWithShape="1">
          <a:blip r:embed="rId3">
            <a:alphaModFix/>
            <a:extLst/>
          </a:blip>
          <a:srcRect l="21216" r="8857"/>
          <a:stretch/>
        </p:blipFill>
        <p:spPr>
          <a:xfrm>
            <a:off x="5797238" y="10"/>
            <a:ext cx="6394152" cy="6857990"/>
          </a:xfrm>
          <a:prstGeom prst="rect">
            <a:avLst/>
          </a:prstGeom>
        </p:spPr>
      </p:pic>
      <p:pic>
        <p:nvPicPr>
          <p:cNvPr id="9" name="Picture 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xmlns="" id="{1F587935-6FDF-D64E-A7D8-45AF43F131E0}"/>
              </a:ext>
            </a:extLst>
          </p:cNvPr>
          <p:cNvSpPr>
            <a:spLocks noGrp="1"/>
          </p:cNvSpPr>
          <p:nvPr>
            <p:ph type="title"/>
          </p:nvPr>
        </p:nvSpPr>
        <p:spPr>
          <a:xfrm>
            <a:off x="804998" y="798445"/>
            <a:ext cx="4992240" cy="1311664"/>
          </a:xfrm>
        </p:spPr>
        <p:txBody>
          <a:bodyPr>
            <a:normAutofit/>
          </a:bodyPr>
          <a:lstStyle/>
          <a:p>
            <a:r>
              <a:rPr lang="hu-HU" sz="4000" b="1" dirty="0" smtClean="0">
                <a:solidFill>
                  <a:srgbClr val="FF2F92"/>
                </a:solidFill>
                <a:latin typeface="Bahnschrift SemiBold Condensed" panose="020B0502040204020203" pitchFamily="34" charset="0"/>
              </a:rPr>
              <a:t>A RUGALMASSÁG:</a:t>
            </a:r>
            <a:endParaRPr lang="en-US" sz="4000" b="1" dirty="0">
              <a:solidFill>
                <a:srgbClr val="FF2F92"/>
              </a:solidFill>
              <a:latin typeface="Bahnschrift SemiBold Condensed" panose="020B0502040204020203" pitchFamily="34" charset="0"/>
            </a:endParaRPr>
          </a:p>
        </p:txBody>
      </p:sp>
      <p:sp>
        <p:nvSpPr>
          <p:cNvPr id="3" name="Content Placeholder 2">
            <a:extLst>
              <a:ext uri="{FF2B5EF4-FFF2-40B4-BE49-F238E27FC236}">
                <a16:creationId xmlns:a16="http://schemas.microsoft.com/office/drawing/2014/main" xmlns="" id="{CAC97217-706B-B74C-9751-84B0932E08E1}"/>
              </a:ext>
            </a:extLst>
          </p:cNvPr>
          <p:cNvSpPr>
            <a:spLocks noGrp="1"/>
          </p:cNvSpPr>
          <p:nvPr>
            <p:ph idx="1"/>
          </p:nvPr>
        </p:nvSpPr>
        <p:spPr>
          <a:xfrm>
            <a:off x="580768" y="1791730"/>
            <a:ext cx="4757351" cy="4509317"/>
          </a:xfrm>
        </p:spPr>
        <p:txBody>
          <a:bodyPr anchor="ctr">
            <a:normAutofit/>
          </a:bodyPr>
          <a:lstStyle/>
          <a:p>
            <a:r>
              <a:rPr lang="hu-HU" sz="2400" b="1" dirty="0" smtClean="0"/>
              <a:t>A rugalmasság </a:t>
            </a:r>
            <a:r>
              <a:rPr lang="hu-HU" sz="2400" dirty="0"/>
              <a:t>nem személyiségjegy. </a:t>
            </a:r>
            <a:endParaRPr lang="hu-HU" sz="2400" dirty="0" smtClean="0"/>
          </a:p>
          <a:p>
            <a:r>
              <a:rPr lang="hu-HU" sz="2400" b="1" dirty="0" smtClean="0"/>
              <a:t>A </a:t>
            </a:r>
            <a:r>
              <a:rPr lang="hu-HU" sz="2400" b="1" dirty="0"/>
              <a:t>rugalmasság </a:t>
            </a:r>
            <a:r>
              <a:rPr lang="hu-HU" sz="2400" dirty="0"/>
              <a:t>életmód, amit meg kell tanulni és gyakorolni kell. </a:t>
            </a:r>
            <a:endParaRPr lang="hu-HU" sz="2400" dirty="0" smtClean="0"/>
          </a:p>
          <a:p>
            <a:r>
              <a:rPr lang="hu-HU" sz="2400" b="1" dirty="0" smtClean="0"/>
              <a:t>A </a:t>
            </a:r>
            <a:r>
              <a:rPr lang="hu-HU" sz="2400" b="1" dirty="0"/>
              <a:t>rugalmasság </a:t>
            </a:r>
            <a:r>
              <a:rPr lang="hu-HU" sz="2400" dirty="0"/>
              <a:t>visszaegyenesedés, folytatás, újjáépítés, megbocsájtás és az Isten által tőlünk elvárt nagylelkű, szerető élet visszanyerése.  </a:t>
            </a:r>
          </a:p>
          <a:p>
            <a:pPr marL="0" indent="0">
              <a:buNone/>
            </a:pPr>
            <a:endParaRPr lang="hu-HU" sz="2400" dirty="0">
              <a:solidFill>
                <a:srgbClr val="000000"/>
              </a:solidFill>
            </a:endParaRPr>
          </a:p>
        </p:txBody>
      </p:sp>
    </p:spTree>
    <p:extLst>
      <p:ext uri="{BB962C8B-B14F-4D97-AF65-F5344CB8AC3E}">
        <p14:creationId xmlns:p14="http://schemas.microsoft.com/office/powerpoint/2010/main" val="2202976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a16="http://schemas.microsoft.com/office/drawing/2014/main" xmlns="" id="{F2E72A6C-5855-0748-BB64-EDE0DEAA4B24}"/>
              </a:ext>
            </a:extLst>
          </p:cNvPr>
          <p:cNvPicPr>
            <a:picLocks noChangeAspect="1"/>
          </p:cNvPicPr>
          <p:nvPr/>
        </p:nvPicPr>
        <p:blipFill rotWithShape="1">
          <a:blip r:embed="rId3">
            <a:alphaModFix/>
            <a:extLst/>
          </a:blip>
          <a:srcRect l="21216" r="8857"/>
          <a:stretch/>
        </p:blipFill>
        <p:spPr>
          <a:xfrm>
            <a:off x="5797543" y="10"/>
            <a:ext cx="6394152" cy="6857990"/>
          </a:xfrm>
          <a:prstGeom prst="rect">
            <a:avLst/>
          </a:prstGeom>
        </p:spPr>
      </p:pic>
      <p:pic>
        <p:nvPicPr>
          <p:cNvPr id="9" name="Picture 8">
            <a:extLst>
              <a:ext uri="{FF2B5EF4-FFF2-40B4-BE49-F238E27FC236}">
                <a16:creationId xmlns:a16="http://schemas.microsoft.com/office/drawing/2014/main" xmlns=""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3" name="Content Placeholder 2">
            <a:extLst>
              <a:ext uri="{FF2B5EF4-FFF2-40B4-BE49-F238E27FC236}">
                <a16:creationId xmlns:a16="http://schemas.microsoft.com/office/drawing/2014/main" xmlns="" id="{CF841801-C488-5B4F-A7F1-24D8D0E59A66}"/>
              </a:ext>
            </a:extLst>
          </p:cNvPr>
          <p:cNvSpPr>
            <a:spLocks noGrp="1"/>
          </p:cNvSpPr>
          <p:nvPr>
            <p:ph idx="1"/>
          </p:nvPr>
        </p:nvSpPr>
        <p:spPr>
          <a:xfrm>
            <a:off x="315883" y="1014153"/>
            <a:ext cx="5195917" cy="5046820"/>
          </a:xfrm>
        </p:spPr>
        <p:txBody>
          <a:bodyPr anchor="ctr">
            <a:normAutofit/>
          </a:bodyPr>
          <a:lstStyle/>
          <a:p>
            <a:pPr marL="0" indent="0" algn="ctr">
              <a:buNone/>
            </a:pPr>
            <a:r>
              <a:rPr lang="hu-HU" sz="2400" i="1" dirty="0"/>
              <a:t>„Mindenütt nyomorgattatunk, </a:t>
            </a:r>
            <a:r>
              <a:rPr lang="hu-HU" sz="2400" i="1" dirty="0" smtClean="0"/>
              <a:t>de </a:t>
            </a:r>
            <a:r>
              <a:rPr lang="hu-HU" sz="2400" i="1" dirty="0"/>
              <a:t>meg nem szoríttatunk; kétségeskedünk, de nem esünk kétségbe; Üldöztetünk, de el nem hagyatunk; tiportatunk, de el nem </a:t>
            </a:r>
            <a:r>
              <a:rPr lang="hu-HU" sz="2400" i="1" dirty="0" smtClean="0"/>
              <a:t>veszünk.”</a:t>
            </a:r>
            <a:endParaRPr lang="hu-HU" sz="2400" dirty="0"/>
          </a:p>
          <a:p>
            <a:pPr marL="0" indent="0" algn="ctr">
              <a:lnSpc>
                <a:spcPct val="100000"/>
              </a:lnSpc>
              <a:buNone/>
            </a:pPr>
            <a:endParaRPr lang="hu-HU" sz="2400" i="1" dirty="0" smtClean="0">
              <a:solidFill>
                <a:srgbClr val="000000"/>
              </a:solidFill>
            </a:endParaRPr>
          </a:p>
          <a:p>
            <a:pPr marL="0" indent="0" algn="ctr">
              <a:lnSpc>
                <a:spcPct val="100000"/>
              </a:lnSpc>
              <a:buNone/>
            </a:pPr>
            <a:r>
              <a:rPr lang="en-US" sz="2000" dirty="0" smtClean="0">
                <a:solidFill>
                  <a:srgbClr val="000000"/>
                </a:solidFill>
              </a:rPr>
              <a:t>2 </a:t>
            </a:r>
            <a:r>
              <a:rPr lang="hu-HU" sz="2000" dirty="0" smtClean="0">
                <a:solidFill>
                  <a:srgbClr val="000000"/>
                </a:solidFill>
              </a:rPr>
              <a:t>Kor </a:t>
            </a:r>
            <a:r>
              <a:rPr lang="en-US" sz="2000" dirty="0" smtClean="0">
                <a:solidFill>
                  <a:srgbClr val="000000"/>
                </a:solidFill>
              </a:rPr>
              <a:t>4:8</a:t>
            </a:r>
            <a:r>
              <a:rPr lang="hu-HU" sz="2000" dirty="0" smtClean="0">
                <a:solidFill>
                  <a:srgbClr val="000000"/>
                </a:solidFill>
              </a:rPr>
              <a:t> -</a:t>
            </a:r>
            <a:r>
              <a:rPr lang="en-US" sz="2000" dirty="0" smtClean="0">
                <a:solidFill>
                  <a:srgbClr val="000000"/>
                </a:solidFill>
              </a:rPr>
              <a:t> </a:t>
            </a:r>
            <a:r>
              <a:rPr lang="en-US" sz="2000" dirty="0">
                <a:solidFill>
                  <a:srgbClr val="000000"/>
                </a:solidFill>
              </a:rPr>
              <a:t>9</a:t>
            </a:r>
          </a:p>
          <a:p>
            <a:pPr marL="0" indent="0" algn="ctr">
              <a:lnSpc>
                <a:spcPct val="100000"/>
              </a:lnSpc>
              <a:buNone/>
            </a:pPr>
            <a:endParaRPr lang="en-US" sz="2400" dirty="0">
              <a:solidFill>
                <a:srgbClr val="000000"/>
              </a:solidFill>
            </a:endParaRPr>
          </a:p>
          <a:p>
            <a:pPr marL="0" indent="0" algn="ctr">
              <a:lnSpc>
                <a:spcPct val="100000"/>
              </a:lnSpc>
              <a:buNone/>
            </a:pPr>
            <a:r>
              <a:rPr lang="hu-HU" sz="2400" b="1" dirty="0" smtClean="0">
                <a:solidFill>
                  <a:srgbClr val="000000"/>
                </a:solidFill>
              </a:rPr>
              <a:t>A rugalmasság </a:t>
            </a:r>
            <a:r>
              <a:rPr lang="hu-HU" sz="2400" b="1" cap="small" dirty="0" smtClean="0">
                <a:solidFill>
                  <a:srgbClr val="FF2F92"/>
                </a:solidFill>
              </a:rPr>
              <a:t>TERMÉSZETES,</a:t>
            </a:r>
            <a:endParaRPr lang="en-US" sz="2400" b="1" cap="small" dirty="0">
              <a:solidFill>
                <a:srgbClr val="FF2F92"/>
              </a:solidFill>
            </a:endParaRPr>
          </a:p>
          <a:p>
            <a:pPr marL="0" indent="0" algn="ctr">
              <a:lnSpc>
                <a:spcPct val="100000"/>
              </a:lnSpc>
              <a:buNone/>
            </a:pPr>
            <a:r>
              <a:rPr lang="hu-HU" sz="2400" b="1" dirty="0" smtClean="0">
                <a:solidFill>
                  <a:srgbClr val="000000"/>
                </a:solidFill>
              </a:rPr>
              <a:t>és nem rendkívüli dolog.</a:t>
            </a:r>
            <a:endParaRPr lang="en-US" sz="2400" b="1" dirty="0">
              <a:solidFill>
                <a:srgbClr val="000000"/>
              </a:solidFill>
            </a:endParaRPr>
          </a:p>
        </p:txBody>
      </p:sp>
    </p:spTree>
    <p:extLst>
      <p:ext uri="{BB962C8B-B14F-4D97-AF65-F5344CB8AC3E}">
        <p14:creationId xmlns:p14="http://schemas.microsoft.com/office/powerpoint/2010/main" val="3394879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4BC5C1-9095-EC4B-9FAC-36324E319F62}"/>
              </a:ext>
            </a:extLst>
          </p:cNvPr>
          <p:cNvSpPr>
            <a:spLocks noGrp="1"/>
          </p:cNvSpPr>
          <p:nvPr>
            <p:ph type="title"/>
          </p:nvPr>
        </p:nvSpPr>
        <p:spPr>
          <a:xfrm>
            <a:off x="5080934" y="556054"/>
            <a:ext cx="6520862" cy="1458098"/>
          </a:xfrm>
        </p:spPr>
        <p:txBody>
          <a:bodyPr anchor="b">
            <a:normAutofit/>
          </a:bodyPr>
          <a:lstStyle/>
          <a:p>
            <a:pPr>
              <a:lnSpc>
                <a:spcPct val="100000"/>
              </a:lnSpc>
            </a:pPr>
            <a:r>
              <a:rPr lang="hu-HU" sz="3600" b="1" dirty="0" smtClean="0">
                <a:latin typeface="Bahnschrift SemiBold Condensed" panose="020B0502040204020203" pitchFamily="34" charset="0"/>
              </a:rPr>
              <a:t>RUGALMASSÁGRA VALÓ KÉPESSÉGÜNK </a:t>
            </a:r>
            <a:br>
              <a:rPr lang="hu-HU" sz="3600" b="1" dirty="0" smtClean="0">
                <a:latin typeface="Bahnschrift SemiBold Condensed" panose="020B0502040204020203" pitchFamily="34" charset="0"/>
              </a:rPr>
            </a:br>
            <a:r>
              <a:rPr lang="hu-HU" sz="3600" dirty="0" smtClean="0">
                <a:latin typeface="Bahnschrift SemiBold Condensed" panose="020B0502040204020203" pitchFamily="34" charset="0"/>
              </a:rPr>
              <a:t>ATTÓL FÜGG:</a:t>
            </a:r>
            <a:endParaRPr lang="hu-HU" sz="3600" dirty="0">
              <a:latin typeface="Bahnschrift SemiBold Condensed" panose="020B0502040204020203" pitchFamily="34" charset="0"/>
            </a:endParaRPr>
          </a:p>
        </p:txBody>
      </p:sp>
      <p:pic>
        <p:nvPicPr>
          <p:cNvPr id="4" name="Picture 3" descr="A close up of an umbrella&#10;&#10;Description automatically generated">
            <a:extLst>
              <a:ext uri="{FF2B5EF4-FFF2-40B4-BE49-F238E27FC236}">
                <a16:creationId xmlns:a16="http://schemas.microsoft.com/office/drawing/2014/main" xmlns="" id="{97F152FC-D31B-4442-BD8C-5FD7CACBB365}"/>
              </a:ext>
            </a:extLst>
          </p:cNvPr>
          <p:cNvPicPr>
            <a:picLocks noChangeAspect="1"/>
          </p:cNvPicPr>
          <p:nvPr/>
        </p:nvPicPr>
        <p:blipFill rotWithShape="1">
          <a:blip r:embed="rId3"/>
          <a:srcRect l="30832" r="18473"/>
          <a:stretch/>
        </p:blipFill>
        <p:spPr>
          <a:xfrm>
            <a:off x="20" y="10"/>
            <a:ext cx="4635571" cy="6857990"/>
          </a:xfrm>
          <a:prstGeom prst="rect">
            <a:avLst/>
          </a:prstGeom>
          <a:effectLst/>
        </p:spPr>
      </p:pic>
      <p:cxnSp>
        <p:nvCxnSpPr>
          <p:cNvPr id="15" name="Straight Connector 8">
            <a:extLst>
              <a:ext uri="{FF2B5EF4-FFF2-40B4-BE49-F238E27FC236}">
                <a16:creationId xmlns:a16="http://schemas.microsoft.com/office/drawing/2014/main" xmlns=""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080934" y="2115117"/>
            <a:ext cx="6309360" cy="0"/>
          </a:xfrm>
          <a:prstGeom prst="line">
            <a:avLst/>
          </a:prstGeom>
          <a:ln w="19050">
            <a:solidFill>
              <a:srgbClr val="FF407D"/>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225BB0DC-9482-1440-BE21-D0415E0ED9AF}"/>
              </a:ext>
            </a:extLst>
          </p:cNvPr>
          <p:cNvSpPr>
            <a:spLocks noGrp="1"/>
          </p:cNvSpPr>
          <p:nvPr>
            <p:ph idx="1"/>
          </p:nvPr>
        </p:nvSpPr>
        <p:spPr>
          <a:xfrm>
            <a:off x="4965431" y="2438400"/>
            <a:ext cx="6586489" cy="4178525"/>
          </a:xfrm>
        </p:spPr>
        <p:txBody>
          <a:bodyPr>
            <a:normAutofit/>
          </a:bodyPr>
          <a:lstStyle/>
          <a:p>
            <a:r>
              <a:rPr lang="hu-HU" sz="2400" dirty="0" smtClean="0"/>
              <a:t>Hogyan kezeljük a jelentős stressz-forrásokat. </a:t>
            </a:r>
          </a:p>
          <a:p>
            <a:r>
              <a:rPr lang="hu-HU" sz="2400" dirty="0" smtClean="0"/>
              <a:t>Milyen a támogatói rendszerünk.</a:t>
            </a:r>
          </a:p>
          <a:p>
            <a:r>
              <a:rPr lang="hu-HU" sz="2400" dirty="0" smtClean="0"/>
              <a:t>Nyitottak maradunk-e Isten tanácsaira.</a:t>
            </a:r>
          </a:p>
          <a:p>
            <a:endParaRPr lang="hu-HU" sz="2000" dirty="0" smtClean="0"/>
          </a:p>
          <a:p>
            <a:pPr marL="0" indent="0" algn="ctr">
              <a:lnSpc>
                <a:spcPct val="100000"/>
              </a:lnSpc>
              <a:buNone/>
            </a:pPr>
            <a:r>
              <a:rPr lang="hu-HU" sz="2000" b="1" i="1" dirty="0" smtClean="0">
                <a:latin typeface="Book Antiqua" panose="02040602050305030304" pitchFamily="18" charset="0"/>
              </a:rPr>
              <a:t>Isten </a:t>
            </a:r>
            <a:r>
              <a:rPr lang="hu-HU" sz="2000" b="1" i="1" dirty="0">
                <a:latin typeface="Book Antiqua" panose="02040602050305030304" pitchFamily="18" charset="0"/>
              </a:rPr>
              <a:t>bölcsességével képesek leszünk megoldást találni a gondjainkra, terveket készíteni és továbblépni. Megújult erővel és célkitűzésekkel menekülhetünk ki a fájdalomból</a:t>
            </a:r>
            <a:r>
              <a:rPr lang="hu-HU" sz="2000" b="1" i="1" dirty="0" smtClean="0">
                <a:latin typeface="Book Antiqua" panose="02040602050305030304" pitchFamily="18" charset="0"/>
              </a:rPr>
              <a:t>.</a:t>
            </a:r>
            <a:r>
              <a:rPr lang="hu-HU" sz="2000" b="1" dirty="0">
                <a:latin typeface="Book Antiqua" panose="02040602050305030304" pitchFamily="18" charset="0"/>
              </a:rPr>
              <a:t> </a:t>
            </a:r>
            <a:r>
              <a:rPr lang="hu-HU" sz="2000" b="1" i="1" dirty="0">
                <a:latin typeface="Book Antiqua" panose="02040602050305030304" pitchFamily="18" charset="0"/>
              </a:rPr>
              <a:t>Megrázó események túlélőjeként gyakran tapasztalhatjuk, hogy átélt élményeink segítenek nagyobb érzékenységgel, megértéssel és könyörületességgel fordulni más áldozatokhoz. </a:t>
            </a:r>
          </a:p>
        </p:txBody>
      </p:sp>
    </p:spTree>
    <p:extLst>
      <p:ext uri="{BB962C8B-B14F-4D97-AF65-F5344CB8AC3E}">
        <p14:creationId xmlns:p14="http://schemas.microsoft.com/office/powerpoint/2010/main" val="2435995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1060</TotalTime>
  <Words>5439</Words>
  <Application>Microsoft Office PowerPoint</Application>
  <PresentationFormat>Szélesvásznú</PresentationFormat>
  <Paragraphs>455</Paragraphs>
  <Slides>29</Slides>
  <Notes>29</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29</vt:i4>
      </vt:variant>
    </vt:vector>
  </HeadingPairs>
  <TitlesOfParts>
    <vt:vector size="37" baseType="lpstr">
      <vt:lpstr>Arial</vt:lpstr>
      <vt:lpstr>Avenir Next</vt:lpstr>
      <vt:lpstr>Bahnschrift SemiBold Condensed</vt:lpstr>
      <vt:lpstr>Book Antiqua</vt:lpstr>
      <vt:lpstr>Calibri</vt:lpstr>
      <vt:lpstr>Calibri Light</vt:lpstr>
      <vt:lpstr>Times New Roman</vt:lpstr>
      <vt:lpstr>Office Theme</vt:lpstr>
      <vt:lpstr>ISTEN ÚTJA A RUGALMASSÁGHOZ A HIT MINT VÉDŐSZER</vt:lpstr>
      <vt:lpstr>PowerPoint bemutató</vt:lpstr>
      <vt:lpstr>MIT JELENT A RUGALMASSÁG?</vt:lpstr>
      <vt:lpstr>MIT JELENT A RUGALMASSÁG?</vt:lpstr>
      <vt:lpstr>PowerPoint bemutató</vt:lpstr>
      <vt:lpstr>ISTEN   lélektani módszerekkel MUTATOTT UTAT A RUGALMASSÁGHOZ Carmennek és Marknak </vt:lpstr>
      <vt:lpstr>A RUGALMASSÁG:</vt:lpstr>
      <vt:lpstr>PowerPoint bemutató</vt:lpstr>
      <vt:lpstr>RUGALMASSÁGRA VALÓ KÉPESSÉGÜNK  ATTÓL FÜGG:</vt:lpstr>
      <vt:lpstr>PowerPoint bemutató</vt:lpstr>
      <vt:lpstr>PowerPoint bemutató</vt:lpstr>
      <vt:lpstr>       ÁDÁM és ÉVA</vt:lpstr>
      <vt:lpstr>ISTEN UTAT MUTAT A RUGALMASSÁGHOZ  Ádámnak és Évának </vt:lpstr>
      <vt:lpstr>ISTEN UTAT MUTAT A RUGALMASSÁGHOZ  Ádámnak és Évának lélektani  módszerekkel is </vt:lpstr>
      <vt:lpstr>JÁKOB</vt:lpstr>
      <vt:lpstr>ISTEN UTAT MUTAT A RUGALMASSÁGHOZ    Jákobnak</vt:lpstr>
      <vt:lpstr>PowerPoint bemutató</vt:lpstr>
      <vt:lpstr>ISTEN UTAT MUTAT A RUGALMASSÁGHOZ   Jákobnak lélektani módszerekkel is</vt:lpstr>
      <vt:lpstr>             DÁVID</vt:lpstr>
      <vt:lpstr>ISTEN UTAT MUTAT A RUGALMASSÁGHOZ Dávidnak</vt:lpstr>
      <vt:lpstr>A RUGALMASSÁG POZITÍV EGÉSZSÉGÜGYI  HATÁSAI</vt:lpstr>
      <vt:lpstr>ISTEN UTAT MUTAT A RUGALMASSÁGHOZ   Dávidnak lélektani módszerekkel is</vt:lpstr>
      <vt:lpstr>           NAOMI</vt:lpstr>
      <vt:lpstr>ISTEN UTAT MUTAT A RUGALMASSÁGHOZ   Naominak lélektani módszerekkel </vt:lpstr>
      <vt:lpstr>PowerPoint bemutató</vt:lpstr>
      <vt:lpstr>ISTEN MINDIG BIZTOSÍTJA A RUGALMASSÁGHOZ VEZETŐ UTAT  </vt:lpstr>
      <vt:lpstr>PowerPoint bemutató</vt:lpstr>
      <vt:lpstr>PowerPoint bemutató</vt:lpstr>
      <vt:lpstr>PowerPoint bemutató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PATH TO RESILIENCE RELIGION AS A PROTECTOR</dc:title>
  <dc:creator>Arrais, Raquel</dc:creator>
  <cp:lastModifiedBy>Bea</cp:lastModifiedBy>
  <cp:revision>96</cp:revision>
  <dcterms:created xsi:type="dcterms:W3CDTF">2019-03-26T20:31:31Z</dcterms:created>
  <dcterms:modified xsi:type="dcterms:W3CDTF">2019-10-15T21:09:34Z</dcterms:modified>
</cp:coreProperties>
</file>