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73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4748" autoAdjust="0"/>
  </p:normalViewPr>
  <p:slideViewPr>
    <p:cSldViewPr>
      <p:cViewPr>
        <p:scale>
          <a:sx n="34" d="100"/>
          <a:sy n="34" d="100"/>
        </p:scale>
        <p:origin x="-2184" y="-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7CAE45-3BF2-4C6C-9CCF-9057E1F53E0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C5289-F6E7-4B53-A715-859C7C560B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949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E72B7C-A810-4DEB-AAFA-687ED47FDEC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192088"/>
            <a:ext cx="3994150" cy="2997200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342555"/>
            <a:ext cx="6324600" cy="5801445"/>
          </a:xfrm>
        </p:spPr>
        <p:txBody>
          <a:bodyPr/>
          <a:lstStyle/>
          <a:p>
            <a:pPr marL="304800" indent="-304800"/>
            <a:r>
              <a:rPr lang="en-US" alt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alt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B59CC9-DD53-48F2-AC4E-8A5B96113F1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5FD353-0F63-4536-87E8-ECE85180D8F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4700" y="685800"/>
            <a:ext cx="2582863" cy="1938338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23778"/>
            <a:ext cx="5486400" cy="5835063"/>
          </a:xfrm>
        </p:spPr>
        <p:txBody>
          <a:bodyPr/>
          <a:lstStyle/>
          <a:p>
            <a:endParaRPr lang="en-US" alt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4F157A-C9E7-490B-B2F8-FF9F2B0EE3AB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8775" y="268288"/>
            <a:ext cx="3689350" cy="2767012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881513"/>
            <a:ext cx="6400800" cy="62624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9F9876-F3A8-4D33-8007-9603668236CC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38250" y="268288"/>
            <a:ext cx="4383088" cy="3287712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726756"/>
            <a:ext cx="6477000" cy="5417244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2504A-DAE9-4F00-B317-E0FF8D815131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1220D5-4164-4499-B4CF-BCE00B395F6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60575" y="192088"/>
            <a:ext cx="2660650" cy="1997075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66790"/>
            <a:ext cx="6400800" cy="6685109"/>
          </a:xfrm>
        </p:spPr>
        <p:txBody>
          <a:bodyPr/>
          <a:lstStyle/>
          <a:p>
            <a:pPr marL="304800" indent="-304800">
              <a:lnSpc>
                <a:spcPct val="80000"/>
              </a:lnSpc>
            </a:pPr>
            <a:endParaRPr lang="en-US" alt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56C1A1-B2F3-4C7A-BB1F-94D63CC126E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59150" y="192088"/>
            <a:ext cx="3073400" cy="2305050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343630"/>
            <a:ext cx="6553200" cy="6800370"/>
          </a:xfrm>
        </p:spPr>
        <p:txBody>
          <a:bodyPr/>
          <a:lstStyle/>
          <a:p>
            <a:pPr marL="762000" lvl="1" indent="-304800">
              <a:lnSpc>
                <a:spcPct val="80000"/>
              </a:lnSpc>
            </a:pPr>
            <a:endParaRPr lang="en-US" alt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A75B66-E8B0-4591-8E96-091C72D26D4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422622"/>
            <a:ext cx="6477000" cy="8529277"/>
          </a:xfrm>
        </p:spPr>
        <p:txBody>
          <a:bodyPr/>
          <a:lstStyle/>
          <a:p>
            <a:endParaRPr lang="en-US" alt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CDF065-882F-4AD4-ABEA-2C593DC6FF8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731C0A-98A6-40A3-94BA-19B1B6E9274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573E7E-7B1F-4ADB-BAE7-F8ED9959B75C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344681"/>
            <a:ext cx="6324600" cy="4607218"/>
          </a:xfrm>
        </p:spPr>
        <p:txBody>
          <a:bodyPr/>
          <a:lstStyle/>
          <a:p>
            <a:endParaRPr lang="en-US" alt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321C03-3278-447D-8B75-FCFF4A8267BF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alt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427D36-E73E-4299-98E6-4037D587CD34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6500" y="268288"/>
            <a:ext cx="4406900" cy="3305175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726756"/>
            <a:ext cx="6553200" cy="5225143"/>
          </a:xfrm>
        </p:spPr>
        <p:txBody>
          <a:bodyPr/>
          <a:lstStyle/>
          <a:p>
            <a:pPr marL="304800" indent="-304800">
              <a:lnSpc>
                <a:spcPct val="80000"/>
              </a:lnSpc>
              <a:buFontTx/>
              <a:buAutoNum type="romanUcPeriod" startAt="5"/>
            </a:pPr>
            <a:endParaRPr lang="en-US" alt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C684-D930-48EC-9E3F-B375BAFE182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B6A8-8A67-4EE4-B574-19A114F3C2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622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C684-D930-48EC-9E3F-B375BAFE182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B6A8-8A67-4EE4-B574-19A114F3C2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854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C684-D930-48EC-9E3F-B375BAFE182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B6A8-8A67-4EE4-B574-19A114F3C2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754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438400" y="2133600"/>
            <a:ext cx="6248400" cy="45259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430B897-0537-41ED-A98A-41252CD2D31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223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C684-D930-48EC-9E3F-B375BAFE182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B6A8-8A67-4EE4-B574-19A114F3C2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759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C684-D930-48EC-9E3F-B375BAFE182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B6A8-8A67-4EE4-B574-19A114F3C2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54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C684-D930-48EC-9E3F-B375BAFE182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B6A8-8A67-4EE4-B574-19A114F3C2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96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C684-D930-48EC-9E3F-B375BAFE182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B6A8-8A67-4EE4-B574-19A114F3C2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20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C684-D930-48EC-9E3F-B375BAFE182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B6A8-8A67-4EE4-B574-19A114F3C2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51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C684-D930-48EC-9E3F-B375BAFE182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B6A8-8A67-4EE4-B574-19A114F3C2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77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C684-D930-48EC-9E3F-B375BAFE182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B6A8-8A67-4EE4-B574-19A114F3C2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6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9C684-D930-48EC-9E3F-B375BAFE182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B6A8-8A67-4EE4-B574-19A114F3C2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492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9C684-D930-48EC-9E3F-B375BAFE1821}" type="datetimeFigureOut">
              <a:rPr lang="en-GB" smtClean="0"/>
              <a:pPr/>
              <a:t>07/12/2014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1B6A8-8A67-4EE4-B574-19A114F3C2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43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http://www.ikea.com/PIAimages/29234_PE116289_S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03638"/>
            <a:ext cx="6048672" cy="5867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466214" y="537646"/>
            <a:ext cx="1656184" cy="4462760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DD0548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endParaRPr lang="en-US" altLang="en-US" sz="2400" dirty="0"/>
          </a:p>
          <a:p>
            <a:pPr algn="ctr"/>
            <a:r>
              <a:rPr lang="en-US" altLang="en-US" sz="2400" dirty="0"/>
              <a:t>Daphne Jean Thomas &amp; </a:t>
            </a:r>
            <a:r>
              <a:rPr lang="en-US" altLang="en-US" sz="2400" dirty="0" err="1"/>
              <a:t>Tamyra</a:t>
            </a:r>
            <a:r>
              <a:rPr lang="en-US" altLang="en-US" sz="2400" dirty="0"/>
              <a:t> Horst</a:t>
            </a:r>
          </a:p>
          <a:p>
            <a:pPr algn="ctr"/>
            <a:endParaRPr lang="en-US" altLang="en-US" sz="2000" dirty="0"/>
          </a:p>
          <a:p>
            <a:pPr algn="ctr"/>
            <a:r>
              <a:rPr lang="hu-HU" altLang="en-US" sz="2000" dirty="0" smtClean="0"/>
              <a:t>Vezető képzés 2. szint</a:t>
            </a:r>
            <a:endParaRPr lang="en-US" altLang="en-US" sz="2000" dirty="0"/>
          </a:p>
          <a:p>
            <a:pPr algn="ctr"/>
            <a:r>
              <a:rPr lang="hu-HU" altLang="en-US" sz="2000" dirty="0" smtClean="0"/>
              <a:t>Női szolgálatok </a:t>
            </a:r>
            <a:r>
              <a:rPr lang="en-US" altLang="en-US" sz="2000" dirty="0" err="1" smtClean="0"/>
              <a:t>Gener</a:t>
            </a:r>
            <a:r>
              <a:rPr lang="hu-HU" altLang="en-US" sz="2000" dirty="0" smtClean="0"/>
              <a:t>ál Konferencia</a:t>
            </a:r>
            <a:endParaRPr lang="en-US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167645" y="538833"/>
            <a:ext cx="14756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I</a:t>
            </a:r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D</a:t>
            </a:r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Ő</a:t>
            </a:r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B</a:t>
            </a:r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E</a:t>
            </a:r>
            <a:endParaRPr lang="en-GB" sz="2400" dirty="0">
              <a:latin typeface="Arial Black" panose="020B0A04020102020204" pitchFamily="34" charset="0"/>
            </a:endParaRP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O</a:t>
            </a:r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S</a:t>
            </a:r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Z</a:t>
            </a:r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T</a:t>
            </a:r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Á</a:t>
            </a:r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S</a:t>
            </a:r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endParaRPr lang="en-GB" sz="2400" dirty="0" smtClean="0">
              <a:latin typeface="Arial Black" panose="020B0A04020102020204" pitchFamily="34" charset="0"/>
            </a:endParaRPr>
          </a:p>
          <a:p>
            <a:pPr algn="ctr"/>
            <a:endParaRPr lang="en-GB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17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en-US" b="1" dirty="0" smtClean="0">
                <a:latin typeface="Comic Sans MS" pitchFamily="66" charset="0"/>
              </a:rPr>
              <a:t>Minta napirend</a:t>
            </a:r>
            <a:r>
              <a:rPr lang="en-US" altLang="en-US" dirty="0" smtClean="0"/>
              <a:t> </a:t>
            </a:r>
            <a:endParaRPr lang="en-US" altLang="en-US" dirty="0"/>
          </a:p>
        </p:txBody>
      </p:sp>
      <p:graphicFrame>
        <p:nvGraphicFramePr>
          <p:cNvPr id="5255" name="Group 135"/>
          <p:cNvGraphicFramePr>
            <a:graphicFrameLocks noGrp="1"/>
          </p:cNvGraphicFramePr>
          <p:nvPr>
            <p:ph idx="1"/>
          </p:nvPr>
        </p:nvGraphicFramePr>
        <p:xfrm>
          <a:off x="533400" y="1981200"/>
          <a:ext cx="8153400" cy="4316730"/>
        </p:xfrm>
        <a:graphic>
          <a:graphicData uri="http://schemas.openxmlformats.org/drawingml/2006/table">
            <a:tbl>
              <a:tblPr/>
              <a:tblGrid>
                <a:gridCol w="1828800"/>
                <a:gridCol w="2208213"/>
                <a:gridCol w="2824162"/>
                <a:gridCol w="1292225"/>
              </a:tblGrid>
              <a:tr h="7620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hu-HU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éma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5B8D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Felelős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5B8D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Cél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5B8D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Idő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5B8D"/>
                    </a:solidFill>
                  </a:tcPr>
                </a:tc>
              </a:tr>
              <a:tr h="12255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1. 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Napirend elfogadása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Carla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öntés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perc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74295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2. 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Szórólapok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Diane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Inform</a:t>
                      </a:r>
                      <a:r>
                        <a:rPr kumimoji="0" lang="hu-HU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áció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 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5 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perc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12319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3. 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Feladat sikere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Janet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Ünneplés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perc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022381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7856"/>
            <a:ext cx="8229600" cy="1143000"/>
          </a:xfrm>
        </p:spPr>
        <p:txBody>
          <a:bodyPr/>
          <a:lstStyle/>
          <a:p>
            <a:r>
              <a:rPr lang="hu-HU" altLang="en-US" b="1" dirty="0" smtClean="0">
                <a:latin typeface="Comic Sans MS" pitchFamily="66" charset="0"/>
              </a:rPr>
              <a:t>Minta Akció Terv</a:t>
            </a:r>
            <a:endParaRPr lang="en-US" altLang="en-US" b="1" dirty="0">
              <a:latin typeface="Comic Sans MS" pitchFamily="66" charset="0"/>
            </a:endParaRPr>
          </a:p>
        </p:txBody>
      </p:sp>
      <p:graphicFrame>
        <p:nvGraphicFramePr>
          <p:cNvPr id="6279" name="Group 13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642812"/>
              </p:ext>
            </p:extLst>
          </p:nvPr>
        </p:nvGraphicFramePr>
        <p:xfrm>
          <a:off x="0" y="1196753"/>
          <a:ext cx="9144001" cy="5661248"/>
        </p:xfrm>
        <a:graphic>
          <a:graphicData uri="http://schemas.openxmlformats.org/drawingml/2006/table">
            <a:tbl>
              <a:tblPr/>
              <a:tblGrid>
                <a:gridCol w="1617785"/>
                <a:gridCol w="1703950"/>
                <a:gridCol w="3430758"/>
                <a:gridCol w="2391508"/>
              </a:tblGrid>
              <a:tr h="803251">
                <a:tc>
                  <a:txBody>
                    <a:bodyPr/>
                    <a:lstStyle>
                      <a:lvl1pPr marL="58738" indent="-58738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58738" marR="0" lvl="0" indent="-587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Tétel szám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5B8D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hu-HU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éma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5B8D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hu-HU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kció</a:t>
                      </a:r>
                      <a:r>
                        <a:rPr kumimoji="0" lang="hu-HU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 és idő keret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5B8D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Felelős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5B8D"/>
                    </a:solidFill>
                  </a:tcPr>
                </a:tc>
              </a:tr>
              <a:tr h="186354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1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FFF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Szórólapok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FFF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1000 db nyomtatása jóváhagyva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 April 6</a:t>
                      </a:r>
                      <a:r>
                        <a:rPr kumimoji="0" lang="hu-HU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-ra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júniusban tartandó lelkigyakorlatra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FFF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Diane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FFF3"/>
                    </a:solidFill>
                  </a:tcPr>
                </a:tc>
              </a:tr>
              <a:tr h="1484342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5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FFF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Lelki gyakorlat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FFF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Lelki gyakorlatra jelentkezés legkésőbb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á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pr</a:t>
                      </a:r>
                      <a:r>
                        <a:rPr kumimoji="0" lang="hu-HU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ilis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1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FFF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Chelsea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FFF3"/>
                    </a:solidFill>
                  </a:tcPr>
                </a:tc>
              </a:tr>
              <a:tr h="1510112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6</a:t>
                      </a:r>
                      <a:endParaRPr kumimoji="0" lang="en-US" alt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FFF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következő megbeszélés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FFF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Döntsétek el, hogy legközelebb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március 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28</a:t>
                      </a:r>
                      <a:r>
                        <a:rPr kumimoji="0" lang="hu-HU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-án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, du. 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 3</a:t>
                      </a:r>
                      <a:r>
                        <a:rPr kumimoji="0" lang="hu-HU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-kor</a:t>
                      </a:r>
                      <a:r>
                        <a:rPr kumimoji="0" lang="hu-HU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 találkoztok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FFF3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rgbClr val="00C417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Janet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7FF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047471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6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en-US" dirty="0" smtClean="0"/>
              <a:t>Tervezet kezelése</a:t>
            </a:r>
            <a:endParaRPr lang="en-GB" altLang="en-US" dirty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0" y="1676400"/>
            <a:ext cx="5562600" cy="4525963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DD0548"/>
                  </a:outerShdw>
                </a:effectLst>
              </a14:hiddenEffects>
            </a:ext>
          </a:extLst>
        </p:spPr>
        <p:txBody>
          <a:bodyPr>
            <a:normAutofit/>
          </a:bodyPr>
          <a:lstStyle/>
          <a:p>
            <a:r>
              <a:rPr lang="hu-HU" altLang="en-US" dirty="0" smtClean="0">
                <a:solidFill>
                  <a:srgbClr val="E6005D"/>
                </a:solidFill>
              </a:rPr>
              <a:t>Ütemezz be minden részletet és határidőt a naptáradba</a:t>
            </a:r>
            <a:endParaRPr lang="en-GB" altLang="en-US" dirty="0">
              <a:solidFill>
                <a:srgbClr val="E6005D"/>
              </a:solidFill>
            </a:endParaRPr>
          </a:p>
          <a:p>
            <a:r>
              <a:rPr lang="hu-HU" altLang="en-US" dirty="0" smtClean="0">
                <a:solidFill>
                  <a:srgbClr val="E6005D"/>
                </a:solidFill>
              </a:rPr>
              <a:t>Minden egyes tervezethez készíts listát az összes teendőről</a:t>
            </a:r>
            <a:endParaRPr lang="en-GB" altLang="en-US" dirty="0">
              <a:solidFill>
                <a:srgbClr val="E6005D"/>
              </a:solidFill>
            </a:endParaRPr>
          </a:p>
          <a:p>
            <a:r>
              <a:rPr lang="hu-HU" altLang="en-US" dirty="0" smtClean="0">
                <a:solidFill>
                  <a:srgbClr val="E6005D"/>
                </a:solidFill>
              </a:rPr>
              <a:t>A határidőhöz képest visszafele dolgozva ütemezd be a részleteket a naptáradba</a:t>
            </a:r>
            <a:endParaRPr lang="en-GB" altLang="en-US" dirty="0">
              <a:solidFill>
                <a:srgbClr val="E6005D"/>
              </a:solidFill>
            </a:endParaRPr>
          </a:p>
          <a:p>
            <a:endParaRPr lang="en-GB" altLang="en-US" dirty="0">
              <a:solidFill>
                <a:srgbClr val="E6005D"/>
              </a:solidFill>
            </a:endParaRPr>
          </a:p>
        </p:txBody>
      </p:sp>
      <p:pic>
        <p:nvPicPr>
          <p:cNvPr id="82948" name="Picture 4" descr="MPj0400353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81525"/>
            <a:ext cx="2514600" cy="1676400"/>
          </a:xfrm>
          <a:prstGeom prst="rect">
            <a:avLst/>
          </a:prstGeom>
          <a:noFill/>
          <a:ln w="28575">
            <a:solidFill>
              <a:srgbClr val="E6005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949" name="Picture 5" descr="MPj0399313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90800"/>
            <a:ext cx="2514600" cy="1676400"/>
          </a:xfrm>
          <a:prstGeom prst="rect">
            <a:avLst/>
          </a:prstGeom>
          <a:noFill/>
          <a:ln w="28575">
            <a:solidFill>
              <a:srgbClr val="E6005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8226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hu-HU" altLang="en-US" b="1" dirty="0" smtClean="0">
                <a:latin typeface="Comic Sans MS" pitchFamily="66" charset="0"/>
              </a:rPr>
              <a:t>„Önmagad” kezelése</a:t>
            </a:r>
            <a:endParaRPr lang="en-US" altLang="en-US" b="1" dirty="0">
              <a:latin typeface="Comic Sans MS" pitchFamily="66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0" y="1600200"/>
            <a:ext cx="6477000" cy="4525963"/>
          </a:xfrm>
          <a:effectLst>
            <a:outerShdw dist="28398" dir="3806097" algn="ctr" rotWithShape="0">
              <a:srgbClr val="DD0548"/>
            </a:outerShdw>
          </a:effectLst>
        </p:spPr>
        <p:txBody>
          <a:bodyPr/>
          <a:lstStyle/>
          <a:p>
            <a:pPr marL="0" indent="0"/>
            <a:r>
              <a:rPr lang="en-GB" altLang="en-US" dirty="0"/>
              <a:t>  </a:t>
            </a:r>
            <a:r>
              <a:rPr lang="hu-HU" altLang="en-US" dirty="0" smtClean="0"/>
              <a:t>F</a:t>
            </a:r>
            <a:r>
              <a:rPr lang="hu-HU" altLang="en-US" dirty="0" smtClean="0"/>
              <a:t>ontos a </a:t>
            </a:r>
            <a:r>
              <a:rPr lang="hu-HU" altLang="en-US" dirty="0"/>
              <a:t>j</a:t>
            </a:r>
            <a:r>
              <a:rPr lang="hu-HU" altLang="en-US" dirty="0" smtClean="0"/>
              <a:t>ó </a:t>
            </a:r>
            <a:r>
              <a:rPr lang="hu-HU" altLang="en-US" dirty="0" smtClean="0"/>
              <a:t>egészség </a:t>
            </a:r>
            <a:endParaRPr lang="hu-HU" altLang="en-US" dirty="0" smtClean="0"/>
          </a:p>
          <a:p>
            <a:pPr marL="0" indent="0"/>
            <a:r>
              <a:rPr lang="hu-HU" altLang="en-US" dirty="0"/>
              <a:t> </a:t>
            </a:r>
            <a:r>
              <a:rPr lang="hu-HU" altLang="en-US" dirty="0" smtClean="0"/>
              <a:t> </a:t>
            </a:r>
            <a:r>
              <a:rPr lang="hu-HU" altLang="en-US" dirty="0" smtClean="0"/>
              <a:t>Szentelj </a:t>
            </a:r>
            <a:r>
              <a:rPr lang="hu-HU" altLang="en-US" dirty="0" smtClean="0"/>
              <a:t>időt a kapcsolatoknak</a:t>
            </a:r>
            <a:endParaRPr lang="en-GB" altLang="en-US" dirty="0"/>
          </a:p>
          <a:p>
            <a:pPr marL="0" indent="0"/>
            <a:r>
              <a:rPr lang="en-GB" altLang="en-US" dirty="0"/>
              <a:t>  </a:t>
            </a:r>
            <a:r>
              <a:rPr lang="hu-HU" altLang="en-US" dirty="0" smtClean="0"/>
              <a:t>Szánj </a:t>
            </a:r>
            <a:r>
              <a:rPr lang="hu-HU" altLang="en-US" dirty="0" smtClean="0"/>
              <a:t>időt Istenre</a:t>
            </a:r>
            <a:endParaRPr lang="en-GB" altLang="en-US" dirty="0"/>
          </a:p>
          <a:p>
            <a:pPr marL="0" indent="0">
              <a:buFontTx/>
              <a:buNone/>
            </a:pPr>
            <a:endParaRPr lang="en-US" altLang="en-US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846271" y="3685309"/>
            <a:ext cx="4343400" cy="304698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E6005D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hu-HU" altLang="en-US" sz="3200" dirty="0" smtClean="0">
                <a:solidFill>
                  <a:schemeClr val="bg1"/>
                </a:solidFill>
              </a:rPr>
              <a:t>Engedd, hogy Isten ossza be idődet, add át Neki terveidet</a:t>
            </a:r>
            <a:r>
              <a:rPr lang="en-GB" altLang="en-US" sz="3200" dirty="0" smtClean="0">
                <a:solidFill>
                  <a:schemeClr val="bg1"/>
                </a:solidFill>
              </a:rPr>
              <a:t>, </a:t>
            </a:r>
            <a:r>
              <a:rPr lang="hu-HU" altLang="en-US" sz="3200" dirty="0" smtClean="0">
                <a:solidFill>
                  <a:schemeClr val="bg1"/>
                </a:solidFill>
              </a:rPr>
              <a:t>tennivalóidat</a:t>
            </a:r>
            <a:r>
              <a:rPr lang="en-GB" altLang="en-US" sz="3200" dirty="0" smtClean="0">
                <a:solidFill>
                  <a:schemeClr val="bg1"/>
                </a:solidFill>
              </a:rPr>
              <a:t>, </a:t>
            </a:r>
            <a:r>
              <a:rPr lang="hu-HU" altLang="en-US" sz="3200" dirty="0" smtClean="0">
                <a:solidFill>
                  <a:schemeClr val="bg1"/>
                </a:solidFill>
              </a:rPr>
              <a:t>napirendjeidet</a:t>
            </a:r>
            <a:r>
              <a:rPr lang="en-GB" altLang="en-US" sz="3200" dirty="0" smtClean="0">
                <a:solidFill>
                  <a:schemeClr val="bg1"/>
                </a:solidFill>
              </a:rPr>
              <a:t>, </a:t>
            </a:r>
            <a:r>
              <a:rPr lang="hu-HU" altLang="en-US" sz="3200" dirty="0" smtClean="0">
                <a:solidFill>
                  <a:schemeClr val="bg1"/>
                </a:solidFill>
              </a:rPr>
              <a:t>és </a:t>
            </a:r>
            <a:r>
              <a:rPr lang="en-GB" altLang="en-US" sz="3200" dirty="0" smtClean="0">
                <a:solidFill>
                  <a:schemeClr val="bg1"/>
                </a:solidFill>
              </a:rPr>
              <a:t>progra</a:t>
            </a:r>
            <a:r>
              <a:rPr lang="hu-HU" altLang="en-US" sz="3200" dirty="0" err="1" smtClean="0">
                <a:solidFill>
                  <a:schemeClr val="bg1"/>
                </a:solidFill>
              </a:rPr>
              <a:t>mjaidat</a:t>
            </a:r>
            <a:r>
              <a:rPr lang="hu-HU" altLang="en-US" sz="3200" dirty="0" smtClean="0">
                <a:solidFill>
                  <a:schemeClr val="bg1"/>
                </a:solidFill>
              </a:rPr>
              <a:t>.</a:t>
            </a:r>
            <a:endParaRPr lang="en-GB" altLang="en-US" sz="3200" dirty="0">
              <a:solidFill>
                <a:schemeClr val="bg1"/>
              </a:solidFill>
            </a:endParaRPr>
          </a:p>
          <a:p>
            <a:endParaRPr lang="en-GB" altLang="en-US" sz="3200" dirty="0"/>
          </a:p>
        </p:txBody>
      </p:sp>
      <p:pic>
        <p:nvPicPr>
          <p:cNvPr id="19462" name="Picture 6" descr="MPj0316863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602182"/>
            <a:ext cx="1968500" cy="2971800"/>
          </a:xfrm>
          <a:prstGeom prst="rect">
            <a:avLst/>
          </a:prstGeom>
          <a:noFill/>
          <a:ln w="38100" cmpd="dbl">
            <a:solidFill>
              <a:srgbClr val="00C4A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4748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en-US" smtClean="0"/>
              <a:t>Elhatározás</a:t>
            </a:r>
            <a:endParaRPr lang="en-GB" alt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effectLst>
            <a:outerShdw dist="35921" dir="2700000" algn="ctr" rotWithShape="0">
              <a:srgbClr val="E6005D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GB" alt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	</a:t>
            </a:r>
            <a:r>
              <a:rPr lang="hu-HU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„</a:t>
            </a:r>
            <a:r>
              <a:rPr lang="hu-HU" altLang="en-US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Jöjjetek </a:t>
            </a:r>
            <a:r>
              <a:rPr lang="hu-HU" altLang="en-US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énhozzám mindnyájan akik megfáradtatok és megterheltettetek és én </a:t>
            </a:r>
            <a:r>
              <a:rPr lang="hu-HU" altLang="en-US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megnyugoszlak</a:t>
            </a:r>
            <a:r>
              <a:rPr lang="hu-HU" altLang="en-US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titeket</a:t>
            </a:r>
            <a:r>
              <a:rPr lang="en-GB" altLang="en-US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. </a:t>
            </a:r>
            <a:r>
              <a:rPr lang="hu-HU" altLang="en-US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Vegyétek </a:t>
            </a:r>
            <a:r>
              <a:rPr lang="hu-HU" altLang="en-US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fől</a:t>
            </a:r>
            <a:r>
              <a:rPr lang="hu-HU" altLang="en-US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magatokra az én igámat és tanuljátok meg tőlem, hogy én szelíd és alázatos szívű vagyok, és nyugalmat találtok a ti lelketeknek.</a:t>
            </a:r>
            <a:r>
              <a:rPr lang="en-GB" altLang="en-US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hu-HU" altLang="en-US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Mert az én igám gyönyörűséges és az én terhem könnyű</a:t>
            </a:r>
            <a:r>
              <a:rPr lang="en-GB" altLang="en-US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  <a:r>
              <a:rPr lang="hu-HU" altLang="en-US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”</a:t>
            </a:r>
            <a:endParaRPr lang="en-GB" altLang="en-US" i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GB" altLang="en-US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	</a:t>
            </a:r>
            <a:r>
              <a:rPr lang="en-GB" altLang="en-US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</a:t>
            </a:r>
            <a:r>
              <a:rPr lang="hu-HU" altLang="en-US" sz="2000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áté</a:t>
            </a:r>
            <a:r>
              <a:rPr lang="en-GB" altLang="en-US" sz="20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GB" altLang="en-US" sz="2000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11:28-30</a:t>
            </a:r>
            <a:endParaRPr lang="en-GB" alt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757782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52400"/>
            <a:ext cx="8820472" cy="1828800"/>
          </a:xfrm>
        </p:spPr>
        <p:txBody>
          <a:bodyPr>
            <a:normAutofit fontScale="90000"/>
          </a:bodyPr>
          <a:lstStyle/>
          <a:p>
            <a:r>
              <a:rPr lang="en-US" altLang="en-US" sz="4000" b="1" dirty="0" smtClean="0">
                <a:latin typeface="Comic Sans MS" pitchFamily="66" charset="0"/>
              </a:rPr>
              <a:t>Ho</a:t>
            </a:r>
            <a:r>
              <a:rPr lang="hu-HU" altLang="en-US" sz="4000" b="1" dirty="0" err="1" smtClean="0">
                <a:latin typeface="Comic Sans MS" pitchFamily="66" charset="0"/>
              </a:rPr>
              <a:t>gyan</a:t>
            </a:r>
            <a:r>
              <a:rPr lang="hu-HU" altLang="en-US" sz="4000" b="1" dirty="0" smtClean="0">
                <a:latin typeface="Comic Sans MS" pitchFamily="66" charset="0"/>
              </a:rPr>
              <a:t> tanuljuk meg beosztani időnket</a:t>
            </a:r>
            <a:r>
              <a:rPr lang="en-US" altLang="en-US" sz="4000" b="1" dirty="0" smtClean="0">
                <a:latin typeface="Comic Sans MS" pitchFamily="66" charset="0"/>
              </a:rPr>
              <a:t>?</a:t>
            </a:r>
            <a:r>
              <a:rPr lang="en-US" altLang="en-US" sz="4000" dirty="0">
                <a:latin typeface="Comic Sans MS" pitchFamily="66" charset="0"/>
              </a:rPr>
              <a:t/>
            </a:r>
            <a:br>
              <a:rPr lang="en-US" altLang="en-US" sz="4000" dirty="0">
                <a:latin typeface="Comic Sans MS" pitchFamily="66" charset="0"/>
              </a:rPr>
            </a:br>
            <a:endParaRPr lang="en-US" altLang="en-US" sz="4000" dirty="0">
              <a:latin typeface="Comic Sans MS" pitchFamily="66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200400" y="1372742"/>
            <a:ext cx="5738813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0161" dir="4293903" algn="ctr" rotWithShape="0">
                    <a:srgbClr val="DD0548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61950" indent="-36195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541338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FB5B8D"/>
              </a:buClr>
              <a:buSzPct val="130000"/>
              <a:buFontTx/>
              <a:buChar char="•"/>
            </a:pPr>
            <a:r>
              <a:rPr lang="hu-HU" altLang="en-US" sz="3200" dirty="0" smtClean="0">
                <a:solidFill>
                  <a:srgbClr val="E6005D"/>
                </a:solidFill>
                <a:latin typeface="Arial Unicode MS" pitchFamily="34" charset="-128"/>
              </a:rPr>
              <a:t>Először imádkozz</a:t>
            </a:r>
            <a:endParaRPr lang="en-GB" altLang="en-US" sz="3200" dirty="0">
              <a:solidFill>
                <a:srgbClr val="E6005D"/>
              </a:solidFill>
              <a:latin typeface="Arial Unicode MS" pitchFamily="34" charset="-128"/>
            </a:endParaRPr>
          </a:p>
          <a:p>
            <a:pPr>
              <a:buClr>
                <a:srgbClr val="FB5B8D"/>
              </a:buClr>
              <a:buSzPct val="130000"/>
              <a:buFontTx/>
              <a:buChar char="•"/>
            </a:pPr>
            <a:r>
              <a:rPr lang="hu-HU" altLang="en-US" sz="3200" dirty="0" smtClean="0">
                <a:solidFill>
                  <a:srgbClr val="E6005D"/>
                </a:solidFill>
                <a:latin typeface="Arial Unicode MS" pitchFamily="34" charset="-128"/>
              </a:rPr>
              <a:t>Vidd Isten elé terveidet</a:t>
            </a:r>
            <a:endParaRPr lang="en-GB" altLang="en-US" sz="3200" dirty="0">
              <a:solidFill>
                <a:srgbClr val="E6005D"/>
              </a:solidFill>
              <a:latin typeface="Arial Unicode MS" pitchFamily="34" charset="-128"/>
            </a:endParaRPr>
          </a:p>
          <a:p>
            <a:pPr>
              <a:buClr>
                <a:srgbClr val="FB5B8D"/>
              </a:buClr>
              <a:buSzPct val="130000"/>
              <a:buFontTx/>
              <a:buChar char="•"/>
            </a:pPr>
            <a:r>
              <a:rPr lang="hu-HU" altLang="en-US" sz="3200" dirty="0" smtClean="0">
                <a:solidFill>
                  <a:srgbClr val="E6005D"/>
                </a:solidFill>
                <a:latin typeface="Arial Unicode MS" pitchFamily="34" charset="-128"/>
              </a:rPr>
              <a:t>Állíts fel fontossági sorrendet és tűzz ki </a:t>
            </a:r>
            <a:r>
              <a:rPr lang="hu-HU" altLang="en-US" sz="3200" dirty="0" smtClean="0">
                <a:solidFill>
                  <a:srgbClr val="E6005D"/>
                </a:solidFill>
                <a:latin typeface="Arial Unicode MS" pitchFamily="34" charset="-128"/>
              </a:rPr>
              <a:t>célokat.</a:t>
            </a:r>
            <a:endParaRPr lang="hu-HU" altLang="en-US" sz="3200" dirty="0">
              <a:solidFill>
                <a:srgbClr val="E6005D"/>
              </a:solidFill>
              <a:latin typeface="Arial Unicode MS" pitchFamily="34" charset="-128"/>
            </a:endParaRPr>
          </a:p>
          <a:p>
            <a:pPr>
              <a:buClr>
                <a:srgbClr val="FB5B8D"/>
              </a:buClr>
              <a:buSzPct val="130000"/>
              <a:buFontTx/>
              <a:buChar char="•"/>
            </a:pPr>
            <a:r>
              <a:rPr lang="hu-HU" altLang="en-US" sz="3200" dirty="0" smtClean="0">
                <a:solidFill>
                  <a:srgbClr val="E6005D"/>
                </a:solidFill>
                <a:latin typeface="Arial Unicode MS" pitchFamily="34" charset="-128"/>
              </a:rPr>
              <a:t>Hagyd </a:t>
            </a:r>
            <a:r>
              <a:rPr lang="hu-HU" altLang="en-US" sz="3200" dirty="0" smtClean="0">
                <a:solidFill>
                  <a:srgbClr val="E6005D"/>
                </a:solidFill>
                <a:latin typeface="Arial Unicode MS" pitchFamily="34" charset="-128"/>
              </a:rPr>
              <a:t>ki a szükségtelen és nem odaillő </a:t>
            </a:r>
            <a:r>
              <a:rPr lang="hu-HU" altLang="en-US" sz="3200" dirty="0" smtClean="0">
                <a:solidFill>
                  <a:srgbClr val="E6005D"/>
                </a:solidFill>
                <a:latin typeface="Arial Unicode MS" pitchFamily="34" charset="-128"/>
              </a:rPr>
              <a:t>tevékenységeket.</a:t>
            </a:r>
            <a:endParaRPr lang="en-GB" altLang="en-US" sz="3200" dirty="0">
              <a:solidFill>
                <a:srgbClr val="E6005D"/>
              </a:solidFill>
              <a:latin typeface="Arial Unicode MS" pitchFamily="34" charset="-128"/>
            </a:endParaRPr>
          </a:p>
          <a:p>
            <a:pPr>
              <a:buClr>
                <a:srgbClr val="FB5B8D"/>
              </a:buClr>
              <a:buSzPct val="130000"/>
              <a:buFontTx/>
              <a:buChar char="•"/>
            </a:pPr>
            <a:r>
              <a:rPr lang="hu-HU" altLang="en-US" sz="3200" dirty="0" smtClean="0">
                <a:solidFill>
                  <a:srgbClr val="E6005D"/>
                </a:solidFill>
                <a:latin typeface="Arial Unicode MS" pitchFamily="34" charset="-128"/>
              </a:rPr>
              <a:t>Oszd le a munkát amennyire csak lehetséges</a:t>
            </a:r>
            <a:endParaRPr lang="en-GB" altLang="en-US" sz="3200" dirty="0">
              <a:solidFill>
                <a:srgbClr val="E6005D"/>
              </a:solidFill>
              <a:latin typeface="Arial Unicode MS" pitchFamily="34" charset="-128"/>
            </a:endParaRPr>
          </a:p>
          <a:p>
            <a:pPr>
              <a:buClr>
                <a:srgbClr val="FB5B8D"/>
              </a:buClr>
              <a:buSzPct val="130000"/>
              <a:buFontTx/>
              <a:buChar char="•"/>
            </a:pPr>
            <a:r>
              <a:rPr lang="hu-HU" altLang="en-US" sz="3200" dirty="0" smtClean="0">
                <a:solidFill>
                  <a:srgbClr val="E6005D"/>
                </a:solidFill>
                <a:latin typeface="Arial Unicode MS" pitchFamily="34" charset="-128"/>
              </a:rPr>
              <a:t>Tervezd meg és ütemezd be az időd felhasználását</a:t>
            </a:r>
            <a:endParaRPr lang="en-GB" altLang="en-US" sz="3200" dirty="0">
              <a:solidFill>
                <a:srgbClr val="E6005D"/>
              </a:solidFill>
              <a:latin typeface="Arial Unicode MS" pitchFamily="34" charset="-128"/>
            </a:endParaRPr>
          </a:p>
          <a:p>
            <a:pPr eaLnBrk="0" hangingPunct="0"/>
            <a:endParaRPr lang="en-GB" altLang="en-US" sz="3200" dirty="0">
              <a:solidFill>
                <a:srgbClr val="E6005D"/>
              </a:solidFill>
              <a:latin typeface="Arial Unicode MS" pitchFamily="34" charset="-128"/>
            </a:endParaRPr>
          </a:p>
        </p:txBody>
      </p:sp>
      <p:pic>
        <p:nvPicPr>
          <p:cNvPr id="9220" name="Picture 4" descr="MPj0399498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343400"/>
            <a:ext cx="1766888" cy="2209800"/>
          </a:xfrm>
          <a:prstGeom prst="rect">
            <a:avLst/>
          </a:prstGeom>
          <a:noFill/>
          <a:ln w="38100">
            <a:solidFill>
              <a:srgbClr val="DD054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 descr="MPj0402227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1743075" cy="1981200"/>
          </a:xfrm>
          <a:prstGeom prst="rect">
            <a:avLst/>
          </a:prstGeom>
          <a:noFill/>
          <a:ln w="38100">
            <a:solidFill>
              <a:srgbClr val="DD054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142202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90800" y="0"/>
            <a:ext cx="6553200" cy="1470025"/>
          </a:xfrm>
        </p:spPr>
        <p:txBody>
          <a:bodyPr/>
          <a:lstStyle/>
          <a:p>
            <a:r>
              <a:rPr lang="hu-HU" altLang="en-US" b="1" dirty="0" smtClean="0">
                <a:latin typeface="Comic Sans MS" pitchFamily="66" charset="0"/>
              </a:rPr>
              <a:t>Napi tervezés</a:t>
            </a:r>
            <a:br>
              <a:rPr lang="hu-HU" altLang="en-US" b="1" dirty="0" smtClean="0">
                <a:latin typeface="Comic Sans MS" pitchFamily="66" charset="0"/>
              </a:rPr>
            </a:br>
            <a:r>
              <a:rPr lang="en-US" altLang="en-US" dirty="0" smtClean="0"/>
              <a:t> </a:t>
            </a:r>
            <a:endParaRPr lang="en-US" altLang="en-US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771800" y="980728"/>
            <a:ext cx="59436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DD0548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61950" indent="-361950" defTabSz="361950">
              <a:defRPr>
                <a:solidFill>
                  <a:schemeClr val="tx1"/>
                </a:solidFill>
                <a:latin typeface="Arial" charset="0"/>
              </a:defRPr>
            </a:lvl1pPr>
            <a:lvl2pPr marL="987425" indent="-446088" defTabSz="361950">
              <a:defRPr>
                <a:solidFill>
                  <a:schemeClr val="tx1"/>
                </a:solidFill>
                <a:latin typeface="Arial" charset="0"/>
              </a:defRPr>
            </a:lvl2pPr>
            <a:lvl3pPr marL="1254125" defTabSz="361950">
              <a:defRPr>
                <a:solidFill>
                  <a:schemeClr val="tx1"/>
                </a:solidFill>
                <a:latin typeface="Arial" charset="0"/>
              </a:defRPr>
            </a:lvl3pPr>
            <a:lvl4pPr marL="1433513" defTabSz="361950">
              <a:defRPr>
                <a:solidFill>
                  <a:schemeClr val="tx1"/>
                </a:solidFill>
                <a:latin typeface="Arial" charset="0"/>
              </a:defRPr>
            </a:lvl4pPr>
            <a:lvl5pPr defTabSz="361950">
              <a:defRPr>
                <a:solidFill>
                  <a:schemeClr val="tx1"/>
                </a:solidFill>
                <a:latin typeface="Arial" charset="0"/>
              </a:defRPr>
            </a:lvl5pPr>
            <a:lvl6pPr defTabSz="3619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3619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3619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3619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25000"/>
              <a:buFontTx/>
              <a:buChar char="•"/>
            </a:pPr>
            <a:r>
              <a:rPr lang="hu-HU" altLang="en-US" sz="2800" dirty="0" smtClean="0">
                <a:solidFill>
                  <a:srgbClr val="DD0548"/>
                </a:solidFill>
              </a:rPr>
              <a:t>Minden nap imádkozz az ütemtervedért</a:t>
            </a:r>
            <a:endParaRPr lang="en-GB" altLang="en-US" sz="2800" dirty="0">
              <a:solidFill>
                <a:srgbClr val="DD0548"/>
              </a:solidFill>
            </a:endParaRPr>
          </a:p>
          <a:p>
            <a:pPr>
              <a:buSzPct val="125000"/>
              <a:buFontTx/>
              <a:buChar char="•"/>
            </a:pPr>
            <a:r>
              <a:rPr lang="hu-HU" altLang="en-US" sz="2800" dirty="0" smtClean="0">
                <a:solidFill>
                  <a:srgbClr val="DD0548"/>
                </a:solidFill>
              </a:rPr>
              <a:t>3 arany szabály</a:t>
            </a:r>
            <a:endParaRPr lang="en-GB" altLang="en-US" sz="2800" dirty="0">
              <a:solidFill>
                <a:srgbClr val="DD0548"/>
              </a:solidFill>
            </a:endParaRPr>
          </a:p>
          <a:p>
            <a:pPr lvl="1">
              <a:buSzPct val="80000"/>
              <a:buFont typeface="Wingdings" pitchFamily="2" charset="2"/>
              <a:buChar char="Ø"/>
            </a:pPr>
            <a:r>
              <a:rPr lang="hu-HU" altLang="en-US" sz="2800" dirty="0" smtClean="0">
                <a:solidFill>
                  <a:srgbClr val="DD0548"/>
                </a:solidFill>
              </a:rPr>
              <a:t>Készíts listát a ma elvégzendő dolgokról</a:t>
            </a:r>
            <a:endParaRPr lang="en-GB" altLang="en-US" sz="2800" dirty="0">
              <a:solidFill>
                <a:srgbClr val="DD0548"/>
              </a:solidFill>
            </a:endParaRPr>
          </a:p>
          <a:p>
            <a:pPr lvl="1">
              <a:buSzPct val="80000"/>
              <a:buFont typeface="Wingdings" pitchFamily="2" charset="2"/>
              <a:buChar char="Ø"/>
            </a:pPr>
            <a:r>
              <a:rPr lang="hu-HU" altLang="en-US" sz="2800" dirty="0" smtClean="0">
                <a:solidFill>
                  <a:srgbClr val="DD0548"/>
                </a:solidFill>
              </a:rPr>
              <a:t>Állíts fel fontossági sorrendet</a:t>
            </a:r>
            <a:endParaRPr lang="en-GB" altLang="en-US" sz="2800" dirty="0">
              <a:solidFill>
                <a:srgbClr val="DD0548"/>
              </a:solidFill>
            </a:endParaRPr>
          </a:p>
          <a:p>
            <a:pPr lvl="1">
              <a:buSzPct val="80000"/>
              <a:buFont typeface="Wingdings" pitchFamily="2" charset="2"/>
              <a:buChar char="Ø"/>
            </a:pPr>
            <a:r>
              <a:rPr lang="hu-HU" altLang="en-US" sz="2800" dirty="0" smtClean="0">
                <a:solidFill>
                  <a:srgbClr val="DD0548"/>
                </a:solidFill>
              </a:rPr>
              <a:t>Ezt minden nap tedd meg</a:t>
            </a:r>
            <a:endParaRPr lang="en-GB" altLang="en-US" sz="2800" dirty="0">
              <a:solidFill>
                <a:srgbClr val="DD0548"/>
              </a:solidFill>
            </a:endParaRPr>
          </a:p>
          <a:p>
            <a:pPr>
              <a:buSzPct val="125000"/>
              <a:buFontTx/>
              <a:buChar char="•"/>
            </a:pPr>
            <a:r>
              <a:rPr lang="hu-HU" altLang="en-US" sz="2800" dirty="0" smtClean="0">
                <a:solidFill>
                  <a:srgbClr val="DD0548"/>
                </a:solidFill>
              </a:rPr>
              <a:t>A  tennivalók listája mellett</a:t>
            </a:r>
            <a:r>
              <a:rPr lang="en-GB" altLang="en-US" sz="2800" dirty="0" smtClean="0">
                <a:solidFill>
                  <a:srgbClr val="DD0548"/>
                </a:solidFill>
              </a:rPr>
              <a:t>, </a:t>
            </a:r>
            <a:r>
              <a:rPr lang="hu-HU" altLang="en-US" sz="2800" dirty="0" smtClean="0">
                <a:solidFill>
                  <a:srgbClr val="DD0548"/>
                </a:solidFill>
              </a:rPr>
              <a:t>az átfogó listák nagyon hasznosak</a:t>
            </a:r>
            <a:r>
              <a:rPr lang="en-GB" altLang="en-US" sz="2800" b="1" dirty="0" smtClean="0">
                <a:solidFill>
                  <a:srgbClr val="DD0548"/>
                </a:solidFill>
              </a:rPr>
              <a:t> </a:t>
            </a:r>
            <a:endParaRPr lang="en-GB" altLang="en-US" sz="2800" dirty="0">
              <a:solidFill>
                <a:srgbClr val="DD0548"/>
              </a:solidFill>
            </a:endParaRPr>
          </a:p>
          <a:p>
            <a:pPr>
              <a:buSzPct val="125000"/>
              <a:buFontTx/>
              <a:buChar char="•"/>
            </a:pPr>
            <a:r>
              <a:rPr lang="hu-HU" altLang="en-US" sz="2800" dirty="0" smtClean="0">
                <a:solidFill>
                  <a:srgbClr val="DD0548"/>
                </a:solidFill>
              </a:rPr>
              <a:t>Tartsd magad az ütemtervedhez</a:t>
            </a:r>
            <a:endParaRPr lang="en-GB" altLang="en-US" sz="2800" dirty="0">
              <a:solidFill>
                <a:srgbClr val="DD0548"/>
              </a:solidFill>
            </a:endParaRPr>
          </a:p>
          <a:p>
            <a:pPr>
              <a:buFontTx/>
              <a:buChar char="•"/>
            </a:pPr>
            <a:endParaRPr lang="en-GB" altLang="en-US" sz="3200" dirty="0">
              <a:solidFill>
                <a:srgbClr val="DD0548"/>
              </a:solidFill>
            </a:endParaRPr>
          </a:p>
        </p:txBody>
      </p:sp>
      <p:pic>
        <p:nvPicPr>
          <p:cNvPr id="2054" name="Picture 6" descr="MPj031689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96952"/>
            <a:ext cx="2009775" cy="3208338"/>
          </a:xfrm>
          <a:prstGeom prst="rect">
            <a:avLst/>
          </a:prstGeom>
          <a:noFill/>
          <a:ln w="38100">
            <a:solidFill>
              <a:srgbClr val="DD054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D0548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02185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0" y="274638"/>
            <a:ext cx="6019800" cy="1143000"/>
          </a:xfrm>
        </p:spPr>
        <p:txBody>
          <a:bodyPr/>
          <a:lstStyle/>
          <a:p>
            <a:r>
              <a:rPr lang="hu-HU" altLang="en-US" b="1" dirty="0" smtClean="0">
                <a:latin typeface="Comic Sans MS" pitchFamily="66" charset="0"/>
              </a:rPr>
              <a:t>Napi tervezés</a:t>
            </a:r>
            <a:endParaRPr lang="en-GB" altLang="en-US" b="1" dirty="0">
              <a:latin typeface="Comic Sans MS" pitchFamily="66" charset="0"/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76600" y="1752600"/>
            <a:ext cx="5334000" cy="4525963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DD0548"/>
                  </a:outerShdw>
                </a:effectLst>
              </a14:hiddenEffects>
            </a:ext>
          </a:extLst>
        </p:spPr>
        <p:txBody>
          <a:bodyPr>
            <a:normAutofit/>
          </a:bodyPr>
          <a:lstStyle/>
          <a:p>
            <a:pPr>
              <a:buSzPct val="125000"/>
            </a:pPr>
            <a:r>
              <a:rPr lang="hu-HU" altLang="en-US" sz="2800" dirty="0" smtClean="0">
                <a:solidFill>
                  <a:srgbClr val="DD0548"/>
                </a:solidFill>
              </a:rPr>
              <a:t>Napi tervezés</a:t>
            </a:r>
            <a:r>
              <a:rPr lang="en-GB" altLang="en-US" sz="2800" dirty="0" smtClean="0">
                <a:solidFill>
                  <a:srgbClr val="DD0548"/>
                </a:solidFill>
              </a:rPr>
              <a:t>: </a:t>
            </a:r>
            <a:r>
              <a:rPr lang="hu-HU" altLang="en-US" sz="2800" dirty="0" smtClean="0">
                <a:solidFill>
                  <a:srgbClr val="DD0548"/>
                </a:solidFill>
              </a:rPr>
              <a:t>időbeosztást segítő eszköz</a:t>
            </a:r>
            <a:endParaRPr lang="en-GB" altLang="en-US" sz="2800" dirty="0">
              <a:solidFill>
                <a:srgbClr val="DD0548"/>
              </a:solidFill>
            </a:endParaRPr>
          </a:p>
          <a:p>
            <a:pPr lvl="1"/>
            <a:r>
              <a:rPr lang="hu-HU" altLang="en-US" dirty="0" smtClean="0">
                <a:solidFill>
                  <a:srgbClr val="DD0548"/>
                </a:solidFill>
              </a:rPr>
              <a:t>Válassz egy olyan  időbeosztást, mely leginkább illik a stílusodhoz</a:t>
            </a:r>
            <a:endParaRPr lang="en-GB" altLang="en-US" dirty="0">
              <a:solidFill>
                <a:srgbClr val="DD0548"/>
              </a:solidFill>
            </a:endParaRPr>
          </a:p>
          <a:p>
            <a:pPr lvl="1"/>
            <a:r>
              <a:rPr lang="hu-HU" altLang="en-US" dirty="0" smtClean="0">
                <a:solidFill>
                  <a:srgbClr val="DD0548"/>
                </a:solidFill>
              </a:rPr>
              <a:t>Egy nap egy oldal formátum</a:t>
            </a:r>
            <a:endParaRPr lang="en-GB" altLang="en-US" dirty="0">
              <a:solidFill>
                <a:srgbClr val="DD0548"/>
              </a:solidFill>
            </a:endParaRPr>
          </a:p>
          <a:p>
            <a:pPr lvl="1"/>
            <a:r>
              <a:rPr lang="hu-HU" altLang="en-US" dirty="0" smtClean="0">
                <a:solidFill>
                  <a:srgbClr val="DD0548"/>
                </a:solidFill>
              </a:rPr>
              <a:t>Vegyél egy laza füzetet, hogy hozzátehessél vagy elvehessél belőle lapokat</a:t>
            </a:r>
            <a:r>
              <a:rPr lang="en-GB" altLang="en-US" dirty="0" smtClean="0">
                <a:solidFill>
                  <a:srgbClr val="DD0548"/>
                </a:solidFill>
              </a:rPr>
              <a:t> </a:t>
            </a:r>
            <a:endParaRPr lang="en-GB" altLang="en-US" dirty="0">
              <a:solidFill>
                <a:srgbClr val="DD0548"/>
              </a:solidFill>
            </a:endParaRPr>
          </a:p>
          <a:p>
            <a:endParaRPr lang="en-GB" altLang="en-US" sz="2800" dirty="0"/>
          </a:p>
        </p:txBody>
      </p:sp>
      <p:pic>
        <p:nvPicPr>
          <p:cNvPr id="39942" name="Picture 6" descr="MPj0316891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90800"/>
            <a:ext cx="2414588" cy="3657600"/>
          </a:xfrm>
          <a:prstGeom prst="rect">
            <a:avLst/>
          </a:prstGeom>
          <a:noFill/>
          <a:ln w="28575">
            <a:solidFill>
              <a:srgbClr val="E6005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40556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MPPH02037J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0292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GB" altLang="en-US" i="1" dirty="0" smtClean="0">
                <a:solidFill>
                  <a:srgbClr val="E6005D"/>
                </a:solidFill>
              </a:rPr>
              <a:t>“</a:t>
            </a:r>
            <a:r>
              <a:rPr lang="hu-HU" altLang="en-US" i="1" dirty="0" smtClean="0">
                <a:solidFill>
                  <a:srgbClr val="E6005D"/>
                </a:solidFill>
              </a:rPr>
              <a:t>Egy jól vezetett határidőnapló</a:t>
            </a:r>
            <a:r>
              <a:rPr lang="en-GB" altLang="en-US" i="1" dirty="0" smtClean="0">
                <a:solidFill>
                  <a:srgbClr val="E6005D"/>
                </a:solidFill>
              </a:rPr>
              <a:t>,</a:t>
            </a:r>
            <a:r>
              <a:rPr lang="hu-HU" altLang="en-US" i="1" dirty="0" smtClean="0">
                <a:solidFill>
                  <a:srgbClr val="E6005D"/>
                </a:solidFill>
              </a:rPr>
              <a:t> melyben adott az élet és idő természete,</a:t>
            </a:r>
            <a:r>
              <a:rPr lang="en-GB" altLang="en-US" i="1" dirty="0" smtClean="0">
                <a:solidFill>
                  <a:srgbClr val="E6005D"/>
                </a:solidFill>
              </a:rPr>
              <a:t> </a:t>
            </a:r>
            <a:r>
              <a:rPr lang="hu-HU" altLang="en-US" i="1" dirty="0" smtClean="0">
                <a:solidFill>
                  <a:srgbClr val="E6005D"/>
                </a:solidFill>
              </a:rPr>
              <a:t>nem más, mint valami rendezett és módszeresen vezetett</a:t>
            </a:r>
            <a:r>
              <a:rPr lang="en-GB" altLang="en-US" i="1" dirty="0" smtClean="0">
                <a:solidFill>
                  <a:srgbClr val="E6005D"/>
                </a:solidFill>
              </a:rPr>
              <a:t>; </a:t>
            </a:r>
            <a:r>
              <a:rPr lang="hu-HU" altLang="en-US" i="1" dirty="0" smtClean="0">
                <a:solidFill>
                  <a:srgbClr val="E6005D"/>
                </a:solidFill>
              </a:rPr>
              <a:t>tervekkel </a:t>
            </a:r>
            <a:r>
              <a:rPr lang="en-GB" altLang="en-US" i="1" dirty="0" smtClean="0">
                <a:solidFill>
                  <a:srgbClr val="E6005D"/>
                </a:solidFill>
              </a:rPr>
              <a:t>, </a:t>
            </a:r>
            <a:r>
              <a:rPr lang="hu-HU" altLang="en-US" i="1" dirty="0" smtClean="0">
                <a:solidFill>
                  <a:srgbClr val="E6005D"/>
                </a:solidFill>
              </a:rPr>
              <a:t> újratervezésekkel</a:t>
            </a:r>
            <a:r>
              <a:rPr lang="en-GB" altLang="en-US" i="1" dirty="0" smtClean="0">
                <a:solidFill>
                  <a:srgbClr val="E6005D"/>
                </a:solidFill>
              </a:rPr>
              <a:t>, </a:t>
            </a:r>
            <a:r>
              <a:rPr lang="hu-HU" altLang="en-US" i="1" dirty="0" smtClean="0">
                <a:solidFill>
                  <a:srgbClr val="E6005D"/>
                </a:solidFill>
              </a:rPr>
              <a:t>áthúzásokkal</a:t>
            </a:r>
            <a:r>
              <a:rPr lang="en-GB" altLang="en-US" i="1" dirty="0" smtClean="0">
                <a:solidFill>
                  <a:srgbClr val="E6005D"/>
                </a:solidFill>
              </a:rPr>
              <a:t>, </a:t>
            </a:r>
            <a:r>
              <a:rPr lang="hu-HU" altLang="en-US" i="1" dirty="0" smtClean="0">
                <a:solidFill>
                  <a:srgbClr val="E6005D"/>
                </a:solidFill>
              </a:rPr>
              <a:t>odafirkantott ötletekkel és olyan tételekkel teli dolog, melyekre hirtelen emlékezni kell</a:t>
            </a:r>
            <a:r>
              <a:rPr lang="en-GB" altLang="en-US" i="1" dirty="0" smtClean="0">
                <a:solidFill>
                  <a:srgbClr val="E6005D"/>
                </a:solidFill>
              </a:rPr>
              <a:t> . </a:t>
            </a:r>
            <a:r>
              <a:rPr lang="hu-HU" altLang="en-US" i="1" dirty="0" smtClean="0">
                <a:solidFill>
                  <a:srgbClr val="E6005D"/>
                </a:solidFill>
              </a:rPr>
              <a:t>Csak azt a határidőnaplót érdemes vezetni, mely egyszerű és rugalmas</a:t>
            </a:r>
            <a:r>
              <a:rPr lang="en-GB" altLang="en-US" i="1" dirty="0" smtClean="0">
                <a:solidFill>
                  <a:srgbClr val="E6005D"/>
                </a:solidFill>
              </a:rPr>
              <a:t>; </a:t>
            </a:r>
            <a:r>
              <a:rPr lang="hu-HU" altLang="en-US" i="1" dirty="0" smtClean="0">
                <a:solidFill>
                  <a:srgbClr val="E6005D"/>
                </a:solidFill>
              </a:rPr>
              <a:t>de még így is csak az időbeosztást segítő eszköz marad</a:t>
            </a:r>
            <a:r>
              <a:rPr lang="en-GB" altLang="en-US" i="1" dirty="0" smtClean="0">
                <a:solidFill>
                  <a:srgbClr val="E6005D"/>
                </a:solidFill>
              </a:rPr>
              <a:t>. </a:t>
            </a:r>
            <a:r>
              <a:rPr lang="hu-HU" altLang="en-US" i="1" dirty="0" smtClean="0">
                <a:solidFill>
                  <a:srgbClr val="E6005D"/>
                </a:solidFill>
              </a:rPr>
              <a:t>Sokkal fontosabb ennél egy gyakorlatias hozzáállás a tervezéshez</a:t>
            </a:r>
            <a:r>
              <a:rPr lang="en-GB" altLang="en-US" i="1" dirty="0" smtClean="0">
                <a:solidFill>
                  <a:srgbClr val="E6005D"/>
                </a:solidFill>
              </a:rPr>
              <a:t>...”   </a:t>
            </a:r>
            <a:r>
              <a:rPr lang="hu-HU" altLang="en-US" sz="2000" i="1" dirty="0" smtClean="0">
                <a:solidFill>
                  <a:srgbClr val="E6005D"/>
                </a:solidFill>
              </a:rPr>
              <a:t>Hogyan végezzük el dolgainkat</a:t>
            </a:r>
            <a:r>
              <a:rPr lang="en-GB" altLang="en-US" sz="2000" i="1" dirty="0" smtClean="0">
                <a:solidFill>
                  <a:srgbClr val="E6005D"/>
                </a:solidFill>
              </a:rPr>
              <a:t>,</a:t>
            </a:r>
            <a:r>
              <a:rPr lang="en-GB" altLang="en-US" sz="2000" dirty="0" smtClean="0">
                <a:solidFill>
                  <a:srgbClr val="E6005D"/>
                </a:solidFill>
              </a:rPr>
              <a:t> </a:t>
            </a:r>
            <a:r>
              <a:rPr lang="en-GB" altLang="en-US" sz="2000" dirty="0">
                <a:solidFill>
                  <a:srgbClr val="E6005D"/>
                </a:solidFill>
              </a:rPr>
              <a:t>Roger Black</a:t>
            </a:r>
          </a:p>
        </p:txBody>
      </p:sp>
    </p:spTree>
    <p:extLst>
      <p:ext uri="{BB962C8B-B14F-4D97-AF65-F5344CB8AC3E}">
        <p14:creationId xmlns:p14="http://schemas.microsoft.com/office/powerpoint/2010/main" val="2762543488"/>
      </p:ext>
    </p:extLst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5" descr="MPj017836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48" r="2963"/>
          <a:stretch>
            <a:fillRect/>
          </a:stretch>
        </p:blipFill>
        <p:spPr bwMode="auto">
          <a:xfrm>
            <a:off x="0" y="-3175"/>
            <a:ext cx="9144000" cy="686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-1548680" y="260648"/>
            <a:ext cx="8229600" cy="1143000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hu-HU" altLang="en-US" dirty="0" smtClean="0">
                <a:solidFill>
                  <a:schemeClr val="bg1"/>
                </a:solidFill>
                <a:latin typeface="Comic Sans MS" pitchFamily="66" charset="0"/>
              </a:rPr>
              <a:t>Papír gazdálkodás</a:t>
            </a:r>
            <a:endParaRPr lang="en-US" alt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87624" y="2348880"/>
            <a:ext cx="7056784" cy="396044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indent="19050">
              <a:buFontTx/>
              <a:buNone/>
            </a:pPr>
            <a:r>
              <a:rPr lang="en-GB" altLang="en-US" i="1" dirty="0" smtClean="0">
                <a:solidFill>
                  <a:srgbClr val="E6005D"/>
                </a:solidFill>
              </a:rPr>
              <a:t>“</a:t>
            </a:r>
            <a:r>
              <a:rPr lang="hu-HU" altLang="en-US" i="1" dirty="0" smtClean="0">
                <a:solidFill>
                  <a:srgbClr val="E6005D"/>
                </a:solidFill>
              </a:rPr>
              <a:t>Ha nem jól bánsz a papírral, tönkre teheti hatékonyságodat</a:t>
            </a:r>
            <a:r>
              <a:rPr lang="en-GB" altLang="en-US" i="1" dirty="0" smtClean="0">
                <a:solidFill>
                  <a:srgbClr val="E6005D"/>
                </a:solidFill>
              </a:rPr>
              <a:t>...</a:t>
            </a:r>
            <a:r>
              <a:rPr lang="hu-HU" altLang="en-US" i="1" dirty="0" smtClean="0">
                <a:solidFill>
                  <a:srgbClr val="E6005D"/>
                </a:solidFill>
              </a:rPr>
              <a:t>A papírmunka krízisének valódi oka a döntéshozatal problémája, nevezetesen, hogy ugyanazt a papírt ötször is kezünkbe vesszük és visszatesszük, mert nem tudjuk eldönteni, hogy mit tegyünk vele</a:t>
            </a:r>
            <a:r>
              <a:rPr lang="en-GB" altLang="en-US" i="1" dirty="0" smtClean="0">
                <a:solidFill>
                  <a:srgbClr val="E6005D"/>
                </a:solidFill>
              </a:rPr>
              <a:t>. </a:t>
            </a:r>
            <a:r>
              <a:rPr lang="hu-HU" altLang="en-US" i="1" dirty="0" smtClean="0">
                <a:solidFill>
                  <a:srgbClr val="E6005D"/>
                </a:solidFill>
              </a:rPr>
              <a:t>Különös, de igaz, hogy sok vezető aki tapasztalt a döntéshozatalban gátolva érzi magát egy-egy darab papír miatt</a:t>
            </a:r>
            <a:r>
              <a:rPr lang="en-GB" altLang="en-US" i="1" dirty="0" smtClean="0">
                <a:solidFill>
                  <a:srgbClr val="E6005D"/>
                </a:solidFill>
              </a:rPr>
              <a:t>.” </a:t>
            </a:r>
            <a:endParaRPr lang="en-GB" altLang="en-US" i="1" dirty="0">
              <a:solidFill>
                <a:srgbClr val="E6005D"/>
              </a:solidFill>
            </a:endParaRPr>
          </a:p>
          <a:p>
            <a:pPr indent="19050">
              <a:buFontTx/>
              <a:buNone/>
            </a:pPr>
            <a:r>
              <a:rPr lang="en-GB" altLang="en-US" i="1" dirty="0">
                <a:solidFill>
                  <a:srgbClr val="E6005D"/>
                </a:solidFill>
              </a:rPr>
              <a:t>	</a:t>
            </a:r>
            <a:r>
              <a:rPr lang="hu-HU" altLang="en-US" sz="2000" i="1" dirty="0" smtClean="0">
                <a:solidFill>
                  <a:srgbClr val="E6005D"/>
                </a:solidFill>
              </a:rPr>
              <a:t>A rendezett vezető,</a:t>
            </a:r>
            <a:r>
              <a:rPr lang="en-GB" altLang="en-US" sz="2000" dirty="0" smtClean="0">
                <a:solidFill>
                  <a:srgbClr val="E6005D"/>
                </a:solidFill>
              </a:rPr>
              <a:t> </a:t>
            </a:r>
            <a:r>
              <a:rPr lang="en-GB" altLang="en-US" sz="2000" dirty="0">
                <a:solidFill>
                  <a:srgbClr val="E6005D"/>
                </a:solidFill>
              </a:rPr>
              <a:t>Stephanie Winston</a:t>
            </a:r>
          </a:p>
        </p:txBody>
      </p:sp>
    </p:spTree>
    <p:extLst>
      <p:ext uri="{BB962C8B-B14F-4D97-AF65-F5344CB8AC3E}">
        <p14:creationId xmlns:p14="http://schemas.microsoft.com/office/powerpoint/2010/main" val="334283390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533400"/>
            <a:ext cx="6172200" cy="1981200"/>
          </a:xfrm>
        </p:spPr>
        <p:txBody>
          <a:bodyPr/>
          <a:lstStyle/>
          <a:p>
            <a:r>
              <a:rPr lang="hu-HU" altLang="en-US" sz="4000" b="1" dirty="0" smtClean="0">
                <a:latin typeface="Comic Sans MS" pitchFamily="66" charset="0"/>
              </a:rPr>
              <a:t>Válogasd szét a papírmunkádat</a:t>
            </a:r>
            <a:r>
              <a:rPr lang="en-US" altLang="en-US" sz="4000" b="1" dirty="0" smtClean="0">
                <a:latin typeface="Comic Sans MS" pitchFamily="66" charset="0"/>
              </a:rPr>
              <a:t> </a:t>
            </a:r>
            <a:r>
              <a:rPr lang="hu-HU" altLang="en-US" sz="4000" b="1" dirty="0" smtClean="0">
                <a:latin typeface="Comic Sans MS" pitchFamily="66" charset="0"/>
              </a:rPr>
              <a:t>mikor először foglalkozol vele</a:t>
            </a:r>
            <a:endParaRPr lang="en-US" altLang="en-US" sz="4000" b="1" dirty="0">
              <a:latin typeface="Comic Sans MS" pitchFamily="66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148064" y="2601084"/>
            <a:ext cx="3744416" cy="378565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00797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714375" indent="-714375">
              <a:defRPr>
                <a:solidFill>
                  <a:schemeClr val="tx1"/>
                </a:solidFill>
                <a:latin typeface="Arial" charset="0"/>
              </a:defRPr>
            </a:lvl1pPr>
            <a:lvl2pPr marL="979488">
              <a:defRPr>
                <a:solidFill>
                  <a:schemeClr val="tx1"/>
                </a:solidFill>
                <a:latin typeface="Arial" charset="0"/>
              </a:defRPr>
            </a:lvl2pPr>
            <a:lvl3pPr marL="1158875"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hu-H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VÁZLAT</a:t>
            </a:r>
          </a:p>
          <a:p>
            <a:r>
              <a:rPr lang="hu-H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Oszd </a:t>
            </a:r>
            <a:r>
              <a:rPr lang="hu-H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a munkát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hu-HU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Olvass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r>
              <a:rPr lang="hu-H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Cselekedj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hu-H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Irattárazz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hu-H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Vesd </a:t>
            </a:r>
            <a:r>
              <a:rPr lang="hu-HU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altLang="en-US" sz="2000" b="1" dirty="0">
                <a:solidFill>
                  <a:schemeClr val="accent4">
                    <a:lumMod val="50000"/>
                  </a:schemeClr>
                </a:solidFill>
              </a:rPr>
              <a:t>	</a:t>
            </a:r>
          </a:p>
        </p:txBody>
      </p:sp>
      <p:pic>
        <p:nvPicPr>
          <p:cNvPr id="3077" name="Picture 5" descr="MPj017836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733800"/>
            <a:ext cx="4267200" cy="2844800"/>
          </a:xfrm>
          <a:prstGeom prst="rect">
            <a:avLst/>
          </a:prstGeom>
          <a:noFill/>
          <a:ln w="38100">
            <a:solidFill>
              <a:srgbClr val="DD054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MPj0178417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622"/>
          <a:stretch>
            <a:fillRect/>
          </a:stretch>
        </p:blipFill>
        <p:spPr bwMode="auto">
          <a:xfrm rot="-1033734">
            <a:off x="533400" y="2514600"/>
            <a:ext cx="1628775" cy="2133600"/>
          </a:xfrm>
          <a:prstGeom prst="rect">
            <a:avLst/>
          </a:prstGeom>
          <a:noFill/>
          <a:ln w="38100">
            <a:solidFill>
              <a:srgbClr val="DD054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502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95600" y="457200"/>
            <a:ext cx="5867400" cy="6172200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DD0548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hu-HU" altLang="en-US" sz="3600" dirty="0" smtClean="0">
                <a:solidFill>
                  <a:srgbClr val="E6005D"/>
                </a:solidFill>
              </a:rPr>
              <a:t>Soha ne foglalkozz egy papírral kettőnél többször</a:t>
            </a:r>
            <a:endParaRPr lang="en-GB" altLang="en-US" sz="3600" dirty="0">
              <a:solidFill>
                <a:srgbClr val="E6005D"/>
              </a:solidFill>
            </a:endParaRPr>
          </a:p>
          <a:p>
            <a:r>
              <a:rPr lang="hu-HU" altLang="en-US" sz="3600" dirty="0" smtClean="0">
                <a:solidFill>
                  <a:srgbClr val="E6005D"/>
                </a:solidFill>
              </a:rPr>
              <a:t>Szanáld ki a szükségtelen lapokat</a:t>
            </a:r>
            <a:endParaRPr lang="en-GB" altLang="en-US" sz="3600" dirty="0">
              <a:solidFill>
                <a:srgbClr val="E6005D"/>
              </a:solidFill>
            </a:endParaRPr>
          </a:p>
          <a:p>
            <a:r>
              <a:rPr lang="hu-HU" altLang="en-US" sz="3600" dirty="0" smtClean="0">
                <a:solidFill>
                  <a:srgbClr val="E6005D"/>
                </a:solidFill>
              </a:rPr>
              <a:t>Minden nap szánj időt a papír munkára</a:t>
            </a:r>
            <a:endParaRPr lang="en-GB" altLang="en-US" sz="3600" dirty="0">
              <a:solidFill>
                <a:srgbClr val="E6005D"/>
              </a:solidFill>
            </a:endParaRPr>
          </a:p>
          <a:p>
            <a:r>
              <a:rPr lang="hu-HU" altLang="en-US" sz="3600" dirty="0" smtClean="0">
                <a:solidFill>
                  <a:srgbClr val="E6005D"/>
                </a:solidFill>
              </a:rPr>
              <a:t>Összpontosíts a tennivaló kupacra</a:t>
            </a:r>
            <a:endParaRPr lang="en-GB" altLang="en-US" sz="3600" dirty="0">
              <a:solidFill>
                <a:srgbClr val="E6005D"/>
              </a:solidFill>
            </a:endParaRPr>
          </a:p>
        </p:txBody>
      </p:sp>
      <p:pic>
        <p:nvPicPr>
          <p:cNvPr id="16390" name="Picture 6" descr="MPj017836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4989945"/>
            <a:ext cx="1295400" cy="1473200"/>
          </a:xfrm>
          <a:prstGeom prst="rect">
            <a:avLst/>
          </a:prstGeom>
          <a:noFill/>
          <a:ln w="38100">
            <a:solidFill>
              <a:srgbClr val="DD054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1" name="Picture 7" descr="MPj0178417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41" b="18668"/>
          <a:stretch>
            <a:fillRect/>
          </a:stretch>
        </p:blipFill>
        <p:spPr bwMode="auto">
          <a:xfrm>
            <a:off x="114300" y="3140968"/>
            <a:ext cx="1295400" cy="1447800"/>
          </a:xfrm>
          <a:prstGeom prst="rect">
            <a:avLst/>
          </a:prstGeom>
          <a:noFill/>
          <a:ln w="38100">
            <a:solidFill>
              <a:srgbClr val="DD054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3" name="Picture 9" descr="MPj0399883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1124744"/>
            <a:ext cx="1295400" cy="1447800"/>
          </a:xfrm>
          <a:prstGeom prst="rect">
            <a:avLst/>
          </a:prstGeom>
          <a:noFill/>
          <a:ln w="38100">
            <a:solidFill>
              <a:srgbClr val="DD054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6858000" y="6248400"/>
            <a:ext cx="304800" cy="304800"/>
          </a:xfrm>
          <a:prstGeom prst="rect">
            <a:avLst/>
          </a:prstGeom>
          <a:solidFill>
            <a:srgbClr val="E6005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7620000" y="6248400"/>
            <a:ext cx="304800" cy="304800"/>
          </a:xfrm>
          <a:prstGeom prst="rect">
            <a:avLst/>
          </a:prstGeom>
          <a:solidFill>
            <a:srgbClr val="00C4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7239000" y="6248400"/>
            <a:ext cx="304800" cy="304800"/>
          </a:xfrm>
          <a:prstGeom prst="rect">
            <a:avLst/>
          </a:prstGeom>
          <a:solidFill>
            <a:srgbClr val="00C4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52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1143000"/>
          </a:xfrm>
        </p:spPr>
        <p:txBody>
          <a:bodyPr>
            <a:normAutofit/>
          </a:bodyPr>
          <a:lstStyle/>
          <a:p>
            <a:r>
              <a:rPr lang="hu-HU" altLang="en-US" sz="3200" b="1" dirty="0" smtClean="0">
                <a:latin typeface="Comic Sans MS" pitchFamily="66" charset="0"/>
              </a:rPr>
              <a:t>Találkozók kezelése</a:t>
            </a:r>
            <a:r>
              <a:rPr lang="en-US" altLang="en-US" sz="3200" dirty="0" smtClean="0"/>
              <a:t> </a:t>
            </a:r>
            <a:endParaRPr lang="en-US" altLang="en-US" sz="3200" dirty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-34961" y="756961"/>
            <a:ext cx="6705600" cy="655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E6005D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50850" indent="-45085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630238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Tx/>
              <a:buChar char="•"/>
            </a:pPr>
            <a:r>
              <a:rPr lang="hu-HU" altLang="en-US" sz="3000" dirty="0" smtClean="0">
                <a:solidFill>
                  <a:srgbClr val="E6005D"/>
                </a:solidFill>
              </a:rPr>
              <a:t>Először is imádkozz a napirendedért</a:t>
            </a:r>
            <a:r>
              <a:rPr lang="en-GB" altLang="en-US" sz="3000" dirty="0" smtClean="0">
                <a:solidFill>
                  <a:srgbClr val="E6005D"/>
                </a:solidFill>
              </a:rPr>
              <a:t> </a:t>
            </a:r>
            <a:endParaRPr lang="en-GB" altLang="en-US" sz="3000" dirty="0">
              <a:solidFill>
                <a:srgbClr val="E6005D"/>
              </a:solidFill>
            </a:endParaRPr>
          </a:p>
          <a:p>
            <a:pPr>
              <a:buFontTx/>
              <a:buChar char="•"/>
            </a:pPr>
            <a:r>
              <a:rPr lang="hu-HU" altLang="en-US" sz="3000" dirty="0" smtClean="0">
                <a:solidFill>
                  <a:srgbClr val="E6005D"/>
                </a:solidFill>
              </a:rPr>
              <a:t>Rangsorold a napirendedet</a:t>
            </a:r>
            <a:endParaRPr lang="en-GB" altLang="en-US" sz="3000" dirty="0">
              <a:solidFill>
                <a:srgbClr val="E6005D"/>
              </a:solidFill>
            </a:endParaRPr>
          </a:p>
          <a:p>
            <a:pPr>
              <a:buFontTx/>
              <a:buChar char="•"/>
            </a:pPr>
            <a:r>
              <a:rPr lang="hu-HU" altLang="en-US" sz="3000" dirty="0" smtClean="0">
                <a:solidFill>
                  <a:srgbClr val="E6005D"/>
                </a:solidFill>
              </a:rPr>
              <a:t>Ne feledd küldetésed és célod</a:t>
            </a:r>
            <a:endParaRPr lang="en-GB" altLang="en-US" sz="3000" dirty="0">
              <a:solidFill>
                <a:srgbClr val="E6005D"/>
              </a:solidFill>
            </a:endParaRPr>
          </a:p>
          <a:p>
            <a:pPr>
              <a:buFontTx/>
              <a:buChar char="•"/>
            </a:pPr>
            <a:r>
              <a:rPr lang="hu-HU" altLang="en-US" sz="3000" dirty="0" smtClean="0">
                <a:solidFill>
                  <a:srgbClr val="E6005D"/>
                </a:solidFill>
              </a:rPr>
              <a:t>A megbeszélés előtt pár nappal oszd ki a napirendet</a:t>
            </a:r>
            <a:endParaRPr lang="en-GB" altLang="en-US" sz="3000" dirty="0">
              <a:solidFill>
                <a:srgbClr val="E6005D"/>
              </a:solidFill>
            </a:endParaRPr>
          </a:p>
          <a:p>
            <a:pPr>
              <a:buFontTx/>
              <a:buChar char="•"/>
            </a:pPr>
            <a:r>
              <a:rPr lang="hu-HU" altLang="en-US" sz="3000" dirty="0" smtClean="0">
                <a:solidFill>
                  <a:srgbClr val="E6005D"/>
                </a:solidFill>
              </a:rPr>
              <a:t>Engedd, hogy mások is hozzájáruljanak a napirendhez</a:t>
            </a:r>
            <a:endParaRPr lang="en-GB" altLang="en-US" sz="3000" dirty="0">
              <a:solidFill>
                <a:srgbClr val="E6005D"/>
              </a:solidFill>
            </a:endParaRPr>
          </a:p>
          <a:p>
            <a:pPr>
              <a:buFontTx/>
              <a:buChar char="•"/>
            </a:pPr>
            <a:r>
              <a:rPr lang="hu-HU" altLang="en-US" sz="3000" dirty="0" smtClean="0">
                <a:solidFill>
                  <a:srgbClr val="E6005D"/>
                </a:solidFill>
              </a:rPr>
              <a:t>Kezd és fejezd is be a megbeszélést időben</a:t>
            </a:r>
            <a:endParaRPr lang="en-GB" altLang="en-US" sz="3000" dirty="0">
              <a:solidFill>
                <a:srgbClr val="E6005D"/>
              </a:solidFill>
            </a:endParaRPr>
          </a:p>
          <a:p>
            <a:pPr>
              <a:buFontTx/>
              <a:buChar char="•"/>
            </a:pPr>
            <a:r>
              <a:rPr lang="hu-HU" altLang="en-US" sz="3000" dirty="0" smtClean="0">
                <a:solidFill>
                  <a:srgbClr val="E6005D"/>
                </a:solidFill>
              </a:rPr>
              <a:t>Szabj időkorlátokat a megbeszélésekre</a:t>
            </a:r>
            <a:endParaRPr lang="en-GB" altLang="en-US" sz="3000" dirty="0">
              <a:solidFill>
                <a:srgbClr val="E6005D"/>
              </a:solidFill>
            </a:endParaRPr>
          </a:p>
          <a:p>
            <a:pPr>
              <a:buFontTx/>
              <a:buChar char="•"/>
            </a:pPr>
            <a:r>
              <a:rPr lang="hu-HU" altLang="en-US" sz="3000" dirty="0" smtClean="0">
                <a:solidFill>
                  <a:srgbClr val="E6005D"/>
                </a:solidFill>
              </a:rPr>
              <a:t>Ragaszkodj a napirendhez</a:t>
            </a:r>
            <a:endParaRPr lang="en-GB" altLang="en-US" sz="3000" dirty="0">
              <a:solidFill>
                <a:srgbClr val="E6005D"/>
              </a:solidFill>
            </a:endParaRPr>
          </a:p>
          <a:p>
            <a:pPr eaLnBrk="0" hangingPunct="0"/>
            <a:endParaRPr lang="en-GB" altLang="en-US" sz="3000" dirty="0">
              <a:solidFill>
                <a:srgbClr val="E6005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117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550</Words>
  <Application>Microsoft Office PowerPoint</Application>
  <PresentationFormat>Diavetítés a képernyőre (4:3 oldalarány)</PresentationFormat>
  <Paragraphs>127</Paragraphs>
  <Slides>14</Slides>
  <Notes>14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Office Theme</vt:lpstr>
      <vt:lpstr>PowerPoint bemutató</vt:lpstr>
      <vt:lpstr>Hogyan tanuljuk meg beosztani időnket? </vt:lpstr>
      <vt:lpstr>Napi tervezés  </vt:lpstr>
      <vt:lpstr>Napi tervezés</vt:lpstr>
      <vt:lpstr>PowerPoint bemutató</vt:lpstr>
      <vt:lpstr>Papír gazdálkodás</vt:lpstr>
      <vt:lpstr>Válogasd szét a papírmunkádat mikor először foglalkozol vele</vt:lpstr>
      <vt:lpstr>PowerPoint bemutató</vt:lpstr>
      <vt:lpstr>Találkozók kezelése </vt:lpstr>
      <vt:lpstr>Minta napirend </vt:lpstr>
      <vt:lpstr>Minta Akció Terv</vt:lpstr>
      <vt:lpstr>Tervezet kezelése</vt:lpstr>
      <vt:lpstr>„Önmagad” kezelése</vt:lpstr>
      <vt:lpstr>Elhatározás</vt:lpstr>
    </vt:vector>
  </TitlesOfParts>
  <Company>Seventh-Day Adventists, Trans-European Division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 Sanches-Schutte</dc:creator>
  <cp:lastModifiedBy>Vicus</cp:lastModifiedBy>
  <cp:revision>82</cp:revision>
  <dcterms:created xsi:type="dcterms:W3CDTF">2014-10-12T16:10:07Z</dcterms:created>
  <dcterms:modified xsi:type="dcterms:W3CDTF">2014-12-07T11:31:46Z</dcterms:modified>
</cp:coreProperties>
</file>