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73008" autoAdjust="0"/>
  </p:normalViewPr>
  <p:slideViewPr>
    <p:cSldViewPr snapToGrid="0">
      <p:cViewPr varScale="1">
        <p:scale>
          <a:sx n="58" d="100"/>
          <a:sy n="58" d="100"/>
        </p:scale>
        <p:origin x="187" y="58"/>
      </p:cViewPr>
      <p:guideLst/>
    </p:cSldViewPr>
  </p:slideViewPr>
  <p:notesTextViewPr>
    <p:cViewPr>
      <p:scale>
        <a:sx n="1" d="1"/>
        <a:sy n="1" d="1"/>
      </p:scale>
      <p:origin x="0" y="-180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FE4B8-8408-443B-8D57-57162B234E94}" type="datetimeFigureOut">
              <a:rPr lang="en-GB" smtClean="0"/>
              <a:t>29/03/2020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428D6F-0180-46DD-8973-40F5649AC5C4}" type="slidenum">
              <a:rPr lang="en-GB" smtClean="0"/>
              <a:t>‹#›</a:t>
            </a:fld>
            <a:endParaRPr lang="en-GB"/>
          </a:p>
        </p:txBody>
      </p:sp>
    </p:spTree>
    <p:extLst>
      <p:ext uri="{BB962C8B-B14F-4D97-AF65-F5344CB8AC3E}">
        <p14:creationId xmlns:p14="http://schemas.microsoft.com/office/powerpoint/2010/main" val="186460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kidshealth.org/en/parents/cyberbullying.htm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wikihow.com/Stand-Up-to-Bullie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7aKmMGsRvD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9. ÁLLJ </a:t>
            </a:r>
            <a:r>
              <a:rPr lang="hu-HU" sz="1200" b="1" kern="1200" dirty="0" smtClean="0">
                <a:solidFill>
                  <a:schemeClr val="tx1"/>
                </a:solidFill>
                <a:effectLst/>
                <a:latin typeface="+mn-lt"/>
                <a:ea typeface="+mn-ea"/>
                <a:cs typeface="+mn-cs"/>
              </a:rPr>
              <a:t>KI ELLENE!</a:t>
            </a:r>
            <a:endParaRPr lang="hu-H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Háttér-információ</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Cél:	</a:t>
            </a:r>
          </a:p>
          <a:p>
            <a:r>
              <a:rPr lang="hu-HU" sz="1200" kern="1200" dirty="0" smtClean="0">
                <a:solidFill>
                  <a:schemeClr val="tx1"/>
                </a:solidFill>
                <a:effectLst/>
                <a:latin typeface="+mn-lt"/>
                <a:ea typeface="+mn-ea"/>
                <a:cs typeface="+mn-cs"/>
              </a:rPr>
              <a:t>-  A lányok megtanulják, hogy ők is felelősek a zaklatásért, amelynek tanúi. </a:t>
            </a:r>
          </a:p>
          <a:p>
            <a:r>
              <a:rPr lang="hu-HU" sz="1200" kern="1200" dirty="0" smtClean="0">
                <a:solidFill>
                  <a:schemeClr val="tx1"/>
                </a:solidFill>
                <a:effectLst/>
                <a:latin typeface="+mn-lt"/>
                <a:ea typeface="+mn-ea"/>
                <a:cs typeface="+mn-cs"/>
              </a:rPr>
              <a:t>-  A tinik megtanulják, hogyan kezeljék a bántalmazást és hogyan reagáljanak, ha valakit zaklatnak. </a:t>
            </a:r>
          </a:p>
          <a:p>
            <a:r>
              <a:rPr lang="hu-HU" sz="1200" kern="1200" dirty="0" smtClean="0">
                <a:solidFill>
                  <a:schemeClr val="tx1"/>
                </a:solidFill>
                <a:effectLst/>
                <a:latin typeface="+mn-lt"/>
                <a:ea typeface="+mn-ea"/>
                <a:cs typeface="+mn-cs"/>
              </a:rPr>
              <a:t>-  Tudatosítjuk a tinikben a bántalmazások következményeit. </a:t>
            </a:r>
          </a:p>
          <a:p>
            <a:r>
              <a:rPr lang="hu-HU" sz="1200" kern="1200" dirty="0" smtClean="0">
                <a:solidFill>
                  <a:schemeClr val="tx1"/>
                </a:solidFill>
                <a:effectLst/>
                <a:latin typeface="+mn-lt"/>
                <a:ea typeface="+mn-ea"/>
                <a:cs typeface="+mn-cs"/>
              </a:rPr>
              <a:t>-  Vidám hangulatban beszélgetünk a lányokkal arról, hogy kik is vagyunk mi Isten szemében.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Miért? </a:t>
            </a:r>
          </a:p>
          <a:p>
            <a:r>
              <a:rPr lang="hu-HU" sz="1200" kern="1200" dirty="0" smtClean="0">
                <a:solidFill>
                  <a:schemeClr val="tx1"/>
                </a:solidFill>
                <a:effectLst/>
                <a:latin typeface="+mn-lt"/>
                <a:ea typeface="+mn-ea"/>
                <a:cs typeface="+mn-cs"/>
              </a:rPr>
              <a:t>A zaklatás nagy hatással lehet egy gyermek, vagy tinédzser életére. </a:t>
            </a:r>
          </a:p>
          <a:p>
            <a:r>
              <a:rPr lang="hu-HU" sz="1200" kern="1200" dirty="0" smtClean="0">
                <a:solidFill>
                  <a:schemeClr val="tx1"/>
                </a:solidFill>
                <a:effectLst/>
                <a:latin typeface="+mn-lt"/>
                <a:ea typeface="+mn-ea"/>
                <a:cs typeface="+mn-cs"/>
              </a:rPr>
              <a:t>A tinik általában önmagukkal vannak elfoglalva. Hogy nézek ki? Mit gondolnak rólam a többiek? Egész nap másokhoz hasonlítgatják magukat. Minél jobban különbözünk a többiektől, annál nagyobb eséllyel fognak zaklatni bennünket. </a:t>
            </a:r>
          </a:p>
          <a:p>
            <a:r>
              <a:rPr lang="hu-HU" sz="1200" kern="1200" dirty="0" smtClean="0">
                <a:solidFill>
                  <a:schemeClr val="tx1"/>
                </a:solidFill>
                <a:effectLst/>
                <a:latin typeface="+mn-lt"/>
                <a:ea typeface="+mn-ea"/>
                <a:cs typeface="+mn-cs"/>
              </a:rPr>
              <a:t>E tanulmány segítségével önvizsgálatot fogunk tartani. Tényleg annyira mások vagyunk? Felismerjük, hogy milyen sokban hasonlítunk. Megtanuljuk, hogy Isten túllát a külső megjelenésen.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Ez a program sokféle érzelmet felszínre hozhat. Ne erőltessük a tiniket, hogy mindent megosszanak velünk! Tartsuk tiszteletben őket! Tétovázhatnak, esetleg ellenállhatnak.  Biztosítsuk őket, hogy ránk számíthatnak a foglalkozás után is, bármikor fordulhatnak hozzánk a kérdéseikkel. Nem csak előre tervezetten, hanem spontán módon is.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Információ az internetes zaklatásról:</a:t>
            </a:r>
          </a:p>
          <a:p>
            <a:r>
              <a:rPr lang="hu-HU" sz="1200" u="sng" kern="1200" dirty="0" smtClean="0">
                <a:solidFill>
                  <a:schemeClr val="tx1"/>
                </a:solidFill>
                <a:effectLst/>
                <a:latin typeface="+mn-lt"/>
                <a:ea typeface="+mn-ea"/>
                <a:cs typeface="+mn-cs"/>
                <a:hlinkClick r:id="rId3"/>
              </a:rPr>
              <a:t>https://kidshealth.org/en/parents/cyberbullying.html</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i="1" u="sng" kern="1200" dirty="0" smtClean="0">
                <a:solidFill>
                  <a:schemeClr val="tx1"/>
                </a:solidFill>
                <a:effectLst/>
                <a:latin typeface="+mn-lt"/>
                <a:ea typeface="+mn-ea"/>
                <a:cs typeface="+mn-cs"/>
              </a:rPr>
              <a:t>Források</a:t>
            </a:r>
            <a:endParaRPr lang="hu-HU" sz="1200" kern="1200" dirty="0" smtClean="0">
              <a:solidFill>
                <a:schemeClr val="tx1"/>
              </a:solidFill>
              <a:effectLst/>
              <a:latin typeface="+mn-lt"/>
              <a:ea typeface="+mn-ea"/>
              <a:cs typeface="+mn-cs"/>
            </a:endParaRPr>
          </a:p>
          <a:p>
            <a:r>
              <a:rPr lang="hu-HU" sz="1200" u="sng" kern="1200" dirty="0" smtClean="0">
                <a:solidFill>
                  <a:schemeClr val="tx1"/>
                </a:solidFill>
                <a:effectLst/>
                <a:latin typeface="+mn-lt"/>
                <a:ea typeface="+mn-ea"/>
                <a:cs typeface="+mn-cs"/>
                <a:hlinkClick r:id="rId4"/>
              </a:rPr>
              <a:t>https://www.wikihow.com/Stand-Up-to-Bullies</a:t>
            </a:r>
            <a:endParaRPr lang="en-GB" dirty="0"/>
          </a:p>
        </p:txBody>
      </p:sp>
      <p:sp>
        <p:nvSpPr>
          <p:cNvPr id="4" name="Slide Number Placeholder 3"/>
          <p:cNvSpPr>
            <a:spLocks noGrp="1"/>
          </p:cNvSpPr>
          <p:nvPr>
            <p:ph type="sldNum" sz="quarter" idx="5"/>
          </p:nvPr>
        </p:nvSpPr>
        <p:spPr/>
        <p:txBody>
          <a:bodyPr/>
          <a:lstStyle/>
          <a:p>
            <a:fld id="{92428D6F-0180-46DD-8973-40F5649AC5C4}" type="slidenum">
              <a:rPr lang="en-GB" smtClean="0"/>
              <a:t>1</a:t>
            </a:fld>
            <a:endParaRPr lang="en-GB"/>
          </a:p>
        </p:txBody>
      </p:sp>
    </p:spTree>
    <p:extLst>
      <p:ext uri="{BB962C8B-B14F-4D97-AF65-F5344CB8AC3E}">
        <p14:creationId xmlns:p14="http://schemas.microsoft.com/office/powerpoint/2010/main" val="361252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Bemelegítés</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Az ötletet a Kihívás napja adta.</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Ma a zaklatásról fogunk beszélgetni. </a:t>
            </a:r>
          </a:p>
          <a:p>
            <a:r>
              <a:rPr lang="hu-HU" sz="1200" kern="1200" dirty="0" smtClean="0">
                <a:solidFill>
                  <a:schemeClr val="tx1"/>
                </a:solidFill>
                <a:effectLst/>
                <a:latin typeface="+mn-lt"/>
                <a:ea typeface="+mn-ea"/>
                <a:cs typeface="+mn-cs"/>
              </a:rPr>
              <a:t>Állításokkal fogjuk bemutatni. Idézzünk először is néhány kijelentést! </a:t>
            </a:r>
          </a:p>
          <a:p>
            <a:r>
              <a:rPr lang="hu-HU" sz="1200" kern="1200" dirty="0" smtClean="0">
                <a:solidFill>
                  <a:schemeClr val="tx1"/>
                </a:solidFill>
                <a:effectLst/>
                <a:latin typeface="+mn-lt"/>
                <a:ea typeface="+mn-ea"/>
                <a:cs typeface="+mn-cs"/>
              </a:rPr>
              <a:t> </a:t>
            </a:r>
          </a:p>
          <a:p>
            <a:r>
              <a:rPr lang="hu-HU" sz="1200" i="1" kern="1200" dirty="0" smtClean="0">
                <a:solidFill>
                  <a:schemeClr val="tx1"/>
                </a:solidFill>
                <a:effectLst/>
                <a:latin typeface="+mn-lt"/>
                <a:ea typeface="+mn-ea"/>
                <a:cs typeface="+mn-cs"/>
              </a:rPr>
              <a:t>Húzzunk a padlóra krétával (vagy ragasztószalaggal) egy vonalat a terem falával párhuzamosan! Álljon az összes tini a vonal mögé, a fal mellé! Felteszünk egy kérdést. Menjen át a terem másik oldalára, aki igennel válaszol rá! </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Cél: Hogy felismerjék, problémájukkal nincsenek egyedül.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i="1" u="sng" kern="1200" dirty="0" smtClean="0">
                <a:solidFill>
                  <a:schemeClr val="tx1"/>
                </a:solidFill>
                <a:effectLst/>
                <a:latin typeface="+mn-lt"/>
                <a:ea typeface="+mn-ea"/>
                <a:cs typeface="+mn-cs"/>
              </a:rPr>
              <a:t>Állítások:</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Te vagy a legfiatalabb a családban.  </a:t>
            </a:r>
          </a:p>
          <a:p>
            <a:r>
              <a:rPr lang="hu-HU" sz="1200" kern="1200" dirty="0" smtClean="0">
                <a:solidFill>
                  <a:schemeClr val="tx1"/>
                </a:solidFill>
                <a:effectLst/>
                <a:latin typeface="+mn-lt"/>
                <a:ea typeface="+mn-ea"/>
                <a:cs typeface="+mn-cs"/>
              </a:rPr>
              <a:t>Nincsenek testvéreid. </a:t>
            </a:r>
          </a:p>
          <a:p>
            <a:r>
              <a:rPr lang="hu-HU" sz="1200" kern="1200" dirty="0" smtClean="0">
                <a:solidFill>
                  <a:schemeClr val="tx1"/>
                </a:solidFill>
                <a:effectLst/>
                <a:latin typeface="+mn-lt"/>
                <a:ea typeface="+mn-ea"/>
                <a:cs typeface="+mn-cs"/>
              </a:rPr>
              <a:t>Játszol valamilyen hangszeren. </a:t>
            </a:r>
          </a:p>
          <a:p>
            <a:r>
              <a:rPr lang="hu-HU" sz="1200" kern="1200" dirty="0" smtClean="0">
                <a:solidFill>
                  <a:schemeClr val="tx1"/>
                </a:solidFill>
                <a:effectLst/>
                <a:latin typeface="+mn-lt"/>
                <a:ea typeface="+mn-ea"/>
                <a:cs typeface="+mn-cs"/>
              </a:rPr>
              <a:t>Szereted a csokit. </a:t>
            </a:r>
          </a:p>
          <a:p>
            <a:r>
              <a:rPr lang="hu-HU" sz="1200" kern="1200" dirty="0" smtClean="0">
                <a:solidFill>
                  <a:schemeClr val="tx1"/>
                </a:solidFill>
                <a:effectLst/>
                <a:latin typeface="+mn-lt"/>
                <a:ea typeface="+mn-ea"/>
                <a:cs typeface="+mn-cs"/>
              </a:rPr>
              <a:t>Nem aludtál jól az éjjel. </a:t>
            </a:r>
          </a:p>
          <a:p>
            <a:r>
              <a:rPr lang="hu-HU" sz="1200" kern="1200" dirty="0" smtClean="0">
                <a:solidFill>
                  <a:schemeClr val="tx1"/>
                </a:solidFill>
                <a:effectLst/>
                <a:latin typeface="+mn-lt"/>
                <a:ea typeface="+mn-ea"/>
                <a:cs typeface="+mn-cs"/>
              </a:rPr>
              <a:t>Zaklattak már életedben. </a:t>
            </a:r>
          </a:p>
          <a:p>
            <a:r>
              <a:rPr lang="hu-HU" sz="1200" kern="1200" dirty="0" smtClean="0">
                <a:solidFill>
                  <a:schemeClr val="tx1"/>
                </a:solidFill>
                <a:effectLst/>
                <a:latin typeface="+mn-lt"/>
                <a:ea typeface="+mn-ea"/>
                <a:cs typeface="+mn-cs"/>
              </a:rPr>
              <a:t>Mondták már rád, hogy ostoba, vagy értéktelen vagy, és nem vagy elég jó. </a:t>
            </a:r>
          </a:p>
          <a:p>
            <a:r>
              <a:rPr lang="hu-HU" sz="1200" kern="1200" dirty="0" smtClean="0">
                <a:solidFill>
                  <a:schemeClr val="tx1"/>
                </a:solidFill>
                <a:effectLst/>
                <a:latin typeface="+mn-lt"/>
                <a:ea typeface="+mn-ea"/>
                <a:cs typeface="+mn-cs"/>
              </a:rPr>
              <a:t>Családodban voltak alkohol, vagy drogproblémák. </a:t>
            </a:r>
          </a:p>
          <a:p>
            <a:r>
              <a:rPr lang="hu-HU" sz="1200" kern="1200" dirty="0" smtClean="0">
                <a:solidFill>
                  <a:schemeClr val="tx1"/>
                </a:solidFill>
                <a:effectLst/>
                <a:latin typeface="+mn-lt"/>
                <a:ea typeface="+mn-ea"/>
                <a:cs typeface="+mn-cs"/>
              </a:rPr>
              <a:t>Bíráltak már a frizurád, a szemüveged, a zenei ízlésed, az öltözéked miatt. </a:t>
            </a:r>
          </a:p>
          <a:p>
            <a:r>
              <a:rPr lang="hu-HU" sz="1200" kern="1200" dirty="0" smtClean="0">
                <a:solidFill>
                  <a:schemeClr val="tx1"/>
                </a:solidFill>
                <a:effectLst/>
                <a:latin typeface="+mn-lt"/>
                <a:ea typeface="+mn-ea"/>
                <a:cs typeface="+mn-cs"/>
              </a:rPr>
              <a:t>Elítéltek, vagy molesztáltak már a bőrszíned miatt. </a:t>
            </a:r>
          </a:p>
          <a:p>
            <a:r>
              <a:rPr lang="hu-HU" sz="1200" kern="1200" dirty="0" smtClean="0">
                <a:solidFill>
                  <a:schemeClr val="tx1"/>
                </a:solidFill>
                <a:effectLst/>
                <a:latin typeface="+mn-lt"/>
                <a:ea typeface="+mn-ea"/>
                <a:cs typeface="+mn-cs"/>
              </a:rPr>
              <a:t>Megítéltek, vagy bántottak már kövérséged, vagy cingárságod miatt.  </a:t>
            </a:r>
          </a:p>
          <a:p>
            <a:r>
              <a:rPr lang="hu-HU" sz="1200" kern="1200" dirty="0" smtClean="0">
                <a:solidFill>
                  <a:schemeClr val="tx1"/>
                </a:solidFill>
                <a:effectLst/>
                <a:latin typeface="+mn-lt"/>
                <a:ea typeface="+mn-ea"/>
                <a:cs typeface="+mn-cs"/>
              </a:rPr>
              <a:t>Megaláztak már az interneten, vagy a közösségi médiában (</a:t>
            </a:r>
            <a:r>
              <a:rPr lang="hu-HU" sz="1200" kern="1200" dirty="0" err="1" smtClean="0">
                <a:solidFill>
                  <a:schemeClr val="tx1"/>
                </a:solidFill>
                <a:effectLst/>
                <a:latin typeface="+mn-lt"/>
                <a:ea typeface="+mn-ea"/>
                <a:cs typeface="+mn-cs"/>
              </a:rPr>
              <a:t>Facebook</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WhatsApp</a:t>
            </a:r>
            <a:r>
              <a:rPr lang="hu-HU" sz="1200" kern="1200" dirty="0" smtClean="0">
                <a:solidFill>
                  <a:schemeClr val="tx1"/>
                </a:solidFill>
                <a:effectLst/>
                <a:latin typeface="+mn-lt"/>
                <a:ea typeface="+mn-ea"/>
                <a:cs typeface="+mn-cs"/>
              </a:rPr>
              <a:t>).</a:t>
            </a:r>
          </a:p>
          <a:p>
            <a:r>
              <a:rPr lang="hu-HU" sz="1200" kern="1200" dirty="0" smtClean="0">
                <a:solidFill>
                  <a:schemeClr val="tx1"/>
                </a:solidFill>
                <a:effectLst/>
                <a:latin typeface="+mn-lt"/>
                <a:ea typeface="+mn-ea"/>
                <a:cs typeface="+mn-cs"/>
              </a:rPr>
              <a:t>Előfordult már, hogy kiközösítettek.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 nem szívesen tennénk fel ezeket a kérdéseket, megmutathatjuk a lányoknak a következő rövid videót: </a:t>
            </a:r>
          </a:p>
          <a:p>
            <a:r>
              <a:rPr lang="hu-HU" sz="1200" kern="1200" dirty="0" smtClean="0">
                <a:solidFill>
                  <a:schemeClr val="tx1"/>
                </a:solidFill>
                <a:effectLst/>
                <a:latin typeface="+mn-lt"/>
                <a:ea typeface="+mn-ea"/>
                <a:cs typeface="+mn-cs"/>
              </a:rPr>
              <a:t> </a:t>
            </a:r>
            <a:r>
              <a:rPr lang="hu-HU" sz="1200" u="sng" kern="1200" dirty="0" smtClean="0">
                <a:solidFill>
                  <a:schemeClr val="tx1"/>
                </a:solidFill>
                <a:effectLst/>
                <a:latin typeface="+mn-lt"/>
                <a:ea typeface="+mn-ea"/>
                <a:cs typeface="+mn-cs"/>
                <a:hlinkClick r:id="rId3"/>
              </a:rPr>
              <a:t>https://www.youtube.com/watch?v=7aKmMGsRvDA</a:t>
            </a:r>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i="1" u="sng" kern="1200" dirty="0" smtClean="0">
                <a:solidFill>
                  <a:schemeClr val="tx1"/>
                </a:solidFill>
                <a:effectLst/>
                <a:latin typeface="+mn-lt"/>
                <a:ea typeface="+mn-ea"/>
                <a:cs typeface="+mn-cs"/>
              </a:rPr>
              <a:t>Összefoglalás:</a:t>
            </a:r>
            <a:r>
              <a:rPr lang="hu-HU" sz="1200" kern="1200" dirty="0" smtClean="0">
                <a:solidFill>
                  <a:schemeClr val="tx1"/>
                </a:solidFill>
                <a:effectLst/>
                <a:latin typeface="+mn-lt"/>
                <a:ea typeface="+mn-ea"/>
                <a:cs typeface="+mn-cs"/>
              </a:rPr>
              <a:t> Páran, néhányan, sőt sokan átéltünk már zaklatást, megbélyegzést és bírálgatást.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2428D6F-0180-46DD-8973-40F5649AC5C4}" type="slidenum">
              <a:rPr lang="en-GB" smtClean="0"/>
              <a:t>2</a:t>
            </a:fld>
            <a:endParaRPr lang="en-GB"/>
          </a:p>
        </p:txBody>
      </p:sp>
    </p:spTree>
    <p:extLst>
      <p:ext uri="{BB962C8B-B14F-4D97-AF65-F5344CB8AC3E}">
        <p14:creationId xmlns:p14="http://schemas.microsoft.com/office/powerpoint/2010/main" val="154475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Ugratás és zaklatás</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u="sng" kern="1200" dirty="0" smtClean="0">
                <a:solidFill>
                  <a:schemeClr val="tx1"/>
                </a:solidFill>
                <a:effectLst/>
                <a:latin typeface="+mn-lt"/>
                <a:ea typeface="+mn-ea"/>
                <a:cs typeface="+mn-cs"/>
              </a:rPr>
              <a:t>Amire szükségünk lesz:</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három nagy ívpapír </a:t>
            </a:r>
          </a:p>
          <a:p>
            <a:r>
              <a:rPr lang="hu-HU" sz="1200" kern="1200" dirty="0" smtClean="0">
                <a:solidFill>
                  <a:schemeClr val="tx1"/>
                </a:solidFill>
                <a:effectLst/>
                <a:latin typeface="+mn-lt"/>
                <a:ea typeface="+mn-ea"/>
                <a:cs typeface="+mn-cs"/>
              </a:rPr>
              <a:t>-	tollak, filctollak </a:t>
            </a:r>
          </a:p>
          <a:p>
            <a:r>
              <a:rPr lang="hu-HU" sz="1200" kern="1200" dirty="0" smtClean="0">
                <a:solidFill>
                  <a:schemeClr val="tx1"/>
                </a:solidFill>
                <a:effectLst/>
                <a:latin typeface="+mn-lt"/>
                <a:ea typeface="+mn-ea"/>
                <a:cs typeface="+mn-cs"/>
              </a:rPr>
              <a:t> </a:t>
            </a:r>
          </a:p>
          <a:p>
            <a:r>
              <a:rPr lang="hu-HU" sz="1200" u="sng" kern="1200" dirty="0" smtClean="0">
                <a:solidFill>
                  <a:schemeClr val="tx1"/>
                </a:solidFill>
                <a:effectLst/>
                <a:latin typeface="+mn-lt"/>
                <a:ea typeface="+mn-ea"/>
                <a:cs typeface="+mn-cs"/>
              </a:rPr>
              <a:t>Előkészületek:</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Írjuk fel a következő 3 kérdést külön-külön a nagy papírlapokra! (Egy lapra csak az egyiket!)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 a zaklatás? 	</a:t>
            </a:r>
          </a:p>
          <a:p>
            <a:r>
              <a:rPr lang="hu-HU" sz="1200" kern="1200" dirty="0" smtClean="0">
                <a:solidFill>
                  <a:schemeClr val="tx1"/>
                </a:solidFill>
                <a:effectLst/>
                <a:latin typeface="+mn-lt"/>
                <a:ea typeface="+mn-ea"/>
                <a:cs typeface="+mn-cs"/>
              </a:rPr>
              <a:t>Mi a különbség a zaklatás és az ugratás között? </a:t>
            </a:r>
          </a:p>
          <a:p>
            <a:r>
              <a:rPr lang="hu-HU" sz="1200" kern="1200" dirty="0" smtClean="0">
                <a:solidFill>
                  <a:schemeClr val="tx1"/>
                </a:solidFill>
                <a:effectLst/>
                <a:latin typeface="+mn-lt"/>
                <a:ea typeface="+mn-ea"/>
                <a:cs typeface="+mn-cs"/>
              </a:rPr>
              <a:t>Vajon zaklatássá válhat az ugratás is? </a:t>
            </a:r>
          </a:p>
          <a:p>
            <a:r>
              <a:rPr lang="hu-HU" sz="1200" kern="1200" dirty="0" smtClean="0">
                <a:solidFill>
                  <a:schemeClr val="tx1"/>
                </a:solidFill>
                <a:effectLst/>
                <a:latin typeface="+mn-lt"/>
                <a:ea typeface="+mn-ea"/>
                <a:cs typeface="+mn-cs"/>
              </a:rPr>
              <a:t> </a:t>
            </a:r>
          </a:p>
          <a:p>
            <a:r>
              <a:rPr lang="hu-HU" sz="1200" u="sng" kern="1200" dirty="0" smtClean="0">
                <a:solidFill>
                  <a:schemeClr val="tx1"/>
                </a:solidFill>
                <a:effectLst/>
                <a:latin typeface="+mn-lt"/>
                <a:ea typeface="+mn-ea"/>
                <a:cs typeface="+mn-cs"/>
              </a:rPr>
              <a:t>Feladat: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Alakítsunk 3 csoportot!  </a:t>
            </a:r>
          </a:p>
          <a:p>
            <a:r>
              <a:rPr lang="hu-HU" sz="1200" kern="1200" dirty="0" smtClean="0">
                <a:solidFill>
                  <a:schemeClr val="tx1"/>
                </a:solidFill>
                <a:effectLst/>
                <a:latin typeface="+mn-lt"/>
                <a:ea typeface="+mn-ea"/>
                <a:cs typeface="+mn-cs"/>
              </a:rPr>
              <a:t>Írják a lányok a nagy lapokra a válaszaikat!  </a:t>
            </a:r>
          </a:p>
          <a:p>
            <a:r>
              <a:rPr lang="hu-HU" sz="1200" kern="1200" dirty="0" smtClean="0">
                <a:solidFill>
                  <a:schemeClr val="tx1"/>
                </a:solidFill>
                <a:effectLst/>
                <a:latin typeface="+mn-lt"/>
                <a:ea typeface="+mn-ea"/>
                <a:cs typeface="+mn-cs"/>
              </a:rPr>
              <a:t>2-4 perc múlva adják tovább a lapot a következő csoportnak! </a:t>
            </a:r>
          </a:p>
          <a:p>
            <a:r>
              <a:rPr lang="hu-HU" sz="1200" kern="1200" dirty="0" smtClean="0">
                <a:solidFill>
                  <a:schemeClr val="tx1"/>
                </a:solidFill>
                <a:effectLst/>
                <a:latin typeface="+mn-lt"/>
                <a:ea typeface="+mn-ea"/>
                <a:cs typeface="+mn-cs"/>
              </a:rPr>
              <a:t>Mindegyik csoport hozzáírhatja a véleményét.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Beszéljük meg a válaszokat a tinikkel! Erősítsük meg a válaszaikat és kérjünk példákat tőlük. Magyarázzunk is, ha szükséges!  </a:t>
            </a:r>
          </a:p>
          <a:p>
            <a:r>
              <a:rPr lang="hu-HU" sz="1200" kern="1200" dirty="0" smtClean="0">
                <a:solidFill>
                  <a:schemeClr val="tx1"/>
                </a:solidFill>
                <a:effectLst/>
                <a:latin typeface="+mn-lt"/>
                <a:ea typeface="+mn-ea"/>
                <a:cs typeface="+mn-cs"/>
              </a:rPr>
              <a:t> </a:t>
            </a:r>
          </a:p>
          <a:p>
            <a:r>
              <a:rPr lang="hu-HU" sz="1200" u="sng" kern="1200" dirty="0" smtClean="0">
                <a:solidFill>
                  <a:schemeClr val="tx1"/>
                </a:solidFill>
                <a:effectLst/>
                <a:latin typeface="+mn-lt"/>
                <a:ea typeface="+mn-ea"/>
                <a:cs typeface="+mn-cs"/>
              </a:rPr>
              <a:t>Ha szükséges, használjuk a következő, zaklatásról és ugratásról szóló információkat: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zaklatás akkor történik, amikor egy erősebb személy, vagy csoport szándékosan és rendszeresen bántalmaz egy másik embert, vagy csoportot, akik nem tudják megvédeni magukat. A zaklatás hosszú időn át folyhat, gyakran a szülők tudomása nélkül, és folytatódni is fog, ha nem tesznek ellene valamit. </a:t>
            </a:r>
          </a:p>
          <a:p>
            <a:r>
              <a:rPr lang="hu-HU" sz="1200" kern="1200" dirty="0" smtClean="0">
                <a:solidFill>
                  <a:schemeClr val="tx1"/>
                </a:solidFill>
                <a:effectLst/>
                <a:latin typeface="+mn-lt"/>
                <a:ea typeface="+mn-ea"/>
                <a:cs typeface="+mn-cs"/>
              </a:rPr>
              <a:t>Általában kapcsolati probléma és kapcsolatra vonatkozó megoldásokat igényel.  </a:t>
            </a:r>
          </a:p>
          <a:p>
            <a:r>
              <a:rPr lang="hu-HU" sz="1200" kern="1200" dirty="0" smtClean="0">
                <a:solidFill>
                  <a:schemeClr val="tx1"/>
                </a:solidFill>
                <a:effectLst/>
                <a:latin typeface="+mn-lt"/>
                <a:ea typeface="+mn-ea"/>
                <a:cs typeface="+mn-cs"/>
              </a:rPr>
              <a:t>Legjobban abban a közösségben lehet megoldani, ahol előfordul a gyermek, vagy a fiatal életében. Ez legtöbbször az iskola. </a:t>
            </a:r>
          </a:p>
          <a:p>
            <a:r>
              <a:rPr lang="hu-HU" sz="1200" kern="1200" dirty="0" smtClean="0">
                <a:solidFill>
                  <a:schemeClr val="tx1"/>
                </a:solidFill>
                <a:effectLst/>
                <a:latin typeface="+mn-lt"/>
                <a:ea typeface="+mn-ea"/>
                <a:cs typeface="+mn-cs"/>
              </a:rPr>
              <a:t> </a:t>
            </a:r>
          </a:p>
          <a:p>
            <a:r>
              <a:rPr lang="hu-HU" sz="1200" u="sng" kern="1200" dirty="0" smtClean="0">
                <a:solidFill>
                  <a:schemeClr val="tx1"/>
                </a:solidFill>
                <a:effectLst/>
                <a:latin typeface="+mn-lt"/>
                <a:ea typeface="+mn-ea"/>
                <a:cs typeface="+mn-cs"/>
              </a:rPr>
              <a:t>Ami nem zaklatás:</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egyszer előforduló közösségi elutasítás vagy nemtetszés kifejezése</a:t>
            </a:r>
          </a:p>
          <a:p>
            <a:r>
              <a:rPr lang="hu-HU" sz="1200" kern="1200" dirty="0" smtClean="0">
                <a:solidFill>
                  <a:schemeClr val="tx1"/>
                </a:solidFill>
                <a:effectLst/>
                <a:latin typeface="+mn-lt"/>
                <a:ea typeface="+mn-ea"/>
                <a:cs typeface="+mn-cs"/>
              </a:rPr>
              <a:t>- egyszer előforduló tiszteletlenség, vagy rosszindulat </a:t>
            </a:r>
          </a:p>
          <a:p>
            <a:r>
              <a:rPr lang="hu-HU" sz="1200" kern="1200" dirty="0" smtClean="0">
                <a:solidFill>
                  <a:schemeClr val="tx1"/>
                </a:solidFill>
                <a:effectLst/>
                <a:latin typeface="+mn-lt"/>
                <a:ea typeface="+mn-ea"/>
                <a:cs typeface="+mn-cs"/>
              </a:rPr>
              <a:t>- véletlenszerű agresszió, vagy megfélemlítés </a:t>
            </a:r>
          </a:p>
          <a:p>
            <a:r>
              <a:rPr lang="hu-HU" sz="1200" kern="1200" dirty="0" smtClean="0">
                <a:solidFill>
                  <a:schemeClr val="tx1"/>
                </a:solidFill>
                <a:effectLst/>
                <a:latin typeface="+mn-lt"/>
                <a:ea typeface="+mn-ea"/>
                <a:cs typeface="+mn-cs"/>
              </a:rPr>
              <a:t>- kölcsönös ellenérvek, nézeteltérések, vagy viták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Bár ezek a tevékenységek nagy szorongást válthatnak ki, mégsem tartoznak a zaklatás fogalomkörébe. Nem a zaklatás példái, kivéve, ha valaki szándékosan és rendszeresen alkalmazza őket. </a:t>
            </a:r>
          </a:p>
          <a:p>
            <a:r>
              <a:rPr lang="hu-HU" sz="1200" kern="1200" dirty="0" smtClean="0">
                <a:solidFill>
                  <a:schemeClr val="tx1"/>
                </a:solidFill>
                <a:effectLst/>
                <a:latin typeface="+mn-lt"/>
                <a:ea typeface="+mn-ea"/>
                <a:cs typeface="+mn-cs"/>
              </a:rPr>
              <a:t> </a:t>
            </a:r>
          </a:p>
          <a:p>
            <a:r>
              <a:rPr lang="hu-HU" sz="1200" u="sng" kern="1200" dirty="0" smtClean="0">
                <a:solidFill>
                  <a:schemeClr val="tx1"/>
                </a:solidFill>
                <a:effectLst/>
                <a:latin typeface="+mn-lt"/>
                <a:ea typeface="+mn-ea"/>
                <a:cs typeface="+mn-cs"/>
              </a:rPr>
              <a:t>Az ugratás sem ugyanaz.</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Az ugratás  </a:t>
            </a:r>
          </a:p>
          <a:p>
            <a:r>
              <a:rPr lang="hu-HU" sz="1200" kern="1200" dirty="0" smtClean="0">
                <a:solidFill>
                  <a:schemeClr val="tx1"/>
                </a:solidFill>
                <a:effectLst/>
                <a:latin typeface="+mn-lt"/>
                <a:ea typeface="+mn-ea"/>
                <a:cs typeface="+mn-cs"/>
              </a:rPr>
              <a:t>-	eseti </a:t>
            </a:r>
          </a:p>
          <a:p>
            <a:r>
              <a:rPr lang="hu-HU" sz="1200" kern="1200" dirty="0" smtClean="0">
                <a:solidFill>
                  <a:schemeClr val="tx1"/>
                </a:solidFill>
                <a:effectLst/>
                <a:latin typeface="+mn-lt"/>
                <a:ea typeface="+mn-ea"/>
                <a:cs typeface="+mn-cs"/>
              </a:rPr>
              <a:t>-	gyakran spontán módon történik</a:t>
            </a:r>
          </a:p>
          <a:p>
            <a:r>
              <a:rPr lang="hu-HU" sz="1200" kern="1200" dirty="0" smtClean="0">
                <a:solidFill>
                  <a:schemeClr val="tx1"/>
                </a:solidFill>
                <a:effectLst/>
                <a:latin typeface="+mn-lt"/>
                <a:ea typeface="+mn-ea"/>
                <a:cs typeface="+mn-cs"/>
              </a:rPr>
              <a:t>-	rendszertelen (nem előre eltervezett)</a:t>
            </a:r>
          </a:p>
          <a:p>
            <a:r>
              <a:rPr lang="hu-HU" sz="1200" kern="1200" dirty="0" smtClean="0">
                <a:solidFill>
                  <a:schemeClr val="tx1"/>
                </a:solidFill>
                <a:effectLst/>
                <a:latin typeface="+mn-lt"/>
                <a:ea typeface="+mn-ea"/>
                <a:cs typeface="+mn-cs"/>
              </a:rPr>
              <a:t>-	egyenlőségen alapuló kapcsolatokban fordul elő </a:t>
            </a:r>
          </a:p>
          <a:p>
            <a:r>
              <a:rPr lang="hu-HU" sz="1200" kern="1200" dirty="0" smtClean="0">
                <a:solidFill>
                  <a:schemeClr val="tx1"/>
                </a:solidFill>
                <a:effectLst/>
                <a:latin typeface="+mn-lt"/>
                <a:ea typeface="+mn-ea"/>
                <a:cs typeface="+mn-cs"/>
              </a:rPr>
              <a:t>-	nem a rosszindulat vezérli </a:t>
            </a:r>
          </a:p>
          <a:p>
            <a:r>
              <a:rPr lang="hu-HU" sz="1200" kern="1200" dirty="0" smtClean="0">
                <a:solidFill>
                  <a:schemeClr val="tx1"/>
                </a:solidFill>
                <a:effectLst/>
                <a:latin typeface="+mn-lt"/>
                <a:ea typeface="+mn-ea"/>
                <a:cs typeface="+mn-cs"/>
              </a:rPr>
              <a:t>-	gyakran vicces és kedves </a:t>
            </a:r>
          </a:p>
          <a:p>
            <a:r>
              <a:rPr lang="hu-HU" sz="1200" kern="1200" dirty="0" smtClean="0">
                <a:solidFill>
                  <a:schemeClr val="tx1"/>
                </a:solidFill>
                <a:effectLst/>
                <a:latin typeface="+mn-lt"/>
                <a:ea typeface="+mn-ea"/>
                <a:cs typeface="+mn-cs"/>
              </a:rPr>
              <a:t>-	nem okoz fizikai vagy pszichológiai károsodást </a:t>
            </a:r>
          </a:p>
          <a:p>
            <a:r>
              <a:rPr lang="hu-HU" sz="1200" kern="1200" dirty="0" smtClean="0">
                <a:solidFill>
                  <a:schemeClr val="tx1"/>
                </a:solidFill>
                <a:effectLst/>
                <a:latin typeface="+mn-lt"/>
                <a:ea typeface="+mn-ea"/>
                <a:cs typeface="+mn-cs"/>
              </a:rPr>
              <a:t>-	játékosan provokál </a:t>
            </a:r>
          </a:p>
          <a:p>
            <a:r>
              <a:rPr lang="hu-HU" sz="1200" kern="1200" dirty="0" smtClean="0">
                <a:solidFill>
                  <a:schemeClr val="tx1"/>
                </a:solidFill>
                <a:effectLst/>
                <a:latin typeface="+mn-lt"/>
                <a:ea typeface="+mn-ea"/>
                <a:cs typeface="+mn-cs"/>
              </a:rPr>
              <a:t> </a:t>
            </a:r>
          </a:p>
          <a:p>
            <a:r>
              <a:rPr lang="hu-HU" sz="1200" u="sng" kern="1200" dirty="0" smtClean="0">
                <a:solidFill>
                  <a:schemeClr val="tx1"/>
                </a:solidFill>
                <a:effectLst/>
                <a:latin typeface="+mn-lt"/>
                <a:ea typeface="+mn-ea"/>
                <a:cs typeface="+mn-cs"/>
              </a:rPr>
              <a:t>Vagyis:</a:t>
            </a:r>
            <a:r>
              <a:rPr lang="hu-HU" sz="1200" kern="1200" dirty="0" smtClean="0">
                <a:solidFill>
                  <a:schemeClr val="tx1"/>
                </a:solidFill>
                <a:effectLst/>
                <a:latin typeface="+mn-lt"/>
                <a:ea typeface="+mn-ea"/>
                <a:cs typeface="+mn-cs"/>
              </a:rPr>
              <a:t> azokat ugratjuk, akiket szeretünk.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A zaklatás következményei az elkövetőre és az áldozatra</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zaklatás következményekkel jár úgy a bántalmazott, mint a zaklató életére.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Kérdezzük meg a tiniket: </a:t>
            </a:r>
          </a:p>
          <a:p>
            <a:r>
              <a:rPr lang="hu-HU" sz="1200" b="1" kern="1200" dirty="0" smtClean="0">
                <a:solidFill>
                  <a:schemeClr val="tx1"/>
                </a:solidFill>
                <a:effectLst/>
                <a:latin typeface="+mn-lt"/>
                <a:ea typeface="+mn-ea"/>
                <a:cs typeface="+mn-cs"/>
              </a:rPr>
              <a:t>Milyen következmények jutnak eszetekbe?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i="1" kern="1200" dirty="0" smtClean="0">
                <a:solidFill>
                  <a:schemeClr val="tx1"/>
                </a:solidFill>
                <a:effectLst/>
                <a:latin typeface="+mn-lt"/>
                <a:ea typeface="+mn-ea"/>
                <a:cs typeface="+mn-cs"/>
              </a:rPr>
              <a:t>Írjuk fel gondolataikat a táblára, vagy egy nagy papírlapra! </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Erősítsük meg állításaikat és tegyünk hozzá még néhány következményt, ha szükséges.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u="sng" kern="1200" dirty="0" smtClean="0">
                <a:solidFill>
                  <a:schemeClr val="tx1"/>
                </a:solidFill>
                <a:effectLst/>
                <a:latin typeface="+mn-lt"/>
                <a:ea typeface="+mn-ea"/>
                <a:cs typeface="+mn-cs"/>
              </a:rPr>
              <a:t>Az áldozat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zaklatás egyszeri átélése nem feltétlenül jelent traumát, még akkor sem, ha súlyos volt. Különösen a rendszeres és többféle zaklatást elszenvedő gyermekeknek kell </a:t>
            </a:r>
            <a:r>
              <a:rPr lang="hu-HU" sz="1200" b="1" kern="1200" dirty="0" smtClean="0">
                <a:solidFill>
                  <a:schemeClr val="tx1"/>
                </a:solidFill>
                <a:effectLst/>
                <a:latin typeface="+mn-lt"/>
                <a:ea typeface="+mn-ea"/>
                <a:cs typeface="+mn-cs"/>
              </a:rPr>
              <a:t>közösségi és lelki problémákkal</a:t>
            </a:r>
            <a:r>
              <a:rPr lang="hu-HU" sz="1200" kern="1200" dirty="0" smtClean="0">
                <a:solidFill>
                  <a:schemeClr val="tx1"/>
                </a:solidFill>
                <a:effectLst/>
                <a:latin typeface="+mn-lt"/>
                <a:ea typeface="+mn-ea"/>
                <a:cs typeface="+mn-cs"/>
              </a:rPr>
              <a:t> megküzdeniük. A zaklatás áldozatában </a:t>
            </a:r>
            <a:r>
              <a:rPr lang="hu-HU" sz="1200" b="1" kern="1200" dirty="0" smtClean="0">
                <a:solidFill>
                  <a:schemeClr val="tx1"/>
                </a:solidFill>
                <a:effectLst/>
                <a:latin typeface="+mn-lt"/>
                <a:ea typeface="+mn-ea"/>
                <a:cs typeface="+mn-cs"/>
              </a:rPr>
              <a:t>fokozódik a magányosság és a depresszió érzése.</a:t>
            </a:r>
            <a:r>
              <a:rPr lang="hu-HU" sz="1200" kern="1200" dirty="0" smtClean="0">
                <a:solidFill>
                  <a:schemeClr val="tx1"/>
                </a:solidFill>
                <a:effectLst/>
                <a:latin typeface="+mn-lt"/>
                <a:ea typeface="+mn-ea"/>
                <a:cs typeface="+mn-cs"/>
              </a:rPr>
              <a:t>  Ez </a:t>
            </a:r>
            <a:r>
              <a:rPr lang="hu-HU" sz="1200" b="1" kern="1200" dirty="0" smtClean="0">
                <a:solidFill>
                  <a:schemeClr val="tx1"/>
                </a:solidFill>
                <a:effectLst/>
                <a:latin typeface="+mn-lt"/>
                <a:ea typeface="+mn-ea"/>
                <a:cs typeface="+mn-cs"/>
              </a:rPr>
              <a:t>öngyilkosság</a:t>
            </a:r>
            <a:r>
              <a:rPr lang="hu-HU" sz="1200" kern="1200" dirty="0" smtClean="0">
                <a:solidFill>
                  <a:schemeClr val="tx1"/>
                </a:solidFill>
                <a:effectLst/>
                <a:latin typeface="+mn-lt"/>
                <a:ea typeface="+mn-ea"/>
                <a:cs typeface="+mn-cs"/>
              </a:rPr>
              <a:t>hoz is vezethet.  A zaklatás áldozati már </a:t>
            </a:r>
            <a:r>
              <a:rPr lang="hu-HU" sz="1200" b="1" kern="1200" dirty="0" smtClean="0">
                <a:solidFill>
                  <a:schemeClr val="tx1"/>
                </a:solidFill>
                <a:effectLst/>
                <a:latin typeface="+mn-lt"/>
                <a:ea typeface="+mn-ea"/>
                <a:cs typeface="+mn-cs"/>
              </a:rPr>
              <a:t>nem szeretik magukat, nem bíznak másokban sem és félhetnek iskolába menni. Ők is zaklathatnak másokat.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Kérdezzük meg:  </a:t>
            </a:r>
          </a:p>
          <a:p>
            <a:r>
              <a:rPr lang="hu-HU" sz="1200" b="1" kern="1200" dirty="0" smtClean="0">
                <a:solidFill>
                  <a:schemeClr val="tx1"/>
                </a:solidFill>
                <a:effectLst/>
                <a:latin typeface="+mn-lt"/>
                <a:ea typeface="+mn-ea"/>
                <a:cs typeface="+mn-cs"/>
              </a:rPr>
              <a:t>Kiből lesz valószínűleg áldozat?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i="1" kern="1200" dirty="0" smtClean="0">
                <a:solidFill>
                  <a:schemeClr val="tx1"/>
                </a:solidFill>
                <a:effectLst/>
                <a:latin typeface="+mn-lt"/>
                <a:ea typeface="+mn-ea"/>
                <a:cs typeface="+mn-cs"/>
              </a:rPr>
              <a:t>Írjuk fel a lányok válaszait a táblára, vagy egy nagy papírlapra! </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Erősítsük meg javaslataikat, és tegyünk még hozzá néhány jellemzőt, ha szükséges.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b="1" u="sng" kern="1200" dirty="0" smtClean="0">
                <a:solidFill>
                  <a:schemeClr val="tx1"/>
                </a:solidFill>
                <a:effectLst/>
                <a:latin typeface="+mn-lt"/>
                <a:ea typeface="+mn-ea"/>
                <a:cs typeface="+mn-cs"/>
              </a:rPr>
              <a:t>Az áldozat jellemzői</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fizikai gyengeség</a:t>
            </a:r>
          </a:p>
          <a:p>
            <a:r>
              <a:rPr lang="hu-HU" sz="1200" kern="1200" dirty="0" smtClean="0">
                <a:solidFill>
                  <a:schemeClr val="tx1"/>
                </a:solidFill>
                <a:effectLst/>
                <a:latin typeface="+mn-lt"/>
                <a:ea typeface="+mn-ea"/>
                <a:cs typeface="+mn-cs"/>
              </a:rPr>
              <a:t>-	egyéb (dadogás, tájszólás)</a:t>
            </a:r>
          </a:p>
          <a:p>
            <a:r>
              <a:rPr lang="hu-HU" sz="1200" kern="1200" dirty="0" smtClean="0">
                <a:solidFill>
                  <a:schemeClr val="tx1"/>
                </a:solidFill>
                <a:effectLst/>
                <a:latin typeface="+mn-lt"/>
                <a:ea typeface="+mn-ea"/>
                <a:cs typeface="+mn-cs"/>
              </a:rPr>
              <a:t>-	nehezen tudja megvédeni magát</a:t>
            </a:r>
          </a:p>
          <a:p>
            <a:r>
              <a:rPr lang="hu-HU" sz="1200" kern="1200" dirty="0" smtClean="0">
                <a:solidFill>
                  <a:schemeClr val="tx1"/>
                </a:solidFill>
                <a:effectLst/>
                <a:latin typeface="+mn-lt"/>
                <a:ea typeface="+mn-ea"/>
                <a:cs typeface="+mn-cs"/>
              </a:rPr>
              <a:t>-	kora: általában 10-14 között</a:t>
            </a:r>
          </a:p>
          <a:p>
            <a:r>
              <a:rPr lang="hu-HU" sz="1200" kern="1200" dirty="0" smtClean="0">
                <a:solidFill>
                  <a:schemeClr val="tx1"/>
                </a:solidFill>
                <a:effectLst/>
                <a:latin typeface="+mn-lt"/>
                <a:ea typeface="+mn-ea"/>
                <a:cs typeface="+mn-cs"/>
              </a:rPr>
              <a:t>-	az áldozat legtöbbször fiú</a:t>
            </a:r>
          </a:p>
          <a:p>
            <a:r>
              <a:rPr lang="hu-HU" sz="1200" kern="1200" dirty="0" smtClean="0">
                <a:solidFill>
                  <a:schemeClr val="tx1"/>
                </a:solidFill>
                <a:effectLst/>
                <a:latin typeface="+mn-lt"/>
                <a:ea typeface="+mn-ea"/>
                <a:cs typeface="+mn-cs"/>
              </a:rPr>
              <a:t>-	a zaklató is többnyire fiú </a:t>
            </a:r>
          </a:p>
          <a:p>
            <a:r>
              <a:rPr lang="hu-HU" sz="1200" kern="1200" dirty="0" smtClean="0">
                <a:solidFill>
                  <a:schemeClr val="tx1"/>
                </a:solidFill>
                <a:effectLst/>
                <a:latin typeface="+mn-lt"/>
                <a:ea typeface="+mn-ea"/>
                <a:cs typeface="+mn-cs"/>
              </a:rPr>
              <a:t>-	a fiúk több szóbeli és fizikai erőszakot szenvednek el </a:t>
            </a:r>
          </a:p>
          <a:p>
            <a:r>
              <a:rPr lang="hu-HU" sz="1200" kern="1200" dirty="0" smtClean="0">
                <a:solidFill>
                  <a:schemeClr val="tx1"/>
                </a:solidFill>
                <a:effectLst/>
                <a:latin typeface="+mn-lt"/>
                <a:ea typeface="+mn-ea"/>
                <a:cs typeface="+mn-cs"/>
              </a:rPr>
              <a:t>-	a lányok kiközösítik, vagy semmibe veszik áldozatukat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Kérdezzük meg:</a:t>
            </a:r>
          </a:p>
          <a:p>
            <a:r>
              <a:rPr lang="hu-HU" sz="1200" b="1" kern="1200" dirty="0" smtClean="0">
                <a:solidFill>
                  <a:schemeClr val="tx1"/>
                </a:solidFill>
                <a:effectLst/>
                <a:latin typeface="+mn-lt"/>
                <a:ea typeface="+mn-ea"/>
                <a:cs typeface="+mn-cs"/>
              </a:rPr>
              <a:t>Milyen következmények lesznek a zaklató életében?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i="1" kern="1200" dirty="0" smtClean="0">
                <a:solidFill>
                  <a:schemeClr val="tx1"/>
                </a:solidFill>
                <a:effectLst/>
                <a:latin typeface="+mn-lt"/>
                <a:ea typeface="+mn-ea"/>
                <a:cs typeface="+mn-cs"/>
              </a:rPr>
              <a:t>Írjuk fel gondolataikat a táblára, vagy egy nagy papírlapra! </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Erősítsük meg állításaikat és tegyünk hozzá még néhány következményt, ha szükséges.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rövidtávú következmények ne nevezhetők negatívnak. iskolai teljesítményük általában jobb, mint az általuk zaklatott társuké. Népszerűségük és önbecsülésük is nagyobb. Általában </a:t>
            </a:r>
            <a:r>
              <a:rPr lang="hu-HU" sz="1200" b="1" kern="1200" dirty="0" smtClean="0">
                <a:solidFill>
                  <a:schemeClr val="tx1"/>
                </a:solidFill>
                <a:effectLst/>
                <a:latin typeface="+mn-lt"/>
                <a:ea typeface="+mn-ea"/>
                <a:cs typeface="+mn-cs"/>
              </a:rPr>
              <a:t>nem igazán népszerűbbek, csak annak tűnnek</a:t>
            </a:r>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Hosszútávon azonban a zaklatónak is lehetnek társadalmi gondjai. Céljaik elérésére nem a megfelelő módot tanulták meg. Ez pedig életmóddá válhat. Nagyobb az esély náluk </a:t>
            </a:r>
            <a:r>
              <a:rPr lang="hu-HU" sz="1200" b="1" kern="1200" dirty="0" smtClean="0">
                <a:solidFill>
                  <a:schemeClr val="tx1"/>
                </a:solidFill>
                <a:effectLst/>
                <a:latin typeface="+mn-lt"/>
                <a:ea typeface="+mn-ea"/>
                <a:cs typeface="+mn-cs"/>
              </a:rPr>
              <a:t>a kamaszkori súlyosabb gondokra: </a:t>
            </a:r>
            <a:r>
              <a:rPr lang="hu-HU" sz="1200" kern="1200" dirty="0" smtClean="0">
                <a:solidFill>
                  <a:schemeClr val="tx1"/>
                </a:solidFill>
                <a:effectLst/>
                <a:latin typeface="+mn-lt"/>
                <a:ea typeface="+mn-ea"/>
                <a:cs typeface="+mn-cs"/>
              </a:rPr>
              <a:t>gyakrabban </a:t>
            </a:r>
            <a:r>
              <a:rPr lang="hu-HU" sz="1200" b="1" kern="1200" dirty="0" smtClean="0">
                <a:solidFill>
                  <a:schemeClr val="tx1"/>
                </a:solidFill>
                <a:effectLst/>
                <a:latin typeface="+mn-lt"/>
                <a:ea typeface="+mn-ea"/>
                <a:cs typeface="+mn-cs"/>
              </a:rPr>
              <a:t>találkoznak a rendőrséggel, több alkoholt fogyasztanak,</a:t>
            </a:r>
            <a:r>
              <a:rPr lang="hu-HU" sz="1200" kern="1200" dirty="0" smtClean="0">
                <a:solidFill>
                  <a:schemeClr val="tx1"/>
                </a:solidFill>
                <a:effectLst/>
                <a:latin typeface="+mn-lt"/>
                <a:ea typeface="+mn-ea"/>
                <a:cs typeface="+mn-cs"/>
              </a:rPr>
              <a:t> stb.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Kérdezzük meg: </a:t>
            </a:r>
          </a:p>
          <a:p>
            <a:r>
              <a:rPr lang="hu-HU" sz="1200" b="1" kern="1200" dirty="0" smtClean="0">
                <a:solidFill>
                  <a:schemeClr val="tx1"/>
                </a:solidFill>
                <a:effectLst/>
                <a:latin typeface="+mn-lt"/>
                <a:ea typeface="+mn-ea"/>
                <a:cs typeface="+mn-cs"/>
              </a:rPr>
              <a:t>Kiből lesz zaklató?</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i="1" kern="1200" dirty="0" smtClean="0">
                <a:solidFill>
                  <a:schemeClr val="tx1"/>
                </a:solidFill>
                <a:effectLst/>
                <a:latin typeface="+mn-lt"/>
                <a:ea typeface="+mn-ea"/>
                <a:cs typeface="+mn-cs"/>
              </a:rPr>
              <a:t>Írjuk fel a lányok válaszait a táblára, vagy egy nagy papírlapra! </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Erősítsük meg javaslataikat, és tegyünk még hozzá néhány jellemzőt, ha szükséges.</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 zaklató  </a:t>
            </a:r>
          </a:p>
          <a:p>
            <a:r>
              <a:rPr lang="hu-HU" sz="1200" kern="1200" dirty="0" smtClean="0">
                <a:solidFill>
                  <a:schemeClr val="tx1"/>
                </a:solidFill>
                <a:effectLst/>
                <a:latin typeface="+mn-lt"/>
                <a:ea typeface="+mn-ea"/>
                <a:cs typeface="+mn-cs"/>
              </a:rPr>
              <a:t>-	agresszívabb reakció-mintát tanult meg </a:t>
            </a:r>
          </a:p>
          <a:p>
            <a:r>
              <a:rPr lang="hu-HU" sz="1200" kern="1200" dirty="0" smtClean="0">
                <a:solidFill>
                  <a:schemeClr val="tx1"/>
                </a:solidFill>
                <a:effectLst/>
                <a:latin typeface="+mn-lt"/>
                <a:ea typeface="+mn-ea"/>
                <a:cs typeface="+mn-cs"/>
              </a:rPr>
              <a:t>-	nem tud igazán </a:t>
            </a:r>
            <a:r>
              <a:rPr lang="hu-HU" sz="1200" kern="1200" dirty="0" err="1" smtClean="0">
                <a:solidFill>
                  <a:schemeClr val="tx1"/>
                </a:solidFill>
                <a:effectLst/>
                <a:latin typeface="+mn-lt"/>
                <a:ea typeface="+mn-ea"/>
                <a:cs typeface="+mn-cs"/>
              </a:rPr>
              <a:t>együttérezni</a:t>
            </a:r>
            <a:r>
              <a:rPr lang="hu-HU" sz="1200" kern="1200" dirty="0" smtClean="0">
                <a:solidFill>
                  <a:schemeClr val="tx1"/>
                </a:solidFill>
                <a:effectLst/>
                <a:latin typeface="+mn-lt"/>
                <a:ea typeface="+mn-ea"/>
                <a:cs typeface="+mn-cs"/>
              </a:rPr>
              <a:t> az áldozattal </a:t>
            </a:r>
          </a:p>
          <a:p>
            <a:r>
              <a:rPr lang="hu-HU" sz="1200" kern="1200" dirty="0" smtClean="0">
                <a:solidFill>
                  <a:schemeClr val="tx1"/>
                </a:solidFill>
                <a:effectLst/>
                <a:latin typeface="+mn-lt"/>
                <a:ea typeface="+mn-ea"/>
                <a:cs typeface="+mn-cs"/>
              </a:rPr>
              <a:t>-	nem érez felelősséget a tettiért </a:t>
            </a:r>
          </a:p>
          <a:p>
            <a:r>
              <a:rPr lang="hu-HU" sz="1200" kern="1200" dirty="0" smtClean="0">
                <a:solidFill>
                  <a:schemeClr val="tx1"/>
                </a:solidFill>
                <a:effectLst/>
                <a:latin typeface="+mn-lt"/>
                <a:ea typeface="+mn-ea"/>
                <a:cs typeface="+mn-cs"/>
              </a:rPr>
              <a:t>-	esetleg az otthoni agresszív mintát követi</a:t>
            </a:r>
          </a:p>
          <a:p>
            <a:r>
              <a:rPr lang="hu-HU" sz="1200" kern="1200" dirty="0" smtClean="0">
                <a:solidFill>
                  <a:schemeClr val="tx1"/>
                </a:solidFill>
                <a:effectLst/>
                <a:latin typeface="+mn-lt"/>
                <a:ea typeface="+mn-ea"/>
                <a:cs typeface="+mn-cs"/>
              </a:rPr>
              <a:t>-	elhanyagoló, elutasító szülei lehetnek </a:t>
            </a:r>
          </a:p>
          <a:p>
            <a:r>
              <a:rPr lang="hu-HU" sz="1200" kern="1200" dirty="0" smtClean="0">
                <a:solidFill>
                  <a:schemeClr val="tx1"/>
                </a:solidFill>
                <a:effectLst/>
                <a:latin typeface="+mn-lt"/>
                <a:ea typeface="+mn-ea"/>
                <a:cs typeface="+mn-cs"/>
              </a:rPr>
              <a:t>-	valószínűleg őt is bántalmazzák otthon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2428D6F-0180-46DD-8973-40F5649AC5C4}" type="slidenum">
              <a:rPr lang="en-GB" smtClean="0"/>
              <a:t>3</a:t>
            </a:fld>
            <a:endParaRPr lang="en-GB"/>
          </a:p>
        </p:txBody>
      </p:sp>
    </p:spTree>
    <p:extLst>
      <p:ext uri="{BB962C8B-B14F-4D97-AF65-F5344CB8AC3E}">
        <p14:creationId xmlns:p14="http://schemas.microsoft.com/office/powerpoint/2010/main" val="3940822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Állj ki ellene!</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Nem kell többé elviselned. A zaklatók azokat sértegetik és tartják félelemben, akiken észreveszik, hogy nem tudják megvédeni magukat. Ideje kiállni magadért, ha már belefáradtál a folytonos megfélemlítésbe. megtanulhatod, hogyan tudsz biztonságosan és okosan szembeszállni egy zaklatóval és leállítani őt, jó irányba fordítani őt. Áll ki magadért!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1. lépés</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Húzd ki magad, állj meg stabilan, nézz a szemébe és mondd neki, hogy álljon le!</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r>
            <a:br>
              <a:rPr lang="hu-HU" sz="1200" b="1" kern="1200" dirty="0" smtClean="0">
                <a:solidFill>
                  <a:schemeClr val="tx1"/>
                </a:solidFill>
                <a:effectLst/>
                <a:latin typeface="+mn-lt"/>
                <a:ea typeface="+mn-ea"/>
                <a:cs typeface="+mn-cs"/>
              </a:rPr>
            </a:b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Ha zaklatóval kerülsz szembe, állj meg nyugodtan, nyújtsd ki a kezed, mint egy közlekedési rendőr. Ezzel határt szabsz köztetek. nézz a szemébe! Fagyosan tartsd a szemkontaktust. Nézzél át rajta! Úgy néz, mintha te tudnál valamit, amit ő nem. Képzeld, hogy Jézus ott áll melletted! Nyugodt, határozott hangon mondjad: - ÁLLJ LE! Azt akarom, hogy most azonnal hagyd abba!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 továbbra is támadják a területedet, vagy tovább gúnyolódnak, egyszerűen ismételd meg a mondatot nyugodtan és határozottan: - Állj le, azonnal hagyd abba!  </a:t>
            </a:r>
          </a:p>
          <a:p>
            <a:r>
              <a:rPr lang="hu-HU" sz="1200" kern="1200" dirty="0" smtClean="0">
                <a:solidFill>
                  <a:schemeClr val="tx1"/>
                </a:solidFill>
                <a:effectLst/>
                <a:latin typeface="+mn-lt"/>
                <a:ea typeface="+mn-ea"/>
                <a:cs typeface="+mn-cs"/>
              </a:rPr>
              <a:t>Ne tegyél, vagy mondjál semmi mást, de állj stabilan és ismételd el!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Meg fog fordulni és elsétál. </a:t>
            </a:r>
          </a:p>
          <a:p>
            <a:r>
              <a:rPr lang="hu-HU" sz="1200" kern="1200" dirty="0" smtClean="0">
                <a:solidFill>
                  <a:schemeClr val="tx1"/>
                </a:solidFill>
                <a:effectLst/>
                <a:latin typeface="+mn-lt"/>
                <a:ea typeface="+mn-ea"/>
                <a:cs typeface="+mn-cs"/>
              </a:rPr>
              <a:t>Mutassuk meg a tiniknek, hogyan csinálják!</a:t>
            </a:r>
          </a:p>
          <a:p>
            <a:r>
              <a:rPr lang="hu-HU" sz="1200" kern="1200" dirty="0" smtClean="0">
                <a:solidFill>
                  <a:schemeClr val="tx1"/>
                </a:solidFill>
                <a:effectLst/>
                <a:latin typeface="+mn-lt"/>
                <a:ea typeface="+mn-ea"/>
                <a:cs typeface="+mn-cs"/>
              </a:rPr>
              <a:t>Gyakoroljuk!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2. lépés</a:t>
            </a:r>
          </a:p>
          <a:p>
            <a:r>
              <a:rPr lang="hu-HU" sz="1200" b="1" kern="1200" dirty="0" smtClean="0">
                <a:solidFill>
                  <a:schemeClr val="tx1"/>
                </a:solidFill>
                <a:effectLst/>
                <a:latin typeface="+mn-lt"/>
                <a:ea typeface="+mn-ea"/>
                <a:cs typeface="+mn-cs"/>
              </a:rPr>
              <a:t>Ismerjük meg a zaklató gondolkodásmódját!</a:t>
            </a:r>
            <a:r>
              <a:rPr lang="hu-HU" sz="1200" kern="1200" dirty="0" smtClean="0">
                <a:solidFill>
                  <a:schemeClr val="tx1"/>
                </a:solidFill>
                <a:effectLst/>
                <a:latin typeface="+mn-lt"/>
                <a:ea typeface="+mn-ea"/>
                <a:cs typeface="+mn-cs"/>
              </a:rPr>
              <a:t> A zaklatók általában olyan áldozatot választanak, aki nem akar, vagy nem tud kiállni magáért. Könnyű prédát választanak szavaik és tetteik „teszteléséhez”. A zaklatás leállításának leggyorsabb és legjobb módja, ha kiállsz magadért és határozottan addig mondod, hogy álljon le, amíg abbahagyja.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 vitatkozni, vagy barátkozni próbálsz vele, ha kimutatod mennyire zavar, akkor csak olajat öntesz a tűzre és még rosszabb lesz. Ne nyafogj, ne is sírjál, maradj határozott! Beleunnak és már nem lesz miért zaklatniuk, ha kiállsz magadért. Semmi szórakoztatót nem lehet mondani arról, hogy ÁLLJ!  Aki magabiztos, azzal nem lehet gúnyolódni.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3. lépés</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Csukd be a szemed!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Ne hallgasd meg, és ne vedd komolyan a zaklatók szavait! A zaklatók azért mondanak dolgokat, hogy kifordítsanak önmagadból, nem azért, mert valóban az a véleményül, vagy igazuk lenne, és nem azért mert segíteni szeretnének. Egyszerűen csak próbálnak lelombozni.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4. lépés</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Ne menj bele kölcsönös vádaskodásba a zaklatóval!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Ne menj bele a zaklató játékába!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Ne adj neki több táptalajt!  </a:t>
            </a:r>
          </a:p>
          <a:p>
            <a:r>
              <a:rPr lang="hu-HU" sz="1200" kern="1200" dirty="0" smtClean="0">
                <a:solidFill>
                  <a:schemeClr val="tx1"/>
                </a:solidFill>
                <a:effectLst/>
                <a:latin typeface="+mn-lt"/>
                <a:ea typeface="+mn-ea"/>
                <a:cs typeface="+mn-cs"/>
              </a:rPr>
              <a:t>Egyszerűen mondd, hogy hagyja abba, és állj határozottan!</a:t>
            </a:r>
          </a:p>
          <a:p>
            <a:r>
              <a:rPr lang="hu-HU" sz="1200" kern="1200" dirty="0" smtClean="0">
                <a:solidFill>
                  <a:schemeClr val="tx1"/>
                </a:solidFill>
                <a:effectLst/>
                <a:latin typeface="+mn-lt"/>
                <a:ea typeface="+mn-ea"/>
                <a:cs typeface="+mn-cs"/>
              </a:rPr>
              <a:t> </a:t>
            </a:r>
          </a:p>
          <a:p>
            <a:r>
              <a:rPr lang="hu-HU" sz="1200" b="1" u="sng" kern="1200" dirty="0" smtClean="0">
                <a:solidFill>
                  <a:schemeClr val="tx1"/>
                </a:solidFill>
                <a:effectLst/>
                <a:latin typeface="+mn-lt"/>
                <a:ea typeface="+mn-ea"/>
                <a:cs typeface="+mn-cs"/>
              </a:rPr>
              <a:t>Internetes zaklatás</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Hagyjuk figyelmen kívül az internetes zaklatókat!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 az interneten zaklatnak, akár e-mailben, akár valamelyik közösségi média oldalán, tartsd magad távol a zaklatótól, amennyire csak lehet! </a:t>
            </a:r>
          </a:p>
          <a:p>
            <a:r>
              <a:rPr lang="hu-HU" sz="1200" kern="1200" dirty="0" smtClean="0">
                <a:solidFill>
                  <a:schemeClr val="tx1"/>
                </a:solidFill>
                <a:effectLst/>
                <a:latin typeface="+mn-lt"/>
                <a:ea typeface="+mn-ea"/>
                <a:cs typeface="+mn-cs"/>
              </a:rPr>
              <a:t>Ha szükséges, változtasd meg az állapotodat, töröld a „barátaid” közül, vagy készíts új profilt! </a:t>
            </a:r>
          </a:p>
          <a:p>
            <a:r>
              <a:rPr lang="hu-HU" sz="1200" kern="1200" dirty="0" smtClean="0">
                <a:solidFill>
                  <a:schemeClr val="tx1"/>
                </a:solidFill>
                <a:effectLst/>
                <a:latin typeface="+mn-lt"/>
                <a:ea typeface="+mn-ea"/>
                <a:cs typeface="+mn-cs"/>
              </a:rPr>
              <a:t>Olyan profilt tanácsos készíteni, amihez nem fér hozzá mindenki. </a:t>
            </a:r>
          </a:p>
          <a:p>
            <a:r>
              <a:rPr lang="hu-HU" sz="1200" kern="1200" dirty="0" smtClean="0">
                <a:solidFill>
                  <a:schemeClr val="tx1"/>
                </a:solidFill>
                <a:effectLst/>
                <a:latin typeface="+mn-lt"/>
                <a:ea typeface="+mn-ea"/>
                <a:cs typeface="+mn-cs"/>
              </a:rPr>
              <a:t>Jelentsd, ha a </a:t>
            </a:r>
            <a:r>
              <a:rPr lang="hu-HU" sz="1200" kern="1200" dirty="0" err="1" smtClean="0">
                <a:solidFill>
                  <a:schemeClr val="tx1"/>
                </a:solidFill>
                <a:effectLst/>
                <a:latin typeface="+mn-lt"/>
                <a:ea typeface="+mn-ea"/>
                <a:cs typeface="+mn-cs"/>
              </a:rPr>
              <a:t>WhatsApp-on</a:t>
            </a:r>
            <a:r>
              <a:rPr lang="hu-HU" sz="1200" kern="1200" dirty="0" smtClean="0">
                <a:solidFill>
                  <a:schemeClr val="tx1"/>
                </a:solidFill>
                <a:effectLst/>
                <a:latin typeface="+mn-lt"/>
                <a:ea typeface="+mn-ea"/>
                <a:cs typeface="+mn-cs"/>
              </a:rPr>
              <a:t> zaklatnak! </a:t>
            </a:r>
          </a:p>
          <a:p>
            <a:r>
              <a:rPr lang="hu-HU" sz="1200" kern="1200" dirty="0" smtClean="0">
                <a:solidFill>
                  <a:schemeClr val="tx1"/>
                </a:solidFill>
                <a:effectLst/>
                <a:latin typeface="+mn-lt"/>
                <a:ea typeface="+mn-ea"/>
                <a:cs typeface="+mn-cs"/>
              </a:rPr>
              <a:t>-	 Készíts </a:t>
            </a:r>
            <a:r>
              <a:rPr lang="hu-HU" sz="1200" kern="1200" dirty="0" err="1" smtClean="0">
                <a:solidFill>
                  <a:schemeClr val="tx1"/>
                </a:solidFill>
                <a:effectLst/>
                <a:latin typeface="+mn-lt"/>
                <a:ea typeface="+mn-ea"/>
                <a:cs typeface="+mn-cs"/>
              </a:rPr>
              <a:t>screenshot-ot</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Jelentsd a hatóságoknak	 </a:t>
            </a:r>
          </a:p>
          <a:p>
            <a:r>
              <a:rPr lang="hu-HU" sz="1200" kern="1200" dirty="0" smtClean="0">
                <a:solidFill>
                  <a:schemeClr val="tx1"/>
                </a:solidFill>
                <a:effectLst/>
                <a:latin typeface="+mn-lt"/>
                <a:ea typeface="+mn-ea"/>
                <a:cs typeface="+mn-cs"/>
              </a:rPr>
              <a:t>		–Ha iskolai </a:t>
            </a:r>
            <a:r>
              <a:rPr lang="hu-HU" sz="1200" kern="1200" dirty="0" err="1" smtClean="0">
                <a:solidFill>
                  <a:schemeClr val="tx1"/>
                </a:solidFill>
                <a:effectLst/>
                <a:latin typeface="+mn-lt"/>
                <a:ea typeface="+mn-ea"/>
                <a:cs typeface="+mn-cs"/>
              </a:rPr>
              <a:t>WhatsApp</a:t>
            </a:r>
            <a:r>
              <a:rPr lang="hu-HU" sz="1200" kern="1200" dirty="0" smtClean="0">
                <a:solidFill>
                  <a:schemeClr val="tx1"/>
                </a:solidFill>
                <a:effectLst/>
                <a:latin typeface="+mn-lt"/>
                <a:ea typeface="+mn-ea"/>
                <a:cs typeface="+mn-cs"/>
              </a:rPr>
              <a:t> csoport -&gt; a tanároknak, vagy az elöljáróknak, </a:t>
            </a:r>
          </a:p>
          <a:p>
            <a:r>
              <a:rPr lang="hu-HU" sz="1200" kern="1200" dirty="0" smtClean="0">
                <a:solidFill>
                  <a:schemeClr val="tx1"/>
                </a:solidFill>
                <a:effectLst/>
                <a:latin typeface="+mn-lt"/>
                <a:ea typeface="+mn-ea"/>
                <a:cs typeface="+mn-cs"/>
              </a:rPr>
              <a:t>–Ha gyülekezeti ifjúsági </a:t>
            </a:r>
            <a:r>
              <a:rPr lang="hu-HU" sz="1200" kern="1200" dirty="0" err="1" smtClean="0">
                <a:solidFill>
                  <a:schemeClr val="tx1"/>
                </a:solidFill>
                <a:effectLst/>
                <a:latin typeface="+mn-lt"/>
                <a:ea typeface="+mn-ea"/>
                <a:cs typeface="+mn-cs"/>
              </a:rPr>
              <a:t>WhatsApp</a:t>
            </a:r>
            <a:r>
              <a:rPr lang="hu-HU" sz="1200" kern="1200" dirty="0" smtClean="0">
                <a:solidFill>
                  <a:schemeClr val="tx1"/>
                </a:solidFill>
                <a:effectLst/>
                <a:latin typeface="+mn-lt"/>
                <a:ea typeface="+mn-ea"/>
                <a:cs typeface="+mn-cs"/>
              </a:rPr>
              <a:t> csoport-&gt; szólj a csoportvezetőnek, vagy valaki másnak, akiben megbízol </a:t>
            </a:r>
          </a:p>
          <a:p>
            <a:r>
              <a:rPr lang="hu-HU" sz="1200" kern="1200" dirty="0" smtClean="0">
                <a:solidFill>
                  <a:schemeClr val="tx1"/>
                </a:solidFill>
                <a:effectLst/>
                <a:latin typeface="+mn-lt"/>
                <a:ea typeface="+mn-ea"/>
                <a:cs typeface="+mn-cs"/>
              </a:rPr>
              <a:t>-Használd a „zaklatás” szót és mondd el, hogy igazságtalanul kiközösítettek, hogy megfélemlít az illető viselkedése.</a:t>
            </a:r>
          </a:p>
          <a:p>
            <a:r>
              <a:rPr lang="hu-HU" sz="1200" kern="1200" dirty="0" smtClean="0">
                <a:solidFill>
                  <a:schemeClr val="tx1"/>
                </a:solidFill>
                <a:effectLst/>
                <a:latin typeface="+mn-lt"/>
                <a:ea typeface="+mn-ea"/>
                <a:cs typeface="+mn-cs"/>
              </a:rPr>
              <a:t>- Mondd el a szüleidnek! Nem azért, hogy ők álljanak ki érted, hanem hogy támogassanak abban, hogy te állj ki magadért. Te vagy az, akinek ki kell állnia, de a szüleid mindig melletted fognak állni. Ha egy felnőtt beavatkozik és szembeszáll a zaklatóval, a szárnyi alá veszi az áldozatot és támogatja, ha beszél a tanúkkal és rávilágít az ő felelősségükre is, attól a zaklató hatalma és tekintélye nem rendül meg. Felnőtteknek csak veszély esetén szabad közbeavatkozniuk. Az áldozat védtelensége és önvédelmi képességének hiánya sem fog a felnőtt beavatkozásától megváltozni, sőt újabb muníciót ad neki és a kívülállók hozzáállása sem fog változni.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2428D6F-0180-46DD-8973-40F5649AC5C4}" type="slidenum">
              <a:rPr lang="en-GB" smtClean="0"/>
              <a:t>4</a:t>
            </a:fld>
            <a:endParaRPr lang="en-GB"/>
          </a:p>
        </p:txBody>
      </p:sp>
    </p:spTree>
    <p:extLst>
      <p:ext uri="{BB962C8B-B14F-4D97-AF65-F5344CB8AC3E}">
        <p14:creationId xmlns:p14="http://schemas.microsoft.com/office/powerpoint/2010/main" val="950183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u="sng" kern="1200" dirty="0" smtClean="0">
                <a:solidFill>
                  <a:schemeClr val="tx1"/>
                </a:solidFill>
                <a:effectLst/>
                <a:latin typeface="+mn-lt"/>
                <a:ea typeface="+mn-ea"/>
                <a:cs typeface="+mn-cs"/>
              </a:rPr>
              <a:t>A szemlélők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Nagy hatással lehet ránk az is, ha zaklatás tanúi vagyunk. Az iskolában negatívan befolyásolja az osztály légkörét. Sokakban megrendül a biztonság érzése, amit pedig az iskolában érezniük kellene. </a:t>
            </a:r>
          </a:p>
          <a:p>
            <a:r>
              <a:rPr lang="hu-HU" sz="1200" kern="1200" dirty="0" smtClean="0">
                <a:solidFill>
                  <a:schemeClr val="tx1"/>
                </a:solidFill>
                <a:effectLst/>
                <a:latin typeface="+mn-lt"/>
                <a:ea typeface="+mn-ea"/>
                <a:cs typeface="+mn-cs"/>
              </a:rPr>
              <a:t>Előfordul, hogy egyesek félelemből állnak a zaklató oldalára, ami idősebb korukban bűntudatot válthat ki belőlük.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Állítás: </a:t>
            </a:r>
            <a:endParaRPr lang="hu-HU" sz="1200" kern="1200" dirty="0" smtClean="0">
              <a:solidFill>
                <a:schemeClr val="tx1"/>
              </a:solidFill>
              <a:effectLst/>
              <a:latin typeface="+mn-lt"/>
              <a:ea typeface="+mn-ea"/>
              <a:cs typeface="+mn-cs"/>
            </a:endParaRPr>
          </a:p>
          <a:p>
            <a:r>
              <a:rPr lang="hu-HU" sz="1200" i="1" kern="1200" dirty="0" smtClean="0">
                <a:solidFill>
                  <a:schemeClr val="tx1"/>
                </a:solidFill>
                <a:effectLst/>
                <a:latin typeface="+mn-lt"/>
                <a:ea typeface="+mn-ea"/>
                <a:cs typeface="+mn-cs"/>
              </a:rPr>
              <a:t>Kérdezzük meg:</a:t>
            </a:r>
            <a:r>
              <a:rPr lang="hu-HU" sz="1200" kern="1200" dirty="0" smtClean="0">
                <a:solidFill>
                  <a:schemeClr val="tx1"/>
                </a:solidFill>
                <a:effectLst/>
                <a:latin typeface="+mn-lt"/>
                <a:ea typeface="+mn-ea"/>
                <a:cs typeface="+mn-cs"/>
              </a:rPr>
              <a:t> Igaz, vagy hamis?</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Folytatásra bátorítja a zaklatót, ha sokan tétlenül nézik, és nem avatkoznak közbe!</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(IGAZ)</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Mit kell tehát tennünk? Mi segít?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Vannak a lányoknak ötleteik? </a:t>
            </a:r>
          </a:p>
          <a:p>
            <a:r>
              <a:rPr lang="hu-HU" sz="1200" kern="1200" dirty="0" smtClean="0">
                <a:solidFill>
                  <a:schemeClr val="tx1"/>
                </a:solidFill>
                <a:effectLst/>
                <a:latin typeface="+mn-lt"/>
                <a:ea typeface="+mn-ea"/>
                <a:cs typeface="+mn-cs"/>
              </a:rPr>
              <a:t>1. Álljunk az áldozat pártjára! </a:t>
            </a:r>
          </a:p>
          <a:p>
            <a:r>
              <a:rPr lang="hu-HU" sz="1200" kern="1200" dirty="0" smtClean="0">
                <a:solidFill>
                  <a:schemeClr val="tx1"/>
                </a:solidFill>
                <a:effectLst/>
                <a:latin typeface="+mn-lt"/>
                <a:ea typeface="+mn-ea"/>
                <a:cs typeface="+mn-cs"/>
              </a:rPr>
              <a:t>2. </a:t>
            </a:r>
            <a:r>
              <a:rPr lang="hu-HU" sz="1200" b="1" kern="1200" dirty="0" smtClean="0">
                <a:solidFill>
                  <a:schemeClr val="tx1"/>
                </a:solidFill>
                <a:effectLst/>
                <a:latin typeface="+mn-lt"/>
                <a:ea typeface="+mn-ea"/>
                <a:cs typeface="+mn-cs"/>
              </a:rPr>
              <a:t>Legyünk kedvesek a zaklatotthoz!</a:t>
            </a:r>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zaklatók gyengének tűnő áldozatokat választanak. Célpontjuk lehet, akinek kevesebb a barátja, vagy fizikailag gyengébb. Mivel a zaklatóknak nincs önbizalmuk, csak olyan célpontot választanak, akit meg tudnak félemlíteni, és akin uralkodni tudnak.  </a:t>
            </a:r>
          </a:p>
          <a:p>
            <a:r>
              <a:rPr lang="hu-HU" sz="1200" kern="1200" dirty="0" smtClean="0">
                <a:solidFill>
                  <a:schemeClr val="tx1"/>
                </a:solidFill>
                <a:effectLst/>
                <a:latin typeface="+mn-lt"/>
                <a:ea typeface="+mn-ea"/>
                <a:cs typeface="+mn-cs"/>
              </a:rPr>
              <a:t>3. </a:t>
            </a:r>
            <a:r>
              <a:rPr lang="hu-HU" sz="1200" b="1" kern="1200" dirty="0" smtClean="0">
                <a:solidFill>
                  <a:schemeClr val="tx1"/>
                </a:solidFill>
                <a:effectLst/>
                <a:latin typeface="+mn-lt"/>
                <a:ea typeface="+mn-ea"/>
                <a:cs typeface="+mn-cs"/>
              </a:rPr>
              <a:t>A létszámmal</a:t>
            </a:r>
            <a:r>
              <a:rPr lang="hu-HU" sz="1200" kern="1200" dirty="0" smtClean="0">
                <a:solidFill>
                  <a:schemeClr val="tx1"/>
                </a:solidFill>
                <a:effectLst/>
                <a:latin typeface="+mn-lt"/>
                <a:ea typeface="+mn-ea"/>
                <a:cs typeface="+mn-cs"/>
              </a:rPr>
              <a:t> biztonságot teremthetünk, ha barátkozunk azokkal, akik zaklatók lehetséges célpontjává válhatnak. </a:t>
            </a:r>
          </a:p>
          <a:p>
            <a:r>
              <a:rPr lang="hu-HU" sz="1200" kern="1200" dirty="0" smtClean="0">
                <a:solidFill>
                  <a:schemeClr val="tx1"/>
                </a:solidFill>
                <a:effectLst/>
                <a:latin typeface="+mn-lt"/>
                <a:ea typeface="+mn-ea"/>
                <a:cs typeface="+mn-cs"/>
              </a:rPr>
              <a:t>4. Mozgósítsuk a kívülállókat!  </a:t>
            </a:r>
          </a:p>
          <a:p>
            <a:r>
              <a:rPr lang="hu-HU" sz="1200" kern="1200" dirty="0" smtClean="0">
                <a:solidFill>
                  <a:schemeClr val="tx1"/>
                </a:solidFill>
                <a:effectLst/>
                <a:latin typeface="+mn-lt"/>
                <a:ea typeface="+mn-ea"/>
                <a:cs typeface="+mn-cs"/>
              </a:rPr>
              <a:t>Ők kulcsemberek a zaklatás folytatódásában, vagy leállításában!  </a:t>
            </a:r>
          </a:p>
          <a:p>
            <a:r>
              <a:rPr lang="hu-HU" sz="1200" kern="1200" dirty="0" smtClean="0">
                <a:solidFill>
                  <a:schemeClr val="tx1"/>
                </a:solidFill>
                <a:effectLst/>
                <a:latin typeface="+mn-lt"/>
                <a:ea typeface="+mn-ea"/>
                <a:cs typeface="+mn-cs"/>
              </a:rPr>
              <a:t>Mondjuk: 					Állj le! </a:t>
            </a:r>
          </a:p>
          <a:p>
            <a:r>
              <a:rPr lang="hu-HU" sz="1200" kern="1200" dirty="0" smtClean="0">
                <a:solidFill>
                  <a:schemeClr val="tx1"/>
                </a:solidFill>
                <a:effectLst/>
                <a:latin typeface="+mn-lt"/>
                <a:ea typeface="+mn-ea"/>
                <a:cs typeface="+mn-cs"/>
              </a:rPr>
              <a:t>Mondjuk ki, amit látunk: 		Te zaklatod őt!</a:t>
            </a:r>
          </a:p>
          <a:p>
            <a:r>
              <a:rPr lang="hu-HU" sz="1200" kern="1200" dirty="0" smtClean="0">
                <a:solidFill>
                  <a:schemeClr val="tx1"/>
                </a:solidFill>
                <a:effectLst/>
                <a:latin typeface="+mn-lt"/>
                <a:ea typeface="+mn-ea"/>
                <a:cs typeface="+mn-cs"/>
              </a:rPr>
              <a:t>Mondjuk el, amit akarunk: 		Mi itt tiszteletben tartjuk egymást!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 egy szemlélő fellép a zaklató ellen, mások is követni fogják és csatlakoznak hozzá!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2428D6F-0180-46DD-8973-40F5649AC5C4}" type="slidenum">
              <a:rPr lang="en-GB" smtClean="0"/>
              <a:t>5</a:t>
            </a:fld>
            <a:endParaRPr lang="en-GB"/>
          </a:p>
        </p:txBody>
      </p:sp>
    </p:spTree>
    <p:extLst>
      <p:ext uri="{BB962C8B-B14F-4D97-AF65-F5344CB8AC3E}">
        <p14:creationId xmlns:p14="http://schemas.microsoft.com/office/powerpoint/2010/main" val="604379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Hogyan bánik Jézus az emberekkel?</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Jézus a külsőn beljebbre tekint. Mindig felismerte a kiközösített embereket. Jézus mindig ahhoz ment, akivel senki sem akart közösségben lenni.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következőkön fogunk elgondolkodni: </a:t>
            </a:r>
          </a:p>
          <a:p>
            <a:r>
              <a:rPr lang="hu-HU" sz="1200" kern="1200" dirty="0" smtClean="0">
                <a:solidFill>
                  <a:schemeClr val="tx1"/>
                </a:solidFill>
                <a:effectLst/>
                <a:latin typeface="+mn-lt"/>
                <a:ea typeface="+mn-ea"/>
                <a:cs typeface="+mn-cs"/>
              </a:rPr>
              <a:t>Osszuk két csoportra a résztvevőket és küldjük őket a falhoz, ahová két nagy papírlapot rögzítettünk, amiken igehelyek szerepelnek!</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Az egyik lapon:</a:t>
            </a:r>
          </a:p>
          <a:p>
            <a:pPr lvl="0"/>
            <a:r>
              <a:rPr lang="hu-HU" sz="1200" kern="1200" dirty="0" smtClean="0">
                <a:solidFill>
                  <a:schemeClr val="tx1"/>
                </a:solidFill>
                <a:effectLst/>
                <a:latin typeface="+mn-lt"/>
                <a:ea typeface="+mn-ea"/>
                <a:cs typeface="+mn-cs"/>
              </a:rPr>
              <a:t>János 4:1-27 – A szamaritánus asszony a kútnál</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másikon pedig:</a:t>
            </a:r>
          </a:p>
          <a:p>
            <a:r>
              <a:rPr lang="hu-HU" sz="1200" kern="1200" dirty="0" smtClean="0">
                <a:solidFill>
                  <a:schemeClr val="tx1"/>
                </a:solidFill>
                <a:effectLst/>
                <a:latin typeface="+mn-lt"/>
                <a:ea typeface="+mn-ea"/>
                <a:cs typeface="+mn-cs"/>
              </a:rPr>
              <a:t>Lukács 19:1-10 – </a:t>
            </a:r>
            <a:r>
              <a:rPr lang="hu-HU" sz="1200" kern="1200" dirty="0" err="1" smtClean="0">
                <a:solidFill>
                  <a:schemeClr val="tx1"/>
                </a:solidFill>
                <a:effectLst/>
                <a:latin typeface="+mn-lt"/>
                <a:ea typeface="+mn-ea"/>
                <a:cs typeface="+mn-cs"/>
              </a:rPr>
              <a:t>Zákeus</a:t>
            </a:r>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Adjunk filctollat a lányoknak és a papíron válaszoljanak a következő kérdésekre: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Miért volt az illető kiközösítve?  </a:t>
            </a:r>
          </a:p>
          <a:p>
            <a:r>
              <a:rPr lang="hu-HU" sz="1200" kern="1200" dirty="0" smtClean="0">
                <a:solidFill>
                  <a:schemeClr val="tx1"/>
                </a:solidFill>
                <a:effectLst/>
                <a:latin typeface="+mn-lt"/>
                <a:ea typeface="+mn-ea"/>
                <a:cs typeface="+mn-cs"/>
              </a:rPr>
              <a:t>Hogyan viselkedett vele Jézus?</a:t>
            </a:r>
          </a:p>
          <a:p>
            <a:r>
              <a:rPr lang="hu-HU" sz="1200" kern="1200" dirty="0" smtClean="0">
                <a:solidFill>
                  <a:schemeClr val="tx1"/>
                </a:solidFill>
                <a:effectLst/>
                <a:latin typeface="+mn-lt"/>
                <a:ea typeface="+mn-ea"/>
                <a:cs typeface="+mn-cs"/>
              </a:rPr>
              <a:t>Miért úgy bánt vele?</a:t>
            </a:r>
          </a:p>
          <a:p>
            <a:r>
              <a:rPr lang="hu-HU" sz="1200" kern="1200" dirty="0" smtClean="0">
                <a:solidFill>
                  <a:schemeClr val="tx1"/>
                </a:solidFill>
                <a:effectLst/>
                <a:latin typeface="+mn-lt"/>
                <a:ea typeface="+mn-ea"/>
                <a:cs typeface="+mn-cs"/>
              </a:rPr>
              <a:t>Segít nekünk Jézus hozzáállása a többiekkel való bánásmódunkban?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Összefoglalás: </a:t>
            </a:r>
            <a:r>
              <a:rPr lang="hu-HU" sz="1200" b="1" i="1" kern="1200" dirty="0" smtClean="0">
                <a:solidFill>
                  <a:schemeClr val="tx1"/>
                </a:solidFill>
                <a:effectLst/>
                <a:latin typeface="+mn-lt"/>
                <a:ea typeface="+mn-ea"/>
                <a:cs typeface="+mn-cs"/>
              </a:rPr>
              <a:t>A jó hír mindenkinek szól! Isten mindenkit egyaránt értékesnek tart!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2428D6F-0180-46DD-8973-40F5649AC5C4}" type="slidenum">
              <a:rPr lang="en-GB" smtClean="0"/>
              <a:t>6</a:t>
            </a:fld>
            <a:endParaRPr lang="en-GB"/>
          </a:p>
        </p:txBody>
      </p:sp>
    </p:spTree>
    <p:extLst>
      <p:ext uri="{BB962C8B-B14F-4D97-AF65-F5344CB8AC3E}">
        <p14:creationId xmlns:p14="http://schemas.microsoft.com/office/powerpoint/2010/main" val="348991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u="sng" kern="1200" dirty="0" smtClean="0">
                <a:solidFill>
                  <a:schemeClr val="tx1"/>
                </a:solidFill>
                <a:effectLst/>
                <a:latin typeface="+mn-lt"/>
                <a:ea typeface="+mn-ea"/>
                <a:cs typeface="+mn-cs"/>
              </a:rPr>
              <a:t>Imádság</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Drága Atyánk!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Köszönjük, hogy jöhetünk Hozzád bánatunkban, amikor zaklatnak bennünket, és el akarjuk panaszolni Neked. Amikor félünk.</a:t>
            </a:r>
          </a:p>
          <a:p>
            <a:r>
              <a:rPr lang="hu-HU" sz="1200" kern="1200" dirty="0" smtClean="0">
                <a:solidFill>
                  <a:schemeClr val="tx1"/>
                </a:solidFill>
                <a:effectLst/>
                <a:latin typeface="+mn-lt"/>
                <a:ea typeface="+mn-ea"/>
                <a:cs typeface="+mn-cs"/>
              </a:rPr>
              <a:t>Amikor akaratlanul is semmibe veszünk, vagy megalázunk valakit. </a:t>
            </a:r>
          </a:p>
          <a:p>
            <a:r>
              <a:rPr lang="hu-HU" sz="1200" kern="1200" dirty="0" smtClean="0">
                <a:solidFill>
                  <a:schemeClr val="tx1"/>
                </a:solidFill>
                <a:effectLst/>
                <a:latin typeface="+mn-lt"/>
                <a:ea typeface="+mn-ea"/>
                <a:cs typeface="+mn-cs"/>
              </a:rPr>
              <a:t>Amikor félünk kiállni zaklatást elszenvedő társunkért, mert félünk, hogy minket is zaklatni fognak.</a:t>
            </a:r>
          </a:p>
          <a:p>
            <a:r>
              <a:rPr lang="hu-HU" sz="1200" kern="1200" dirty="0" smtClean="0">
                <a:solidFill>
                  <a:schemeClr val="tx1"/>
                </a:solidFill>
                <a:effectLst/>
                <a:latin typeface="+mn-lt"/>
                <a:ea typeface="+mn-ea"/>
                <a:cs typeface="+mn-cs"/>
              </a:rPr>
              <a:t>A zaklatás áldozataiért imádkozom. </a:t>
            </a:r>
          </a:p>
          <a:p>
            <a:r>
              <a:rPr lang="hu-HU" sz="1200" kern="1200" dirty="0" smtClean="0">
                <a:solidFill>
                  <a:schemeClr val="tx1"/>
                </a:solidFill>
                <a:effectLst/>
                <a:latin typeface="+mn-lt"/>
                <a:ea typeface="+mn-ea"/>
                <a:cs typeface="+mn-cs"/>
              </a:rPr>
              <a:t>Hogy tudják, szereted őket és értékesek a szemedben.</a:t>
            </a:r>
          </a:p>
          <a:p>
            <a:r>
              <a:rPr lang="hu-HU" sz="1200" kern="1200" dirty="0" smtClean="0">
                <a:solidFill>
                  <a:schemeClr val="tx1"/>
                </a:solidFill>
                <a:effectLst/>
                <a:latin typeface="+mn-lt"/>
                <a:ea typeface="+mn-ea"/>
                <a:cs typeface="+mn-cs"/>
              </a:rPr>
              <a:t>Segíts, hogy én is bemutathassam a Te gondoskodásodat! </a:t>
            </a:r>
          </a:p>
          <a:p>
            <a:r>
              <a:rPr lang="hu-HU" sz="1200" kern="1200" dirty="0" smtClean="0">
                <a:solidFill>
                  <a:schemeClr val="tx1"/>
                </a:solidFill>
                <a:effectLst/>
                <a:latin typeface="+mn-lt"/>
                <a:ea typeface="+mn-ea"/>
                <a:cs typeface="+mn-cs"/>
              </a:rPr>
              <a:t>Gyógyítsd be, kérlek a zaklatás okozta sebeket!  </a:t>
            </a:r>
          </a:p>
          <a:p>
            <a:r>
              <a:rPr lang="hu-HU" sz="1200" kern="1200" dirty="0" smtClean="0">
                <a:solidFill>
                  <a:schemeClr val="tx1"/>
                </a:solidFill>
                <a:effectLst/>
                <a:latin typeface="+mn-lt"/>
                <a:ea typeface="+mn-ea"/>
                <a:cs typeface="+mn-cs"/>
              </a:rPr>
              <a:t>Te adj erőt és bátorságot a tiniknek, hogy kiálljanak a zaklatókkal szemben! </a:t>
            </a:r>
          </a:p>
          <a:p>
            <a:r>
              <a:rPr lang="hu-HU" sz="1200" kern="1200" dirty="0" smtClean="0">
                <a:solidFill>
                  <a:schemeClr val="tx1"/>
                </a:solidFill>
                <a:effectLst/>
                <a:latin typeface="+mn-lt"/>
                <a:ea typeface="+mn-ea"/>
                <a:cs typeface="+mn-cs"/>
              </a:rPr>
              <a:t>Nekem is Te adj erőt és bátorságot ehhez! Te vedd el a félelmem!</a:t>
            </a:r>
          </a:p>
          <a:p>
            <a:r>
              <a:rPr lang="hu-HU" sz="1200" kern="1200" dirty="0" smtClean="0">
                <a:solidFill>
                  <a:schemeClr val="tx1"/>
                </a:solidFill>
                <a:effectLst/>
                <a:latin typeface="+mn-lt"/>
                <a:ea typeface="+mn-ea"/>
                <a:cs typeface="+mn-cs"/>
              </a:rPr>
              <a:t>Kérlek, adj megfelelő szavakat, amivel megvédhetem őket! </a:t>
            </a:r>
          </a:p>
          <a:p>
            <a:r>
              <a:rPr lang="hu-HU" sz="1200" kern="1200" dirty="0" smtClean="0">
                <a:solidFill>
                  <a:schemeClr val="tx1"/>
                </a:solidFill>
                <a:effectLst/>
                <a:latin typeface="+mn-lt"/>
                <a:ea typeface="+mn-ea"/>
                <a:cs typeface="+mn-cs"/>
              </a:rPr>
              <a:t>Küldd őrzőangyalaidat melléjük és mellém is.</a:t>
            </a:r>
          </a:p>
          <a:p>
            <a:r>
              <a:rPr lang="hu-HU" sz="1200" kern="1200" dirty="0" smtClean="0">
                <a:solidFill>
                  <a:schemeClr val="tx1"/>
                </a:solidFill>
                <a:effectLst/>
                <a:latin typeface="+mn-lt"/>
                <a:ea typeface="+mn-ea"/>
                <a:cs typeface="+mn-cs"/>
              </a:rPr>
              <a:t>Kérésem közben rájöttem, hogy nekem is védelmezőnek kell lennem!  </a:t>
            </a:r>
          </a:p>
          <a:p>
            <a:r>
              <a:rPr lang="hu-HU" sz="1200" kern="1200" dirty="0" smtClean="0">
                <a:solidFill>
                  <a:schemeClr val="tx1"/>
                </a:solidFill>
                <a:effectLst/>
                <a:latin typeface="+mn-lt"/>
                <a:ea typeface="+mn-ea"/>
                <a:cs typeface="+mn-cs"/>
              </a:rPr>
              <a:t>Hiszen ők Téged láthatnak meg bennem.</a:t>
            </a:r>
          </a:p>
          <a:p>
            <a:r>
              <a:rPr lang="hu-HU" sz="1200" kern="1200" dirty="0" smtClean="0">
                <a:solidFill>
                  <a:schemeClr val="tx1"/>
                </a:solidFill>
                <a:effectLst/>
                <a:latin typeface="+mn-lt"/>
                <a:ea typeface="+mn-ea"/>
                <a:cs typeface="+mn-cs"/>
              </a:rPr>
              <a:t>Bocsásd meg a hibáimat, kérlek. Amikor elhanyagoltam, figyelmen kívül hagytam, bíráltam, vagy szándékosan bántottam valakit. </a:t>
            </a:r>
          </a:p>
          <a:p>
            <a:r>
              <a:rPr lang="hu-HU" sz="1200" kern="1200" dirty="0" smtClean="0">
                <a:solidFill>
                  <a:schemeClr val="tx1"/>
                </a:solidFill>
                <a:effectLst/>
                <a:latin typeface="+mn-lt"/>
                <a:ea typeface="+mn-ea"/>
                <a:cs typeface="+mn-cs"/>
              </a:rPr>
              <a:t>Bocsáss meg annak is, aki engem bántott. </a:t>
            </a:r>
          </a:p>
          <a:p>
            <a:r>
              <a:rPr lang="hu-HU" sz="1200" kern="1200" dirty="0" smtClean="0">
                <a:solidFill>
                  <a:schemeClr val="tx1"/>
                </a:solidFill>
                <a:effectLst/>
                <a:latin typeface="+mn-lt"/>
                <a:ea typeface="+mn-ea"/>
                <a:cs typeface="+mn-cs"/>
              </a:rPr>
              <a:t>Segíts, hogy olyanná váljak, mint Te! Te mondtad, hogy imádkozzunk az ellenségeinkért. Áldd meg a zaklatókat is! És add, hogy áldásod megváltoztassa a szívüket! </a:t>
            </a:r>
          </a:p>
          <a:p>
            <a:r>
              <a:rPr lang="hu-HU" sz="1200" kern="1200" dirty="0" smtClean="0">
                <a:solidFill>
                  <a:schemeClr val="tx1"/>
                </a:solidFill>
                <a:effectLst/>
                <a:latin typeface="+mn-lt"/>
                <a:ea typeface="+mn-ea"/>
                <a:cs typeface="+mn-cs"/>
              </a:rPr>
              <a:t>Segíts, hogy békéltető legyek és benned békességet találjak. </a:t>
            </a:r>
          </a:p>
          <a:p>
            <a:r>
              <a:rPr lang="hu-HU" sz="1200" kern="1200" dirty="0" smtClean="0">
                <a:solidFill>
                  <a:schemeClr val="tx1"/>
                </a:solidFill>
                <a:effectLst/>
                <a:latin typeface="+mn-lt"/>
                <a:ea typeface="+mn-ea"/>
                <a:cs typeface="+mn-cs"/>
              </a:rPr>
              <a:t>Mert csak Te szabadíthatsz meg a fájdalomtól, a félelemtől és a zaklatástól.</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Jézus nevében kértünk  </a:t>
            </a:r>
          </a:p>
          <a:p>
            <a:r>
              <a:rPr lang="hu-HU" sz="1200" kern="1200" dirty="0" smtClean="0">
                <a:solidFill>
                  <a:schemeClr val="tx1"/>
                </a:solidFill>
                <a:effectLst/>
                <a:latin typeface="+mn-lt"/>
                <a:ea typeface="+mn-ea"/>
                <a:cs typeface="+mn-cs"/>
              </a:rPr>
              <a:t>Ámen</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2428D6F-0180-46DD-8973-40F5649AC5C4}" type="slidenum">
              <a:rPr lang="en-GB" smtClean="0"/>
              <a:t>7</a:t>
            </a:fld>
            <a:endParaRPr lang="en-GB"/>
          </a:p>
        </p:txBody>
      </p:sp>
    </p:spTree>
    <p:extLst>
      <p:ext uri="{BB962C8B-B14F-4D97-AF65-F5344CB8AC3E}">
        <p14:creationId xmlns:p14="http://schemas.microsoft.com/office/powerpoint/2010/main" val="3313864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u="sng" kern="1200" dirty="0" smtClean="0">
                <a:solidFill>
                  <a:schemeClr val="tx1"/>
                </a:solidFill>
                <a:effectLst/>
                <a:latin typeface="+mn-lt"/>
                <a:ea typeface="+mn-ea"/>
                <a:cs typeface="+mn-cs"/>
              </a:rPr>
              <a:t>Naplóbejegyzés: Állj ki az igazságért!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következő héten olvassuk el minden nap háromszor a tükör előtt állva a következő mondatokat! Húzzuk ki magunkat, álljunk stabilan, kisterpeszben és határozottan mondjuk:</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Most elhatározom, hogy kiállok a zaklatás ellen!</a:t>
            </a:r>
          </a:p>
          <a:p>
            <a:r>
              <a:rPr lang="hu-HU" sz="1200" kern="1200" dirty="0" smtClean="0">
                <a:solidFill>
                  <a:schemeClr val="tx1"/>
                </a:solidFill>
                <a:effectLst/>
                <a:latin typeface="+mn-lt"/>
                <a:ea typeface="+mn-ea"/>
                <a:cs typeface="+mn-cs"/>
              </a:rPr>
              <a:t>Ezt fogom mondani: ÁLLJ LE! Azt akarom, hogy hagyd abba!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r>
            <a:br>
              <a:rPr lang="hu-HU" sz="1200" kern="1200" dirty="0" smtClean="0">
                <a:solidFill>
                  <a:schemeClr val="tx1"/>
                </a:solidFill>
                <a:effectLst/>
                <a:latin typeface="+mn-lt"/>
                <a:ea typeface="+mn-ea"/>
                <a:cs typeface="+mn-cs"/>
              </a:rPr>
            </a:br>
            <a:endParaRPr lang="hu-HU" sz="1200" kern="1200" dirty="0" smtClean="0">
              <a:solidFill>
                <a:schemeClr val="tx1"/>
              </a:solidFill>
              <a:effectLst/>
              <a:latin typeface="+mn-lt"/>
              <a:ea typeface="+mn-ea"/>
              <a:cs typeface="+mn-cs"/>
            </a:endParaRPr>
          </a:p>
          <a:p>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2428D6F-0180-46DD-8973-40F5649AC5C4}" type="slidenum">
              <a:rPr lang="en-GB" smtClean="0"/>
              <a:t>8</a:t>
            </a:fld>
            <a:endParaRPr lang="en-GB"/>
          </a:p>
        </p:txBody>
      </p:sp>
    </p:spTree>
    <p:extLst>
      <p:ext uri="{BB962C8B-B14F-4D97-AF65-F5344CB8AC3E}">
        <p14:creationId xmlns:p14="http://schemas.microsoft.com/office/powerpoint/2010/main" val="133238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837E0C-D726-4BC3-B33A-3BE746F130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00F04B34-0217-4A9E-B6F2-425A9D63C5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0E5EEE8-6369-41BA-8CCB-B790422182EE}"/>
              </a:ext>
            </a:extLst>
          </p:cNvPr>
          <p:cNvSpPr>
            <a:spLocks noGrp="1"/>
          </p:cNvSpPr>
          <p:nvPr>
            <p:ph type="dt" sz="half" idx="10"/>
          </p:nvPr>
        </p:nvSpPr>
        <p:spPr/>
        <p:txBody>
          <a:bodyPr/>
          <a:lstStyle/>
          <a:p>
            <a:fld id="{EECD477C-2AE4-4483-8F9F-0BB0A14A12BC}" type="datetimeFigureOut">
              <a:rPr lang="en-GB" smtClean="0"/>
              <a:t>29/03/2020</a:t>
            </a:fld>
            <a:endParaRPr lang="en-GB"/>
          </a:p>
        </p:txBody>
      </p:sp>
      <p:sp>
        <p:nvSpPr>
          <p:cNvPr id="5" name="Footer Placeholder 4">
            <a:extLst>
              <a:ext uri="{FF2B5EF4-FFF2-40B4-BE49-F238E27FC236}">
                <a16:creationId xmlns="" xmlns:a16="http://schemas.microsoft.com/office/drawing/2014/main" id="{0FD416C6-1315-4E85-8044-3DBDE82F68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FA59C65-5483-4CD7-B4D4-F13CC10733E5}"/>
              </a:ext>
            </a:extLst>
          </p:cNvPr>
          <p:cNvSpPr>
            <a:spLocks noGrp="1"/>
          </p:cNvSpPr>
          <p:nvPr>
            <p:ph type="sldNum" sz="quarter" idx="12"/>
          </p:nvPr>
        </p:nvSpPr>
        <p:spPr/>
        <p:txBody>
          <a:bodyPr/>
          <a:lstStyle/>
          <a:p>
            <a:fld id="{1B0D008D-2ED4-45E7-A496-D39E59DBEE01}" type="slidenum">
              <a:rPr lang="en-GB" smtClean="0"/>
              <a:t>‹#›</a:t>
            </a:fld>
            <a:endParaRPr lang="en-GB"/>
          </a:p>
        </p:txBody>
      </p:sp>
    </p:spTree>
    <p:extLst>
      <p:ext uri="{BB962C8B-B14F-4D97-AF65-F5344CB8AC3E}">
        <p14:creationId xmlns:p14="http://schemas.microsoft.com/office/powerpoint/2010/main" val="135588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6D4D86-A498-4412-9E16-9413A55F81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23CF115F-2B10-42C5-862B-837B36F25E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F7F9188-A9CD-4EBF-9C15-3208A25533AE}"/>
              </a:ext>
            </a:extLst>
          </p:cNvPr>
          <p:cNvSpPr>
            <a:spLocks noGrp="1"/>
          </p:cNvSpPr>
          <p:nvPr>
            <p:ph type="dt" sz="half" idx="10"/>
          </p:nvPr>
        </p:nvSpPr>
        <p:spPr/>
        <p:txBody>
          <a:bodyPr/>
          <a:lstStyle/>
          <a:p>
            <a:fld id="{EECD477C-2AE4-4483-8F9F-0BB0A14A12BC}" type="datetimeFigureOut">
              <a:rPr lang="en-GB" smtClean="0"/>
              <a:t>29/03/2020</a:t>
            </a:fld>
            <a:endParaRPr lang="en-GB"/>
          </a:p>
        </p:txBody>
      </p:sp>
      <p:sp>
        <p:nvSpPr>
          <p:cNvPr id="5" name="Footer Placeholder 4">
            <a:extLst>
              <a:ext uri="{FF2B5EF4-FFF2-40B4-BE49-F238E27FC236}">
                <a16:creationId xmlns="" xmlns:a16="http://schemas.microsoft.com/office/drawing/2014/main" id="{12ECD93A-3F48-40F6-8868-D79211D3C2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18C1835-A7A0-455A-AC91-DCF6138F34D6}"/>
              </a:ext>
            </a:extLst>
          </p:cNvPr>
          <p:cNvSpPr>
            <a:spLocks noGrp="1"/>
          </p:cNvSpPr>
          <p:nvPr>
            <p:ph type="sldNum" sz="quarter" idx="12"/>
          </p:nvPr>
        </p:nvSpPr>
        <p:spPr/>
        <p:txBody>
          <a:bodyPr/>
          <a:lstStyle/>
          <a:p>
            <a:fld id="{1B0D008D-2ED4-45E7-A496-D39E59DBEE01}" type="slidenum">
              <a:rPr lang="en-GB" smtClean="0"/>
              <a:t>‹#›</a:t>
            </a:fld>
            <a:endParaRPr lang="en-GB"/>
          </a:p>
        </p:txBody>
      </p:sp>
    </p:spTree>
    <p:extLst>
      <p:ext uri="{BB962C8B-B14F-4D97-AF65-F5344CB8AC3E}">
        <p14:creationId xmlns:p14="http://schemas.microsoft.com/office/powerpoint/2010/main" val="350769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273219A-E73D-4A8F-AEF2-40F7893D94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7EFD18A2-828A-4BFD-99CA-1E646FEA25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C54FDCE-D361-4DD1-A71E-C700C492BF08}"/>
              </a:ext>
            </a:extLst>
          </p:cNvPr>
          <p:cNvSpPr>
            <a:spLocks noGrp="1"/>
          </p:cNvSpPr>
          <p:nvPr>
            <p:ph type="dt" sz="half" idx="10"/>
          </p:nvPr>
        </p:nvSpPr>
        <p:spPr/>
        <p:txBody>
          <a:bodyPr/>
          <a:lstStyle/>
          <a:p>
            <a:fld id="{EECD477C-2AE4-4483-8F9F-0BB0A14A12BC}" type="datetimeFigureOut">
              <a:rPr lang="en-GB" smtClean="0"/>
              <a:t>29/03/2020</a:t>
            </a:fld>
            <a:endParaRPr lang="en-GB"/>
          </a:p>
        </p:txBody>
      </p:sp>
      <p:sp>
        <p:nvSpPr>
          <p:cNvPr id="5" name="Footer Placeholder 4">
            <a:extLst>
              <a:ext uri="{FF2B5EF4-FFF2-40B4-BE49-F238E27FC236}">
                <a16:creationId xmlns="" xmlns:a16="http://schemas.microsoft.com/office/drawing/2014/main" id="{A3DAE85C-353D-4A33-8B4D-657E83A39C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C21072EB-AB6C-4297-9DBC-0DAE2E19F57C}"/>
              </a:ext>
            </a:extLst>
          </p:cNvPr>
          <p:cNvSpPr>
            <a:spLocks noGrp="1"/>
          </p:cNvSpPr>
          <p:nvPr>
            <p:ph type="sldNum" sz="quarter" idx="12"/>
          </p:nvPr>
        </p:nvSpPr>
        <p:spPr/>
        <p:txBody>
          <a:bodyPr/>
          <a:lstStyle/>
          <a:p>
            <a:fld id="{1B0D008D-2ED4-45E7-A496-D39E59DBEE01}" type="slidenum">
              <a:rPr lang="en-GB" smtClean="0"/>
              <a:t>‹#›</a:t>
            </a:fld>
            <a:endParaRPr lang="en-GB"/>
          </a:p>
        </p:txBody>
      </p:sp>
    </p:spTree>
    <p:extLst>
      <p:ext uri="{BB962C8B-B14F-4D97-AF65-F5344CB8AC3E}">
        <p14:creationId xmlns:p14="http://schemas.microsoft.com/office/powerpoint/2010/main" val="412503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FCC0BD-881E-4DBE-BB5D-63FA1E0B5D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41260A1-8DB9-4891-BCB9-0B5E1EEF61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1787529-F14F-4C2E-82CF-7E3F9BB7BE81}"/>
              </a:ext>
            </a:extLst>
          </p:cNvPr>
          <p:cNvSpPr>
            <a:spLocks noGrp="1"/>
          </p:cNvSpPr>
          <p:nvPr>
            <p:ph type="dt" sz="half" idx="10"/>
          </p:nvPr>
        </p:nvSpPr>
        <p:spPr/>
        <p:txBody>
          <a:bodyPr/>
          <a:lstStyle/>
          <a:p>
            <a:fld id="{EECD477C-2AE4-4483-8F9F-0BB0A14A12BC}" type="datetimeFigureOut">
              <a:rPr lang="en-GB" smtClean="0"/>
              <a:t>29/03/2020</a:t>
            </a:fld>
            <a:endParaRPr lang="en-GB"/>
          </a:p>
        </p:txBody>
      </p:sp>
      <p:sp>
        <p:nvSpPr>
          <p:cNvPr id="5" name="Footer Placeholder 4">
            <a:extLst>
              <a:ext uri="{FF2B5EF4-FFF2-40B4-BE49-F238E27FC236}">
                <a16:creationId xmlns="" xmlns:a16="http://schemas.microsoft.com/office/drawing/2014/main" id="{5E251264-34C1-46A8-8EF5-428BD3049D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CBD795E-0BD9-426D-B803-571D88B01965}"/>
              </a:ext>
            </a:extLst>
          </p:cNvPr>
          <p:cNvSpPr>
            <a:spLocks noGrp="1"/>
          </p:cNvSpPr>
          <p:nvPr>
            <p:ph type="sldNum" sz="quarter" idx="12"/>
          </p:nvPr>
        </p:nvSpPr>
        <p:spPr/>
        <p:txBody>
          <a:bodyPr/>
          <a:lstStyle/>
          <a:p>
            <a:fld id="{1B0D008D-2ED4-45E7-A496-D39E59DBEE01}" type="slidenum">
              <a:rPr lang="en-GB" smtClean="0"/>
              <a:t>‹#›</a:t>
            </a:fld>
            <a:endParaRPr lang="en-GB"/>
          </a:p>
        </p:txBody>
      </p:sp>
    </p:spTree>
    <p:extLst>
      <p:ext uri="{BB962C8B-B14F-4D97-AF65-F5344CB8AC3E}">
        <p14:creationId xmlns:p14="http://schemas.microsoft.com/office/powerpoint/2010/main" val="233357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5C9D9B-6C41-4E29-9688-D507824212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6BE9233-3B6D-49EE-BD03-A9DEA47CC9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3DABA47-F7F1-4A86-AE28-86BFB276863B}"/>
              </a:ext>
            </a:extLst>
          </p:cNvPr>
          <p:cNvSpPr>
            <a:spLocks noGrp="1"/>
          </p:cNvSpPr>
          <p:nvPr>
            <p:ph type="dt" sz="half" idx="10"/>
          </p:nvPr>
        </p:nvSpPr>
        <p:spPr/>
        <p:txBody>
          <a:bodyPr/>
          <a:lstStyle/>
          <a:p>
            <a:fld id="{EECD477C-2AE4-4483-8F9F-0BB0A14A12BC}" type="datetimeFigureOut">
              <a:rPr lang="en-GB" smtClean="0"/>
              <a:t>29/03/2020</a:t>
            </a:fld>
            <a:endParaRPr lang="en-GB"/>
          </a:p>
        </p:txBody>
      </p:sp>
      <p:sp>
        <p:nvSpPr>
          <p:cNvPr id="5" name="Footer Placeholder 4">
            <a:extLst>
              <a:ext uri="{FF2B5EF4-FFF2-40B4-BE49-F238E27FC236}">
                <a16:creationId xmlns="" xmlns:a16="http://schemas.microsoft.com/office/drawing/2014/main" id="{CDF676BA-9E3A-48F8-960C-EDDD2EB1EF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CF55AF2E-FAB4-4D3C-84C5-05F757E46BCD}"/>
              </a:ext>
            </a:extLst>
          </p:cNvPr>
          <p:cNvSpPr>
            <a:spLocks noGrp="1"/>
          </p:cNvSpPr>
          <p:nvPr>
            <p:ph type="sldNum" sz="quarter" idx="12"/>
          </p:nvPr>
        </p:nvSpPr>
        <p:spPr/>
        <p:txBody>
          <a:bodyPr/>
          <a:lstStyle/>
          <a:p>
            <a:fld id="{1B0D008D-2ED4-45E7-A496-D39E59DBEE01}" type="slidenum">
              <a:rPr lang="en-GB" smtClean="0"/>
              <a:t>‹#›</a:t>
            </a:fld>
            <a:endParaRPr lang="en-GB"/>
          </a:p>
        </p:txBody>
      </p:sp>
    </p:spTree>
    <p:extLst>
      <p:ext uri="{BB962C8B-B14F-4D97-AF65-F5344CB8AC3E}">
        <p14:creationId xmlns:p14="http://schemas.microsoft.com/office/powerpoint/2010/main" val="349094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C22C1F-FBDB-4733-86A1-D8CDC5A4F8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C447DC9-8C66-4DDF-8700-DB919302BB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CC13DB4-42C7-49B0-A995-FABC8D3115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F087C289-1916-4646-827E-3BF085322C17}"/>
              </a:ext>
            </a:extLst>
          </p:cNvPr>
          <p:cNvSpPr>
            <a:spLocks noGrp="1"/>
          </p:cNvSpPr>
          <p:nvPr>
            <p:ph type="dt" sz="half" idx="10"/>
          </p:nvPr>
        </p:nvSpPr>
        <p:spPr/>
        <p:txBody>
          <a:bodyPr/>
          <a:lstStyle/>
          <a:p>
            <a:fld id="{EECD477C-2AE4-4483-8F9F-0BB0A14A12BC}" type="datetimeFigureOut">
              <a:rPr lang="en-GB" smtClean="0"/>
              <a:t>29/03/2020</a:t>
            </a:fld>
            <a:endParaRPr lang="en-GB"/>
          </a:p>
        </p:txBody>
      </p:sp>
      <p:sp>
        <p:nvSpPr>
          <p:cNvPr id="6" name="Footer Placeholder 5">
            <a:extLst>
              <a:ext uri="{FF2B5EF4-FFF2-40B4-BE49-F238E27FC236}">
                <a16:creationId xmlns="" xmlns:a16="http://schemas.microsoft.com/office/drawing/2014/main" id="{80E15B19-0418-4FA7-967C-9E93C31C9C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1933F601-02C9-4452-B370-5E889AF076FF}"/>
              </a:ext>
            </a:extLst>
          </p:cNvPr>
          <p:cNvSpPr>
            <a:spLocks noGrp="1"/>
          </p:cNvSpPr>
          <p:nvPr>
            <p:ph type="sldNum" sz="quarter" idx="12"/>
          </p:nvPr>
        </p:nvSpPr>
        <p:spPr/>
        <p:txBody>
          <a:bodyPr/>
          <a:lstStyle/>
          <a:p>
            <a:fld id="{1B0D008D-2ED4-45E7-A496-D39E59DBEE01}" type="slidenum">
              <a:rPr lang="en-GB" smtClean="0"/>
              <a:t>‹#›</a:t>
            </a:fld>
            <a:endParaRPr lang="en-GB"/>
          </a:p>
        </p:txBody>
      </p:sp>
    </p:spTree>
    <p:extLst>
      <p:ext uri="{BB962C8B-B14F-4D97-AF65-F5344CB8AC3E}">
        <p14:creationId xmlns:p14="http://schemas.microsoft.com/office/powerpoint/2010/main" val="281512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416B04-4B93-4F7D-9CC9-6DF170E7682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CDB784B-3FE6-4C6D-87A7-58F5EE22FF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465CC18-5796-4044-8F3D-88E5F90BF8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285C05F0-D04D-43A6-B93A-AC1D6FDE01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5D87F9E2-1A4D-4160-B4E4-CF0A6065BD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E5C36328-8339-4339-A5C8-6F37AEA96524}"/>
              </a:ext>
            </a:extLst>
          </p:cNvPr>
          <p:cNvSpPr>
            <a:spLocks noGrp="1"/>
          </p:cNvSpPr>
          <p:nvPr>
            <p:ph type="dt" sz="half" idx="10"/>
          </p:nvPr>
        </p:nvSpPr>
        <p:spPr/>
        <p:txBody>
          <a:bodyPr/>
          <a:lstStyle/>
          <a:p>
            <a:fld id="{EECD477C-2AE4-4483-8F9F-0BB0A14A12BC}" type="datetimeFigureOut">
              <a:rPr lang="en-GB" smtClean="0"/>
              <a:t>29/03/2020</a:t>
            </a:fld>
            <a:endParaRPr lang="en-GB"/>
          </a:p>
        </p:txBody>
      </p:sp>
      <p:sp>
        <p:nvSpPr>
          <p:cNvPr id="8" name="Footer Placeholder 7">
            <a:extLst>
              <a:ext uri="{FF2B5EF4-FFF2-40B4-BE49-F238E27FC236}">
                <a16:creationId xmlns="" xmlns:a16="http://schemas.microsoft.com/office/drawing/2014/main" id="{BE05CE9F-5E17-4767-841E-136E9ACB0DE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006DE268-63C7-49A8-94F9-BC2A69797DA3}"/>
              </a:ext>
            </a:extLst>
          </p:cNvPr>
          <p:cNvSpPr>
            <a:spLocks noGrp="1"/>
          </p:cNvSpPr>
          <p:nvPr>
            <p:ph type="sldNum" sz="quarter" idx="12"/>
          </p:nvPr>
        </p:nvSpPr>
        <p:spPr/>
        <p:txBody>
          <a:bodyPr/>
          <a:lstStyle/>
          <a:p>
            <a:fld id="{1B0D008D-2ED4-45E7-A496-D39E59DBEE01}" type="slidenum">
              <a:rPr lang="en-GB" smtClean="0"/>
              <a:t>‹#›</a:t>
            </a:fld>
            <a:endParaRPr lang="en-GB"/>
          </a:p>
        </p:txBody>
      </p:sp>
    </p:spTree>
    <p:extLst>
      <p:ext uri="{BB962C8B-B14F-4D97-AF65-F5344CB8AC3E}">
        <p14:creationId xmlns:p14="http://schemas.microsoft.com/office/powerpoint/2010/main" val="199470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314155-6985-44EE-8D53-4CD5872BDAA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365B29B0-A445-4ACB-8ABD-7CF9D5F0C37F}"/>
              </a:ext>
            </a:extLst>
          </p:cNvPr>
          <p:cNvSpPr>
            <a:spLocks noGrp="1"/>
          </p:cNvSpPr>
          <p:nvPr>
            <p:ph type="dt" sz="half" idx="10"/>
          </p:nvPr>
        </p:nvSpPr>
        <p:spPr/>
        <p:txBody>
          <a:bodyPr/>
          <a:lstStyle/>
          <a:p>
            <a:fld id="{EECD477C-2AE4-4483-8F9F-0BB0A14A12BC}" type="datetimeFigureOut">
              <a:rPr lang="en-GB" smtClean="0"/>
              <a:t>29/03/2020</a:t>
            </a:fld>
            <a:endParaRPr lang="en-GB"/>
          </a:p>
        </p:txBody>
      </p:sp>
      <p:sp>
        <p:nvSpPr>
          <p:cNvPr id="4" name="Footer Placeholder 3">
            <a:extLst>
              <a:ext uri="{FF2B5EF4-FFF2-40B4-BE49-F238E27FC236}">
                <a16:creationId xmlns="" xmlns:a16="http://schemas.microsoft.com/office/drawing/2014/main" id="{9BBB1A62-0046-4E20-824E-C41A050064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5B22CB64-B82A-4340-80B5-33F5952B4494}"/>
              </a:ext>
            </a:extLst>
          </p:cNvPr>
          <p:cNvSpPr>
            <a:spLocks noGrp="1"/>
          </p:cNvSpPr>
          <p:nvPr>
            <p:ph type="sldNum" sz="quarter" idx="12"/>
          </p:nvPr>
        </p:nvSpPr>
        <p:spPr/>
        <p:txBody>
          <a:bodyPr/>
          <a:lstStyle/>
          <a:p>
            <a:fld id="{1B0D008D-2ED4-45E7-A496-D39E59DBEE01}" type="slidenum">
              <a:rPr lang="en-GB" smtClean="0"/>
              <a:t>‹#›</a:t>
            </a:fld>
            <a:endParaRPr lang="en-GB"/>
          </a:p>
        </p:txBody>
      </p:sp>
    </p:spTree>
    <p:extLst>
      <p:ext uri="{BB962C8B-B14F-4D97-AF65-F5344CB8AC3E}">
        <p14:creationId xmlns:p14="http://schemas.microsoft.com/office/powerpoint/2010/main" val="398601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887F2F1-9F64-4EFF-A92A-D22CDB97CF97}"/>
              </a:ext>
            </a:extLst>
          </p:cNvPr>
          <p:cNvSpPr>
            <a:spLocks noGrp="1"/>
          </p:cNvSpPr>
          <p:nvPr>
            <p:ph type="dt" sz="half" idx="10"/>
          </p:nvPr>
        </p:nvSpPr>
        <p:spPr/>
        <p:txBody>
          <a:bodyPr/>
          <a:lstStyle/>
          <a:p>
            <a:fld id="{EECD477C-2AE4-4483-8F9F-0BB0A14A12BC}" type="datetimeFigureOut">
              <a:rPr lang="en-GB" smtClean="0"/>
              <a:t>29/03/2020</a:t>
            </a:fld>
            <a:endParaRPr lang="en-GB"/>
          </a:p>
        </p:txBody>
      </p:sp>
      <p:sp>
        <p:nvSpPr>
          <p:cNvPr id="3" name="Footer Placeholder 2">
            <a:extLst>
              <a:ext uri="{FF2B5EF4-FFF2-40B4-BE49-F238E27FC236}">
                <a16:creationId xmlns="" xmlns:a16="http://schemas.microsoft.com/office/drawing/2014/main" id="{2FB82B8A-7860-4ECF-9CA0-EACA7CF6BF6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484AA451-DF03-43F3-B544-D2CD46340AFC}"/>
              </a:ext>
            </a:extLst>
          </p:cNvPr>
          <p:cNvSpPr>
            <a:spLocks noGrp="1"/>
          </p:cNvSpPr>
          <p:nvPr>
            <p:ph type="sldNum" sz="quarter" idx="12"/>
          </p:nvPr>
        </p:nvSpPr>
        <p:spPr/>
        <p:txBody>
          <a:bodyPr/>
          <a:lstStyle/>
          <a:p>
            <a:fld id="{1B0D008D-2ED4-45E7-A496-D39E59DBEE01}" type="slidenum">
              <a:rPr lang="en-GB" smtClean="0"/>
              <a:t>‹#›</a:t>
            </a:fld>
            <a:endParaRPr lang="en-GB"/>
          </a:p>
        </p:txBody>
      </p:sp>
    </p:spTree>
    <p:extLst>
      <p:ext uri="{BB962C8B-B14F-4D97-AF65-F5344CB8AC3E}">
        <p14:creationId xmlns:p14="http://schemas.microsoft.com/office/powerpoint/2010/main" val="23062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B86B18-3545-4DE2-BDB6-064709A9B4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57C3E5E-73D9-4F2C-A344-B19208A741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50034685-0A43-4C45-8101-3EA82D1124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F060D11-E4AE-4F3C-BF4A-A70EE4DA13C0}"/>
              </a:ext>
            </a:extLst>
          </p:cNvPr>
          <p:cNvSpPr>
            <a:spLocks noGrp="1"/>
          </p:cNvSpPr>
          <p:nvPr>
            <p:ph type="dt" sz="half" idx="10"/>
          </p:nvPr>
        </p:nvSpPr>
        <p:spPr/>
        <p:txBody>
          <a:bodyPr/>
          <a:lstStyle/>
          <a:p>
            <a:fld id="{EECD477C-2AE4-4483-8F9F-0BB0A14A12BC}" type="datetimeFigureOut">
              <a:rPr lang="en-GB" smtClean="0"/>
              <a:t>29/03/2020</a:t>
            </a:fld>
            <a:endParaRPr lang="en-GB"/>
          </a:p>
        </p:txBody>
      </p:sp>
      <p:sp>
        <p:nvSpPr>
          <p:cNvPr id="6" name="Footer Placeholder 5">
            <a:extLst>
              <a:ext uri="{FF2B5EF4-FFF2-40B4-BE49-F238E27FC236}">
                <a16:creationId xmlns="" xmlns:a16="http://schemas.microsoft.com/office/drawing/2014/main" id="{F524F4C0-4E8C-49EB-A958-6DF3867E88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2D57FD03-B084-43AA-BEB5-428DBDAE0B6B}"/>
              </a:ext>
            </a:extLst>
          </p:cNvPr>
          <p:cNvSpPr>
            <a:spLocks noGrp="1"/>
          </p:cNvSpPr>
          <p:nvPr>
            <p:ph type="sldNum" sz="quarter" idx="12"/>
          </p:nvPr>
        </p:nvSpPr>
        <p:spPr/>
        <p:txBody>
          <a:bodyPr/>
          <a:lstStyle/>
          <a:p>
            <a:fld id="{1B0D008D-2ED4-45E7-A496-D39E59DBEE01}" type="slidenum">
              <a:rPr lang="en-GB" smtClean="0"/>
              <a:t>‹#›</a:t>
            </a:fld>
            <a:endParaRPr lang="en-GB"/>
          </a:p>
        </p:txBody>
      </p:sp>
    </p:spTree>
    <p:extLst>
      <p:ext uri="{BB962C8B-B14F-4D97-AF65-F5344CB8AC3E}">
        <p14:creationId xmlns:p14="http://schemas.microsoft.com/office/powerpoint/2010/main" val="405511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3B32A0-E71A-491D-BD98-B418A4DF38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1B371B90-647D-42DC-978A-7B4252ABD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FA885641-7511-433D-8F31-03280F47A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A10B36C-83B0-4126-8803-67F5440A4D42}"/>
              </a:ext>
            </a:extLst>
          </p:cNvPr>
          <p:cNvSpPr>
            <a:spLocks noGrp="1"/>
          </p:cNvSpPr>
          <p:nvPr>
            <p:ph type="dt" sz="half" idx="10"/>
          </p:nvPr>
        </p:nvSpPr>
        <p:spPr/>
        <p:txBody>
          <a:bodyPr/>
          <a:lstStyle/>
          <a:p>
            <a:fld id="{EECD477C-2AE4-4483-8F9F-0BB0A14A12BC}" type="datetimeFigureOut">
              <a:rPr lang="en-GB" smtClean="0"/>
              <a:t>29/03/2020</a:t>
            </a:fld>
            <a:endParaRPr lang="en-GB"/>
          </a:p>
        </p:txBody>
      </p:sp>
      <p:sp>
        <p:nvSpPr>
          <p:cNvPr id="6" name="Footer Placeholder 5">
            <a:extLst>
              <a:ext uri="{FF2B5EF4-FFF2-40B4-BE49-F238E27FC236}">
                <a16:creationId xmlns="" xmlns:a16="http://schemas.microsoft.com/office/drawing/2014/main" id="{8BFEFDD8-EC4A-41C2-9078-6F6F02E66D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98F07FAE-5DDC-4801-A71C-4D3A9029FE61}"/>
              </a:ext>
            </a:extLst>
          </p:cNvPr>
          <p:cNvSpPr>
            <a:spLocks noGrp="1"/>
          </p:cNvSpPr>
          <p:nvPr>
            <p:ph type="sldNum" sz="quarter" idx="12"/>
          </p:nvPr>
        </p:nvSpPr>
        <p:spPr/>
        <p:txBody>
          <a:bodyPr/>
          <a:lstStyle/>
          <a:p>
            <a:fld id="{1B0D008D-2ED4-45E7-A496-D39E59DBEE01}" type="slidenum">
              <a:rPr lang="en-GB" smtClean="0"/>
              <a:t>‹#›</a:t>
            </a:fld>
            <a:endParaRPr lang="en-GB"/>
          </a:p>
        </p:txBody>
      </p:sp>
    </p:spTree>
    <p:extLst>
      <p:ext uri="{BB962C8B-B14F-4D97-AF65-F5344CB8AC3E}">
        <p14:creationId xmlns:p14="http://schemas.microsoft.com/office/powerpoint/2010/main" val="276350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564D5E8-D590-40FA-A484-4DECFACE5E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0DBB55B7-5220-47B9-BD27-96D010ACC8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9EB96CB-17DA-4874-93D5-4CD0FA9B4E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D477C-2AE4-4483-8F9F-0BB0A14A12BC}" type="datetimeFigureOut">
              <a:rPr lang="en-GB" smtClean="0"/>
              <a:t>29/03/2020</a:t>
            </a:fld>
            <a:endParaRPr lang="en-GB"/>
          </a:p>
        </p:txBody>
      </p:sp>
      <p:sp>
        <p:nvSpPr>
          <p:cNvPr id="5" name="Footer Placeholder 4">
            <a:extLst>
              <a:ext uri="{FF2B5EF4-FFF2-40B4-BE49-F238E27FC236}">
                <a16:creationId xmlns="" xmlns:a16="http://schemas.microsoft.com/office/drawing/2014/main" id="{D57C8FA7-5362-47B5-A09F-7A0F0A84D1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0FF2F8BA-9291-46CE-9FFE-58938F010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D008D-2ED4-45E7-A496-D39E59DBEE01}" type="slidenum">
              <a:rPr lang="en-GB" smtClean="0"/>
              <a:t>‹#›</a:t>
            </a:fld>
            <a:endParaRPr lang="en-GB"/>
          </a:p>
        </p:txBody>
      </p:sp>
    </p:spTree>
    <p:extLst>
      <p:ext uri="{BB962C8B-B14F-4D97-AF65-F5344CB8AC3E}">
        <p14:creationId xmlns:p14="http://schemas.microsoft.com/office/powerpoint/2010/main" val="2299814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STAND UP">
            <a:extLst>
              <a:ext uri="{FF2B5EF4-FFF2-40B4-BE49-F238E27FC236}">
                <a16:creationId xmlns="" xmlns:a16="http://schemas.microsoft.com/office/drawing/2014/main" id="{2F0137E1-372D-4C59-B424-9587C02A50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41" b="1576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850900" y="2070100"/>
            <a:ext cx="8064500" cy="1887449"/>
          </a:xfrm>
          <a:prstGeom prst="rect">
            <a:avLst/>
          </a:prstGeom>
          <a:noFill/>
        </p:spPr>
        <p:txBody>
          <a:bodyPr wrap="square" rtlCol="0">
            <a:spAutoFit/>
          </a:bodyPr>
          <a:lstStyle/>
          <a:p>
            <a:r>
              <a:rPr lang="hu-HU" sz="11500" b="1" dirty="0" smtClean="0">
                <a:latin typeface="Arial Narrow" panose="020B0606020202030204" pitchFamily="34" charset="0"/>
              </a:rPr>
              <a:t>Állj ki ellene!</a:t>
            </a:r>
            <a:endParaRPr lang="hu-HU" sz="11500" b="1" dirty="0">
              <a:latin typeface="Arial Narrow" panose="020B0606020202030204" pitchFamily="34" charset="0"/>
            </a:endParaRPr>
          </a:p>
        </p:txBody>
      </p:sp>
    </p:spTree>
    <p:extLst>
      <p:ext uri="{BB962C8B-B14F-4D97-AF65-F5344CB8AC3E}">
        <p14:creationId xmlns:p14="http://schemas.microsoft.com/office/powerpoint/2010/main" val="53208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57845966-6EFC-468A-9CC7-BAB4B95854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54372" y="0"/>
            <a:ext cx="9483256" cy="6858000"/>
          </a:xfrm>
          <a:prstGeom prst="rect">
            <a:avLst/>
          </a:prstGeom>
          <a:solidFill>
            <a:srgbClr val="634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 xmlns:a16="http://schemas.microsoft.com/office/drawing/2014/main" id="{75554383-98AF-4A47-BB65-705FAAA4BE6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 xmlns:a16="http://schemas.microsoft.com/office/drawing/2014/main" id="{ADAD1991-FFD1-4E94-ABAB-7560D33008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Image result for CHALLENGE DAY">
            <a:extLst>
              <a:ext uri="{FF2B5EF4-FFF2-40B4-BE49-F238E27FC236}">
                <a16:creationId xmlns="" xmlns:a16="http://schemas.microsoft.com/office/drawing/2014/main" id="{5DB98C95-9611-43B2-BEB4-0C1692B9B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0026" y="-509546"/>
            <a:ext cx="4548146" cy="4548146"/>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3987799" y="4038600"/>
            <a:ext cx="3556001" cy="1938992"/>
          </a:xfrm>
          <a:prstGeom prst="rect">
            <a:avLst/>
          </a:prstGeom>
          <a:noFill/>
        </p:spPr>
        <p:txBody>
          <a:bodyPr wrap="square" rtlCol="0">
            <a:spAutoFit/>
          </a:bodyPr>
          <a:lstStyle/>
          <a:p>
            <a:pPr algn="ctr"/>
            <a:r>
              <a:rPr lang="hu-HU" sz="6000" dirty="0" smtClean="0">
                <a:solidFill>
                  <a:srgbClr val="C00000"/>
                </a:solidFill>
              </a:rPr>
              <a:t>A KIHÍVÁS </a:t>
            </a:r>
            <a:r>
              <a:rPr lang="hu-HU" sz="6000" b="1" dirty="0" smtClean="0">
                <a:solidFill>
                  <a:srgbClr val="C00000"/>
                </a:solidFill>
              </a:rPr>
              <a:t>NAPJA</a:t>
            </a:r>
            <a:endParaRPr lang="hu-HU" sz="6000" b="1" dirty="0">
              <a:solidFill>
                <a:srgbClr val="C00000"/>
              </a:solidFill>
            </a:endParaRPr>
          </a:p>
        </p:txBody>
      </p:sp>
    </p:spTree>
    <p:extLst>
      <p:ext uri="{BB962C8B-B14F-4D97-AF65-F5344CB8AC3E}">
        <p14:creationId xmlns:p14="http://schemas.microsoft.com/office/powerpoint/2010/main" val="298629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8" name="Picture 6" descr="Image result for BULLYING">
            <a:extLst>
              <a:ext uri="{FF2B5EF4-FFF2-40B4-BE49-F238E27FC236}">
                <a16:creationId xmlns="" xmlns:a16="http://schemas.microsoft.com/office/drawing/2014/main" id="{D4316256-1777-48F4-A05A-7B420B3A12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280" r="-3" b="4191"/>
          <a:stretch/>
        </p:blipFill>
        <p:spPr bwMode="auto">
          <a:xfrm>
            <a:off x="321730" y="321732"/>
            <a:ext cx="5728548" cy="307919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BULLYING">
            <a:extLst>
              <a:ext uri="{FF2B5EF4-FFF2-40B4-BE49-F238E27FC236}">
                <a16:creationId xmlns="" xmlns:a16="http://schemas.microsoft.com/office/drawing/2014/main" id="{6776A3CE-AF22-46DC-8472-D8BA18F7BD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20310"/>
          <a:stretch/>
        </p:blipFill>
        <p:spPr bwMode="auto">
          <a:xfrm>
            <a:off x="321730" y="3489158"/>
            <a:ext cx="5728548" cy="30471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ULLYING">
            <a:extLst>
              <a:ext uri="{FF2B5EF4-FFF2-40B4-BE49-F238E27FC236}">
                <a16:creationId xmlns="" xmlns:a16="http://schemas.microsoft.com/office/drawing/2014/main" id="{9A6564C3-FE44-4F35-8112-EB9F27517E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123" r="25025" b="-1"/>
          <a:stretch/>
        </p:blipFill>
        <p:spPr bwMode="auto">
          <a:xfrm>
            <a:off x="6141723" y="321732"/>
            <a:ext cx="5728547" cy="621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049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57845966-6EFC-468A-9CC7-BAB4B95854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54372" y="0"/>
            <a:ext cx="9483256" cy="6858000"/>
          </a:xfrm>
          <a:prstGeom prst="rect">
            <a:avLst/>
          </a:prstGeom>
          <a:solidFill>
            <a:srgbClr val="465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 xmlns:a16="http://schemas.microsoft.com/office/drawing/2014/main" id="{75554383-98AF-4A47-BB65-705FAAA4BE6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 xmlns:a16="http://schemas.microsoft.com/office/drawing/2014/main" id="{ADAD1991-FFD1-4E94-ABAB-7560D33008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Image result for STAND UP TO BULLYING">
            <a:extLst>
              <a:ext uri="{FF2B5EF4-FFF2-40B4-BE49-F238E27FC236}">
                <a16:creationId xmlns="" xmlns:a16="http://schemas.microsoft.com/office/drawing/2014/main" id="{21424BF8-7137-4964-96C2-3697FDF6E7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069" y="0"/>
            <a:ext cx="5462546" cy="3646249"/>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3022600" y="4127499"/>
            <a:ext cx="6311900" cy="1754326"/>
          </a:xfrm>
          <a:prstGeom prst="rect">
            <a:avLst/>
          </a:prstGeom>
          <a:noFill/>
        </p:spPr>
        <p:txBody>
          <a:bodyPr wrap="square" rtlCol="0">
            <a:spAutoFit/>
          </a:bodyPr>
          <a:lstStyle/>
          <a:p>
            <a:pPr algn="ctr"/>
            <a:r>
              <a:rPr lang="hu-HU" sz="5400" b="1" dirty="0" smtClean="0">
                <a:latin typeface="Britannic Bold" panose="020B0903060703020204" pitchFamily="34" charset="0"/>
              </a:rPr>
              <a:t>ÁLLJ KI A ZAKLATÁS ELLEN!</a:t>
            </a:r>
            <a:endParaRPr lang="hu-HU" sz="5400" b="1" dirty="0">
              <a:latin typeface="Britannic Bold" panose="020B0903060703020204" pitchFamily="34" charset="0"/>
            </a:endParaRPr>
          </a:p>
        </p:txBody>
      </p:sp>
    </p:spTree>
    <p:extLst>
      <p:ext uri="{BB962C8B-B14F-4D97-AF65-F5344CB8AC3E}">
        <p14:creationId xmlns:p14="http://schemas.microsoft.com/office/powerpoint/2010/main" val="1840926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mage result for BYSTANDER">
            <a:extLst>
              <a:ext uri="{FF2B5EF4-FFF2-40B4-BE49-F238E27FC236}">
                <a16:creationId xmlns="" xmlns:a16="http://schemas.microsoft.com/office/drawing/2014/main" id="{3EE04106-1121-4747-A4E5-5711664EF6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3660"/>
          <a:stretch/>
        </p:blipFill>
        <p:spPr bwMode="auto">
          <a:xfrm>
            <a:off x="838200" y="-3810"/>
            <a:ext cx="992886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70">
            <a:extLst>
              <a:ext uri="{FF2B5EF4-FFF2-40B4-BE49-F238E27FC236}">
                <a16:creationId xmlns="" xmlns:a16="http://schemas.microsoft.com/office/drawing/2014/main" id="{CB607B98-7700-4DC9-8BE8-A876255F9C5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4888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JESUS AND THE SAMARITAN WOMAN">
            <a:extLst>
              <a:ext uri="{FF2B5EF4-FFF2-40B4-BE49-F238E27FC236}">
                <a16:creationId xmlns="" xmlns:a16="http://schemas.microsoft.com/office/drawing/2014/main" id="{3EFA94F3-E707-41A7-AB9A-DCAE2F1C0F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61" r="-2" b="-2"/>
          <a:stretch/>
        </p:blipFill>
        <p:spPr bwMode="auto">
          <a:xfrm>
            <a:off x="838200" y="-3810"/>
            <a:ext cx="992886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34">
            <a:extLst>
              <a:ext uri="{FF2B5EF4-FFF2-40B4-BE49-F238E27FC236}">
                <a16:creationId xmlns="" xmlns:a16="http://schemas.microsoft.com/office/drawing/2014/main" id="{CB607B98-7700-4DC9-8BE8-A876255F9C5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0588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Image result for FORGIVENESS PRAYER">
            <a:extLst>
              <a:ext uri="{FF2B5EF4-FFF2-40B4-BE49-F238E27FC236}">
                <a16:creationId xmlns="" xmlns:a16="http://schemas.microsoft.com/office/drawing/2014/main" id="{112673B5-FFD9-4238-9766-8270C0A710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27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266700" y="3759200"/>
            <a:ext cx="11798300" cy="1323439"/>
          </a:xfrm>
          <a:prstGeom prst="rect">
            <a:avLst/>
          </a:prstGeom>
          <a:noFill/>
        </p:spPr>
        <p:txBody>
          <a:bodyPr wrap="square" rtlCol="0">
            <a:spAutoFit/>
          </a:bodyPr>
          <a:lstStyle/>
          <a:p>
            <a:r>
              <a:rPr lang="hu-HU" sz="4000" b="1" dirty="0" smtClean="0">
                <a:solidFill>
                  <a:schemeClr val="accent2">
                    <a:lumMod val="75000"/>
                  </a:schemeClr>
                </a:solidFill>
              </a:rPr>
              <a:t>„Bocsásd </a:t>
            </a:r>
            <a:r>
              <a:rPr lang="hu-HU" sz="4000" b="1" dirty="0">
                <a:solidFill>
                  <a:schemeClr val="accent2">
                    <a:lumMod val="75000"/>
                  </a:schemeClr>
                </a:solidFill>
              </a:rPr>
              <a:t>meg a mi vétkeinket, miképpen mi is megbocsátunk azoknak, akik ellenünk </a:t>
            </a:r>
            <a:r>
              <a:rPr lang="hu-HU" sz="4000" b="1" dirty="0" smtClean="0">
                <a:solidFill>
                  <a:schemeClr val="accent2">
                    <a:lumMod val="75000"/>
                  </a:schemeClr>
                </a:solidFill>
              </a:rPr>
              <a:t>vétkeztek…”</a:t>
            </a:r>
            <a:endParaRPr lang="hu-HU" sz="4000" b="1" dirty="0">
              <a:solidFill>
                <a:schemeClr val="accent2">
                  <a:lumMod val="75000"/>
                </a:schemeClr>
              </a:solidFill>
            </a:endParaRPr>
          </a:p>
        </p:txBody>
      </p:sp>
      <p:sp>
        <p:nvSpPr>
          <p:cNvPr id="3" name="Szövegdoboz 2"/>
          <p:cNvSpPr txBox="1"/>
          <p:nvPr/>
        </p:nvSpPr>
        <p:spPr>
          <a:xfrm>
            <a:off x="266700" y="1983839"/>
            <a:ext cx="4464326" cy="523220"/>
          </a:xfrm>
          <a:prstGeom prst="rect">
            <a:avLst/>
          </a:prstGeom>
          <a:noFill/>
        </p:spPr>
        <p:txBody>
          <a:bodyPr wrap="square" rtlCol="0">
            <a:spAutoFit/>
          </a:bodyPr>
          <a:lstStyle/>
          <a:p>
            <a:r>
              <a:rPr lang="hu-HU" sz="2800" b="1" dirty="0" smtClean="0">
                <a:solidFill>
                  <a:schemeClr val="accent1">
                    <a:lumMod val="75000"/>
                  </a:schemeClr>
                </a:solidFill>
              </a:rPr>
              <a:t>A MEGBOCSÁJTÁS IMÁJA</a:t>
            </a:r>
            <a:endParaRPr lang="hu-HU" sz="2800" b="1" dirty="0">
              <a:solidFill>
                <a:schemeClr val="accent1">
                  <a:lumMod val="75000"/>
                </a:schemeClr>
              </a:solidFill>
            </a:endParaRPr>
          </a:p>
        </p:txBody>
      </p:sp>
    </p:spTree>
    <p:extLst>
      <p:ext uri="{BB962C8B-B14F-4D97-AF65-F5344CB8AC3E}">
        <p14:creationId xmlns:p14="http://schemas.microsoft.com/office/powerpoint/2010/main" val="2064936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Image result for JOURNALLING">
            <a:extLst>
              <a:ext uri="{FF2B5EF4-FFF2-40B4-BE49-F238E27FC236}">
                <a16:creationId xmlns="" xmlns:a16="http://schemas.microsoft.com/office/drawing/2014/main" id="{498DFA4D-2067-48DC-8A32-4AB1C53455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932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120</Words>
  <Application>Microsoft Office PowerPoint</Application>
  <PresentationFormat>Szélesvásznú</PresentationFormat>
  <Paragraphs>300</Paragraphs>
  <Slides>8</Slides>
  <Notes>8</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8</vt:i4>
      </vt:variant>
    </vt:vector>
  </HeadingPairs>
  <TitlesOfParts>
    <vt:vector size="14" baseType="lpstr">
      <vt:lpstr>Arial</vt:lpstr>
      <vt:lpstr>Arial Narrow</vt:lpstr>
      <vt:lpstr>Britannic Bold</vt:lpstr>
      <vt:lpstr>Calibri</vt:lpstr>
      <vt:lpstr>Calibri Light</vt:lpstr>
      <vt:lpstr>Office Theme</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 Sanches-Schutte</dc:creator>
  <cp:lastModifiedBy>Bea</cp:lastModifiedBy>
  <cp:revision>19</cp:revision>
  <dcterms:created xsi:type="dcterms:W3CDTF">2019-02-11T14:25:19Z</dcterms:created>
  <dcterms:modified xsi:type="dcterms:W3CDTF">2020-03-29T13:39:29Z</dcterms:modified>
</cp:coreProperties>
</file>