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6">
  <p:sldMasterIdLst>
    <p:sldMasterId id="2147483852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7" r:id="rId3"/>
    <p:sldId id="258" r:id="rId4"/>
    <p:sldId id="259" r:id="rId5"/>
    <p:sldId id="260" r:id="rId6"/>
    <p:sldId id="279" r:id="rId7"/>
    <p:sldId id="262" r:id="rId8"/>
    <p:sldId id="263" r:id="rId9"/>
    <p:sldId id="264" r:id="rId10"/>
    <p:sldId id="281" r:id="rId11"/>
    <p:sldId id="265" r:id="rId12"/>
    <p:sldId id="266" r:id="rId13"/>
    <p:sldId id="280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8" r:id="rId23"/>
    <p:sldId id="275" r:id="rId24"/>
    <p:sldId id="276" r:id="rId25"/>
    <p:sldId id="277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32"/>
    <p:restoredTop sz="74189" autoAdjust="0"/>
  </p:normalViewPr>
  <p:slideViewPr>
    <p:cSldViewPr snapToGrid="0" snapToObjects="1">
      <p:cViewPr varScale="1">
        <p:scale>
          <a:sx n="48" d="100"/>
          <a:sy n="48" d="100"/>
        </p:scale>
        <p:origin x="1181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87985-B52E-2345-AEA3-3CB0B4156AA5}" type="datetimeFigureOut">
              <a:rPr lang="en-US" smtClean="0"/>
              <a:t>10/10/2016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41943-2604-B045-B620-13524598DF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3270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0F644D-382B-F841-BE33-3D85CC26DA94}" type="datetimeFigureOut">
              <a:rPr lang="en-US" smtClean="0"/>
              <a:t>10/10/2016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59740D-9520-FD40-B84C-712F5BB3D7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8276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9740D-9520-FD40-B84C-712F5BB3D79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3637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vezetés egy különleges felelősségét</a:t>
            </a:r>
            <a:r>
              <a:rPr lang="hu-H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bízta Isten a férjekre és édesapákra. Azonban ezt nem gyakorolhatják önzően a feleségük és gyermekeik elhanyagolására. Ezzel szemben a Szentírás világosan ír a férfiak feladatáról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(E</a:t>
            </a:r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5:25-29.)</a:t>
            </a:r>
          </a:p>
          <a:p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Férfiak! Úgy szeressétek feleségeteket, ahogyan Krisztus is szerette az egyházat, és önmagát adta érte,</a:t>
            </a:r>
            <a:r>
              <a:rPr lang="hu-HU" sz="1200" b="1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26 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hogy a víz fürdőjével az ige által megtisztítva megszentelje,</a:t>
            </a:r>
            <a:r>
              <a:rPr lang="hu-HU" sz="1200" b="1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27 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így állítja maga elé az egyházat dicsőségben, hogy ne legyen rajta folt, vagy ránc, vagy bármi hasonló, hanem hogy szent és feddhetetlen legyen.</a:t>
            </a:r>
            <a:r>
              <a:rPr lang="hu-HU" sz="1200" b="1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28 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Hasonlóképpen a férfiak is szeressék a feleségüket, mint a saját testüket. Aki szereti a feleségét az önmagát szereti.</a:t>
            </a:r>
            <a:r>
              <a:rPr lang="hu-HU" sz="1200" b="1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29 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Mert a maga testét soha senki nem gyűlölte, hanem táplálja és gondozza, ahogyan Krisztus is az egyházat.”</a:t>
            </a: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9740D-9520-FD40-B84C-712F5BB3D79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7109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i="1" dirty="0" smtClean="0"/>
              <a:t>Kéziratok</a:t>
            </a:r>
            <a:r>
              <a:rPr lang="en-US" sz="1200" b="1" dirty="0" smtClean="0"/>
              <a:t>, 21</a:t>
            </a:r>
            <a:r>
              <a:rPr lang="hu-HU" sz="1200" b="1" dirty="0" smtClean="0"/>
              <a:t>. kötet</a:t>
            </a:r>
            <a:r>
              <a:rPr lang="en-US" sz="1200" b="1" dirty="0" smtClean="0"/>
              <a:t>, 217</a:t>
            </a:r>
            <a:r>
              <a:rPr lang="hu-HU" sz="1200" b="1" dirty="0" smtClean="0"/>
              <a:t>.</a:t>
            </a:r>
            <a:r>
              <a:rPr lang="en-US" sz="1200" b="1" dirty="0" smtClean="0"/>
              <a:t>:</a:t>
            </a:r>
          </a:p>
          <a:p>
            <a:r>
              <a:rPr lang="en-US" sz="1200" b="1" dirty="0" smtClean="0"/>
              <a:t> </a:t>
            </a:r>
          </a:p>
          <a:p>
            <a:r>
              <a:rPr lang="hu-HU" sz="1200" dirty="0" smtClean="0"/>
              <a:t>„Azok a férjek, akik tanulmányozzák Krisztus szavait</a:t>
            </a:r>
            <a:r>
              <a:rPr lang="en-US" sz="1200" dirty="0" smtClean="0"/>
              <a:t>, n</a:t>
            </a:r>
            <a:r>
              <a:rPr lang="hu-HU" sz="1200" dirty="0" smtClean="0"/>
              <a:t>e arra törekedjenek, hogy minél inkább alárendeljék magukat a feleségeik, hanem </a:t>
            </a:r>
            <a:r>
              <a:rPr lang="en-US" sz="1200" dirty="0" smtClean="0"/>
              <a:t>ho</a:t>
            </a:r>
            <a:r>
              <a:rPr lang="hu-HU" sz="1200" dirty="0" err="1" smtClean="0"/>
              <a:t>gy</a:t>
            </a:r>
            <a:r>
              <a:rPr lang="hu-HU" sz="1200" dirty="0" smtClean="0"/>
              <a:t> ők Krisztusi indulattal legyenek és megtisztuljanak, kifinomuljanak és alkalmassá váljanak arra, hogy a ház urává legyenek</a:t>
            </a:r>
            <a:r>
              <a:rPr lang="en-US" sz="1200" dirty="0" smtClean="0"/>
              <a:t>. </a:t>
            </a:r>
            <a:r>
              <a:rPr lang="hu-HU" sz="1200" dirty="0" smtClean="0"/>
              <a:t>Minden gonosz szenvedélyt le kell győzni</a:t>
            </a:r>
            <a:r>
              <a:rPr lang="en-US" sz="1200" dirty="0" smtClean="0"/>
              <a:t>, </a:t>
            </a:r>
            <a:r>
              <a:rPr lang="hu-HU" sz="1200" dirty="0" smtClean="0"/>
              <a:t>és a családot az a</a:t>
            </a:r>
            <a:r>
              <a:rPr lang="hu-HU" sz="1200" baseline="0" dirty="0" smtClean="0"/>
              <a:t> K</a:t>
            </a:r>
            <a:r>
              <a:rPr lang="hu-HU" sz="1200" dirty="0" smtClean="0"/>
              <a:t>risztusi szeretet jellemezze, melyet Ő gyakorol egyháza felé</a:t>
            </a:r>
            <a:r>
              <a:rPr lang="en-US" sz="1200" dirty="0" smtClean="0"/>
              <a:t>. </a:t>
            </a:r>
            <a:r>
              <a:rPr lang="hu-HU" sz="1200" dirty="0" smtClean="0"/>
              <a:t>Azok a férjek, akik valóban férjek cselekedetben és igazságban, azt fogják tenni, ami békét teremt</a:t>
            </a:r>
            <a:r>
              <a:rPr lang="en-US" sz="1200" dirty="0" smtClean="0"/>
              <a:t>.”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9740D-9520-FD40-B84C-712F5BB3D79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2902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i="1" dirty="0" smtClean="0">
                <a:solidFill>
                  <a:srgbClr val="002060"/>
                </a:solidFill>
              </a:rPr>
              <a:t>Kéziratok</a:t>
            </a:r>
            <a:r>
              <a:rPr lang="en-US" sz="1200" i="1" dirty="0" smtClean="0">
                <a:solidFill>
                  <a:srgbClr val="002060"/>
                </a:solidFill>
              </a:rPr>
              <a:t>, 21</a:t>
            </a:r>
            <a:r>
              <a:rPr lang="hu-HU" sz="1200" i="1" dirty="0" smtClean="0">
                <a:solidFill>
                  <a:srgbClr val="002060"/>
                </a:solidFill>
              </a:rPr>
              <a:t>. kötet, </a:t>
            </a:r>
            <a:r>
              <a:rPr lang="en-US" sz="1200" i="1" dirty="0" smtClean="0">
                <a:solidFill>
                  <a:srgbClr val="002060"/>
                </a:solidFill>
              </a:rPr>
              <a:t>217</a:t>
            </a:r>
            <a:r>
              <a:rPr lang="hu-HU" sz="1200" i="1" dirty="0" smtClean="0">
                <a:solidFill>
                  <a:srgbClr val="002060"/>
                </a:solidFill>
              </a:rPr>
              <a:t>. o.</a:t>
            </a:r>
            <a:endParaRPr lang="en-US" sz="1200" dirty="0" smtClean="0">
              <a:solidFill>
                <a:srgbClr val="002060"/>
              </a:solidFill>
            </a:endParaRPr>
          </a:p>
          <a:p>
            <a:endParaRPr lang="en-US" sz="1200" dirty="0" smtClean="0"/>
          </a:p>
          <a:p>
            <a:pPr marL="0" indent="0" algn="just">
              <a:lnSpc>
                <a:spcPct val="100000"/>
              </a:lnSpc>
              <a:buNone/>
            </a:pPr>
            <a:r>
              <a:rPr lang="hu-HU" sz="1200" b="1" dirty="0" smtClean="0">
                <a:solidFill>
                  <a:schemeClr val="tx1"/>
                </a:solidFill>
              </a:rPr>
              <a:t>„</a:t>
            </a:r>
            <a:r>
              <a:rPr lang="hu-HU" sz="1200" dirty="0" smtClean="0">
                <a:solidFill>
                  <a:srgbClr val="002060"/>
                </a:solidFill>
              </a:rPr>
              <a:t>A keresztény szeretet gyümölcse meglátszik az </a:t>
            </a:r>
            <a:r>
              <a:rPr lang="hu-HU" sz="1200" b="1" dirty="0" smtClean="0">
                <a:solidFill>
                  <a:srgbClr val="002060"/>
                </a:solidFill>
              </a:rPr>
              <a:t>udvariasságban</a:t>
            </a:r>
            <a:r>
              <a:rPr lang="en-US" sz="1200" dirty="0" smtClean="0">
                <a:solidFill>
                  <a:srgbClr val="002060"/>
                </a:solidFill>
              </a:rPr>
              <a:t>,</a:t>
            </a:r>
            <a:r>
              <a:rPr lang="hu-HU" sz="1200" dirty="0" smtClean="0">
                <a:solidFill>
                  <a:srgbClr val="002060"/>
                </a:solidFill>
              </a:rPr>
              <a:t> </a:t>
            </a:r>
            <a:r>
              <a:rPr lang="hu-HU" sz="1200" b="1" dirty="0" smtClean="0">
                <a:solidFill>
                  <a:srgbClr val="002060"/>
                </a:solidFill>
              </a:rPr>
              <a:t>szent, gyengéd szeretetben,</a:t>
            </a:r>
            <a:r>
              <a:rPr lang="hu-HU" sz="1200" b="1" baseline="0" dirty="0" smtClean="0">
                <a:solidFill>
                  <a:srgbClr val="002060"/>
                </a:solidFill>
              </a:rPr>
              <a:t> </a:t>
            </a:r>
            <a:r>
              <a:rPr lang="hu-HU" sz="1200" dirty="0" smtClean="0">
                <a:solidFill>
                  <a:srgbClr val="002060"/>
                </a:solidFill>
              </a:rPr>
              <a:t>mely otthon jut kifejezésre</a:t>
            </a:r>
            <a:r>
              <a:rPr lang="en-US" sz="1200" dirty="0" smtClean="0">
                <a:solidFill>
                  <a:srgbClr val="002060"/>
                </a:solidFill>
              </a:rPr>
              <a:t>.”</a:t>
            </a:r>
          </a:p>
          <a:p>
            <a:r>
              <a:rPr lang="hu-HU" sz="1200" dirty="0" smtClean="0"/>
              <a:t>Megvigasztalják, bátorítják és együtt éreznek feleségeikkel, gyermekeikkel, amikor szomorúak. Békességre törekszenek, lelkileg emelkedettek, hogy jellemükben tökéletesedjenek</a:t>
            </a:r>
            <a:r>
              <a:rPr lang="en-US" sz="1200" dirty="0" smtClean="0"/>
              <a:t>…”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9740D-9520-FD40-B84C-712F5BB3D79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9690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dirty="0" smtClean="0"/>
              <a:t>Kéziratok</a:t>
            </a:r>
            <a:r>
              <a:rPr lang="en-US" sz="1200" dirty="0" smtClean="0"/>
              <a:t>, 21</a:t>
            </a:r>
            <a:r>
              <a:rPr lang="hu-HU" sz="1200" dirty="0" smtClean="0"/>
              <a:t>. kötet, </a:t>
            </a:r>
            <a:r>
              <a:rPr lang="en-US" sz="1200" dirty="0" smtClean="0"/>
              <a:t>217</a:t>
            </a:r>
            <a:r>
              <a:rPr lang="hu-HU" sz="1200" dirty="0" smtClean="0"/>
              <a:t>. o.</a:t>
            </a:r>
            <a:endParaRPr lang="en-US" sz="1200" dirty="0" smtClean="0"/>
          </a:p>
          <a:p>
            <a:pPr algn="just"/>
            <a:endParaRPr lang="hu-HU" sz="1200" dirty="0" smtClean="0"/>
          </a:p>
          <a:p>
            <a:pPr algn="just"/>
            <a:r>
              <a:rPr lang="en-US" sz="1200" dirty="0" smtClean="0"/>
              <a:t> </a:t>
            </a:r>
            <a:r>
              <a:rPr lang="hu-HU" sz="1200" dirty="0" smtClean="0"/>
              <a:t>„Amikor egy férfi zsarnokoskodik, feleségét arra készteti, hogy azt kívánja, bárcsak soha nem lépett volna házasságra.</a:t>
            </a:r>
            <a:endParaRPr lang="en-US" sz="1200" dirty="0" smtClean="0"/>
          </a:p>
          <a:p>
            <a:pPr algn="just"/>
            <a:r>
              <a:rPr lang="hu-HU" sz="1200" dirty="0" smtClean="0"/>
              <a:t>Azonban, ha a házasság úgy működik, ahogy kell, akkor az a mennyei életforma bemutatása</a:t>
            </a:r>
            <a:r>
              <a:rPr lang="en-US" sz="1200" dirty="0" smtClean="0"/>
              <a:t>.</a:t>
            </a:r>
            <a:r>
              <a:rPr lang="hu-HU" sz="1200" dirty="0" smtClean="0"/>
              <a:t>”</a:t>
            </a:r>
            <a:endParaRPr lang="en-US" sz="11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9740D-9520-FD40-B84C-712F5BB3D79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0967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0" indent="0" algn="just">
              <a:buNone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Sajnos, a mai világunkban és túl gyakran</a:t>
            </a:r>
            <a:r>
              <a:rPr lang="hu-H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MÉG A SAJÁT GYÜLEKEZETÜNKBEN IS</a:t>
            </a:r>
            <a:r>
              <a:rPr lang="en-US" sz="1200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.</a:t>
            </a:r>
            <a:r>
              <a:rPr lang="hu-HU" sz="1200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.</a:t>
            </a:r>
            <a:r>
              <a:rPr lang="en-US" sz="1200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b="0" kern="1200" dirty="0" smtClean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a</a:t>
            </a:r>
            <a:r>
              <a:rPr lang="hu-HU" sz="1200" dirty="0" smtClean="0">
                <a:solidFill>
                  <a:srgbClr val="002060"/>
                </a:solidFill>
              </a:rPr>
              <a:t>zok a férfiak akiknek lelki védelmezőknek kellene lenniük, </a:t>
            </a:r>
            <a:r>
              <a:rPr lang="hu-HU" sz="1200" b="1" dirty="0" smtClean="0">
                <a:solidFill>
                  <a:srgbClr val="002060"/>
                </a:solidFill>
              </a:rPr>
              <a:t>elmulasztották ezt a kötelességüket</a:t>
            </a:r>
            <a:r>
              <a:rPr lang="hu-HU" sz="1200" b="1" baseline="0" dirty="0" smtClean="0">
                <a:solidFill>
                  <a:srgbClr val="002060"/>
                </a:solidFill>
              </a:rPr>
              <a:t> </a:t>
            </a:r>
            <a:r>
              <a:rPr lang="hu-HU" sz="1200" b="1" dirty="0" smtClean="0">
                <a:solidFill>
                  <a:srgbClr val="002060"/>
                </a:solidFill>
              </a:rPr>
              <a:t>és ehelyett elutasítóvá, hanyaggá és erőszakossá</a:t>
            </a:r>
            <a:r>
              <a:rPr lang="hu-HU" sz="1200" dirty="0" smtClean="0">
                <a:solidFill>
                  <a:srgbClr val="002060"/>
                </a:solidFill>
              </a:rPr>
              <a:t> váltak a rájuk bízottakkal szemben. </a:t>
            </a:r>
            <a:endParaRPr lang="en-US" sz="1100" dirty="0" smtClean="0">
              <a:solidFill>
                <a:srgbClr val="002060"/>
              </a:solidFill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Sajnos,</a:t>
            </a:r>
            <a:r>
              <a:rPr lang="hu-H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szélsőséges esetekben, bűnügyi perre is szükség van, hogy megállítsák azt a bántalmazást, amit ezek a férfiak okoznak. Kérlek, imádkozzatok azokért a családokért, akik ilyen fájdalmas valósággal szembesülnek! Adjon az Úr nemcsak fizikai biztonságot, hanem érzelmi gyógyulást és lelki helyreállítást a bántalmazottaknak és a bántalmazóknak egyaránt. Amikor Isten megalapította a családot Édenben, „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hozzáillő</a:t>
            </a:r>
            <a:r>
              <a:rPr lang="hu-H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segítőtárs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(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hu-H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Mózes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2:20)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hu-H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ként</a:t>
            </a:r>
            <a:r>
              <a:rPr lang="hu-H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írja le Ádám feleségét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A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bűneset után, Isten kinyilatkoztatta Évának, hogy „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vágyakozol férjed után, ő pedig uralkodni fog rajtad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(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hu-H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Mózes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3:16).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isteni rendelet fényében Pál apostol így tanít: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Az asszonyok engedelmeskedjenek férjüknek, mint az Úrnak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(E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5:22).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Így, tehát a férj, mint vezető mellett megvan a megfelelő feladata egy</a:t>
            </a:r>
            <a:r>
              <a:rPr lang="hu-H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támogató feleségnek, gondoskodó anyának. Ezt a szerepet Ellen G. White „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</a:t>
            </a:r>
            <a:r>
              <a:rPr lang="hu-H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otthon királynője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-ként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írja le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Boldog</a:t>
            </a:r>
            <a:r>
              <a:rPr lang="hu-HU" sz="120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otthon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1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95.</a:t>
            </a:r>
            <a:r>
              <a:rPr lang="hu-HU" sz="120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o.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Miután Ellen G. White leírta az</a:t>
            </a:r>
            <a:r>
              <a:rPr lang="hu-H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Isten szerinti feleség pozitív hatását, arra figyelmeztet, hogy: „</a:t>
            </a:r>
            <a:r>
              <a:rPr lang="hu-H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 a feleség szeszélyes jellemű, önhitten,</a:t>
            </a:r>
            <a:r>
              <a:rPr lang="hu-H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követelve, vádolva, okolva megterheli férjét olyan indítékokkal és érzelmekkel, amelyek saját romlott természetéből származnak; ha nincs belátása és helyes ítélő képessége, hogy felismerje férje szeretetét és értékelje azt, hanem szeretetének elhanyagolásáról és hiányáról beszél - mert férje nem enged felesége minden szeszélyének -, akkor szinte elkerülhetetlenül előidézi a dolgok valódi állapotát, amelyek miatt sajnáltatja magát. Mindezeket a vádakat valósággá teszi.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Boldog</a:t>
            </a:r>
            <a:r>
              <a:rPr lang="hu-HU" sz="120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otthon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9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 o.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9740D-9520-FD40-B84C-712F5BB3D79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977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Amire otthonainknak szüksége van – és kiterjesztve egész társadalmunkra – az</a:t>
            </a:r>
            <a:r>
              <a:rPr lang="hu-HU" sz="1200" kern="1200" baseline="0" dirty="0" smtClean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 n</a:t>
            </a:r>
            <a:r>
              <a:rPr lang="hu-HU" sz="1200" dirty="0" smtClean="0">
                <a:solidFill>
                  <a:srgbClr val="002060"/>
                </a:solidFill>
              </a:rPr>
              <a:t>em csupán az erőszak hiánya, hanem a </a:t>
            </a:r>
            <a:r>
              <a:rPr lang="hu-HU" sz="1200" b="1" dirty="0" smtClean="0">
                <a:solidFill>
                  <a:srgbClr val="002060"/>
                </a:solidFill>
              </a:rPr>
              <a:t>kölcsönös tisztelet és a pozitív nevelés szándékos gyakorlása</a:t>
            </a:r>
            <a:r>
              <a:rPr lang="en-US" sz="1200" dirty="0" smtClean="0"/>
              <a:t>.</a:t>
            </a:r>
            <a:r>
              <a:rPr lang="hu-HU" sz="1200" baseline="0" dirty="0" smtClean="0"/>
              <a:t> </a:t>
            </a:r>
            <a:r>
              <a:rPr lang="hu-HU" sz="1200" dirty="0" smtClean="0">
                <a:solidFill>
                  <a:srgbClr val="002060"/>
                </a:solidFill>
              </a:rPr>
              <a:t>Azok, akikért Krisztus feláldozta magát megérdemlik őszinte szeretetünket és a legőszintébb tiszteletünket</a:t>
            </a:r>
            <a:r>
              <a:rPr lang="en-US" sz="1200" dirty="0" smtClean="0">
                <a:solidFill>
                  <a:srgbClr val="002060"/>
                </a:solidFill>
              </a:rPr>
              <a:t>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Minden kapcsolatunkra a következő Bibliai parancs legyen érvényes: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9740D-9520-FD40-B84C-712F5BB3D79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4688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szeretet ne legyen képmutató. Iszonyodjatok a gonosztól, ragaszkodjatok a jóhoz,</a:t>
            </a:r>
            <a:r>
              <a:rPr lang="hu-HU" sz="1200" b="1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testvérszeretetben legyetek egymás iránt gyengédek, a tiszteletadásban egymást megelőzők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(R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óma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12:9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10).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9740D-9520-FD40-B84C-712F5BB3D79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8056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dirty="0" smtClean="0">
                <a:solidFill>
                  <a:schemeClr val="bg1"/>
                </a:solidFill>
              </a:rPr>
              <a:t>LELKE ÁLTAL</a:t>
            </a:r>
            <a:r>
              <a:rPr lang="en-US" sz="1200" b="1" dirty="0" smtClean="0">
                <a:solidFill>
                  <a:schemeClr val="bg1"/>
                </a:solidFill>
              </a:rPr>
              <a:t> </a:t>
            </a:r>
            <a:r>
              <a:rPr lang="hu-HU" sz="1200" b="1" dirty="0" smtClean="0">
                <a:solidFill>
                  <a:srgbClr val="00B0F0"/>
                </a:solidFill>
              </a:rPr>
              <a:t>ÚJJÁ</a:t>
            </a:r>
            <a:r>
              <a:rPr lang="en-US" sz="1200" b="1" dirty="0" smtClean="0">
                <a:solidFill>
                  <a:srgbClr val="00B0F0"/>
                </a:solidFill>
              </a:rPr>
              <a:t> </a:t>
            </a:r>
            <a:r>
              <a:rPr lang="hu-HU" sz="1200" b="1" dirty="0" smtClean="0">
                <a:solidFill>
                  <a:schemeClr val="bg1"/>
                </a:solidFill>
              </a:rPr>
              <a:t>LESZÜNK</a:t>
            </a:r>
          </a:p>
          <a:p>
            <a:endParaRPr lang="en-US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Egy nap, amikor a sokasághoz beszélt, Jézus így tanított: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Amit tehát szeretnétek, hogy az emberek veletek cselekedjenek, ti is ugyanazt cselekedjétek velük, mert ez a törvény, és ezt tanítják a próféták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(Mt 7:12) </a:t>
            </a:r>
            <a:r>
              <a:rPr lang="hu-HU" sz="1200" dirty="0" smtClean="0">
                <a:solidFill>
                  <a:srgbClr val="002060"/>
                </a:solidFill>
              </a:rPr>
              <a:t>Egy egyszerű, gyakorlati parancsban Krisztus összegezte az egész Szentírást, és kiemelte a Menny működési elvét. </a:t>
            </a:r>
            <a:endParaRPr lang="en-US" sz="1200" dirty="0" smtClean="0">
              <a:solidFill>
                <a:srgbClr val="002060"/>
              </a:solidFill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Visszhangozva</a:t>
            </a:r>
            <a:r>
              <a:rPr lang="hu-H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ezt az alapvetően fontos igazságot, White testvérnő a 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Bizonyságtételek</a:t>
            </a:r>
            <a:r>
              <a:rPr lang="hu-HU" sz="120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gyülekezetnek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kötet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132.  oldalán a következőket írja: „</a:t>
            </a:r>
            <a:r>
              <a:rPr lang="hu-H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mennyben senki sem gondol majd magával, nem tör a maga kedvére. Hanem a tiszta, valódi szeretettől indíttatva igyekeznek majd előmozdítani a körülöttük élő mennyei lények boldogságát. Ha az új földön a mennyei lények társaságának akarunk örvendezni, már idelenn mennyei elveknek kell kormányozni bennünket.”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9740D-9520-FD40-B84C-712F5BB3D79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4981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Jézus</a:t>
            </a:r>
            <a:r>
              <a:rPr lang="hu-HU" baseline="0" dirty="0" smtClean="0"/>
              <a:t> élete</a:t>
            </a:r>
            <a:r>
              <a:rPr lang="en-US" dirty="0" smtClean="0"/>
              <a:t>, 13</a:t>
            </a:r>
            <a:r>
              <a:rPr lang="hu-HU" dirty="0" smtClean="0"/>
              <a:t>4.</a:t>
            </a:r>
            <a:r>
              <a:rPr lang="hu-HU" baseline="0" dirty="0" smtClean="0"/>
              <a:t> oldal:</a:t>
            </a:r>
            <a:endParaRPr lang="en-US" dirty="0" smtClean="0"/>
          </a:p>
          <a:p>
            <a:r>
              <a:rPr lang="en-US" dirty="0" smtClean="0"/>
              <a:t> </a:t>
            </a:r>
          </a:p>
          <a:p>
            <a:r>
              <a:rPr lang="hu-H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„A szél láthatatlan, de olyan hatásokat kelt, amelyek láthatók és érezhetők. Ugyanígy válik nyilvánvalóvá a Lélek emberi szívben végzett munkája is az olyan ember cselekedeteiben, aki már érezte a megmentő erőt. Amikor Isten Lelke birtokba veszi a szívet, átalakítja az életet. Az ember elveti a bűnös gondolatokat, és feladja a gonosz cselekedeteket. Szeretet, alázat, békesség veszi át a harag, irigység, viszály helyét. A szomorúságot öröm váltja fel, és az arc a menny világosságát tükrözi. Senki sem látja a kezet, amely leemeli a terhet, nem látja a menny udvaraiból alászálló fényt. </a:t>
            </a:r>
            <a:r>
              <a:rPr lang="en-US" dirty="0" smtClean="0"/>
              <a:t>.”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9740D-9520-FD40-B84C-712F5BB3D79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4428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„Az áldás akkor érkezik, amikor a lélek hittel alárendeli magát Istennek. Ekkor az emberi szem számára láthatatlan hatalom egy új lényt teremt Isten képmására.</a:t>
            </a:r>
            <a:r>
              <a:rPr lang="hu-H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véges elme képtelen felfogni a megváltás művét. Titka meghaladja az emberi tudást. Aki azonban átmegy a halálból az életre, mégis megérti, hogy ez isteni valóság. A megváltás kezdetét személyes tapasztalat folytán ismerhetjük meg. Eredményei pedig az örökkévalóságon át láthatók lesznek</a:t>
            </a:r>
            <a:r>
              <a:rPr lang="en-US" dirty="0" smtClean="0"/>
              <a:t>” (</a:t>
            </a:r>
            <a:r>
              <a:rPr lang="hu-HU" i="1" dirty="0" smtClean="0"/>
              <a:t>Jézus</a:t>
            </a:r>
            <a:r>
              <a:rPr lang="hu-HU" i="1" baseline="0" dirty="0" smtClean="0"/>
              <a:t> élete</a:t>
            </a:r>
            <a:r>
              <a:rPr lang="en-US" baseline="0" dirty="0" smtClean="0"/>
              <a:t> 1</a:t>
            </a:r>
            <a:r>
              <a:rPr lang="hu-HU" baseline="0" dirty="0" smtClean="0"/>
              <a:t>35. o.</a:t>
            </a:r>
            <a:r>
              <a:rPr lang="en-US" baseline="0" dirty="0" smtClean="0"/>
              <a:t>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9740D-9520-FD40-B84C-712F5BB3D79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813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Bevezetés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Valószínű, hogy senki sem minősíti magát erőszakosnak. </a:t>
            </a:r>
            <a:r>
              <a:rPr lang="en-US" sz="1200" b="1" i="1" dirty="0" smtClean="0"/>
              <a:t>A</a:t>
            </a:r>
            <a:r>
              <a:rPr lang="hu-HU" sz="1200" b="1" i="1" dirty="0" smtClean="0"/>
              <a:t> </a:t>
            </a:r>
            <a:r>
              <a:rPr lang="en-US" sz="1200" b="1" i="1" dirty="0" smtClean="0"/>
              <a:t>b</a:t>
            </a:r>
            <a:r>
              <a:rPr lang="hu-HU" sz="1200" b="1" i="1" dirty="0" err="1" smtClean="0"/>
              <a:t>ántalmazás</a:t>
            </a:r>
            <a:r>
              <a:rPr lang="en-US" sz="1200" b="1" dirty="0" smtClean="0"/>
              <a:t> </a:t>
            </a:r>
            <a:r>
              <a:rPr lang="hu-HU" sz="1200" dirty="0" smtClean="0"/>
              <a:t>egy olyan szó, mellyel szemben már érzéketlené váltunk, mert ez valami olyan, amit mások tesznek: </a:t>
            </a:r>
            <a:r>
              <a:rPr lang="en-US" sz="1200" dirty="0" smtClean="0"/>
              <a:t>s</a:t>
            </a:r>
            <a:r>
              <a:rPr lang="hu-HU" sz="1200" dirty="0" err="1" smtClean="0"/>
              <a:t>zörnyű</a:t>
            </a:r>
            <a:r>
              <a:rPr lang="hu-HU" sz="1200" dirty="0" smtClean="0"/>
              <a:t> emberek, akik borzasztó helyen élnek és rettenetes dolgokat tesznek, amit mi nem teszünk.</a:t>
            </a:r>
            <a:r>
              <a:rPr lang="en-US" sz="1200" dirty="0" smtClean="0"/>
              <a:t> </a:t>
            </a:r>
          </a:p>
          <a:p>
            <a:pPr algn="just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Azonban</a:t>
            </a:r>
            <a:r>
              <a:rPr lang="hu-H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amikor felismerjük, hogy a bántalmazás egyszerűen azt jelenti, hogy rosszul bánunk valakivel, szembesülnünk kell azzal a ténnyel, hogy mi mindannyian hajlamosak vagyunk- és kisebb, vagy nagyobb mértékben vétkesek vagyunk ebben a bűnben. </a:t>
            </a:r>
            <a:r>
              <a:rPr lang="hu-HU" sz="1200" dirty="0" smtClean="0"/>
              <a:t>Mindannyiunknak szüksége van Isten erejére, hogy leküzdjük arra való hajlamunkat, hogy magunkat felemeljük azáltal, hogy másokat megalázunk</a:t>
            </a:r>
            <a:r>
              <a:rPr lang="en-US" sz="1200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9740D-9520-FD40-B84C-712F5BB3D79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9182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dirty="0" smtClean="0">
                <a:solidFill>
                  <a:schemeClr val="bg1"/>
                </a:solidFill>
              </a:rPr>
              <a:t>ELHATÁROZÁS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dirty="0" smtClean="0">
                <a:solidFill>
                  <a:srgbClr val="002060"/>
                </a:solidFill>
              </a:rPr>
              <a:t>TARTSD FRISSEN ELMÉDBEN A MEGBOCSÁTÁS ÉS GYŐZELEM DRÁGA ÍGÉRETEIT!</a:t>
            </a:r>
            <a:endParaRPr lang="en-US" sz="1200" dirty="0" smtClean="0">
              <a:solidFill>
                <a:srgbClr val="002060"/>
              </a:solidFill>
            </a:endParaRP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9740D-9520-FD40-B84C-712F5BB3D79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2324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Mert nem olyan főpapunk van, aki ne tudna megindulni erőtlenségeinken, hanem olyan, aki hozzánk hasonlóan kísértést szenvedett mindenben, kivéve a bűnt. Járuljunk tehát bizalommal a kegyelem trónusához, hogy irgalmat nyerjünk, és kegyelmet találjunk, amikor segítségre van szükségünk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(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idók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4:15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16).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9740D-9520-FD40-B84C-712F5BB3D79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3713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hu-H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Gyermekeim, ezt azért írom nektek, hogy ne vétkezzetek; ha pedig vétkezik valaki, van pártfogónk az Atyánál: az igaz Jézus Krisztus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(1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Jn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2:1).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9740D-9520-FD40-B84C-712F5BB3D79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9404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Mit mondjunk tehát erre? Ha Isten velünk, ki lehet ellenünk?</a:t>
            </a:r>
            <a:r>
              <a:rPr lang="hu-HU" sz="1200" b="1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Aki tulajdon Fiát nem kímélte, hanem mindnyájunkért odaadta, hogyne ajándékozna nekünk vele együtt mindent?</a:t>
            </a:r>
            <a:r>
              <a:rPr lang="hu-HU" sz="1200" b="1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Ki vádolná Isten választottait? Isten, aki megigazít.</a:t>
            </a:r>
            <a:r>
              <a:rPr lang="hu-HU" sz="1200" b="1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Ki ítélne kárhozatra? A meghalt, sőt feltámadt Jézus Krisztus, aki az Isten jobbján van, és esedezik is értünk?</a:t>
            </a:r>
            <a:r>
              <a:rPr lang="hu-HU" sz="1200" b="1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Ki választana el minket a Krisztus szeretetétől? Nyomorúság, vagy szorongattatás, vagy üldözés, vagy éhezés, vagy mezítelenség, vagy veszedelem, vagy fegyver?</a:t>
            </a:r>
            <a:r>
              <a:rPr lang="hu-HU" sz="1200" b="1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Hiszen meg van írva: ‚Teérted gyilkolnak minket nap mint nap, annyira becsülnek, mint vágójuhokat.’</a:t>
            </a:r>
            <a:r>
              <a:rPr lang="hu-HU" sz="1200" b="1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hu-HU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 mindezekkel szemben diadalmaskodunk az által, aki szeret minket.</a:t>
            </a:r>
            <a:r>
              <a:rPr lang="hu-HU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Mert meg vagyok győződve, hogy sem halál, sem élet, sem angyalok, sem fejedelmek, sem jelenvalók, sem eljövendők, sem hatalmak,</a:t>
            </a:r>
            <a:r>
              <a:rPr lang="hu-HU" sz="1200" b="1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sem magasság, sem mélység, sem semmiféle más teremtmény nem választhat el minket az Isten szeretetétől, amely megjelent Jézus Krisztusban, a mi Urunkban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(R</a:t>
            </a:r>
            <a:r>
              <a:rPr lang="hu-HU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óma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8:31-39).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9740D-9520-FD40-B84C-712F5BB3D79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9224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Barátaim! Krisztusra nézzetek és éltek! Igényeljétek a Szentírás ígéreteit és béküljetek meg Istennel még ma. A kereszténység sokkal több, mint csupán egy felekezeti közösség kinyilvánítása. Ez Isten átformáló erejéről szól, mely átalakítja a bűnös, önző embereket Jézus Krisztus önzetlen képmására. Ma mindenkit arra bíztatok, aki Isten maradék mozgalmának a tagja, hogy vizsgálja meg szívét.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</a:t>
            </a:r>
            <a:r>
              <a:rPr lang="hu-H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zsoltáríróval együtt kiáltsunk: „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Vizsgálj meg, Istenem, ismerd meg szívemet! Próbálj meg, és ismerd meg gondolataimat!</a:t>
            </a:r>
            <a:b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Nézd meg, nem járok-e téves úton, és vezess az örökkévalóság útján!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(</a:t>
            </a:r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Zsolt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139:23</a:t>
            </a:r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24)</a:t>
            </a:r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9740D-9520-FD40-B84C-712F5BB3D79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24609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Amikor az</a:t>
            </a:r>
            <a:r>
              <a:rPr lang="hu-HU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Igazság Lelke meggyőz a bűnről, ne bátortalanodj el, hanem fuss Jézus karjaiba, aki megígérte: „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 megvalljuk bűneinket, hű és igaz ő: megbocsátja bűneinket, és megtisztít minket minden gonoszságtól</a:t>
            </a:r>
            <a:r>
              <a:rPr lang="hu-HU" sz="1200" b="1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(1</a:t>
            </a:r>
            <a:r>
              <a:rPr lang="hu-HU" sz="1200" b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János</a:t>
            </a:r>
            <a:r>
              <a:rPr lang="en-US" sz="1200" b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1:9).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9740D-9520-FD40-B84C-712F5BB3D79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5579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lnSpc>
                <a:spcPct val="100000"/>
              </a:lnSpc>
              <a:buNone/>
            </a:pPr>
            <a:r>
              <a:rPr lang="hu-HU" sz="1200" dirty="0" smtClean="0">
                <a:solidFill>
                  <a:srgbClr val="002060"/>
                </a:solidFill>
              </a:rPr>
              <a:t>A NAGY KÜLÖNBSÉG ISTEN ÉS SÁTÁN JELLEME KÖZÖTT AZ </a:t>
            </a:r>
            <a:r>
              <a:rPr lang="hu-HU" sz="1200" b="1" dirty="0" smtClean="0">
                <a:solidFill>
                  <a:srgbClr val="002060"/>
                </a:solidFill>
              </a:rPr>
              <a:t>ÉN</a:t>
            </a:r>
            <a:r>
              <a:rPr lang="en-US" sz="1600" b="1" dirty="0" smtClean="0">
                <a:solidFill>
                  <a:srgbClr val="002060"/>
                </a:solidFill>
                <a:latin typeface="Bookman Old Style" charset="0"/>
                <a:ea typeface="Bookman Old Style" charset="0"/>
                <a:cs typeface="Bookman Old Style" charset="0"/>
              </a:rPr>
              <a:t>:</a:t>
            </a:r>
            <a:r>
              <a:rPr lang="en-US" sz="1200" b="1" dirty="0" smtClean="0">
                <a:solidFill>
                  <a:srgbClr val="FF0000"/>
                </a:solidFill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r>
              <a:rPr lang="en-US" sz="1200" b="1" dirty="0" smtClean="0">
                <a:solidFill>
                  <a:srgbClr val="002060"/>
                </a:solidFill>
              </a:rPr>
              <a:t>S</a:t>
            </a:r>
            <a:r>
              <a:rPr lang="hu-HU" sz="1200" b="1" dirty="0" smtClean="0">
                <a:solidFill>
                  <a:srgbClr val="002060"/>
                </a:solidFill>
              </a:rPr>
              <a:t>Á</a:t>
            </a:r>
            <a:r>
              <a:rPr lang="en-US" sz="1200" b="1" dirty="0" smtClean="0">
                <a:solidFill>
                  <a:srgbClr val="002060"/>
                </a:solidFill>
              </a:rPr>
              <a:t>T</a:t>
            </a:r>
            <a:r>
              <a:rPr lang="hu-HU" sz="1200" b="1" dirty="0" smtClean="0">
                <a:solidFill>
                  <a:srgbClr val="002060"/>
                </a:solidFill>
              </a:rPr>
              <a:t>Á</a:t>
            </a:r>
            <a:r>
              <a:rPr lang="en-US" sz="1200" b="1" dirty="0" smtClean="0">
                <a:solidFill>
                  <a:srgbClr val="002060"/>
                </a:solidFill>
              </a:rPr>
              <a:t>N</a:t>
            </a:r>
            <a:r>
              <a:rPr lang="en-US" sz="1200" dirty="0" smtClean="0">
                <a:solidFill>
                  <a:srgbClr val="002060"/>
                </a:solidFill>
              </a:rPr>
              <a:t> </a:t>
            </a:r>
            <a:r>
              <a:rPr lang="hu-HU" sz="1200" dirty="0" smtClean="0">
                <a:solidFill>
                  <a:srgbClr val="002060"/>
                </a:solidFill>
              </a:rPr>
              <a:t>TELJESEN</a:t>
            </a:r>
            <a:r>
              <a:rPr lang="en-US" sz="1200" dirty="0" smtClean="0">
                <a:solidFill>
                  <a:srgbClr val="002060"/>
                </a:solidFill>
              </a:rPr>
              <a:t> </a:t>
            </a:r>
            <a:r>
              <a:rPr lang="hu-HU" sz="1200" b="1" dirty="0" smtClean="0">
                <a:solidFill>
                  <a:srgbClr val="002060"/>
                </a:solidFill>
              </a:rPr>
              <a:t>ÖNZŐ. KRISZTUS</a:t>
            </a:r>
            <a:r>
              <a:rPr lang="en-US" sz="1200" b="1" dirty="0" smtClean="0">
                <a:solidFill>
                  <a:srgbClr val="002060"/>
                </a:solidFill>
              </a:rPr>
              <a:t> </a:t>
            </a:r>
            <a:r>
              <a:rPr lang="hu-HU" sz="1200" dirty="0" smtClean="0">
                <a:solidFill>
                  <a:srgbClr val="002060"/>
                </a:solidFill>
              </a:rPr>
              <a:t>VISZONT TÖKÉLETESEN</a:t>
            </a:r>
            <a:r>
              <a:rPr lang="en-US" sz="1200" b="1" dirty="0" smtClean="0">
                <a:solidFill>
                  <a:srgbClr val="002060"/>
                </a:solidFill>
              </a:rPr>
              <a:t> </a:t>
            </a:r>
            <a:r>
              <a:rPr lang="hu-HU" sz="1200" b="1" dirty="0" smtClean="0">
                <a:solidFill>
                  <a:srgbClr val="002060"/>
                </a:solidFill>
              </a:rPr>
              <a:t>ÖNZETLEN</a:t>
            </a:r>
            <a:r>
              <a:rPr lang="en-US" sz="1200" b="1" dirty="0" smtClean="0">
                <a:solidFill>
                  <a:srgbClr val="002060"/>
                </a:solidFill>
              </a:rPr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9740D-9520-FD40-B84C-712F5BB3D79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6227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Jézusban való feltámadás a jellem megváltozása. </a:t>
            </a:r>
            <a:r>
              <a:rPr lang="hu-HU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</a:t>
            </a:r>
            <a:r>
              <a:rPr lang="hu-HU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 pedig, miközben fedetlen arccal, mint egy tükörben szemléljük az Úr dicsőségét mindnyájan, ugyanarra a képre formálódunk át az Úr Lelke által dicsőségről dicsőségre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(2</a:t>
            </a:r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3:18)</a:t>
            </a:r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9740D-9520-FD40-B84C-712F5BB3D79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3127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lnSpc>
                <a:spcPct val="100000"/>
              </a:lnSpc>
              <a:buNone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Talán nincs olyan hely, ahol erre az erkölcsi átalakulásra nagyobb szükség van, mint az otthon, a legközelebbi, a legmeghittebb kapcsolatainkban.</a:t>
            </a:r>
            <a:r>
              <a:rPr lang="hu-H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nagy orvos lábnyomán </a:t>
            </a:r>
            <a:r>
              <a:rPr lang="hu-H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című könyvben, a 243. oldalon a következőket tanácsolja Ellen White: „</a:t>
            </a:r>
            <a:r>
              <a:rPr lang="hu-HU" sz="1200" dirty="0" smtClean="0"/>
              <a:t>Az emberiség helyreállítása és felemelkedése a családban kezdődik. …</a:t>
            </a:r>
            <a:r>
              <a:rPr lang="hu-HU" sz="1200" baseline="0" dirty="0" smtClean="0"/>
              <a:t> ‚</a:t>
            </a:r>
            <a:r>
              <a:rPr lang="hu-HU" sz="1200" dirty="0" smtClean="0"/>
              <a:t>Minden féltve őrzött dolognál jobban óvd szívedet, mert onnan indul ki az élet!</a:t>
            </a:r>
            <a:r>
              <a:rPr lang="en-US" sz="1200" dirty="0" smtClean="0"/>
              <a:t>’</a:t>
            </a:r>
            <a:r>
              <a:rPr lang="hu-HU" sz="1200" baseline="0" dirty="0" smtClean="0"/>
              <a:t> </a:t>
            </a:r>
            <a:r>
              <a:rPr lang="en-US" sz="1100" dirty="0" smtClean="0"/>
              <a:t>(P</a:t>
            </a:r>
            <a:r>
              <a:rPr lang="hu-HU" sz="1100" dirty="0" err="1" smtClean="0"/>
              <a:t>éldabeszédek</a:t>
            </a:r>
            <a:r>
              <a:rPr lang="en-US" sz="1100" dirty="0" smtClean="0"/>
              <a:t> 4:23).” </a:t>
            </a:r>
            <a:r>
              <a:rPr lang="hu-HU" sz="1100" dirty="0" smtClean="0"/>
              <a:t>; a társadalom, az egyház és a nemzet szíve pedig a család. A társadalom jóléte, az egyház eredményessége, a nemzet virágzása az otthon befolyásán múlik.”</a:t>
            </a:r>
            <a:endParaRPr lang="en-US" sz="1100" dirty="0" smtClean="0"/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Hasonlóan olvashatjuk</a:t>
            </a:r>
            <a:r>
              <a:rPr lang="hu-H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Boldog otthon c. könyv 270. oldalán: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</a:t>
            </a:r>
            <a:r>
              <a:rPr lang="hu-H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Ahhoz, hogy a vallás befolyásolja a társadalmat, előbb a családi kört kell befolyásolnia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.”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9740D-9520-FD40-B84C-712F5BB3D79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8136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Amikor Isten megteremtette az emberiséget a maga képére, férfiút és nőt teremtett, összekötve</a:t>
            </a:r>
            <a:r>
              <a:rPr lang="hu-H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őket egy szövetségben, hogy „egy testté váljanak” (1Mózes 2:24).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 algn="just">
              <a:buNone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Ezáltal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dirty="0" smtClean="0"/>
              <a:t>Istennek az volt a szándéka a házastársi kapcsolattal, hogy visszatükrözze az Istenség </a:t>
            </a:r>
            <a:r>
              <a:rPr lang="hu-HU" sz="1200" b="1" dirty="0" smtClean="0"/>
              <a:t>önzetlen életközösségét</a:t>
            </a:r>
            <a:r>
              <a:rPr lang="en-US" sz="1200" dirty="0" smtClean="0"/>
              <a:t>,</a:t>
            </a:r>
            <a:r>
              <a:rPr lang="hu-HU" sz="1200" dirty="0" smtClean="0"/>
              <a:t> mely a </a:t>
            </a:r>
            <a:r>
              <a:rPr lang="hu-HU" sz="1200" b="1" dirty="0" smtClean="0"/>
              <a:t>kölcsönös szeretet </a:t>
            </a:r>
            <a:r>
              <a:rPr lang="hu-HU" sz="1200" dirty="0" smtClean="0"/>
              <a:t>és </a:t>
            </a:r>
            <a:r>
              <a:rPr lang="hu-HU" sz="1200" b="1" dirty="0" smtClean="0"/>
              <a:t>önfeláldozás</a:t>
            </a:r>
            <a:r>
              <a:rPr lang="hu-HU" sz="1200" dirty="0" smtClean="0"/>
              <a:t>ban nyilvánul meg</a:t>
            </a:r>
            <a:r>
              <a:rPr lang="en-US" sz="1200" dirty="0" smtClean="0"/>
              <a:t>.</a:t>
            </a:r>
            <a:r>
              <a:rPr lang="en-US" sz="1200" dirty="0" smtClean="0">
                <a:effectLst/>
              </a:rPr>
              <a:t> </a:t>
            </a:r>
            <a:endParaRPr lang="en-US" sz="1200" dirty="0" smtClean="0"/>
          </a:p>
          <a:p>
            <a:r>
              <a:rPr lang="hu-H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Még azután is, hogy a bűn megrontotta az emberiséget, Isten megmutatta önzetlen jellemét, amikor „az Ő egyszülött fiát adta”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Fiát, akit Pál apostol úgy ír</a:t>
            </a:r>
            <a:r>
              <a:rPr lang="hu-H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le, mint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„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aki szeretett engem, és önmagát adta értem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(J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ános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3:16; Gal 2:20).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9740D-9520-FD40-B84C-712F5BB3D79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306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Szentlélektől ihletve, Pál apostol máshol megdorgálta a hívőket: </a:t>
            </a:r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Semmit ne tegyetek önzésből, se hiú dicsőségvágyból, hanem alázattal különbnek tartsátok egymást magatoknál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(</a:t>
            </a:r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Filippi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2:3).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Továbbá, konkrétan beszél arról az időről amiben éppen most élünk,</a:t>
            </a:r>
            <a:r>
              <a:rPr lang="hu-H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és figyelmeztet, hogy „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utolsó napokban nehéz idők jönnek, mert lesznek az emberek magukat szeretők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—a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 önzés egy sor bűnös és erőszakos magatartásban nyilvánul meg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„pénzsóvárgók, kérkedők, kevélyek, káromkodók, szüleik iránt engedetlenek, hálátlanok, szentségtelenek, szívtelenek, kérlelhetetlenek,</a:t>
            </a:r>
            <a:r>
              <a:rPr lang="hu-H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rágalmazók, mértéktelenek, féktelenek, a jónak nem kedvelői, árulók, vakmerők, felfuvalkodottak, inkább a gyönyörnek, mint Istennek szeretői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legrosszabb a végső megjegyzés, hogy így</a:t>
            </a:r>
            <a:r>
              <a:rPr lang="hu-H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azok fognak viselkedni, „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akiknél megvan a kegyesség látszata, de megtagadják annak erejét”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hogy összehasonlítjuk az apostol figyelmeztetését a mai társadalom állapotával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kell ismernünk</a:t>
            </a:r>
            <a:r>
              <a:rPr lang="hu-H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prófétai előrelátásának hitelességét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9740D-9520-FD40-B84C-712F5BB3D79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6244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lnSpc>
                <a:spcPct val="100000"/>
              </a:lnSpc>
              <a:buNone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keresztény hiten belül, sőt m</a:t>
            </a:r>
            <a:r>
              <a:rPr lang="hu-HU" sz="1200" dirty="0" smtClean="0"/>
              <a:t>ég a mi hetednapi adventista mozgalmunkban is</a:t>
            </a:r>
            <a:r>
              <a:rPr lang="en-US" sz="1200" dirty="0" smtClean="0"/>
              <a:t>,</a:t>
            </a:r>
            <a:r>
              <a:rPr lang="hu-HU" sz="1200" baseline="0" dirty="0" smtClean="0"/>
              <a:t> </a:t>
            </a:r>
            <a:r>
              <a:rPr lang="hu-HU" sz="1200" dirty="0" smtClean="0"/>
              <a:t>bizonyítékot találunk az </a:t>
            </a:r>
            <a:r>
              <a:rPr lang="hu-HU" sz="1200" b="1" dirty="0" smtClean="0"/>
              <a:t>önző nemtörődömségre </a:t>
            </a:r>
            <a:r>
              <a:rPr lang="hu-HU" sz="1200" dirty="0" smtClean="0"/>
              <a:t>és </a:t>
            </a:r>
            <a:r>
              <a:rPr lang="hu-HU" sz="1200" b="1" dirty="0" smtClean="0"/>
              <a:t>erőszakos megvetésre, </a:t>
            </a:r>
            <a:r>
              <a:rPr lang="hu-HU" sz="1200" dirty="0" smtClean="0"/>
              <a:t>ami</a:t>
            </a:r>
            <a:r>
              <a:rPr lang="hu-HU" sz="1200" b="1" dirty="0" smtClean="0"/>
              <a:t> </a:t>
            </a:r>
            <a:r>
              <a:rPr lang="hu-HU" sz="1200" dirty="0" smtClean="0"/>
              <a:t>a hozzánk legközelebb állók körében túl gyakori jelenség</a:t>
            </a:r>
            <a:r>
              <a:rPr lang="en-US" sz="1200" dirty="0" smtClean="0"/>
              <a:t>.</a:t>
            </a:r>
          </a:p>
          <a:p>
            <a:pPr marL="0" indent="0" algn="l">
              <a:lnSpc>
                <a:spcPct val="100000"/>
              </a:lnSpc>
              <a:buNone/>
            </a:pPr>
            <a:endParaRPr lang="en-US" sz="1200" dirty="0" smtClean="0"/>
          </a:p>
          <a:p>
            <a:pPr marL="0" indent="0" algn="l">
              <a:lnSpc>
                <a:spcPct val="100000"/>
              </a:lnSpc>
              <a:buNone/>
            </a:pPr>
            <a:r>
              <a:rPr lang="hu-HU" sz="1200" b="1" dirty="0" smtClean="0"/>
              <a:t>Isten megbocsátó és erőt adó kegyelme által most véget kell vetnünk ennek</a:t>
            </a:r>
            <a:r>
              <a:rPr lang="en-US" sz="1600" b="1" dirty="0" smtClean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9740D-9520-FD40-B84C-712F5BB3D79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0652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EGY IGAZÁN SZERETŐ KAPCSOLA</a:t>
            </a:r>
            <a:r>
              <a:rPr lang="en-US" sz="1200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LAT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Míg az olyan bántalmazások,</a:t>
            </a:r>
            <a:r>
              <a:rPr lang="hu-H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mint pl. a fizikai erőszak, vagy szexuális bántalmazás Isten törvényének nyilvánvaló áthágása, az ilyen bűnökre való kizárólagos összpontosítás miatt véletlenül nem vesszük észre, vagy nem emelünk szót a bántalmazás gyakoribb formái ellen, melyek még a keresztény otthonokat is sújtja. </a:t>
            </a:r>
            <a:r>
              <a:rPr lang="hu-HU" sz="1200" dirty="0" smtClean="0"/>
              <a:t>Arra való hajlamunkat, hogy </a:t>
            </a:r>
            <a:r>
              <a:rPr lang="hu-HU" sz="1200" b="1" dirty="0" smtClean="0"/>
              <a:t>rosszul bánjunk </a:t>
            </a:r>
            <a:r>
              <a:rPr lang="hu-HU" sz="1200" dirty="0" smtClean="0"/>
              <a:t>azokkal, akikkel szövetségi kapcsolat köt össze, </a:t>
            </a:r>
            <a:r>
              <a:rPr lang="hu-HU" sz="1200" b="1" dirty="0" smtClean="0"/>
              <a:t>le kell győzzük</a:t>
            </a:r>
            <a:r>
              <a:rPr lang="hu-HU" sz="1200" dirty="0" smtClean="0"/>
              <a:t> Jézus Krisztus kegyelme által, aki által újjászületünk</a:t>
            </a:r>
            <a:r>
              <a:rPr lang="en-US" sz="1200" dirty="0" smtClean="0"/>
              <a:t>.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9740D-9520-FD40-B84C-712F5BB3D79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287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5362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744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680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203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660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10/10/2016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206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10/10/2016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443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10/10/2016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4569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10/10/2016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809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10/10/2016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170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10/10/2016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620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10/10/2016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327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58" y="0"/>
            <a:ext cx="911014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928" y="791982"/>
            <a:ext cx="6356504" cy="3670300"/>
          </a:xfrm>
        </p:spPr>
        <p:txBody>
          <a:bodyPr>
            <a:normAutofit/>
          </a:bodyPr>
          <a:lstStyle/>
          <a:p>
            <a:pPr algn="ctr"/>
            <a:r>
              <a:rPr lang="hu-HU" b="1" dirty="0" smtClean="0">
                <a:solidFill>
                  <a:schemeClr val="bg1"/>
                </a:solidFill>
                <a:latin typeface="+mn-lt"/>
                <a:ea typeface="Abadi MT Condensed Light" charset="0"/>
                <a:cs typeface="Abadi MT Condensed Light" charset="0"/>
              </a:rPr>
              <a:t>Tanuljunk meg úgy </a:t>
            </a:r>
            <a:r>
              <a:rPr lang="hu-HU" b="1" dirty="0" smtClean="0">
                <a:latin typeface="+mn-lt"/>
                <a:ea typeface="Abadi MT Condensed Light" charset="0"/>
                <a:cs typeface="Abadi MT Condensed Light" charset="0"/>
              </a:rPr>
              <a:t>SZERETNI</a:t>
            </a:r>
            <a:r>
              <a:rPr lang="en-US" b="1" dirty="0" smtClean="0">
                <a:latin typeface="+mn-lt"/>
                <a:ea typeface="Abadi MT Condensed Light" charset="0"/>
                <a:cs typeface="Abadi MT Condensed Light" charset="0"/>
              </a:rPr>
              <a:t/>
            </a:r>
            <a:br>
              <a:rPr lang="en-US" b="1" dirty="0" smtClean="0">
                <a:latin typeface="+mn-lt"/>
                <a:ea typeface="Abadi MT Condensed Light" charset="0"/>
                <a:cs typeface="Abadi MT Condensed Light" charset="0"/>
              </a:rPr>
            </a:br>
            <a:r>
              <a:rPr lang="en-US" b="1" i="1" dirty="0" smtClean="0">
                <a:latin typeface="+mn-lt"/>
                <a:ea typeface="Palatino Linotype" charset="0"/>
                <a:cs typeface="Palatino Linotype" charset="0"/>
              </a:rPr>
              <a:t> </a:t>
            </a:r>
            <a:r>
              <a:rPr lang="en-US" b="1" i="1" dirty="0" smtClean="0">
                <a:solidFill>
                  <a:schemeClr val="bg1"/>
                </a:solidFill>
                <a:latin typeface="+mn-lt"/>
                <a:ea typeface="Palatino Linotype" charset="0"/>
                <a:cs typeface="Palatino Linotype" charset="0"/>
              </a:rPr>
              <a:t>a</a:t>
            </a:r>
            <a:r>
              <a:rPr lang="hu-HU" b="1" i="1" dirty="0" smtClean="0">
                <a:solidFill>
                  <a:schemeClr val="bg1"/>
                </a:solidFill>
                <a:latin typeface="+mn-lt"/>
                <a:ea typeface="Palatino Linotype" charset="0"/>
                <a:cs typeface="Palatino Linotype" charset="0"/>
              </a:rPr>
              <a:t>hogyan</a:t>
            </a:r>
            <a:r>
              <a:rPr lang="en-US" b="1" i="1" dirty="0" smtClean="0">
                <a:solidFill>
                  <a:schemeClr val="bg1"/>
                </a:solidFill>
                <a:latin typeface="+mn-lt"/>
                <a:ea typeface="Palatino Linotype" charset="0"/>
                <a:cs typeface="Palatino Linotype" charset="0"/>
              </a:rPr>
              <a:t> </a:t>
            </a:r>
            <a:r>
              <a:rPr lang="hu-HU" b="1" dirty="0">
                <a:solidFill>
                  <a:schemeClr val="bg1"/>
                </a:solidFill>
                <a:latin typeface="+mn-lt"/>
                <a:ea typeface="Palatino Linotype" charset="0"/>
                <a:cs typeface="Palatino Linotype" charset="0"/>
              </a:rPr>
              <a:t>Ő</a:t>
            </a:r>
            <a:r>
              <a:rPr lang="en-US" b="1" dirty="0" smtClean="0">
                <a:solidFill>
                  <a:schemeClr val="bg1"/>
                </a:solidFill>
                <a:latin typeface="+mn-lt"/>
                <a:ea typeface="Abadi MT Condensed Light" charset="0"/>
                <a:cs typeface="Abadi MT Condensed Light" charset="0"/>
              </a:rPr>
              <a:t> </a:t>
            </a:r>
            <a:r>
              <a:rPr lang="hu-HU" b="1" dirty="0" smtClean="0">
                <a:latin typeface="+mn-lt"/>
                <a:ea typeface="Abadi MT Condensed Light" charset="0"/>
                <a:cs typeface="Abadi MT Condensed Light" charset="0"/>
              </a:rPr>
              <a:t>SZERET</a:t>
            </a:r>
            <a:r>
              <a:rPr lang="en-US" b="1" dirty="0" smtClean="0">
                <a:latin typeface="+mn-lt"/>
                <a:ea typeface="Abadi MT Condensed Light" charset="0"/>
                <a:cs typeface="Abadi MT Condensed Light" charset="0"/>
              </a:rPr>
              <a:t>E</a:t>
            </a:r>
            <a:r>
              <a:rPr lang="hu-HU" b="1" dirty="0" smtClean="0">
                <a:latin typeface="+mn-lt"/>
                <a:ea typeface="Abadi MT Condensed Light" charset="0"/>
                <a:cs typeface="Abadi MT Condensed Light" charset="0"/>
              </a:rPr>
              <a:t>TT</a:t>
            </a:r>
            <a:r>
              <a:rPr lang="en-US" b="1" dirty="0">
                <a:latin typeface="+mn-lt"/>
                <a:ea typeface="Abadi MT Condensed Light" charset="0"/>
                <a:cs typeface="Abadi MT Condensed Light" charset="0"/>
              </a:rPr>
              <a:t/>
            </a:r>
            <a:br>
              <a:rPr lang="en-US" b="1" dirty="0">
                <a:latin typeface="+mn-lt"/>
                <a:ea typeface="Abadi MT Condensed Light" charset="0"/>
                <a:cs typeface="Abadi MT Condensed Light" charset="0"/>
              </a:rPr>
            </a:br>
            <a:r>
              <a:rPr lang="hu-HU" sz="1600" b="1" dirty="0" smtClean="0">
                <a:latin typeface="+mn-lt"/>
                <a:ea typeface="Abadi MT Condensed Light" charset="0"/>
                <a:cs typeface="Abadi MT Condensed Light" charset="0"/>
              </a:rPr>
              <a:t>Szerző:</a:t>
            </a:r>
            <a:r>
              <a:rPr lang="en-US" sz="1600" b="1" dirty="0" smtClean="0">
                <a:latin typeface="+mn-lt"/>
                <a:ea typeface="Abadi MT Condensed Light" charset="0"/>
                <a:cs typeface="Abadi MT Condensed Light" charset="0"/>
              </a:rPr>
              <a:t> </a:t>
            </a:r>
            <a:r>
              <a:rPr lang="en-US" sz="1600" b="1" dirty="0">
                <a:latin typeface="+mn-lt"/>
                <a:ea typeface="Abadi MT Condensed Light" charset="0"/>
                <a:cs typeface="Abadi MT Condensed Light" charset="0"/>
              </a:rPr>
              <a:t>Nancy Wilson</a:t>
            </a:r>
            <a:br>
              <a:rPr lang="en-US" sz="1600" b="1" dirty="0">
                <a:latin typeface="+mn-lt"/>
                <a:ea typeface="Abadi MT Condensed Light" charset="0"/>
                <a:cs typeface="Abadi MT Condensed Light" charset="0"/>
              </a:rPr>
            </a:br>
            <a:r>
              <a:rPr lang="en-US" b="1" dirty="0">
                <a:latin typeface="+mn-lt"/>
                <a:ea typeface="Abadi MT Condensed Light" charset="0"/>
                <a:cs typeface="Abadi MT Condensed Light" charset="0"/>
              </a:rPr>
              <a:t> </a:t>
            </a:r>
            <a:br>
              <a:rPr lang="en-US" b="1" dirty="0">
                <a:latin typeface="+mn-lt"/>
                <a:ea typeface="Abadi MT Condensed Light" charset="0"/>
                <a:cs typeface="Abadi MT Condensed Light" charset="0"/>
              </a:rPr>
            </a:br>
            <a:endParaRPr lang="en-US" b="1" dirty="0">
              <a:latin typeface="+mn-lt"/>
              <a:ea typeface="Abadi MT Condensed Light" charset="0"/>
              <a:cs typeface="Abadi MT Condensed Light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9603" y="5364798"/>
            <a:ext cx="6858000" cy="917146"/>
          </a:xfrm>
        </p:spPr>
        <p:txBody>
          <a:bodyPr>
            <a:normAutofit/>
          </a:bodyPr>
          <a:lstStyle/>
          <a:p>
            <a:r>
              <a:rPr lang="hu-HU" sz="1600" dirty="0" smtClean="0">
                <a:solidFill>
                  <a:schemeClr val="bg1"/>
                </a:solidFill>
                <a:latin typeface="Abadi MT Condensed Light" charset="0"/>
                <a:ea typeface="Abadi MT Condensed Light" charset="0"/>
                <a:cs typeface="Abadi MT Condensed Light" charset="0"/>
              </a:rPr>
              <a:t>Hetednapi </a:t>
            </a:r>
            <a:r>
              <a:rPr lang="en-US" sz="1600" dirty="0" err="1" smtClean="0">
                <a:solidFill>
                  <a:schemeClr val="bg1"/>
                </a:solidFill>
                <a:latin typeface="Abadi MT Condensed Light" charset="0"/>
                <a:ea typeface="Abadi MT Condensed Light" charset="0"/>
                <a:cs typeface="Abadi MT Condensed Light" charset="0"/>
              </a:rPr>
              <a:t>Adventi</a:t>
            </a:r>
            <a:r>
              <a:rPr lang="hu-HU" sz="1600" dirty="0" err="1" smtClean="0">
                <a:solidFill>
                  <a:schemeClr val="bg1"/>
                </a:solidFill>
                <a:latin typeface="Abadi MT Condensed Light" charset="0"/>
                <a:ea typeface="Abadi MT Condensed Light" charset="0"/>
                <a:cs typeface="Abadi MT Condensed Light" charset="0"/>
              </a:rPr>
              <a:t>sta</a:t>
            </a:r>
            <a:r>
              <a:rPr lang="hu-HU" sz="1600" dirty="0" smtClean="0">
                <a:solidFill>
                  <a:schemeClr val="bg1"/>
                </a:solidFill>
                <a:latin typeface="Abadi MT Condensed Light" charset="0"/>
                <a:ea typeface="Abadi MT Condensed Light" charset="0"/>
                <a:cs typeface="Abadi MT Condensed Light" charset="0"/>
              </a:rPr>
              <a:t> Egyház, Generál Konferencia</a:t>
            </a:r>
            <a:endParaRPr lang="en-US" sz="1600" dirty="0" smtClean="0">
              <a:solidFill>
                <a:schemeClr val="bg1"/>
              </a:solidFill>
              <a:latin typeface="Abadi MT Condensed Light" charset="0"/>
              <a:ea typeface="Abadi MT Condensed Light" charset="0"/>
              <a:cs typeface="Abadi MT Condensed Light" charset="0"/>
            </a:endParaRPr>
          </a:p>
          <a:p>
            <a:r>
              <a:rPr lang="hu-HU" sz="1600" b="1" dirty="0" smtClean="0">
                <a:solidFill>
                  <a:schemeClr val="bg1"/>
                </a:solidFill>
                <a:latin typeface="Abadi MT Condensed Light" charset="0"/>
                <a:ea typeface="Abadi MT Condensed Light" charset="0"/>
                <a:cs typeface="Abadi MT Condensed Light" charset="0"/>
              </a:rPr>
              <a:t>NŐI SZOLGÁLATOK OSZTÁLYA</a:t>
            </a:r>
            <a:endParaRPr lang="en-US" sz="1600" b="1" dirty="0" smtClean="0">
              <a:solidFill>
                <a:schemeClr val="bg1"/>
              </a:solidFill>
              <a:latin typeface="Abadi MT Condensed Light" charset="0"/>
              <a:ea typeface="Abadi MT Condensed Light" charset="0"/>
              <a:cs typeface="Abadi MT Condensed Light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6191" y="4767600"/>
            <a:ext cx="1664335" cy="445135"/>
          </a:xfrm>
          <a:prstGeom prst="rect">
            <a:avLst/>
          </a:prstGeom>
        </p:spPr>
      </p:pic>
      <p:pic>
        <p:nvPicPr>
          <p:cNvPr id="6" name="Picture 6" descr="WMLOGO-small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4062" y="5412791"/>
            <a:ext cx="543479" cy="415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2971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 Truly Loving Relationship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58" y="0"/>
            <a:ext cx="9110142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49" y="2048648"/>
            <a:ext cx="8069301" cy="429500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hu-HU" sz="2800" dirty="0" smtClean="0"/>
              <a:t>„Férfiak</a:t>
            </a:r>
            <a:r>
              <a:rPr lang="hu-HU" sz="2800" dirty="0"/>
              <a:t>! Úgy szeressétek feleségeteket, ahogyan Krisztus is szerette az egyházat, és önmagát adta érte,</a:t>
            </a:r>
            <a:r>
              <a:rPr lang="hu-HU" sz="2800" b="1" baseline="30000" dirty="0"/>
              <a:t> 26 </a:t>
            </a:r>
            <a:r>
              <a:rPr lang="hu-HU" sz="2800" dirty="0"/>
              <a:t>hogy a víz fürdőjével az ige által megtisztítva megszentelje,</a:t>
            </a:r>
            <a:r>
              <a:rPr lang="hu-HU" sz="2800" b="1" baseline="30000" dirty="0"/>
              <a:t> 27 </a:t>
            </a:r>
            <a:r>
              <a:rPr lang="hu-HU" sz="2800" dirty="0"/>
              <a:t>így állítja maga elé az egyházat dicsőségben, hogy ne legyen rajta folt, vagy ránc, vagy bármi hasonló, hanem hogy szent és feddhetetlen legyen.</a:t>
            </a:r>
            <a:r>
              <a:rPr lang="hu-HU" sz="2800" b="1" baseline="30000" dirty="0"/>
              <a:t> 28 </a:t>
            </a:r>
            <a:r>
              <a:rPr lang="hu-HU" sz="2800" dirty="0"/>
              <a:t>Hasonlóképpen a férfiak is szeressék a feleségüket, mint a saját testüket. Aki szereti a feleségét az önmagát szereti.</a:t>
            </a:r>
            <a:r>
              <a:rPr lang="hu-HU" sz="2800" b="1" baseline="30000" dirty="0"/>
              <a:t> 29 </a:t>
            </a:r>
            <a:r>
              <a:rPr lang="hu-HU" sz="2800" dirty="0"/>
              <a:t>Mert a maga testét soha senki nem gyűlölte, hanem táplálja és gondozza, ahogyan Krisztus is az </a:t>
            </a:r>
            <a:r>
              <a:rPr lang="hu-HU" sz="2800" dirty="0" smtClean="0"/>
              <a:t>egyházat</a:t>
            </a:r>
            <a:r>
              <a:rPr lang="en-US" sz="2800" dirty="0" smtClean="0"/>
              <a:t>.”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457199" y="1211132"/>
            <a:ext cx="7886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+mj-lt"/>
              </a:rPr>
              <a:t>E</a:t>
            </a:r>
            <a:r>
              <a:rPr lang="hu-HU" sz="3600" b="1" dirty="0" smtClean="0">
                <a:solidFill>
                  <a:schemeClr val="bg1"/>
                </a:solidFill>
                <a:latin typeface="+mj-lt"/>
              </a:rPr>
              <a:t>f.</a:t>
            </a:r>
            <a:r>
              <a:rPr lang="en-US" sz="3600" b="1" dirty="0" smtClean="0">
                <a:solidFill>
                  <a:schemeClr val="bg1"/>
                </a:solidFill>
                <a:latin typeface="+mj-lt"/>
              </a:rPr>
              <a:t> 5:25-29</a:t>
            </a:r>
            <a:endParaRPr lang="en-US" sz="36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161432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83195" y="1966601"/>
            <a:ext cx="8408018" cy="463472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en-US" sz="1200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hu-HU" sz="2800" dirty="0" smtClean="0"/>
              <a:t>„Azok a férjek, akik tanulmányozzák Krisztus szavait</a:t>
            </a:r>
            <a:r>
              <a:rPr lang="en-US" sz="2800" dirty="0" smtClean="0"/>
              <a:t>, n</a:t>
            </a:r>
            <a:r>
              <a:rPr lang="hu-HU" sz="2800" dirty="0" smtClean="0"/>
              <a:t>e arra törekedjenek, hogy minél inkább alárendeljék magukat a feleségeik, hanem </a:t>
            </a:r>
            <a:r>
              <a:rPr lang="en-US" sz="2800" dirty="0" smtClean="0"/>
              <a:t>ho</a:t>
            </a:r>
            <a:r>
              <a:rPr lang="hu-HU" sz="2800" dirty="0" err="1" smtClean="0"/>
              <a:t>gy</a:t>
            </a:r>
            <a:r>
              <a:rPr lang="hu-HU" sz="2800" dirty="0" smtClean="0"/>
              <a:t> ők </a:t>
            </a:r>
            <a:r>
              <a:rPr lang="hu-HU" sz="2800" dirty="0"/>
              <a:t>K</a:t>
            </a:r>
            <a:r>
              <a:rPr lang="hu-HU" sz="2800" dirty="0" smtClean="0"/>
              <a:t>risztusi indulattal legyenek és megtisztuljanak, kifinomuljanak és alkalmassá váljanak arra, hogy a ház urává legyenek</a:t>
            </a:r>
            <a:r>
              <a:rPr lang="en-US" sz="2800" dirty="0" smtClean="0"/>
              <a:t>. </a:t>
            </a:r>
            <a:r>
              <a:rPr lang="hu-HU" sz="2800" dirty="0" smtClean="0"/>
              <a:t>Minden gonosz szenvedélyt le kell győzni</a:t>
            </a:r>
            <a:r>
              <a:rPr lang="en-US" sz="2800" dirty="0" smtClean="0"/>
              <a:t>, </a:t>
            </a:r>
            <a:r>
              <a:rPr lang="hu-HU" sz="2800" dirty="0" smtClean="0"/>
              <a:t>és a családot az a </a:t>
            </a:r>
            <a:r>
              <a:rPr lang="hu-HU" sz="2800" dirty="0" err="1" smtClean="0"/>
              <a:t>Lrisztusi</a:t>
            </a:r>
            <a:r>
              <a:rPr lang="hu-HU" sz="2800" dirty="0" smtClean="0"/>
              <a:t> szeretet jellemezze, melyet Ő gyakorol egyháza felé</a:t>
            </a:r>
            <a:r>
              <a:rPr lang="en-US" sz="2800" dirty="0" smtClean="0"/>
              <a:t>. </a:t>
            </a:r>
            <a:r>
              <a:rPr lang="hu-HU" sz="2800" dirty="0" smtClean="0"/>
              <a:t>Azok a férjek akik valóban férjek cselekedetben és igazságban, azt fogják tenni,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hu-HU" sz="2800" dirty="0" smtClean="0"/>
              <a:t>ami békét teremt </a:t>
            </a:r>
            <a:r>
              <a:rPr lang="en-US" sz="2800" dirty="0" smtClean="0"/>
              <a:t>."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503320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3685" y="2962698"/>
            <a:ext cx="8176630" cy="2568305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hu-HU" sz="2800" dirty="0" smtClean="0">
                <a:solidFill>
                  <a:srgbClr val="002060"/>
                </a:solidFill>
              </a:rPr>
              <a:t>„A keresztény szeretet gyümölcse meglátszik az </a:t>
            </a:r>
            <a:r>
              <a:rPr lang="hu-HU" sz="2800" b="1" dirty="0" smtClean="0">
                <a:solidFill>
                  <a:srgbClr val="002060"/>
                </a:solidFill>
              </a:rPr>
              <a:t>udvariasságban</a:t>
            </a:r>
            <a:r>
              <a:rPr lang="en-US" sz="2800" dirty="0" smtClean="0">
                <a:solidFill>
                  <a:srgbClr val="002060"/>
                </a:solidFill>
              </a:rPr>
              <a:t>,</a:t>
            </a:r>
            <a:r>
              <a:rPr lang="hu-HU" sz="2800" dirty="0" smtClean="0">
                <a:solidFill>
                  <a:srgbClr val="002060"/>
                </a:solidFill>
              </a:rPr>
              <a:t> </a:t>
            </a:r>
            <a:r>
              <a:rPr lang="hu-HU" sz="2800" b="1" dirty="0" smtClean="0">
                <a:solidFill>
                  <a:srgbClr val="002060"/>
                </a:solidFill>
              </a:rPr>
              <a:t>szent, gyengéd szeretetben</a:t>
            </a:r>
            <a:endParaRPr lang="en-US" sz="2800" b="1" dirty="0" smtClean="0">
              <a:solidFill>
                <a:srgbClr val="002060"/>
              </a:solidFill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hu-HU" sz="2800" dirty="0">
                <a:solidFill>
                  <a:srgbClr val="002060"/>
                </a:solidFill>
              </a:rPr>
              <a:t>m</a:t>
            </a:r>
            <a:r>
              <a:rPr lang="hu-HU" sz="2800" dirty="0" smtClean="0">
                <a:solidFill>
                  <a:srgbClr val="002060"/>
                </a:solidFill>
              </a:rPr>
              <a:t>ely otthon jut kifejezésre</a:t>
            </a:r>
            <a:r>
              <a:rPr lang="en-US" sz="2800" dirty="0" smtClean="0">
                <a:solidFill>
                  <a:srgbClr val="002060"/>
                </a:solidFill>
              </a:rPr>
              <a:t>.”</a:t>
            </a:r>
          </a:p>
          <a:p>
            <a:pPr marL="0" indent="0" algn="ctr">
              <a:buNone/>
            </a:pPr>
            <a:r>
              <a:rPr lang="hu-HU" sz="2000" i="1" dirty="0" smtClean="0">
                <a:solidFill>
                  <a:srgbClr val="002060"/>
                </a:solidFill>
              </a:rPr>
              <a:t>Kéziratok</a:t>
            </a:r>
            <a:r>
              <a:rPr lang="en-US" sz="2000" i="1" dirty="0" smtClean="0">
                <a:solidFill>
                  <a:srgbClr val="002060"/>
                </a:solidFill>
              </a:rPr>
              <a:t>, 21</a:t>
            </a:r>
            <a:r>
              <a:rPr lang="hu-HU" sz="2000" i="1" dirty="0" smtClean="0">
                <a:solidFill>
                  <a:srgbClr val="002060"/>
                </a:solidFill>
              </a:rPr>
              <a:t>. kötet, </a:t>
            </a:r>
            <a:r>
              <a:rPr lang="en-US" sz="2000" i="1" dirty="0" smtClean="0">
                <a:solidFill>
                  <a:srgbClr val="002060"/>
                </a:solidFill>
              </a:rPr>
              <a:t>217</a:t>
            </a:r>
            <a:r>
              <a:rPr lang="hu-HU" sz="2000" i="1" dirty="0" smtClean="0">
                <a:solidFill>
                  <a:srgbClr val="002060"/>
                </a:solidFill>
              </a:rPr>
              <a:t>. o.</a:t>
            </a:r>
            <a:endParaRPr lang="en-US" sz="20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sz="28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5087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309096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400300"/>
            <a:ext cx="7886700" cy="299221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b="1" dirty="0" smtClean="0">
                <a:solidFill>
                  <a:srgbClr val="002060"/>
                </a:solidFill>
              </a:rPr>
              <a:t>. 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0634" y="2324723"/>
            <a:ext cx="80152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/>
              <a:t> </a:t>
            </a:r>
            <a:r>
              <a:rPr lang="hu-HU" sz="3200" dirty="0" smtClean="0"/>
              <a:t>„Amikor egy </a:t>
            </a:r>
            <a:r>
              <a:rPr lang="hu-HU" sz="3200" dirty="0" smtClean="0"/>
              <a:t>férfi zsarnokoskodik</a:t>
            </a:r>
            <a:r>
              <a:rPr lang="hu-HU" sz="3200" dirty="0" smtClean="0"/>
              <a:t>, </a:t>
            </a:r>
            <a:endParaRPr lang="en-US" sz="3200" dirty="0" smtClean="0"/>
          </a:p>
          <a:p>
            <a:pPr algn="ctr"/>
            <a:r>
              <a:rPr lang="hu-HU" sz="3200" dirty="0"/>
              <a:t>f</a:t>
            </a:r>
            <a:r>
              <a:rPr lang="hu-HU" sz="3200" dirty="0" smtClean="0"/>
              <a:t>eleségét arra készteti, hogy azt kívánja, bárcsak soha </a:t>
            </a:r>
            <a:r>
              <a:rPr lang="hu-HU" sz="3200" dirty="0" smtClean="0"/>
              <a:t>ne </a:t>
            </a:r>
            <a:r>
              <a:rPr lang="hu-HU" sz="3200" dirty="0" smtClean="0"/>
              <a:t>lépett volna </a:t>
            </a:r>
            <a:r>
              <a:rPr lang="hu-HU" sz="3200" dirty="0" smtClean="0"/>
              <a:t>be                        </a:t>
            </a:r>
            <a:r>
              <a:rPr lang="hu-HU" sz="3200" dirty="0" smtClean="0"/>
              <a:t>ebbe a </a:t>
            </a:r>
            <a:r>
              <a:rPr lang="hu-HU" sz="3200" smtClean="0"/>
              <a:t>házassági kapcsolatba.</a:t>
            </a:r>
            <a:endParaRPr lang="en-US" sz="3200" dirty="0" smtClean="0"/>
          </a:p>
          <a:p>
            <a:pPr algn="ctr"/>
            <a:r>
              <a:rPr lang="hu-HU" sz="3200" dirty="0" smtClean="0"/>
              <a:t>Azonban, ha a házasság úgy működik, ahogy kell, akkor az a mennyei életforma bemutatása</a:t>
            </a:r>
            <a:r>
              <a:rPr lang="en-US" sz="3200" dirty="0" smtClean="0"/>
              <a:t>.</a:t>
            </a:r>
            <a:r>
              <a:rPr lang="hu-HU" sz="3200" dirty="0" smtClean="0"/>
              <a:t>” </a:t>
            </a:r>
          </a:p>
          <a:p>
            <a:pPr algn="ctr"/>
            <a:r>
              <a:rPr lang="hu-HU" sz="2800" dirty="0" smtClean="0"/>
              <a:t>Kéziratok</a:t>
            </a:r>
            <a:r>
              <a:rPr lang="en-US" sz="2800" dirty="0" smtClean="0"/>
              <a:t>, 21</a:t>
            </a:r>
            <a:r>
              <a:rPr lang="hu-HU" sz="2800" dirty="0" smtClean="0"/>
              <a:t>. kötet</a:t>
            </a:r>
            <a:r>
              <a:rPr lang="hu-HU" sz="2800" dirty="0"/>
              <a:t>,</a:t>
            </a:r>
            <a:r>
              <a:rPr lang="en-US" sz="2800" dirty="0" smtClean="0"/>
              <a:t>217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779461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309096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383181"/>
            <a:ext cx="7886700" cy="40176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3200" dirty="0" smtClean="0">
                <a:solidFill>
                  <a:srgbClr val="002060"/>
                </a:solidFill>
              </a:rPr>
              <a:t>Azok a férfiak akiknek lelki védelmezőknek kellene lenniük, </a:t>
            </a:r>
            <a:r>
              <a:rPr lang="hu-HU" sz="3200" b="1" dirty="0" smtClean="0">
                <a:solidFill>
                  <a:srgbClr val="002060"/>
                </a:solidFill>
              </a:rPr>
              <a:t>elmulasztották ezt                       a kötelességüket</a:t>
            </a:r>
            <a:endParaRPr lang="en-US" sz="3200" b="1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hu-HU" sz="3200" b="1" dirty="0">
                <a:solidFill>
                  <a:srgbClr val="002060"/>
                </a:solidFill>
              </a:rPr>
              <a:t>é</a:t>
            </a:r>
            <a:r>
              <a:rPr lang="hu-HU" sz="3200" b="1" dirty="0" smtClean="0">
                <a:solidFill>
                  <a:srgbClr val="002060"/>
                </a:solidFill>
              </a:rPr>
              <a:t>s ehelyett elutasítóvá, hanyaggá és erőszakossá</a:t>
            </a:r>
            <a:r>
              <a:rPr lang="hu-HU" sz="3200" dirty="0" smtClean="0">
                <a:solidFill>
                  <a:srgbClr val="002060"/>
                </a:solidFill>
              </a:rPr>
              <a:t> váltak a rájuk bízottakkal szemben. 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28712" y="895350"/>
            <a:ext cx="7386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b="1" dirty="0" smtClean="0">
                <a:solidFill>
                  <a:schemeClr val="bg1"/>
                </a:solidFill>
                <a:latin typeface="+mj-lt"/>
              </a:rPr>
              <a:t>MÉG A SAJÁT GYÜLEKEZETÜNKBEN IS</a:t>
            </a:r>
            <a:r>
              <a:rPr lang="en-US" sz="3600" b="1" dirty="0" smtClean="0">
                <a:solidFill>
                  <a:schemeClr val="bg1"/>
                </a:solidFill>
                <a:latin typeface="+mj-lt"/>
              </a:rPr>
              <a:t>.</a:t>
            </a:r>
            <a:r>
              <a:rPr lang="hu-HU" sz="3600" b="1" dirty="0" smtClean="0">
                <a:solidFill>
                  <a:schemeClr val="bg1"/>
                </a:solidFill>
                <a:latin typeface="+mj-lt"/>
              </a:rPr>
              <a:t>.</a:t>
            </a:r>
            <a:r>
              <a:rPr lang="en-US" sz="3600" b="1" dirty="0" smtClean="0">
                <a:solidFill>
                  <a:schemeClr val="bg1"/>
                </a:solidFill>
                <a:latin typeface="+mj-lt"/>
              </a:rPr>
              <a:t>. </a:t>
            </a:r>
            <a:r>
              <a:rPr lang="hu-HU" sz="3600" b="1" dirty="0" smtClean="0">
                <a:solidFill>
                  <a:schemeClr val="bg1"/>
                </a:solidFill>
                <a:latin typeface="+mj-lt"/>
              </a:rPr>
              <a:t>.</a:t>
            </a:r>
            <a:r>
              <a:rPr lang="en-US" sz="3600" b="1" dirty="0" smtClean="0">
                <a:solidFill>
                  <a:schemeClr val="bg1"/>
                </a:solidFill>
                <a:latin typeface="+mj-lt"/>
              </a:rPr>
              <a:t>.</a:t>
            </a:r>
            <a:endParaRPr lang="en-US" sz="36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429035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28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569982"/>
            <a:ext cx="7886700" cy="3422393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hu-HU" sz="3200" dirty="0" smtClean="0">
                <a:solidFill>
                  <a:srgbClr val="002060"/>
                </a:solidFill>
              </a:rPr>
              <a:t>Nem csupán az erőszak hiányára,                      hanem a </a:t>
            </a:r>
            <a:r>
              <a:rPr lang="hu-HU" sz="3200" b="1" dirty="0" smtClean="0">
                <a:solidFill>
                  <a:srgbClr val="002060"/>
                </a:solidFill>
              </a:rPr>
              <a:t>kölcsönös tisztelet és a pozitív nevelés szándékos gyakorlására</a:t>
            </a:r>
            <a:r>
              <a:rPr lang="en-US" sz="3200" dirty="0" smtClean="0"/>
              <a:t>.</a:t>
            </a:r>
            <a:endParaRPr lang="en-US" sz="3200" dirty="0" smtClean="0">
              <a:solidFill>
                <a:srgbClr val="002060"/>
              </a:solidFill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hu-HU" sz="3200" dirty="0" smtClean="0">
                <a:solidFill>
                  <a:srgbClr val="002060"/>
                </a:solidFill>
              </a:rPr>
              <a:t>Azok, akikért Krisztus feláldozta magát megérdemlik őszinte szeretetünket és a legőszintébb tiszteletünket</a:t>
            </a:r>
            <a:r>
              <a:rPr lang="en-US" sz="3200" dirty="0" smtClean="0">
                <a:solidFill>
                  <a:srgbClr val="002060"/>
                </a:solidFill>
              </a:rPr>
              <a:t>. 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91414" y="504029"/>
            <a:ext cx="60510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b="1" dirty="0" smtClean="0">
                <a:solidFill>
                  <a:srgbClr val="002060"/>
                </a:solidFill>
                <a:latin typeface="+mj-lt"/>
              </a:rPr>
              <a:t>A KERESZTÉNY OTTHONBAN SZÜKSÉG VAN</a:t>
            </a:r>
            <a:r>
              <a:rPr lang="en-US" sz="3600" b="1" dirty="0" smtClean="0">
                <a:solidFill>
                  <a:srgbClr val="002060"/>
                </a:solidFill>
                <a:latin typeface="+mj-lt"/>
              </a:rPr>
              <a:t>:</a:t>
            </a:r>
            <a:endParaRPr lang="en-US" sz="3600" b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830742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309096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4414" y="751542"/>
            <a:ext cx="7886700" cy="806449"/>
          </a:xfrm>
        </p:spPr>
        <p:txBody>
          <a:bodyPr>
            <a:normAutofit/>
          </a:bodyPr>
          <a:lstStyle/>
          <a:p>
            <a:r>
              <a:rPr lang="hu-HU" sz="3600" b="1" dirty="0" smtClean="0">
                <a:solidFill>
                  <a:schemeClr val="bg1"/>
                </a:solidFill>
              </a:rPr>
              <a:t>Róma</a:t>
            </a:r>
            <a:r>
              <a:rPr lang="en-US" sz="3600" b="1" dirty="0" smtClean="0">
                <a:solidFill>
                  <a:schemeClr val="bg1"/>
                </a:solidFill>
              </a:rPr>
              <a:t> 12:9</a:t>
            </a:r>
            <a:r>
              <a:rPr lang="hu-HU" sz="3600" b="1" dirty="0" smtClean="0">
                <a:solidFill>
                  <a:schemeClr val="bg1"/>
                </a:solidFill>
              </a:rPr>
              <a:t>-</a:t>
            </a:r>
            <a:r>
              <a:rPr lang="en-US" sz="3600" b="1" dirty="0" smtClean="0">
                <a:solidFill>
                  <a:schemeClr val="bg1"/>
                </a:solidFill>
              </a:rPr>
              <a:t>10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198" y="2243792"/>
            <a:ext cx="7886700" cy="392840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hu-HU" sz="3200" dirty="0" smtClean="0">
                <a:solidFill>
                  <a:srgbClr val="002060"/>
                </a:solidFill>
              </a:rPr>
              <a:t>„</a:t>
            </a:r>
            <a:r>
              <a:rPr lang="hu-HU" sz="3200" dirty="0" smtClean="0"/>
              <a:t>A </a:t>
            </a:r>
            <a:r>
              <a:rPr lang="hu-HU" sz="3200" dirty="0"/>
              <a:t>szeretet ne legyen képmutató. Iszonyodjatok a gonosztól, ragaszkodjatok a jóhoz</a:t>
            </a:r>
            <a:r>
              <a:rPr lang="hu-HU" sz="3200" dirty="0" smtClean="0"/>
              <a:t>,</a:t>
            </a:r>
            <a:r>
              <a:rPr lang="hu-HU" sz="3200" b="1" baseline="30000" dirty="0" smtClean="0"/>
              <a:t> </a:t>
            </a:r>
            <a:r>
              <a:rPr lang="hu-HU" sz="3200" dirty="0"/>
              <a:t>a testvérszeretetben legyetek egymás iránt gyengédek, a </a:t>
            </a:r>
            <a:r>
              <a:rPr lang="hu-HU" sz="3200" dirty="0" smtClean="0"/>
              <a:t>tiszteletadásban</a:t>
            </a:r>
          </a:p>
          <a:p>
            <a:pPr marL="0" indent="0" algn="ctr">
              <a:buNone/>
            </a:pPr>
            <a:r>
              <a:rPr lang="hu-HU" sz="3200" dirty="0" smtClean="0"/>
              <a:t>egymást megelőzők</a:t>
            </a:r>
            <a:r>
              <a:rPr lang="en-US" sz="3200" dirty="0" smtClean="0">
                <a:solidFill>
                  <a:srgbClr val="002060"/>
                </a:solidFill>
              </a:rPr>
              <a:t>.”</a:t>
            </a:r>
            <a:endParaRPr lang="en-US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201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58" y="0"/>
            <a:ext cx="9027898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57" y="884237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hu-H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LELKE ÁLTAL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u-H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ÚJJÁ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u-H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LESZÜNK</a:t>
            </a:r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457" y="2209800"/>
            <a:ext cx="7886700" cy="422909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hu-HU" sz="2400" dirty="0" smtClean="0">
                <a:solidFill>
                  <a:srgbClr val="002060"/>
                </a:solidFill>
              </a:rPr>
              <a:t>„</a:t>
            </a:r>
            <a:r>
              <a:rPr lang="hu-HU" sz="2400" dirty="0" smtClean="0"/>
              <a:t>Amit </a:t>
            </a:r>
            <a:r>
              <a:rPr lang="hu-HU" sz="2400" dirty="0"/>
              <a:t>tehát szeretnétek, hogy az emberek veletek cselekedjenek, ti is ugyanazt cselekedjétek </a:t>
            </a:r>
            <a:r>
              <a:rPr lang="hu-HU" sz="2400" dirty="0" smtClean="0"/>
              <a:t>velük, mert </a:t>
            </a:r>
            <a:r>
              <a:rPr lang="hu-HU" sz="2400" dirty="0"/>
              <a:t>ez a törvény, és ezt tanítják a </a:t>
            </a:r>
            <a:r>
              <a:rPr lang="hu-HU" sz="2400" dirty="0" smtClean="0"/>
              <a:t>próféták</a:t>
            </a:r>
            <a:r>
              <a:rPr lang="en-US" sz="2400" dirty="0" smtClean="0">
                <a:solidFill>
                  <a:srgbClr val="002060"/>
                </a:solidFill>
              </a:rPr>
              <a:t>”</a:t>
            </a:r>
            <a:r>
              <a:rPr lang="hu-HU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smtClean="0">
                <a:solidFill>
                  <a:srgbClr val="002060"/>
                </a:solidFill>
              </a:rPr>
              <a:t>(Mt 7:12).</a:t>
            </a:r>
          </a:p>
          <a:p>
            <a:pPr marL="0" indent="0" algn="ctr">
              <a:buNone/>
            </a:pPr>
            <a:endParaRPr lang="en-US" sz="2800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hu-HU" sz="3200" dirty="0" smtClean="0">
                <a:solidFill>
                  <a:srgbClr val="002060"/>
                </a:solidFill>
              </a:rPr>
              <a:t>Egy egyszerű, gyakorlati parancsban               Krisztus összegezte az egész Szentírást,                  és kiemelte a </a:t>
            </a:r>
            <a:r>
              <a:rPr lang="hu-HU" sz="3200" dirty="0">
                <a:solidFill>
                  <a:srgbClr val="002060"/>
                </a:solidFill>
              </a:rPr>
              <a:t>M</a:t>
            </a:r>
            <a:r>
              <a:rPr lang="hu-HU" sz="3200" dirty="0" smtClean="0">
                <a:solidFill>
                  <a:srgbClr val="002060"/>
                </a:solidFill>
              </a:rPr>
              <a:t>enny működési elvét. </a:t>
            </a:r>
            <a:endParaRPr lang="en-US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94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048" y="2510038"/>
            <a:ext cx="8136209" cy="4303514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hu-HU" sz="2600" dirty="0" smtClean="0"/>
              <a:t>„</a:t>
            </a:r>
            <a:r>
              <a:rPr lang="hu-HU" sz="2400" dirty="0" smtClean="0"/>
              <a:t>A </a:t>
            </a:r>
            <a:r>
              <a:rPr lang="hu-HU" sz="2400" dirty="0"/>
              <a:t>szél láthatatlan, de olyan hatásokat kelt, amelyek láthatók és érezhetők. Ugyanígy válik nyilvánvalóvá a Lélek emberi szívben végzett munkája is az olyan ember cselekedeteiben, aki már érezte a megmentő erőt. Amikor Isten Lelke birtokba veszi a szívet, átalakítja az életet. Az ember elveti a bűnös gondolatokat, és feladja a gonosz cselekedeteket. Szeretet, alázat, békesség veszi át a harag, irigység, viszály helyét. </a:t>
            </a:r>
            <a:r>
              <a:rPr lang="hu-HU" sz="2400" dirty="0" smtClean="0"/>
              <a:t>               A </a:t>
            </a:r>
            <a:r>
              <a:rPr lang="hu-HU" sz="2400" dirty="0"/>
              <a:t>szomorúságot öröm váltja fel, és az arc a menny világosságát tükrözi. Senki sem látja a kezet, amely leemeli a terhet, </a:t>
            </a:r>
            <a:r>
              <a:rPr lang="hu-HU" sz="2400" dirty="0" smtClean="0"/>
              <a:t>                 nem </a:t>
            </a:r>
            <a:r>
              <a:rPr lang="hu-HU" sz="2400" dirty="0"/>
              <a:t>látja a menny udvaraiból alászálló fényt</a:t>
            </a:r>
            <a:r>
              <a:rPr lang="hu-HU" sz="2400" dirty="0" smtClean="0"/>
              <a:t>.</a:t>
            </a:r>
            <a:r>
              <a:rPr lang="en-US" sz="2400" dirty="0" smtClean="0"/>
              <a:t>”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13261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5943"/>
            <a:ext cx="9144000" cy="6858000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359228" y="1921420"/>
            <a:ext cx="842554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15875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u-HU" altLang="hu-HU" sz="2800" dirty="0" smtClean="0">
                <a:solidFill>
                  <a:srgbClr val="222222"/>
                </a:solidFill>
                <a:latin typeface="Open Sans"/>
              </a:rPr>
              <a:t>„Az </a:t>
            </a:r>
            <a:r>
              <a:rPr lang="hu-HU" altLang="hu-HU" sz="2800" dirty="0">
                <a:solidFill>
                  <a:srgbClr val="222222"/>
                </a:solidFill>
                <a:latin typeface="Open Sans"/>
              </a:rPr>
              <a:t>áldás akkor érkezik, amikor a lélek hittel alárendeli magát Istennek. Ekkor az emberi szem számára láthatatlan hatalom egy új lényt teremt Isten képmására</a:t>
            </a:r>
            <a:r>
              <a:rPr lang="hu-HU" altLang="hu-HU" sz="2800" dirty="0" smtClean="0">
                <a:solidFill>
                  <a:srgbClr val="222222"/>
                </a:solidFill>
                <a:latin typeface="Open Sans"/>
              </a:rPr>
              <a:t>.</a:t>
            </a:r>
            <a:endParaRPr lang="hu-HU" altLang="hu-HU" dirty="0"/>
          </a:p>
          <a:p>
            <a:pPr lvl="0" indent="15875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u-HU" altLang="hu-HU" sz="2800" dirty="0">
                <a:solidFill>
                  <a:srgbClr val="222222"/>
                </a:solidFill>
                <a:latin typeface="Open Sans"/>
              </a:rPr>
              <a:t>A véges elme képtelen felfogni a megváltás művét. Titka meghaladja az emberi tudást. Aki azonban átmegy a halálból az életre, mégis megérti, hogy ez I</a:t>
            </a:r>
            <a:r>
              <a:rPr lang="hu-HU" altLang="hu-HU" sz="2800" dirty="0" smtClean="0">
                <a:solidFill>
                  <a:srgbClr val="222222"/>
                </a:solidFill>
                <a:latin typeface="Open Sans"/>
              </a:rPr>
              <a:t>steni </a:t>
            </a:r>
            <a:r>
              <a:rPr lang="hu-HU" altLang="hu-HU" sz="2800" dirty="0">
                <a:solidFill>
                  <a:srgbClr val="222222"/>
                </a:solidFill>
                <a:latin typeface="Open Sans"/>
              </a:rPr>
              <a:t>valóság. A megváltás kezdetét személyes tapasztalat folytán ismerhetjük meg. Eredményei pedig az örökkévalóságon át láthatók lesznek</a:t>
            </a:r>
            <a:r>
              <a:rPr lang="hu-HU" altLang="hu-HU" sz="2800" dirty="0" smtClean="0">
                <a:solidFill>
                  <a:srgbClr val="222222"/>
                </a:solidFill>
                <a:latin typeface="Open Sans"/>
              </a:rPr>
              <a:t>.</a:t>
            </a:r>
          </a:p>
          <a:p>
            <a:pPr indent="15875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u-HU" sz="2400" dirty="0" smtClean="0"/>
              <a:t>			Jézus </a:t>
            </a:r>
            <a:r>
              <a:rPr lang="hu-HU" sz="2400" dirty="0"/>
              <a:t>élete</a:t>
            </a:r>
            <a:r>
              <a:rPr lang="en-US" sz="2400" dirty="0"/>
              <a:t>, 1</a:t>
            </a:r>
            <a:r>
              <a:rPr lang="hu-HU" sz="2400" dirty="0"/>
              <a:t>35</a:t>
            </a:r>
            <a:r>
              <a:rPr lang="hu-HU" sz="2400" dirty="0" smtClean="0"/>
              <a:t>. o.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2810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309096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8580" y="2316277"/>
            <a:ext cx="7578648" cy="1927111"/>
          </a:xfrm>
        </p:spPr>
        <p:txBody>
          <a:bodyPr>
            <a:normAutofit fontScale="925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800" b="1" i="1" dirty="0" smtClean="0"/>
              <a:t>A</a:t>
            </a:r>
            <a:r>
              <a:rPr lang="hu-HU" sz="2800" b="1" i="1" dirty="0" smtClean="0"/>
              <a:t> </a:t>
            </a:r>
            <a:r>
              <a:rPr lang="en-US" sz="2800" b="1" i="1" dirty="0" smtClean="0"/>
              <a:t>b</a:t>
            </a:r>
            <a:r>
              <a:rPr lang="hu-HU" sz="2800" b="1" i="1" dirty="0" err="1" smtClean="0"/>
              <a:t>ántalmazás</a:t>
            </a:r>
            <a:r>
              <a:rPr lang="en-US" sz="2800" b="1" dirty="0" smtClean="0"/>
              <a:t> </a:t>
            </a:r>
            <a:r>
              <a:rPr lang="hu-HU" sz="2800" dirty="0" smtClean="0"/>
              <a:t>olyan szó, amellyel szemben már érzéketlené váltunk, mert ez valami olyan, amit mások tesznek: </a:t>
            </a:r>
            <a:r>
              <a:rPr lang="en-US" sz="2800" dirty="0" smtClean="0"/>
              <a:t>s</a:t>
            </a:r>
            <a:r>
              <a:rPr lang="hu-HU" sz="2800" dirty="0" err="1" smtClean="0"/>
              <a:t>zörnyű</a:t>
            </a:r>
            <a:r>
              <a:rPr lang="hu-HU" sz="2800" dirty="0" smtClean="0"/>
              <a:t> emberek, akik borzasztó helyen élnek és rettenetes dolgokat tesznek, amit mi nem teszünk.</a:t>
            </a:r>
            <a:r>
              <a:rPr lang="en-US" sz="2800" dirty="0" smtClean="0"/>
              <a:t> </a:t>
            </a:r>
            <a:endParaRPr lang="en-US" sz="2800" dirty="0"/>
          </a:p>
          <a:p>
            <a:pPr>
              <a:lnSpc>
                <a:spcPct val="100000"/>
              </a:lnSpc>
            </a:pP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1910444" y="3984171"/>
            <a:ext cx="515234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dirty="0" smtClean="0"/>
              <a:t>Mindannyiunknak szüksége van Isten erejére, hogy leküzdjük arra való hajlamunkat, hogy magunkat felemeljük </a:t>
            </a:r>
            <a:endParaRPr lang="en-US" sz="2800" dirty="0" smtClean="0"/>
          </a:p>
          <a:p>
            <a:pPr algn="ctr"/>
            <a:r>
              <a:rPr lang="hu-HU" sz="2800" dirty="0"/>
              <a:t>a</a:t>
            </a:r>
            <a:r>
              <a:rPr lang="hu-HU" sz="2800" dirty="0" smtClean="0"/>
              <a:t>záltal, hogy másokat megalázunk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361949" y="1146149"/>
            <a:ext cx="8543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 smtClean="0">
                <a:solidFill>
                  <a:schemeClr val="bg1"/>
                </a:solidFill>
                <a:latin typeface="+mj-lt"/>
              </a:rPr>
              <a:t>BEVEZETÉS</a:t>
            </a:r>
            <a:endParaRPr lang="en-US" sz="36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50348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58" y="0"/>
            <a:ext cx="9027898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7286" y="727939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hu-HU" sz="4000" b="1" dirty="0" smtClean="0">
                <a:solidFill>
                  <a:schemeClr val="bg1"/>
                </a:solidFill>
              </a:rPr>
              <a:t>ELHATÁROZÁS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3186" y="2896138"/>
            <a:ext cx="7154901" cy="245644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hu-HU" sz="3600" dirty="0" smtClean="0">
                <a:solidFill>
                  <a:srgbClr val="002060"/>
                </a:solidFill>
              </a:rPr>
              <a:t>TARTSD FRISSEN ELMÉDBEN                  A MEGBOCSÁTÁS ÉS GYŐZELEM DRÁGA ÍGÉRETEIT!</a:t>
            </a:r>
            <a:endParaRPr lang="en-US" sz="36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62441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762" y="1283775"/>
            <a:ext cx="7886700" cy="1092199"/>
          </a:xfrm>
        </p:spPr>
        <p:txBody>
          <a:bodyPr/>
          <a:lstStyle/>
          <a:p>
            <a:r>
              <a:rPr lang="hu-HU" sz="3600" b="1" dirty="0" smtClean="0">
                <a:solidFill>
                  <a:srgbClr val="002060"/>
                </a:solidFill>
              </a:rPr>
              <a:t>Zsidók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>
                <a:solidFill>
                  <a:srgbClr val="002060"/>
                </a:solidFill>
              </a:rPr>
              <a:t>4:15, </a:t>
            </a:r>
            <a:r>
              <a:rPr lang="en-US" sz="3600" b="1" dirty="0" smtClean="0">
                <a:solidFill>
                  <a:srgbClr val="002060"/>
                </a:solidFill>
              </a:rPr>
              <a:t>16</a:t>
            </a:r>
            <a:r>
              <a:rPr lang="en-US" sz="3600" dirty="0">
                <a:solidFill>
                  <a:srgbClr val="002060"/>
                </a:solidFill>
              </a:rPr>
              <a:t/>
            </a:r>
            <a:br>
              <a:rPr lang="en-US" sz="3600" dirty="0">
                <a:solidFill>
                  <a:srgbClr val="002060"/>
                </a:solidFill>
              </a:rPr>
            </a:b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881" y="2610601"/>
            <a:ext cx="7886700" cy="374858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hu-HU" sz="2800" dirty="0" smtClean="0"/>
              <a:t>„Mert </a:t>
            </a:r>
            <a:r>
              <a:rPr lang="hu-HU" sz="2800" dirty="0"/>
              <a:t>nem olyan főpapunk van, aki ne tudna megindulni erőtlenségeinken, hanem olyan, </a:t>
            </a:r>
            <a:r>
              <a:rPr lang="hu-HU" sz="2800" dirty="0" smtClean="0"/>
              <a:t>                  aki </a:t>
            </a:r>
            <a:r>
              <a:rPr lang="hu-HU" sz="2800" dirty="0"/>
              <a:t>hozzánk hasonlóan kísértést szenvedett mindenben, kivéve a bűnt</a:t>
            </a:r>
            <a:r>
              <a:rPr lang="hu-HU" sz="2800" dirty="0" smtClean="0"/>
              <a:t>.</a:t>
            </a:r>
            <a:r>
              <a:rPr lang="en-US" sz="2800" b="1" dirty="0" smtClean="0"/>
              <a:t> </a:t>
            </a:r>
            <a:r>
              <a:rPr lang="hu-HU" sz="2800" b="1" baseline="30000" dirty="0" smtClean="0"/>
              <a:t> </a:t>
            </a:r>
            <a:r>
              <a:rPr lang="hu-HU" sz="2800" dirty="0"/>
              <a:t>Járuljunk tehát bizalommal a kegyelem trónusához, </a:t>
            </a:r>
            <a:r>
              <a:rPr lang="hu-HU" sz="2800" dirty="0" smtClean="0"/>
              <a:t>                           hogy </a:t>
            </a:r>
            <a:r>
              <a:rPr lang="hu-HU" sz="2800" dirty="0"/>
              <a:t>irgalmat nyerjünk, és kegyelmet találjunk, amikor segítségre van </a:t>
            </a:r>
            <a:r>
              <a:rPr lang="hu-HU" sz="2800" dirty="0" smtClean="0"/>
              <a:t>szükségünk</a:t>
            </a:r>
            <a:r>
              <a:rPr lang="en-US" sz="2800" dirty="0" smtClean="0"/>
              <a:t>.”</a:t>
            </a:r>
            <a:endParaRPr lang="en-US" sz="1200" dirty="0"/>
          </a:p>
          <a:p>
            <a:pPr marL="0" indent="0" algn="ctr">
              <a:buNone/>
            </a:pPr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924851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294" y="1183763"/>
            <a:ext cx="7886700" cy="1325563"/>
          </a:xfrm>
        </p:spPr>
        <p:txBody>
          <a:bodyPr/>
          <a:lstStyle/>
          <a:p>
            <a:r>
              <a:rPr lang="en-US" sz="3600" b="1" dirty="0" smtClean="0">
                <a:solidFill>
                  <a:srgbClr val="002060"/>
                </a:solidFill>
              </a:rPr>
              <a:t>1 JN</a:t>
            </a:r>
            <a:r>
              <a:rPr lang="hu-HU" sz="3600" b="1" dirty="0" smtClean="0">
                <a:solidFill>
                  <a:srgbClr val="002060"/>
                </a:solidFill>
              </a:rPr>
              <a:t>.</a:t>
            </a:r>
            <a:r>
              <a:rPr lang="en-US" sz="3600" b="1" dirty="0" smtClean="0">
                <a:solidFill>
                  <a:srgbClr val="002060"/>
                </a:solidFill>
              </a:rPr>
              <a:t> 2:1</a:t>
            </a:r>
            <a:r>
              <a:rPr lang="en-US" sz="3600" dirty="0">
                <a:solidFill>
                  <a:srgbClr val="002060"/>
                </a:solidFill>
              </a:rPr>
              <a:t/>
            </a:r>
            <a:br>
              <a:rPr lang="en-US" sz="3600" dirty="0">
                <a:solidFill>
                  <a:srgbClr val="002060"/>
                </a:solidFill>
              </a:rPr>
            </a:b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594" y="2837949"/>
            <a:ext cx="7886700" cy="321472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hu-HU" sz="2800" dirty="0" smtClean="0"/>
              <a:t>„Gyermekeim</a:t>
            </a:r>
            <a:r>
              <a:rPr lang="hu-HU" sz="2800" dirty="0"/>
              <a:t>, ezt azért írom nektek, hogy </a:t>
            </a:r>
            <a:r>
              <a:rPr lang="hu-HU" sz="2800" dirty="0" smtClean="0"/>
              <a:t>                       ne </a:t>
            </a:r>
            <a:r>
              <a:rPr lang="hu-HU" sz="2800" dirty="0"/>
              <a:t>vétkezzetek; ha pedig vétkezik valaki, </a:t>
            </a:r>
            <a:r>
              <a:rPr lang="hu-HU" sz="2800" dirty="0" smtClean="0"/>
              <a:t>                       van </a:t>
            </a:r>
            <a:r>
              <a:rPr lang="hu-HU" sz="2800" dirty="0"/>
              <a:t>pártfogónk az Atyánál: az igaz Jézus </a:t>
            </a:r>
            <a:r>
              <a:rPr lang="hu-HU" sz="2800" dirty="0" smtClean="0"/>
              <a:t>Krisztus</a:t>
            </a:r>
            <a:r>
              <a:rPr lang="en-US" sz="2800" dirty="0" smtClean="0"/>
              <a:t>.”</a:t>
            </a:r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845651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3963" y="2309576"/>
            <a:ext cx="7288714" cy="439584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hu-HU" sz="2800" dirty="0" smtClean="0"/>
              <a:t>„Mit </a:t>
            </a:r>
            <a:r>
              <a:rPr lang="hu-HU" sz="2800" dirty="0"/>
              <a:t>mondjunk tehát erre? Ha Isten velünk, ki lehet ellenünk?</a:t>
            </a:r>
            <a:r>
              <a:rPr lang="hu-HU" sz="2800" b="1" baseline="30000" dirty="0"/>
              <a:t>  </a:t>
            </a:r>
            <a:r>
              <a:rPr lang="hu-HU" sz="2800" dirty="0"/>
              <a:t>Aki tulajdon Fiát nem kímélte, hanem mindnyájunkért odaadta, hogyne ajándékozna nekünk vele együtt mindent?</a:t>
            </a:r>
            <a:r>
              <a:rPr lang="hu-HU" sz="2800" b="1" baseline="30000" dirty="0"/>
              <a:t>  </a:t>
            </a:r>
            <a:r>
              <a:rPr lang="hu-HU" sz="2800" dirty="0"/>
              <a:t>Ki vádolná Isten választottait? Isten, aki megigazít.</a:t>
            </a:r>
            <a:r>
              <a:rPr lang="hu-HU" sz="2800" b="1" baseline="30000" dirty="0"/>
              <a:t>  </a:t>
            </a:r>
            <a:r>
              <a:rPr lang="hu-HU" sz="2800" dirty="0"/>
              <a:t>Ki ítélne kárhozatra? A meghalt, sőt feltámadt Jézus Krisztus, aki az Isten jobbján van, és esedezik is értünk?</a:t>
            </a:r>
            <a:r>
              <a:rPr lang="hu-HU" sz="2800" b="1" baseline="30000" dirty="0"/>
              <a:t>  </a:t>
            </a:r>
            <a:r>
              <a:rPr lang="hu-HU" sz="2800" dirty="0"/>
              <a:t>Ki választana el minket a Krisztus szeretetétől? Nyomorúság, vagy szorongattatás, vagy üldözés, vagy éhezés, vagy mezítelenség, vagy veszedelem, vagy fegyver?</a:t>
            </a:r>
            <a:r>
              <a:rPr lang="hu-HU" sz="2800" b="1" baseline="30000" dirty="0"/>
              <a:t> </a:t>
            </a:r>
            <a:r>
              <a:rPr lang="hu-HU" sz="2800" dirty="0"/>
              <a:t>Hiszen meg van írva: ‚Teérted gyilkolnak minket nap mint nap, annyira becsülnek, mint vágójuhokat.’</a:t>
            </a:r>
            <a:r>
              <a:rPr lang="hu-HU" sz="2800" b="1" baseline="30000" dirty="0"/>
              <a:t> </a:t>
            </a:r>
            <a:r>
              <a:rPr lang="hu-HU" sz="2800" b="1" dirty="0"/>
              <a:t> </a:t>
            </a:r>
            <a:r>
              <a:rPr lang="hu-HU" sz="2800" dirty="0"/>
              <a:t>De mindezekkel szemben diadalmaskodunk az által, aki szeret minket.</a:t>
            </a:r>
            <a:r>
              <a:rPr lang="hu-HU" sz="2800" b="1" dirty="0"/>
              <a:t> </a:t>
            </a:r>
            <a:r>
              <a:rPr lang="hu-HU" sz="2800" dirty="0"/>
              <a:t>Mert meg vagyok győződve, hogy sem halál, sem élet, sem angyalok, sem fejedelmek, sem jelenvalók, sem eljövendők, sem hatalmak,</a:t>
            </a:r>
            <a:r>
              <a:rPr lang="hu-HU" sz="2800" b="1" baseline="30000" dirty="0"/>
              <a:t> </a:t>
            </a:r>
            <a:r>
              <a:rPr lang="hu-HU" sz="2800" dirty="0"/>
              <a:t>sem magasság, sem mélység, sem semmiféle más teremtmény nem választhat el minket az Isten szeretetétől, </a:t>
            </a:r>
            <a:r>
              <a:rPr lang="hu-HU" sz="2800" dirty="0" smtClean="0"/>
              <a:t>amely </a:t>
            </a:r>
            <a:r>
              <a:rPr lang="hu-HU" sz="2800" dirty="0"/>
              <a:t>megjelent Jézus Krisztusban, a mi </a:t>
            </a:r>
            <a:r>
              <a:rPr lang="hu-HU" sz="2800" dirty="0" smtClean="0"/>
              <a:t>Urunkban</a:t>
            </a:r>
            <a:r>
              <a:rPr lang="en-US" sz="2800" dirty="0" smtClean="0"/>
              <a:t>.”</a:t>
            </a:r>
            <a:r>
              <a:rPr lang="en-US" sz="2800" dirty="0"/>
              <a:t>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6605" y="1250331"/>
            <a:ext cx="56149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b="1" dirty="0" smtClean="0">
                <a:solidFill>
                  <a:srgbClr val="002060"/>
                </a:solidFill>
                <a:latin typeface="+mj-lt"/>
              </a:rPr>
              <a:t>R</a:t>
            </a:r>
            <a:r>
              <a:rPr lang="hu-HU" sz="3600" b="1" dirty="0" err="1" smtClean="0">
                <a:solidFill>
                  <a:srgbClr val="002060"/>
                </a:solidFill>
                <a:latin typeface="+mj-lt"/>
              </a:rPr>
              <a:t>óma</a:t>
            </a:r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+mj-lt"/>
              </a:rPr>
              <a:t>8:31-39</a:t>
            </a:r>
            <a:endParaRPr lang="en-US" sz="3600" b="1" dirty="0">
              <a:solidFill>
                <a:srgbClr val="002060"/>
              </a:solidFill>
              <a:latin typeface="+mj-lt"/>
            </a:endParaRPr>
          </a:p>
          <a:p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5607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309096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341562"/>
            <a:ext cx="7400227" cy="4351338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hu-HU" sz="2800" dirty="0" smtClean="0"/>
              <a:t>„Vizsgálj </a:t>
            </a:r>
            <a:r>
              <a:rPr lang="hu-HU" sz="2800" dirty="0"/>
              <a:t>meg, Istenem, ismerd meg szívemet! Próbálj meg, és ismerd meg gondolataimat!</a:t>
            </a:r>
            <a:br>
              <a:rPr lang="hu-HU" sz="2800" dirty="0"/>
            </a:br>
            <a:r>
              <a:rPr lang="hu-HU" sz="2800" dirty="0" smtClean="0"/>
              <a:t>Nézd </a:t>
            </a:r>
            <a:r>
              <a:rPr lang="hu-HU" sz="2800" dirty="0"/>
              <a:t>meg, nem járok-e téves úton, </a:t>
            </a:r>
            <a:r>
              <a:rPr lang="hu-HU" sz="2800" dirty="0" smtClean="0"/>
              <a:t>                              és </a:t>
            </a:r>
            <a:r>
              <a:rPr lang="hu-HU" sz="2800" dirty="0"/>
              <a:t>vezess az örökkévalóság útján</a:t>
            </a:r>
            <a:r>
              <a:rPr lang="hu-HU" sz="2800" dirty="0" smtClean="0"/>
              <a:t>!</a:t>
            </a:r>
            <a:r>
              <a:rPr lang="en-US" sz="2800" dirty="0" smtClean="0"/>
              <a:t>”</a:t>
            </a:r>
            <a:r>
              <a:rPr lang="en-US" sz="2400" dirty="0">
                <a:solidFill>
                  <a:srgbClr val="002060"/>
                </a:solidFill>
              </a:rPr>
              <a:t>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82636" y="1027907"/>
            <a:ext cx="8129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b="1" dirty="0" smtClean="0">
                <a:solidFill>
                  <a:schemeClr val="bg1"/>
                </a:solidFill>
                <a:latin typeface="+mj-lt"/>
              </a:rPr>
              <a:t>Zsoltár</a:t>
            </a:r>
            <a:r>
              <a:rPr lang="en-US" sz="3600" b="1" dirty="0" smtClean="0">
                <a:solidFill>
                  <a:schemeClr val="bg1"/>
                </a:solidFill>
                <a:latin typeface="+mj-lt"/>
              </a:rPr>
              <a:t> 139:23</a:t>
            </a:r>
            <a:r>
              <a:rPr lang="hu-HU" sz="3600" b="1" dirty="0" smtClean="0">
                <a:solidFill>
                  <a:schemeClr val="bg1"/>
                </a:solidFill>
                <a:latin typeface="+mj-lt"/>
              </a:rPr>
              <a:t>-</a:t>
            </a:r>
            <a:r>
              <a:rPr lang="en-US" sz="3600" b="1" dirty="0" smtClean="0">
                <a:solidFill>
                  <a:schemeClr val="bg1"/>
                </a:solidFill>
                <a:latin typeface="+mj-lt"/>
              </a:rPr>
              <a:t>24</a:t>
            </a:r>
            <a:endParaRPr lang="en-US" sz="36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453776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309096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9651" y="2055815"/>
            <a:ext cx="6700837" cy="4268107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hu-HU" sz="2400" i="1" dirty="0" smtClean="0">
                <a:solidFill>
                  <a:srgbClr val="002060"/>
                </a:solidFill>
              </a:rPr>
              <a:t>Amikor az Igazság Lelke meggyőz bűnös voltodról, akkor </a:t>
            </a:r>
            <a:r>
              <a:rPr lang="hu-HU" sz="2400" b="1" i="1" dirty="0" smtClean="0">
                <a:solidFill>
                  <a:srgbClr val="002060"/>
                </a:solidFill>
              </a:rPr>
              <a:t>ne veszítsd el a reményt, hanem fuss Jézus karjaiba</a:t>
            </a:r>
            <a:r>
              <a:rPr lang="hu-HU" sz="2400" i="1" dirty="0" smtClean="0">
                <a:solidFill>
                  <a:srgbClr val="002060"/>
                </a:solidFill>
              </a:rPr>
              <a:t>, aki megígérte:</a:t>
            </a:r>
          </a:p>
          <a:p>
            <a:pPr marL="0" indent="0" algn="ctr">
              <a:lnSpc>
                <a:spcPct val="100000"/>
              </a:lnSpc>
              <a:buNone/>
            </a:pPr>
            <a:endParaRPr lang="en-US" sz="2800" i="1" dirty="0" smtClean="0">
              <a:solidFill>
                <a:srgbClr val="002060"/>
              </a:solidFill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hu-HU" sz="2800" dirty="0" smtClean="0">
                <a:solidFill>
                  <a:srgbClr val="002060"/>
                </a:solidFill>
              </a:rPr>
              <a:t>„</a:t>
            </a:r>
            <a:r>
              <a:rPr lang="hu-HU" sz="2800" dirty="0" smtClean="0"/>
              <a:t>Ha </a:t>
            </a:r>
            <a:r>
              <a:rPr lang="hu-HU" sz="2800" dirty="0"/>
              <a:t>megvalljuk bűneinket, hű és igaz ő: megbocsátja bűneinket, és megtisztít minket minden </a:t>
            </a:r>
            <a:r>
              <a:rPr lang="hu-HU" sz="2800" dirty="0" smtClean="0"/>
              <a:t>gonoszságtól</a:t>
            </a:r>
            <a:r>
              <a:rPr lang="en-US" sz="2800" dirty="0" smtClean="0">
                <a:solidFill>
                  <a:srgbClr val="002060"/>
                </a:solidFill>
              </a:rPr>
              <a:t>.” </a:t>
            </a:r>
            <a:r>
              <a:rPr lang="en-US" sz="2400" dirty="0">
                <a:solidFill>
                  <a:srgbClr val="002060"/>
                </a:solidFill>
              </a:rPr>
              <a:t>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1198" y="938384"/>
            <a:ext cx="7886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+mj-lt"/>
              </a:rPr>
              <a:t>1</a:t>
            </a:r>
            <a:r>
              <a:rPr lang="hu-HU" sz="3600" b="1" dirty="0" smtClean="0">
                <a:solidFill>
                  <a:schemeClr val="bg1"/>
                </a:solidFill>
                <a:latin typeface="+mj-lt"/>
              </a:rPr>
              <a:t>János </a:t>
            </a:r>
            <a:r>
              <a:rPr lang="en-US" sz="3600" b="1" dirty="0" smtClean="0">
                <a:solidFill>
                  <a:schemeClr val="bg1"/>
                </a:solidFill>
                <a:latin typeface="+mj-lt"/>
              </a:rPr>
              <a:t>1:9</a:t>
            </a:r>
            <a:endParaRPr lang="en-US" sz="36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57452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3029956"/>
            <a:ext cx="7886700" cy="315653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hu-HU" sz="2800" dirty="0" smtClean="0">
                <a:solidFill>
                  <a:srgbClr val="002060"/>
                </a:solidFill>
              </a:rPr>
              <a:t>A NAGY KÜLÖNBSÉG ISTEN ÉS SÁTÁN JELLEME KÖZÖTT AZ </a:t>
            </a:r>
            <a:r>
              <a:rPr lang="hu-HU" sz="2800" b="1" dirty="0" smtClean="0">
                <a:solidFill>
                  <a:srgbClr val="002060"/>
                </a:solidFill>
              </a:rPr>
              <a:t>ÉN</a:t>
            </a:r>
            <a:r>
              <a:rPr lang="en-US" sz="3600" b="1" dirty="0" smtClean="0">
                <a:solidFill>
                  <a:srgbClr val="002060"/>
                </a:solidFill>
                <a:latin typeface="Bookman Old Style" charset="0"/>
                <a:ea typeface="Bookman Old Style" charset="0"/>
                <a:cs typeface="Bookman Old Style" charset="0"/>
              </a:rPr>
              <a:t>:</a:t>
            </a:r>
            <a:r>
              <a:rPr lang="en-US" sz="2800" b="1" dirty="0" smtClean="0">
                <a:solidFill>
                  <a:srgbClr val="FF0000"/>
                </a:solidFill>
                <a:latin typeface="Bookman Old Style" charset="0"/>
                <a:ea typeface="Bookman Old Style" charset="0"/>
                <a:cs typeface="Bookman Old Style" charset="0"/>
              </a:rPr>
              <a:t>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2800" b="1" dirty="0" smtClean="0">
                <a:solidFill>
                  <a:srgbClr val="002060"/>
                </a:solidFill>
              </a:rPr>
              <a:t>S</a:t>
            </a:r>
            <a:r>
              <a:rPr lang="hu-HU" sz="2800" b="1" dirty="0" smtClean="0">
                <a:solidFill>
                  <a:srgbClr val="002060"/>
                </a:solidFill>
              </a:rPr>
              <a:t>Á</a:t>
            </a:r>
            <a:r>
              <a:rPr lang="en-US" sz="2800" b="1" dirty="0" smtClean="0">
                <a:solidFill>
                  <a:srgbClr val="002060"/>
                </a:solidFill>
              </a:rPr>
              <a:t>T</a:t>
            </a:r>
            <a:r>
              <a:rPr lang="hu-HU" sz="2800" b="1" dirty="0">
                <a:solidFill>
                  <a:srgbClr val="002060"/>
                </a:solidFill>
              </a:rPr>
              <a:t>Á</a:t>
            </a:r>
            <a:r>
              <a:rPr lang="en-US" sz="2800" b="1" dirty="0" smtClean="0">
                <a:solidFill>
                  <a:srgbClr val="002060"/>
                </a:solidFill>
              </a:rPr>
              <a:t>N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hu-HU" sz="2800" dirty="0" smtClean="0">
                <a:solidFill>
                  <a:srgbClr val="002060"/>
                </a:solidFill>
              </a:rPr>
              <a:t>TELJESEN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hu-HU" sz="2800" b="1" dirty="0" smtClean="0">
                <a:solidFill>
                  <a:srgbClr val="002060"/>
                </a:solidFill>
              </a:rPr>
              <a:t>ÖNZŐ</a:t>
            </a:r>
            <a:endParaRPr lang="hu-HU" sz="2800" b="1" dirty="0">
              <a:solidFill>
                <a:srgbClr val="002060"/>
              </a:solidFill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hu-HU" sz="2800" b="1" dirty="0" smtClean="0">
                <a:solidFill>
                  <a:srgbClr val="002060"/>
                </a:solidFill>
              </a:rPr>
              <a:t>KRISZTUS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hu-HU" sz="2800" dirty="0" smtClean="0">
                <a:solidFill>
                  <a:srgbClr val="002060"/>
                </a:solidFill>
              </a:rPr>
              <a:t>VISZONT TÖKÉLETESEN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hu-HU" sz="2800" b="1" dirty="0" smtClean="0">
                <a:solidFill>
                  <a:srgbClr val="002060"/>
                </a:solidFill>
              </a:rPr>
              <a:t>ÖNZETLEN</a:t>
            </a:r>
            <a:r>
              <a:rPr lang="en-US" sz="2800" b="1" dirty="0" smtClean="0">
                <a:solidFill>
                  <a:srgbClr val="002060"/>
                </a:solidFill>
              </a:rPr>
              <a:t>. </a:t>
            </a:r>
            <a:endParaRPr lang="en-US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474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309096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539304"/>
            <a:ext cx="7886700" cy="267947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hu-HU" sz="2800" dirty="0" smtClean="0"/>
              <a:t>„Mi </a:t>
            </a:r>
            <a:r>
              <a:rPr lang="hu-HU" sz="2800" dirty="0"/>
              <a:t>pedig, miközben fedetlen arccal, mint egy tükörben szemléljük az Úr dicsőségét mindnyájan, ugyanarra a képre formálódunk át az Úr Lelke által dicsőségről </a:t>
            </a:r>
            <a:r>
              <a:rPr lang="hu-HU" sz="2800" dirty="0" smtClean="0"/>
              <a:t>dicsőségre</a:t>
            </a:r>
            <a:r>
              <a:rPr lang="en-US" sz="2800" dirty="0" smtClean="0"/>
              <a:t>.”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457201" y="1225333"/>
            <a:ext cx="70151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+mj-lt"/>
              </a:rPr>
              <a:t>2 </a:t>
            </a:r>
            <a:r>
              <a:rPr lang="hu-HU" sz="3600" dirty="0" smtClean="0">
                <a:solidFill>
                  <a:schemeClr val="bg1"/>
                </a:solidFill>
                <a:latin typeface="+mj-lt"/>
              </a:rPr>
              <a:t>Kor.</a:t>
            </a:r>
            <a:r>
              <a:rPr lang="en-US" sz="3600" dirty="0" smtClean="0">
                <a:solidFill>
                  <a:schemeClr val="bg1"/>
                </a:solidFill>
                <a:latin typeface="+mj-lt"/>
              </a:rPr>
              <a:t> 3:18</a:t>
            </a:r>
            <a:endParaRPr lang="en-US" sz="3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89709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6348" y="2873840"/>
            <a:ext cx="7886700" cy="259026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hu-HU" sz="3200" dirty="0" smtClean="0"/>
              <a:t>„Az emberiség helyreállítása és felemelkedése        a családban kezdődik. …</a:t>
            </a:r>
            <a:r>
              <a:rPr lang="hu-HU" sz="3200" dirty="0"/>
              <a:t/>
            </a:r>
            <a:br>
              <a:rPr lang="hu-HU" sz="3200" dirty="0"/>
            </a:br>
            <a:r>
              <a:rPr lang="hu-HU" sz="3200" b="1" baseline="30000" dirty="0"/>
              <a:t> </a:t>
            </a:r>
            <a:r>
              <a:rPr lang="hu-HU" sz="3200" b="1" baseline="30000" dirty="0" smtClean="0"/>
              <a:t>‚</a:t>
            </a:r>
            <a:r>
              <a:rPr lang="hu-HU" sz="3200" dirty="0" smtClean="0"/>
              <a:t>Minden </a:t>
            </a:r>
            <a:r>
              <a:rPr lang="hu-HU" sz="3200" dirty="0"/>
              <a:t>féltve őrzött dolognál jobban óvd szívedet, mert onnan indul ki az élet</a:t>
            </a:r>
            <a:r>
              <a:rPr lang="hu-HU" sz="3200" dirty="0" smtClean="0"/>
              <a:t>!</a:t>
            </a:r>
            <a:r>
              <a:rPr lang="en-US" sz="3200" dirty="0" smtClean="0"/>
              <a:t>’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2800" dirty="0" smtClean="0"/>
              <a:t>(P</a:t>
            </a:r>
            <a:r>
              <a:rPr lang="hu-HU" sz="2800" dirty="0" err="1" smtClean="0"/>
              <a:t>éldabeszédek</a:t>
            </a:r>
            <a:r>
              <a:rPr lang="en-US" sz="2800" dirty="0" smtClean="0"/>
              <a:t> 4:23).”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hu-HU" sz="2400" dirty="0" smtClean="0"/>
              <a:t>Ellen G. White: A nagy orvos lábnyomán, 243. o.</a:t>
            </a:r>
            <a:endParaRPr lang="en-US" sz="2400" dirty="0" smtClean="0"/>
          </a:p>
          <a:p>
            <a:pPr marL="0" indent="0" algn="ctr">
              <a:lnSpc>
                <a:spcPct val="100000"/>
              </a:lnSpc>
              <a:buNone/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364039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441" y="2762321"/>
            <a:ext cx="8046999" cy="33708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3200" dirty="0" smtClean="0"/>
              <a:t>Istennek az volt a szándéka a házastársi kapcsolattal, hogy visszatükrözze az Istenség </a:t>
            </a:r>
            <a:r>
              <a:rPr lang="hu-HU" sz="3200" b="1" dirty="0" smtClean="0"/>
              <a:t>önzetlen életközösségét</a:t>
            </a:r>
            <a:r>
              <a:rPr lang="en-US" sz="3200" dirty="0" smtClean="0"/>
              <a:t>,</a:t>
            </a:r>
          </a:p>
          <a:p>
            <a:pPr marL="0" indent="0" algn="ctr">
              <a:buNone/>
            </a:pPr>
            <a:r>
              <a:rPr lang="hu-HU" sz="3200" dirty="0"/>
              <a:t>m</a:t>
            </a:r>
            <a:r>
              <a:rPr lang="hu-HU" sz="3200" dirty="0" smtClean="0"/>
              <a:t>ely a </a:t>
            </a:r>
            <a:r>
              <a:rPr lang="hu-HU" sz="3200" b="1" dirty="0" smtClean="0"/>
              <a:t>kölcsönös szeretet </a:t>
            </a:r>
            <a:r>
              <a:rPr lang="hu-HU" sz="3200" dirty="0" smtClean="0"/>
              <a:t>és </a:t>
            </a:r>
            <a:r>
              <a:rPr lang="hu-HU" sz="3200" b="1" dirty="0" smtClean="0"/>
              <a:t>önfeláldozás</a:t>
            </a:r>
            <a:r>
              <a:rPr lang="hu-HU" sz="3200" dirty="0" smtClean="0"/>
              <a:t>ban nyilvánul meg</a:t>
            </a:r>
            <a:r>
              <a:rPr lang="en-US" sz="3200" dirty="0" smtClean="0"/>
              <a:t>.</a:t>
            </a:r>
            <a:r>
              <a:rPr lang="en-US" sz="3200" dirty="0" smtClean="0">
                <a:effectLst/>
              </a:rPr>
              <a:t> </a:t>
            </a:r>
            <a:endParaRPr lang="en-US" sz="3200" dirty="0"/>
          </a:p>
        </p:txBody>
      </p:sp>
      <p:sp>
        <p:nvSpPr>
          <p:cNvPr id="2" name="TextBox 1"/>
          <p:cNvSpPr txBox="1"/>
          <p:nvPr/>
        </p:nvSpPr>
        <p:spPr>
          <a:xfrm>
            <a:off x="387041" y="1265487"/>
            <a:ext cx="54149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b="1" dirty="0" smtClean="0">
                <a:solidFill>
                  <a:srgbClr val="002060"/>
                </a:solidFill>
                <a:latin typeface="+mj-lt"/>
              </a:rPr>
              <a:t>A HÁZASSÁGI KÖTELÉK</a:t>
            </a:r>
            <a:r>
              <a:rPr lang="en-US" sz="3600" b="1" dirty="0" smtClean="0">
                <a:solidFill>
                  <a:srgbClr val="002060"/>
                </a:solidFill>
                <a:latin typeface="+mj-lt"/>
              </a:rPr>
              <a:t>:</a:t>
            </a:r>
            <a:endParaRPr lang="en-US" sz="3600" b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35754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198" y="2624676"/>
            <a:ext cx="8091603" cy="3710809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dirty="0" smtClean="0"/>
              <a:t>“</a:t>
            </a:r>
            <a:r>
              <a:rPr lang="hu-HU" sz="3200" dirty="0"/>
              <a:t>Semmit ne tegyetek önzésből, se hiú dicsőségvágyból, hanem alázattal különbnek tartsátok egymást </a:t>
            </a:r>
            <a:r>
              <a:rPr lang="hu-HU" sz="3200" dirty="0" smtClean="0"/>
              <a:t>magatoknál</a:t>
            </a:r>
            <a:r>
              <a:rPr lang="en-US" sz="3200" dirty="0" smtClean="0"/>
              <a:t>”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hu-HU" sz="2800" dirty="0" smtClean="0"/>
              <a:t>(F</a:t>
            </a:r>
            <a:r>
              <a:rPr lang="en-US" sz="2800" dirty="0" err="1" smtClean="0"/>
              <a:t>i</a:t>
            </a:r>
            <a:r>
              <a:rPr lang="hu-HU" sz="2800" dirty="0" err="1" smtClean="0"/>
              <a:t>lippi</a:t>
            </a:r>
            <a:r>
              <a:rPr lang="en-US" sz="2800" dirty="0" smtClean="0"/>
              <a:t> 2:3</a:t>
            </a:r>
            <a:r>
              <a:rPr lang="hu-HU" sz="2800" dirty="0" smtClean="0"/>
              <a:t>).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794160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150" y="916782"/>
            <a:ext cx="7886700" cy="1325563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+mn-lt"/>
              </a:rPr>
              <a:t>end</a:t>
            </a:r>
            <a:r>
              <a:rPr lang="en-US" sz="3600" b="1" dirty="0" smtClean="0">
                <a:solidFill>
                  <a:srgbClr val="C00000"/>
                </a:solidFill>
                <a:latin typeface="+mn-lt"/>
              </a:rPr>
              <a:t>it</a:t>
            </a:r>
            <a:r>
              <a:rPr lang="en-US" sz="3600" b="1" dirty="0" smtClean="0">
                <a:latin typeface="+mn-lt"/>
              </a:rPr>
              <a:t>now</a:t>
            </a:r>
            <a:r>
              <a:rPr lang="en-US" sz="3600" dirty="0" smtClean="0">
                <a:latin typeface="+mn-lt"/>
              </a:rPr>
              <a:t>®</a:t>
            </a:r>
            <a:endParaRPr lang="en-US" sz="36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332833"/>
            <a:ext cx="7890881" cy="4286249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hu-HU" sz="2800" dirty="0" smtClean="0"/>
              <a:t>Még a mi Hetednapi Adventista mozgalmunkban is</a:t>
            </a:r>
            <a:r>
              <a:rPr lang="en-US" sz="2800" dirty="0" smtClean="0"/>
              <a:t>,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hu-HU" sz="2800" dirty="0"/>
              <a:t>b</a:t>
            </a:r>
            <a:r>
              <a:rPr lang="hu-HU" sz="2800" dirty="0" smtClean="0"/>
              <a:t>izonyítékot találunk az </a:t>
            </a:r>
            <a:r>
              <a:rPr lang="hu-HU" sz="2800" b="1" dirty="0" smtClean="0"/>
              <a:t>önző nemtörődömségre </a:t>
            </a:r>
            <a:r>
              <a:rPr lang="hu-HU" sz="2800" dirty="0" smtClean="0"/>
              <a:t>és </a:t>
            </a:r>
            <a:r>
              <a:rPr lang="hu-HU" sz="2800" b="1" dirty="0" smtClean="0"/>
              <a:t>erőszakos megvetésre, </a:t>
            </a:r>
            <a:r>
              <a:rPr lang="hu-HU" sz="2800" dirty="0" smtClean="0"/>
              <a:t>ami</a:t>
            </a:r>
            <a:r>
              <a:rPr lang="hu-HU" sz="2800" b="1" dirty="0" smtClean="0"/>
              <a:t> </a:t>
            </a:r>
            <a:r>
              <a:rPr lang="hu-HU" sz="2800" dirty="0" smtClean="0"/>
              <a:t>a hozzánk legközelebb állók körében túl gyakori jelenség</a:t>
            </a:r>
            <a:r>
              <a:rPr lang="en-US" sz="2800" dirty="0" smtClean="0"/>
              <a:t>.</a:t>
            </a:r>
          </a:p>
          <a:p>
            <a:pPr marL="0" indent="0" algn="ctr">
              <a:lnSpc>
                <a:spcPct val="100000"/>
              </a:lnSpc>
              <a:buNone/>
            </a:pPr>
            <a:endParaRPr lang="en-US" sz="2800" dirty="0" smtClean="0"/>
          </a:p>
          <a:p>
            <a:pPr marL="0" indent="0" algn="ctr">
              <a:lnSpc>
                <a:spcPct val="100000"/>
              </a:lnSpc>
              <a:buNone/>
            </a:pPr>
            <a:r>
              <a:rPr lang="hu-HU" sz="2800" b="1" dirty="0" smtClean="0"/>
              <a:t>Isten megbocsátó és erőt adó kegyelme által most véget kell vetnünk ennek</a:t>
            </a:r>
            <a:r>
              <a:rPr lang="en-US" sz="3600" b="1" dirty="0" smtClean="0"/>
              <a:t>. 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677927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 Truly Loving Relationship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58" y="0"/>
            <a:ext cx="9110142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720934"/>
            <a:ext cx="8069301" cy="387590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hu-HU" sz="3200" dirty="0" smtClean="0"/>
              <a:t>Arra való hajlamunkat, hogy </a:t>
            </a:r>
            <a:r>
              <a:rPr lang="hu-HU" sz="3200" b="1" dirty="0" smtClean="0"/>
              <a:t>rosszul bánjunk </a:t>
            </a:r>
            <a:r>
              <a:rPr lang="hu-HU" sz="3200" dirty="0" smtClean="0"/>
              <a:t>azokkal, akikkel szövetségi kapcsolat köt össze, </a:t>
            </a:r>
            <a:r>
              <a:rPr lang="hu-HU" sz="3200" b="1" dirty="0" smtClean="0"/>
              <a:t>le kell győzzük</a:t>
            </a:r>
            <a:r>
              <a:rPr lang="hu-HU" sz="3200" dirty="0" smtClean="0"/>
              <a:t> Jézus Krisztus kegyelme által,</a:t>
            </a:r>
          </a:p>
          <a:p>
            <a:pPr marL="0" indent="0" algn="ctr">
              <a:buNone/>
            </a:pPr>
            <a:r>
              <a:rPr lang="hu-HU" sz="3200" dirty="0" smtClean="0"/>
              <a:t>aki által újjászületünk</a:t>
            </a:r>
            <a:r>
              <a:rPr lang="en-US" sz="3200" dirty="0" smtClean="0"/>
              <a:t>.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628650" y="1044358"/>
            <a:ext cx="8077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 smtClean="0">
                <a:solidFill>
                  <a:schemeClr val="bg1"/>
                </a:solidFill>
                <a:latin typeface="+mj-lt"/>
              </a:rPr>
              <a:t>EGY IGAZÁN SZERETŐ KAPCSOLA</a:t>
            </a:r>
            <a:r>
              <a:rPr lang="en-US" sz="3600" b="1" dirty="0" smtClean="0">
                <a:solidFill>
                  <a:schemeClr val="bg1"/>
                </a:solidFill>
                <a:latin typeface="+mj-lt"/>
              </a:rPr>
              <a:t>LAT</a:t>
            </a:r>
            <a:endParaRPr lang="en-US" sz="36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304797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2150</TotalTime>
  <Words>2915</Words>
  <Application>Microsoft Office PowerPoint</Application>
  <PresentationFormat>Diavetítés a képernyőre (4:3 oldalarány)</PresentationFormat>
  <Paragraphs>162</Paragraphs>
  <Slides>25</Slides>
  <Notes>25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25</vt:i4>
      </vt:variant>
    </vt:vector>
  </HeadingPairs>
  <TitlesOfParts>
    <vt:vector size="33" baseType="lpstr">
      <vt:lpstr>Abadi MT Condensed Light</vt:lpstr>
      <vt:lpstr>Arial</vt:lpstr>
      <vt:lpstr>Bookman Old Style</vt:lpstr>
      <vt:lpstr>Calibri</vt:lpstr>
      <vt:lpstr>Calibri Light</vt:lpstr>
      <vt:lpstr>Open Sans</vt:lpstr>
      <vt:lpstr>Palatino Linotype</vt:lpstr>
      <vt:lpstr>Office Theme</vt:lpstr>
      <vt:lpstr>Tanuljunk meg úgy SZERETNI  ahogyan Ő SZERETETT Szerző: Nancy Wilson   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enditnow®</vt:lpstr>
      <vt:lpstr>A Truly Loving Relationship</vt:lpstr>
      <vt:lpstr>A Truly Loving Relationship</vt:lpstr>
      <vt:lpstr>PowerPoint bemutató</vt:lpstr>
      <vt:lpstr>PowerPoint bemutató</vt:lpstr>
      <vt:lpstr>PowerPoint bemutató</vt:lpstr>
      <vt:lpstr>PowerPoint bemutató</vt:lpstr>
      <vt:lpstr>PowerPoint bemutató</vt:lpstr>
      <vt:lpstr>Róma 12:9-10</vt:lpstr>
      <vt:lpstr>LELKE ÁLTAL ÚJJÁ LESZÜNK</vt:lpstr>
      <vt:lpstr>PowerPoint bemutató</vt:lpstr>
      <vt:lpstr>PowerPoint bemutató</vt:lpstr>
      <vt:lpstr>ELHATÁROZÁS</vt:lpstr>
      <vt:lpstr>Zsidók 4:15, 16 </vt:lpstr>
      <vt:lpstr>1 JN. 2:1 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LEARNING TO LOVE AS HE LOVED SERMON by Nancy Wilson</dc:title>
  <dc:creator>Arrais, Raquel</dc:creator>
  <cp:lastModifiedBy>Dr. Tokics Imréné</cp:lastModifiedBy>
  <cp:revision>375</cp:revision>
  <cp:lastPrinted>2016-04-12T21:45:52Z</cp:lastPrinted>
  <dcterms:created xsi:type="dcterms:W3CDTF">2016-04-11T15:37:05Z</dcterms:created>
  <dcterms:modified xsi:type="dcterms:W3CDTF">2016-10-10T13:33:50Z</dcterms:modified>
</cp:coreProperties>
</file>