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37"/>
    <p:restoredTop sz="64403"/>
  </p:normalViewPr>
  <p:slideViewPr>
    <p:cSldViewPr snapToGrid="0" snapToObjects="1">
      <p:cViewPr varScale="1">
        <p:scale>
          <a:sx n="53" d="100"/>
          <a:sy n="53" d="100"/>
        </p:scale>
        <p:origin x="643" y="58"/>
      </p:cViewPr>
      <p:guideLst/>
    </p:cSldViewPr>
  </p:slideViewPr>
  <p:notesTextViewPr>
    <p:cViewPr>
      <p:scale>
        <a:sx n="1" d="1"/>
        <a:sy n="1" d="1"/>
      </p:scale>
      <p:origin x="0" y="-34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28CB5-B90B-2C49-8A40-899E8599E531}" type="datetimeFigureOut">
              <a:rPr lang="en-US" smtClean="0"/>
              <a:t>5/6/2019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2E8A4-8E59-9B49-A4F4-F414F176C47F}" type="slidenum">
              <a:rPr lang="en-US" smtClean="0"/>
              <a:t>‹#›</a:t>
            </a:fld>
            <a:endParaRPr lang="en-US"/>
          </a:p>
        </p:txBody>
      </p:sp>
    </p:spTree>
    <p:extLst>
      <p:ext uri="{BB962C8B-B14F-4D97-AF65-F5344CB8AC3E}">
        <p14:creationId xmlns:p14="http://schemas.microsoft.com/office/powerpoint/2010/main" val="367730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omen.adventist.org/ministry-idea-card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omen.adventist.org/outreach-is-for-everyon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omen.adventist.org/ministry-idea-card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omen.adventist.org/outreach-is-for-everyon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i="1" kern="1200" dirty="0" smtClean="0">
                <a:solidFill>
                  <a:schemeClr val="tx1"/>
                </a:solidFill>
                <a:effectLst/>
                <a:latin typeface="+mn-lt"/>
                <a:ea typeface="+mn-ea"/>
                <a:cs typeface="+mn-cs"/>
              </a:rPr>
              <a:t>„Az emberek elérése mindannyiunk feladata” a Női Szolgálatok Osztályának evangelizációs kézikönyve, J függelék: A magvető szolgálat” 117-118.o.</a:t>
            </a:r>
            <a:r>
              <a:rPr lang="hu-HU" sz="1200" i="1" kern="1200" baseline="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Írta: </a:t>
            </a:r>
            <a:r>
              <a:rPr lang="en-US" sz="1200" kern="1200" dirty="0" smtClean="0">
                <a:solidFill>
                  <a:schemeClr val="tx1"/>
                </a:solidFill>
                <a:effectLst/>
                <a:latin typeface="+mn-lt"/>
                <a:ea typeface="+mn-ea"/>
                <a:cs typeface="+mn-cs"/>
              </a:rPr>
              <a:t>Heather-Dawn </a:t>
            </a:r>
            <a:r>
              <a:rPr lang="en-US" sz="1200" kern="1200" dirty="0">
                <a:solidFill>
                  <a:schemeClr val="tx1"/>
                </a:solidFill>
                <a:effectLst/>
                <a:latin typeface="+mn-lt"/>
                <a:ea typeface="+mn-ea"/>
                <a:cs typeface="+mn-cs"/>
              </a:rPr>
              <a:t>Small (Silver Spring, Maryland: General Conference Women’s Ministries</a:t>
            </a:r>
            <a:r>
              <a:rPr lang="en-US" sz="1200" kern="1200" dirty="0" smtClean="0">
                <a:solidFill>
                  <a:schemeClr val="tx1"/>
                </a:solidFill>
                <a:effectLst/>
                <a:latin typeface="+mn-lt"/>
                <a:ea typeface="+mn-ea"/>
                <a:cs typeface="+mn-cs"/>
              </a:rPr>
              <a:t>)</a:t>
            </a:r>
            <a:r>
              <a:rPr lang="hu-HU"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a:p>
            <a:endParaRPr lang="en-US" dirty="0"/>
          </a:p>
          <a:p>
            <a:r>
              <a:rPr lang="hu-HU" sz="1200" kern="1200" dirty="0" smtClean="0">
                <a:solidFill>
                  <a:schemeClr val="tx1"/>
                </a:solidFill>
                <a:effectLst/>
                <a:latin typeface="+mn-lt"/>
                <a:ea typeface="+mn-ea"/>
                <a:cs typeface="+mn-cs"/>
              </a:rPr>
              <a:t>Egyéb NSZO források</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Magvető képeslapok és kilenc egyéb ötlet</a:t>
            </a:r>
            <a:r>
              <a:rPr lang="hu-HU" sz="1200" kern="1200" baseline="0" dirty="0" smtClean="0">
                <a:solidFill>
                  <a:schemeClr val="tx1"/>
                </a:solidFill>
                <a:effectLst/>
                <a:latin typeface="+mn-lt"/>
                <a:ea typeface="+mn-ea"/>
                <a:cs typeface="+mn-cs"/>
              </a:rPr>
              <a:t> a szolgálatra</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https://women.adventist.org/ministry-idea-cards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hu-HU" sz="1200" i="1" kern="1200" dirty="0" smtClean="0">
                <a:solidFill>
                  <a:schemeClr val="tx1"/>
                </a:solidFill>
                <a:effectLst/>
                <a:latin typeface="+mn-lt"/>
                <a:ea typeface="+mn-ea"/>
                <a:cs typeface="+mn-cs"/>
              </a:rPr>
              <a:t>A „Az emberek elérése mindnyájunk feladata” c. kézikönyv elérhető a következő webhelyen</a:t>
            </a:r>
            <a:r>
              <a:rPr lang="en-US" sz="1200" i="1" kern="1200" dirty="0" smtClean="0">
                <a:solidFill>
                  <a:schemeClr val="tx1"/>
                </a:solidFill>
                <a:effectLst/>
                <a:latin typeface="+mn-lt"/>
                <a:ea typeface="+mn-ea"/>
                <a:cs typeface="+mn-cs"/>
              </a:rPr>
              <a:t>: </a:t>
            </a:r>
            <a:endParaRPr lang="hu-HU" sz="1200" i="1"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4"/>
              </a:rPr>
              <a:t>https</a:t>
            </a:r>
            <a:r>
              <a:rPr lang="en-US" sz="1200" u="sng" kern="1200" dirty="0">
                <a:solidFill>
                  <a:schemeClr val="tx1"/>
                </a:solidFill>
                <a:effectLst/>
                <a:latin typeface="+mn-lt"/>
                <a:ea typeface="+mn-ea"/>
                <a:cs typeface="+mn-cs"/>
                <a:hlinkClick r:id="rId4"/>
              </a:rPr>
              <a:t>://women.adventist.org/outreach-is-for-everyone</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0F2E8A4-8E59-9B49-A4F4-F414F176C47F}" type="slidenum">
              <a:rPr lang="en-US" smtClean="0"/>
              <a:t>1</a:t>
            </a:fld>
            <a:endParaRPr lang="en-US"/>
          </a:p>
        </p:txBody>
      </p:sp>
    </p:spTree>
    <p:extLst>
      <p:ext uri="{BB962C8B-B14F-4D97-AF65-F5344CB8AC3E}">
        <p14:creationId xmlns:p14="http://schemas.microsoft.com/office/powerpoint/2010/main" val="2023311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1200" kern="1200" dirty="0" smtClean="0">
                <a:solidFill>
                  <a:schemeClr val="tx1"/>
                </a:solidFill>
                <a:effectLst/>
                <a:latin typeface="+mn-lt"/>
                <a:ea typeface="+mn-ea"/>
                <a:cs typeface="+mn-cs"/>
              </a:rPr>
              <a:t>Szeretsz főzni? Főzhetsz valamit egy betegnek. Vagy valakinek, aki éppen elvesztette egyik hozzátartozóját. Megtaníthatod valamelyik szomszédodnak, vagy munkatársadnak az egészséges ételek elkészítését. Süthetsz kenyeret és elviheted egy hajléktalanszállóra, vagy egy új szomszédnak is adhatod. Ez a szeretet magvetése. </a:t>
            </a:r>
            <a:endParaRPr lang="en-US" dirty="0"/>
          </a:p>
        </p:txBody>
      </p:sp>
      <p:sp>
        <p:nvSpPr>
          <p:cNvPr id="4" name="Slide Number Placeholder 3"/>
          <p:cNvSpPr>
            <a:spLocks noGrp="1"/>
          </p:cNvSpPr>
          <p:nvPr>
            <p:ph type="sldNum" sz="quarter" idx="5"/>
          </p:nvPr>
        </p:nvSpPr>
        <p:spPr/>
        <p:txBody>
          <a:bodyPr/>
          <a:lstStyle/>
          <a:p>
            <a:fld id="{30F2E8A4-8E59-9B49-A4F4-F414F176C47F}" type="slidenum">
              <a:rPr lang="en-US" smtClean="0"/>
              <a:t>10</a:t>
            </a:fld>
            <a:endParaRPr lang="en-US"/>
          </a:p>
        </p:txBody>
      </p:sp>
    </p:spTree>
    <p:extLst>
      <p:ext uri="{BB962C8B-B14F-4D97-AF65-F5344CB8AC3E}">
        <p14:creationId xmlns:p14="http://schemas.microsoft.com/office/powerpoint/2010/main" val="318219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1200" kern="1200" dirty="0" smtClean="0">
                <a:solidFill>
                  <a:schemeClr val="tx1"/>
                </a:solidFill>
                <a:effectLst/>
                <a:latin typeface="+mn-lt"/>
                <a:ea typeface="+mn-ea"/>
                <a:cs typeface="+mn-cs"/>
              </a:rPr>
              <a:t>Szereted a kreatív tevékenységeket? Készíts üdvözlőkártyákat és add át olyan embereknek, akikkel naponta találkozol a szupermarketben, a gyógyszertárban, a szállodában vagy a reptéren. Hagyj náluk köszönetnyilvánító kártyát, vagy kedves, bátorító szavakat, ami egész napjukra jó hatással lehet. Ez is a szeretet magvetése.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F2E8A4-8E59-9B49-A4F4-F414F176C47F}" type="slidenum">
              <a:rPr lang="en-US" smtClean="0"/>
              <a:t>11</a:t>
            </a:fld>
            <a:endParaRPr lang="en-US"/>
          </a:p>
        </p:txBody>
      </p:sp>
    </p:spTree>
    <p:extLst>
      <p:ext uri="{BB962C8B-B14F-4D97-AF65-F5344CB8AC3E}">
        <p14:creationId xmlns:p14="http://schemas.microsoft.com/office/powerpoint/2010/main" val="689893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1200" kern="1200" dirty="0" smtClean="0">
                <a:solidFill>
                  <a:schemeClr val="tx1"/>
                </a:solidFill>
                <a:effectLst/>
                <a:latin typeface="+mn-lt"/>
                <a:ea typeface="+mn-ea"/>
                <a:cs typeface="+mn-cs"/>
              </a:rPr>
              <a:t>És ti, idősebbek, akik már nem tudtok kijárni? Vegyétek elő a telefonkönyvet, hívjatok fel minden nap valakit és kérdezzétek meg, hogy van-e nagy gond az életükben, amiért ti is imádkozhatnátok. Meg fogtok lepődni, milyen sokan elmondják majd a problémáikat egy vadidegennek, és kérik, hogy imádkozzatok értük. Ez is a szeretet magvetése.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F2E8A4-8E59-9B49-A4F4-F414F176C47F}" type="slidenum">
              <a:rPr lang="en-US" smtClean="0"/>
              <a:t>12</a:t>
            </a:fld>
            <a:endParaRPr lang="en-US"/>
          </a:p>
        </p:txBody>
      </p:sp>
    </p:spTree>
    <p:extLst>
      <p:ext uri="{BB962C8B-B14F-4D97-AF65-F5344CB8AC3E}">
        <p14:creationId xmlns:p14="http://schemas.microsoft.com/office/powerpoint/2010/main" val="4050636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1200" kern="1200" dirty="0" smtClean="0">
                <a:solidFill>
                  <a:schemeClr val="tx1"/>
                </a:solidFill>
                <a:effectLst/>
                <a:latin typeface="+mn-lt"/>
                <a:ea typeface="+mn-ea"/>
                <a:cs typeface="+mn-cs"/>
              </a:rPr>
              <a:t>Mosolyogva mondjál köszönetet a parkoló-őrnek!  Ez a szeretet magvetése.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F2E8A4-8E59-9B49-A4F4-F414F176C47F}" type="slidenum">
              <a:rPr lang="en-US" smtClean="0"/>
              <a:t>13</a:t>
            </a:fld>
            <a:endParaRPr lang="en-US"/>
          </a:p>
        </p:txBody>
      </p:sp>
    </p:spTree>
    <p:extLst>
      <p:ext uri="{BB962C8B-B14F-4D97-AF65-F5344CB8AC3E}">
        <p14:creationId xmlns:p14="http://schemas.microsoft.com/office/powerpoint/2010/main" val="1115038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1200" kern="1200" dirty="0" smtClean="0">
                <a:solidFill>
                  <a:schemeClr val="tx1"/>
                </a:solidFill>
                <a:effectLst/>
                <a:latin typeface="+mn-lt"/>
                <a:ea typeface="+mn-ea"/>
                <a:cs typeface="+mn-cs"/>
              </a:rPr>
              <a:t>Szívesen meghallgatsz másokat? Szánj rá időt, hogy meghallgatod elkeseredett ismerőseidet, ezzel enyhíthetsz terheiken és csökkentheted gondjaikat. Rengetegen vágynak kétségbeesetten arra, hogy valaki meghallgassa és igazolja érzéseiket. Ez is a szeretet magvetése.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F2E8A4-8E59-9B49-A4F4-F414F176C47F}" type="slidenum">
              <a:rPr lang="en-US" smtClean="0"/>
              <a:t>14</a:t>
            </a:fld>
            <a:endParaRPr lang="en-US"/>
          </a:p>
        </p:txBody>
      </p:sp>
    </p:spTree>
    <p:extLst>
      <p:ext uri="{BB962C8B-B14F-4D97-AF65-F5344CB8AC3E}">
        <p14:creationId xmlns:p14="http://schemas.microsoft.com/office/powerpoint/2010/main" val="3734957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hu-HU" sz="1200" kern="1200" dirty="0" smtClean="0">
                <a:solidFill>
                  <a:schemeClr val="tx1"/>
                </a:solidFill>
                <a:effectLst/>
                <a:latin typeface="+mn-lt"/>
                <a:ea typeface="+mn-ea"/>
                <a:cs typeface="+mn-cs"/>
              </a:rPr>
              <a:t>Vállalj önkéntes korrepetálást a gyülekezetben, vagy a környezetedben, olyan gyerekeknek, akik nehezen tudják tartani a lépést az iskolában. Ez is a szeretet magvetése.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Lehet, hogy az elültetett magok termését soha nem szüretelhetjük le.  De ez teljesen rendben van. Ha Isten felhasznál minket a szeretet magvainak elültetésére valakinek az életében, Ő majd táplálja annak növekedését. Ő küld rá esőt, a Szentlélek ösztönzését, Aki majd segíti a magból kikelő kis palánta növekedését egészen a beérésig. Majd akkor küldi el Isten az aratókat. Lehet, hogy mi soha nem is találkozunk velük, de ez is rendben van. Jézus is elmondta, hogy más a vető és más az arató.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F2E8A4-8E59-9B49-A4F4-F414F176C47F}" type="slidenum">
              <a:rPr lang="en-US" smtClean="0"/>
              <a:t>15</a:t>
            </a:fld>
            <a:endParaRPr lang="en-US"/>
          </a:p>
        </p:txBody>
      </p:sp>
    </p:spTree>
    <p:extLst>
      <p:ext uri="{BB962C8B-B14F-4D97-AF65-F5344CB8AC3E}">
        <p14:creationId xmlns:p14="http://schemas.microsoft.com/office/powerpoint/2010/main" val="4034282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Vajon vetők vagyunk, vagy aratók? Még ha úgy érezzük is, hogy nem sokan lehetnek aratók, a vetésre mi mindnyájan elhívást kaptunk. A gyülekezet minden egyes tagja arra hívatott, hogy részt vegyen a világért végzett nagy munkában.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F2E8A4-8E59-9B49-A4F4-F414F176C47F}" type="slidenum">
              <a:rPr lang="en-US" smtClean="0"/>
              <a:t>16</a:t>
            </a:fld>
            <a:endParaRPr lang="en-US"/>
          </a:p>
        </p:txBody>
      </p:sp>
    </p:spTree>
    <p:extLst>
      <p:ext uri="{BB962C8B-B14F-4D97-AF65-F5344CB8AC3E}">
        <p14:creationId xmlns:p14="http://schemas.microsoft.com/office/powerpoint/2010/main" val="3211958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 kérdés az, hogy mit teszünk? Isten segítsen felismerni a saját részünket vetőként és aratóként egyaránt!  Amint biztosan tudjuk, mi a dolgunk, mi az, amit szívesen és szeretettel tudunk tenni, menjünk és használjuk tehetségünket, lelki ajándékainkat a lelkek elérése érdekében és vessük el Jézus szeretetének magvait az emberek életében!</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Női Szolgálatok Osztályának forrásanyagai:</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Ültess el egy magot! –képeslap és még kilenc szolgálati ötlet képeslapok:</a:t>
            </a:r>
          </a:p>
          <a:p>
            <a:r>
              <a:rPr lang="hu-HU" sz="1200" u="sng" kern="1200" dirty="0" smtClean="0">
                <a:solidFill>
                  <a:schemeClr val="tx1"/>
                </a:solidFill>
                <a:effectLst/>
                <a:latin typeface="+mn-lt"/>
                <a:ea typeface="+mn-ea"/>
                <a:cs typeface="+mn-cs"/>
                <a:hlinkClick r:id="rId3"/>
              </a:rPr>
              <a:t>https://women.adventist.org/ministry-idea-cards</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i="1" kern="1200" dirty="0" smtClean="0">
                <a:solidFill>
                  <a:schemeClr val="tx1"/>
                </a:solidFill>
                <a:effectLst/>
                <a:latin typeface="+mn-lt"/>
                <a:ea typeface="+mn-ea"/>
                <a:cs typeface="+mn-cs"/>
              </a:rPr>
              <a:t>Az emberek elérése mindnyájunk feladata: Női Szolgálatok Evangelizációs Kézikönyve: </a:t>
            </a:r>
            <a:r>
              <a:rPr lang="hu-HU" sz="1200" u="sng" kern="1200" dirty="0" smtClean="0">
                <a:solidFill>
                  <a:schemeClr val="tx1"/>
                </a:solidFill>
                <a:effectLst/>
                <a:latin typeface="+mn-lt"/>
                <a:ea typeface="+mn-ea"/>
                <a:cs typeface="+mn-cs"/>
                <a:hlinkClick r:id="rId4"/>
              </a:rPr>
              <a:t>https://women.adventist.org/outreach-is-for-everyone</a:t>
            </a:r>
            <a:r>
              <a:rPr lang="hu-HU" sz="1200" kern="120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Az emberek elérése mindnyájunk feladata: Női Szolgálatok Evangelizációs Kézikönyve: </a:t>
            </a:r>
            <a:r>
              <a:rPr lang="hu-HU" sz="1200" kern="1200" dirty="0" smtClean="0">
                <a:solidFill>
                  <a:schemeClr val="tx1"/>
                </a:solidFill>
                <a:effectLst/>
                <a:latin typeface="+mn-lt"/>
                <a:ea typeface="+mn-ea"/>
                <a:cs typeface="+mn-cs"/>
              </a:rPr>
              <a:t>J függelék „Ültess el egy magot! –szolgálat” 117- 118. o. – írta: </a:t>
            </a:r>
            <a:r>
              <a:rPr lang="hu-HU" sz="1200" kern="1200" dirty="0" err="1" smtClean="0">
                <a:solidFill>
                  <a:schemeClr val="tx1"/>
                </a:solidFill>
                <a:effectLst/>
                <a:latin typeface="+mn-lt"/>
                <a:ea typeface="+mn-ea"/>
                <a:cs typeface="+mn-cs"/>
              </a:rPr>
              <a:t>Heather-Dawn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Small</a:t>
            </a:r>
            <a:r>
              <a:rPr lang="hu-HU" sz="1200" kern="1200" dirty="0" smtClean="0">
                <a:solidFill>
                  <a:schemeClr val="tx1"/>
                </a:solidFill>
                <a:effectLst/>
                <a:latin typeface="+mn-lt"/>
                <a:ea typeface="+mn-ea"/>
                <a:cs typeface="+mn-cs"/>
              </a:rPr>
              <a:t> (Silver Spring, Maryland: General </a:t>
            </a:r>
            <a:r>
              <a:rPr lang="hu-HU" sz="1200" kern="1200" dirty="0" err="1" smtClean="0">
                <a:solidFill>
                  <a:schemeClr val="tx1"/>
                </a:solidFill>
                <a:effectLst/>
                <a:latin typeface="+mn-lt"/>
                <a:ea typeface="+mn-ea"/>
                <a:cs typeface="+mn-cs"/>
              </a:rPr>
              <a:t>Conference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Women’s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Ministries</a:t>
            </a:r>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F2E8A4-8E59-9B49-A4F4-F414F176C47F}" type="slidenum">
              <a:rPr lang="en-US" smtClean="0"/>
              <a:t>17</a:t>
            </a:fld>
            <a:endParaRPr lang="en-US"/>
          </a:p>
        </p:txBody>
      </p:sp>
    </p:spTree>
    <p:extLst>
      <p:ext uri="{BB962C8B-B14F-4D97-AF65-F5344CB8AC3E}">
        <p14:creationId xmlns:p14="http://schemas.microsoft.com/office/powerpoint/2010/main" val="423408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i="1" kern="1200" dirty="0" smtClean="0">
                <a:solidFill>
                  <a:schemeClr val="tx1"/>
                </a:solidFill>
                <a:effectLst/>
                <a:latin typeface="+mn-lt"/>
                <a:ea typeface="+mn-ea"/>
                <a:cs typeface="+mn-cs"/>
              </a:rPr>
              <a:t>„Mert ebben az a mondás igaz, hogy más a vető, más az arató.”  János 4:37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endParaRPr lang="hu-HU" sz="1200" kern="1200" noProof="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Jézus mondta ezt tanítványainak, amikor a szamaritánus asszonyt és az ő szavára Hozzá siető embereket látta. A tanítványok éppen visszatértek az eledellel, amit Jézusnak hoztak. Jézus azonban nem kért földi ételt. Inkább ezt mondta: </a:t>
            </a:r>
            <a:r>
              <a:rPr lang="hu-HU" sz="1200" i="1" kern="1200" dirty="0" smtClean="0">
                <a:solidFill>
                  <a:schemeClr val="tx1"/>
                </a:solidFill>
                <a:effectLst/>
                <a:latin typeface="+mn-lt"/>
                <a:ea typeface="+mn-ea"/>
                <a:cs typeface="+mn-cs"/>
              </a:rPr>
              <a:t>„Az én eledelem az, hogy annak akaratát cselekedjem, aki elküldött engem, és az ő dolgát elvégezzem.” (János 4:34).</a:t>
            </a:r>
            <a:r>
              <a:rPr lang="hu-HU" sz="1200" kern="1200" dirty="0" smtClean="0">
                <a:solidFill>
                  <a:schemeClr val="tx1"/>
                </a:solidFill>
                <a:effectLst/>
                <a:latin typeface="+mn-lt"/>
                <a:ea typeface="+mn-ea"/>
                <a:cs typeface="+mn-cs"/>
              </a:rPr>
              <a:t> Jézus tudta, hogy az Ő dolga e földön Atyja akaratának végrehajtása. Te tudod, mi Isten akarata az életeddel?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Jézus a felé közeledő emberek tömegét látva azt mondta a tanítványoknak, hogy az aratnivaló, amiről úgy gondolták, hogy csak a jövőben lesz majd aktuális, azon a bizonyos napon, máris készen áll az aratásra (lásd </a:t>
            </a:r>
            <a:r>
              <a:rPr lang="hu-HU" sz="1200" kern="1200" dirty="0" err="1" smtClean="0">
                <a:solidFill>
                  <a:schemeClr val="tx1"/>
                </a:solidFill>
                <a:effectLst/>
                <a:latin typeface="+mn-lt"/>
                <a:ea typeface="+mn-ea"/>
                <a:cs typeface="+mn-cs"/>
              </a:rPr>
              <a:t>Jn</a:t>
            </a:r>
            <a:r>
              <a:rPr lang="hu-HU" sz="1200" kern="1200" dirty="0" smtClean="0">
                <a:solidFill>
                  <a:schemeClr val="tx1"/>
                </a:solidFill>
                <a:effectLst/>
                <a:latin typeface="+mn-lt"/>
                <a:ea typeface="+mn-ea"/>
                <a:cs typeface="+mn-cs"/>
              </a:rPr>
              <a:t> 4:35!). </a:t>
            </a:r>
            <a:endParaRPr lang="hu-HU" noProof="0" dirty="0"/>
          </a:p>
        </p:txBody>
      </p:sp>
      <p:sp>
        <p:nvSpPr>
          <p:cNvPr id="4" name="Slide Number Placeholder 3"/>
          <p:cNvSpPr>
            <a:spLocks noGrp="1"/>
          </p:cNvSpPr>
          <p:nvPr>
            <p:ph type="sldNum" sz="quarter" idx="5"/>
          </p:nvPr>
        </p:nvSpPr>
        <p:spPr/>
        <p:txBody>
          <a:bodyPr/>
          <a:lstStyle/>
          <a:p>
            <a:fld id="{30F2E8A4-8E59-9B49-A4F4-F414F176C47F}" type="slidenum">
              <a:rPr lang="en-US" smtClean="0"/>
              <a:t>2</a:t>
            </a:fld>
            <a:endParaRPr lang="en-US"/>
          </a:p>
        </p:txBody>
      </p:sp>
    </p:spTree>
    <p:extLst>
      <p:ext uri="{BB962C8B-B14F-4D97-AF65-F5344CB8AC3E}">
        <p14:creationId xmlns:p14="http://schemas.microsoft.com/office/powerpoint/2010/main" val="1535101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Ám most Jézus ezt követő szavaira szeretnék rámutatni: </a:t>
            </a:r>
            <a:r>
              <a:rPr lang="hu-HU" sz="1200" i="1" kern="1200" dirty="0" smtClean="0">
                <a:solidFill>
                  <a:schemeClr val="tx1"/>
                </a:solidFill>
                <a:effectLst/>
                <a:latin typeface="+mn-lt"/>
                <a:ea typeface="+mn-ea"/>
                <a:cs typeface="+mn-cs"/>
              </a:rPr>
              <a:t>„És aki arat, jutalmat nyer, és az örök életre gyümölcsöt gyűjt; hogy mind a vető, mind az arató együtt örvendezzen. Mert ebben az a mondás igaz, hogy </a:t>
            </a:r>
            <a:r>
              <a:rPr lang="hu-HU" sz="1200" b="1" i="1" kern="1200" dirty="0" smtClean="0">
                <a:solidFill>
                  <a:schemeClr val="accent5">
                    <a:lumMod val="75000"/>
                  </a:schemeClr>
                </a:solidFill>
                <a:effectLst/>
                <a:latin typeface="+mn-lt"/>
                <a:ea typeface="+mn-ea"/>
                <a:cs typeface="+mn-cs"/>
              </a:rPr>
              <a:t>más a vető, más az arató</a:t>
            </a:r>
            <a:r>
              <a:rPr lang="hu-HU" sz="1200" i="1" kern="1200" dirty="0" smtClean="0">
                <a:solidFill>
                  <a:schemeClr val="tx1"/>
                </a:solidFill>
                <a:effectLst/>
                <a:latin typeface="+mn-lt"/>
                <a:ea typeface="+mn-ea"/>
                <a:cs typeface="+mn-cs"/>
              </a:rPr>
              <a:t>.” (</a:t>
            </a:r>
            <a:r>
              <a:rPr lang="hu-HU" sz="1200" i="1" kern="1200" dirty="0" err="1" smtClean="0">
                <a:solidFill>
                  <a:schemeClr val="tx1"/>
                </a:solidFill>
                <a:effectLst/>
                <a:latin typeface="+mn-lt"/>
                <a:ea typeface="+mn-ea"/>
                <a:cs typeface="+mn-cs"/>
              </a:rPr>
              <a:t>Jn</a:t>
            </a:r>
            <a:r>
              <a:rPr lang="hu-HU" sz="1200" i="1" kern="1200" dirty="0" smtClean="0">
                <a:solidFill>
                  <a:schemeClr val="tx1"/>
                </a:solidFill>
                <a:effectLst/>
                <a:latin typeface="+mn-lt"/>
                <a:ea typeface="+mn-ea"/>
                <a:cs typeface="+mn-cs"/>
              </a:rPr>
              <a:t> 4:36-37).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F2E8A4-8E59-9B49-A4F4-F414F176C47F}" type="slidenum">
              <a:rPr lang="en-US" smtClean="0"/>
              <a:t>3</a:t>
            </a:fld>
            <a:endParaRPr lang="en-US"/>
          </a:p>
        </p:txBody>
      </p:sp>
    </p:spTree>
    <p:extLst>
      <p:ext uri="{BB962C8B-B14F-4D97-AF65-F5344CB8AC3E}">
        <p14:creationId xmlns:p14="http://schemas.microsoft.com/office/powerpoint/2010/main" val="67299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Mit értett Jézus ezalatt? Nem nehéz megérteni hasonlatának alkalmazását, ha a vetés és aratás körforgására gondolunk.  Egyes emberek elvetik az evangélium jó hírének magvát az emberek életében, míg mások learatják egy előttük járó dolgozó munkájának gyümölcsét.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Vajon teljesen megértjük mondandójának lényegét? Talán gyakran érezzük úgy, hogy csak bizonyos embereket hívtak el az evangélium „jó magvának” vetésére és aratására egyaránt. Úgy gondolunk rá, mint csak bizonyos emberek munkájára, mint a lelkész, a presbiterek, az evangélisták, a Biblia ismeretének ajándékával bírók, vagy a képzett Biblia-munkások feladatára. Többségünknek soha nem jutna eszébe, hogy mi magunk is elhívást kaptunk Istentől a magvetésre — vagy talán az aratásra. Azok a feladatok, azok a felelősségek a többieket terhelik, gondoljuk gyakran. János evangéliumának következő igéi azonban megváltoztathatják szemléletmódunkat: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Jézus azt mondja, hogy olyan emberek is aratnak, akik soha nem vetettek.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F2E8A4-8E59-9B49-A4F4-F414F176C47F}" type="slidenum">
              <a:rPr lang="en-US" smtClean="0"/>
              <a:t>4</a:t>
            </a:fld>
            <a:endParaRPr lang="en-US"/>
          </a:p>
        </p:txBody>
      </p:sp>
    </p:spTree>
    <p:extLst>
      <p:ext uri="{BB962C8B-B14F-4D97-AF65-F5344CB8AC3E}">
        <p14:creationId xmlns:p14="http://schemas.microsoft.com/office/powerpoint/2010/main" val="2190663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Felmerül a kérdés: </a:t>
            </a:r>
            <a:r>
              <a:rPr lang="hu-HU" sz="1200" b="1" kern="1200" dirty="0" smtClean="0">
                <a:solidFill>
                  <a:schemeClr val="tx1"/>
                </a:solidFill>
                <a:effectLst/>
                <a:latin typeface="+mn-lt"/>
                <a:ea typeface="+mn-ea"/>
                <a:cs typeface="+mn-cs"/>
              </a:rPr>
              <a:t>Vajon ki vetette el a magot? </a:t>
            </a:r>
            <a:r>
              <a:rPr lang="hu-HU" sz="1200" kern="1200" dirty="0" smtClean="0">
                <a:solidFill>
                  <a:schemeClr val="tx1"/>
                </a:solidFill>
                <a:effectLst/>
                <a:latin typeface="+mn-lt"/>
                <a:ea typeface="+mn-ea"/>
                <a:cs typeface="+mn-cs"/>
              </a:rPr>
              <a:t>Bárkik is tették, a vetésre összpontosítottak. Nem azzal törődtek, hogy más fogja learatni, amit elvetettek, hogy másé lesz az elismerés. Ők a magvetők voltak, akik a Jó hírt megosztották.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Lássunk most egy másik ismerős igeszakaszt, ami Isten életünkkel való céljáról szól!  </a:t>
            </a:r>
          </a:p>
          <a:p>
            <a:r>
              <a:rPr lang="hu-HU" sz="1200" kern="1200" dirty="0" smtClean="0">
                <a:solidFill>
                  <a:schemeClr val="tx1"/>
                </a:solidFill>
                <a:effectLst/>
                <a:latin typeface="+mn-lt"/>
                <a:ea typeface="+mn-ea"/>
                <a:cs typeface="+mn-cs"/>
              </a:rPr>
              <a:t> </a:t>
            </a:r>
          </a:p>
          <a:p>
            <a:r>
              <a:rPr lang="hu-HU" sz="1200" i="1" kern="1200" dirty="0" smtClean="0">
                <a:solidFill>
                  <a:schemeClr val="tx1"/>
                </a:solidFill>
                <a:effectLst/>
                <a:latin typeface="+mn-lt"/>
                <a:ea typeface="+mn-ea"/>
                <a:cs typeface="+mn-cs"/>
              </a:rPr>
              <a:t>„Elmenvén azért, tegyetek tanítványokká minden népeket, megkeresztelvén őket az Atyának, a Fiúnak és a Szent Léleknek nevében.” (</a:t>
            </a:r>
            <a:r>
              <a:rPr lang="hu-HU" sz="1200" i="1" kern="1200" dirty="0" err="1" smtClean="0">
                <a:solidFill>
                  <a:schemeClr val="tx1"/>
                </a:solidFill>
                <a:effectLst/>
                <a:latin typeface="+mn-lt"/>
                <a:ea typeface="+mn-ea"/>
                <a:cs typeface="+mn-cs"/>
              </a:rPr>
              <a:t>Mt</a:t>
            </a:r>
            <a:r>
              <a:rPr lang="hu-HU" sz="1200" i="1" kern="1200" dirty="0" smtClean="0">
                <a:solidFill>
                  <a:schemeClr val="tx1"/>
                </a:solidFill>
                <a:effectLst/>
                <a:latin typeface="+mn-lt"/>
                <a:ea typeface="+mn-ea"/>
                <a:cs typeface="+mn-cs"/>
              </a:rPr>
              <a:t> 28:19). </a:t>
            </a:r>
            <a:endParaRPr lang="hu-H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F2E8A4-8E59-9B49-A4F4-F414F176C47F}" type="slidenum">
              <a:rPr lang="en-US" smtClean="0"/>
              <a:t>5</a:t>
            </a:fld>
            <a:endParaRPr lang="en-US"/>
          </a:p>
        </p:txBody>
      </p:sp>
    </p:spTree>
    <p:extLst>
      <p:ext uri="{BB962C8B-B14F-4D97-AF65-F5344CB8AC3E}">
        <p14:creationId xmlns:p14="http://schemas.microsoft.com/office/powerpoint/2010/main" val="1927801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Isten itt </a:t>
            </a:r>
            <a:r>
              <a:rPr lang="hu-HU" sz="1200" b="1" kern="1200" dirty="0" smtClean="0">
                <a:solidFill>
                  <a:schemeClr val="tx1"/>
                </a:solidFill>
                <a:effectLst/>
                <a:latin typeface="+mn-lt"/>
                <a:ea typeface="+mn-ea"/>
                <a:cs typeface="+mn-cs"/>
              </a:rPr>
              <a:t>minden </a:t>
            </a:r>
            <a:r>
              <a:rPr lang="hu-HU" sz="1200" kern="1200" dirty="0" smtClean="0">
                <a:solidFill>
                  <a:schemeClr val="tx1"/>
                </a:solidFill>
                <a:effectLst/>
                <a:latin typeface="+mn-lt"/>
                <a:ea typeface="+mn-ea"/>
                <a:cs typeface="+mn-cs"/>
              </a:rPr>
              <a:t>hívőt, mindnyájunkat arra szólít, hogy menjünk, és mondjuk el a jó hírt a világnak. Kétségtelen, hogy az evangélium megosztásának módjai különbözők lehetnek. Az Istentől kapott lelki ajándékok, a tehetség és képességek különbözőek. Egyik ember tanító, a másik háziasszony. Az egyik orvosi műszerész, a másik építész. Bármilyen munkát is végzünk a rezsi fedezése érdekében, sose feledjük, hogy nem az a legmagasabb célunk! Az egy út, amit Isten életünk céljának teljesítéséhez adott nekünk. Ez a cél pedig, hogy menjünk, és beszéljünk a világnak Jézusról.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tanár tehát kedvessége, türelme és igazságossága által szól a diákokhoz. A háziasszony az ételkészítéssel, vendégszeretetével, mások figyelembe vételével, az odaszentelt élet példájával szól családjához és szomszédságához.  Egy dolgozó becsületessége, szorgalma, nyugodt természete, sőt még tiszta, rendezett külseje is felér egy szelíd prédikációval. És így tovább, és így tovább.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F2E8A4-8E59-9B49-A4F4-F414F176C47F}" type="slidenum">
              <a:rPr lang="en-US" smtClean="0"/>
              <a:t>6</a:t>
            </a:fld>
            <a:endParaRPr lang="en-US"/>
          </a:p>
        </p:txBody>
      </p:sp>
    </p:spTree>
    <p:extLst>
      <p:ext uri="{BB962C8B-B14F-4D97-AF65-F5344CB8AC3E}">
        <p14:creationId xmlns:p14="http://schemas.microsoft.com/office/powerpoint/2010/main" val="2343359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Sokféleképpen vethetünk magot, de a legjobb módja a szeretet magvainak hintése mindenki életébe, akivel csak találkozunk.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Talán nem tudunk biblia-leckéket adni. Talán nem tudunk meggyőzően érvelni a hetednapi szombat mellett. Mégis ültethetünk magokat valaki életébe.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F2E8A4-8E59-9B49-A4F4-F414F176C47F}" type="slidenum">
              <a:rPr lang="en-US" smtClean="0"/>
              <a:t>7</a:t>
            </a:fld>
            <a:endParaRPr lang="en-US"/>
          </a:p>
        </p:txBody>
      </p:sp>
    </p:spTree>
    <p:extLst>
      <p:ext uri="{BB962C8B-B14F-4D97-AF65-F5344CB8AC3E}">
        <p14:creationId xmlns:p14="http://schemas.microsoft.com/office/powerpoint/2010/main" val="4267959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Egy idegen, egy munkatárs, egy barát, egy családtag, egy szomszéd. Ez volt Jézus módszere. </a:t>
            </a:r>
            <a:r>
              <a:rPr lang="hu-HU" sz="1200" i="1" kern="1200" dirty="0" smtClean="0">
                <a:solidFill>
                  <a:schemeClr val="tx1"/>
                </a:solidFill>
                <a:effectLst/>
                <a:latin typeface="+mn-lt"/>
                <a:ea typeface="+mn-ea"/>
                <a:cs typeface="+mn-cs"/>
              </a:rPr>
              <a:t>(E.G.White:</a:t>
            </a:r>
            <a:r>
              <a:rPr lang="hu-HU" sz="1200" i="1" kern="1200" baseline="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A gyógyítás szolgálata </a:t>
            </a:r>
            <a:r>
              <a:rPr lang="hu-HU" sz="1200" kern="1200" dirty="0" smtClean="0">
                <a:solidFill>
                  <a:schemeClr val="tx1"/>
                </a:solidFill>
                <a:effectLst/>
                <a:latin typeface="+mn-lt"/>
                <a:ea typeface="+mn-ea"/>
                <a:cs typeface="+mn-cs"/>
              </a:rPr>
              <a:t>143.o.). Arra összpontosított, hogy szeresse Atyja gyermekeit. Valódi, gondoskodó barátságokat kötött, s emiatt az emberek bizalmukba fogadták. Annyira törődött az emberekkel, hogy valódi szükségleteikben tudott segíteni. Jézus a szeretet magvait ültette el az emberek életébe, amitől a szívük megnyílt és Ő beszélhetett nekik mennyei Atyjáról. Vajon mi </a:t>
            </a:r>
            <a:r>
              <a:rPr lang="hu-HU" sz="1200" kern="1200" dirty="0" smtClean="0">
                <a:solidFill>
                  <a:schemeClr val="tx1"/>
                </a:solidFill>
                <a:effectLst/>
                <a:latin typeface="+mn-lt"/>
                <a:ea typeface="+mn-ea"/>
                <a:cs typeface="+mn-cs"/>
              </a:rPr>
              <a:t>is meg </a:t>
            </a:r>
            <a:r>
              <a:rPr lang="hu-HU" sz="1200" kern="1200" dirty="0" smtClean="0">
                <a:solidFill>
                  <a:schemeClr val="tx1"/>
                </a:solidFill>
                <a:effectLst/>
                <a:latin typeface="+mn-lt"/>
                <a:ea typeface="+mn-ea"/>
                <a:cs typeface="+mn-cs"/>
              </a:rPr>
              <a:t>tudjuk ezt tenni? Igen, mindnyájan képesek vagyunk rá!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Most talán kíváncsiak lettünk, hogyan is ültethetünk magokat mások életébe. Hadd adjak néhány ötletet.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F2E8A4-8E59-9B49-A4F4-F414F176C47F}" type="slidenum">
              <a:rPr lang="en-US" smtClean="0"/>
              <a:t>8</a:t>
            </a:fld>
            <a:endParaRPr lang="en-US"/>
          </a:p>
        </p:txBody>
      </p:sp>
    </p:spTree>
    <p:extLst>
      <p:ext uri="{BB962C8B-B14F-4D97-AF65-F5344CB8AC3E}">
        <p14:creationId xmlns:p14="http://schemas.microsoft.com/office/powerpoint/2010/main" val="1855822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1200" kern="1200" dirty="0" smtClean="0">
                <a:solidFill>
                  <a:schemeClr val="tx1"/>
                </a:solidFill>
                <a:effectLst/>
                <a:latin typeface="+mn-lt"/>
                <a:ea typeface="+mn-ea"/>
                <a:cs typeface="+mn-cs"/>
              </a:rPr>
              <a:t>Szeretsz olvasni? Meglátogathatod az idősotthon lakóit, és felolvashatsz nekik. Látogass el egy kórházba és olvass fel azoknak, akik erre nem képesek! Esetleg van a környezetedben valaki, aki beteg és örülne, ha valaki felolvasna neki. Ez Isten szeretetének magvetése.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F2E8A4-8E59-9B49-A4F4-F414F176C47F}" type="slidenum">
              <a:rPr lang="en-US" smtClean="0"/>
              <a:t>9</a:t>
            </a:fld>
            <a:endParaRPr lang="en-US"/>
          </a:p>
        </p:txBody>
      </p:sp>
    </p:spTree>
    <p:extLst>
      <p:ext uri="{BB962C8B-B14F-4D97-AF65-F5344CB8AC3E}">
        <p14:creationId xmlns:p14="http://schemas.microsoft.com/office/powerpoint/2010/main" val="314453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61C9E4-D7E2-F646-9617-6D3C360B10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2E8E064-916C-8B4F-B782-E61059BA2A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FEAF138-4CBA-074E-A2F2-B8D4F8FF66B6}"/>
              </a:ext>
            </a:extLst>
          </p:cNvPr>
          <p:cNvSpPr>
            <a:spLocks noGrp="1"/>
          </p:cNvSpPr>
          <p:nvPr>
            <p:ph type="dt" sz="half" idx="10"/>
          </p:nvPr>
        </p:nvSpPr>
        <p:spPr/>
        <p:txBody>
          <a:bodyPr/>
          <a:lstStyle/>
          <a:p>
            <a:fld id="{1E28E514-1AA7-6F4A-B61D-098F2015BAF5}" type="datetimeFigureOut">
              <a:rPr lang="en-US" smtClean="0"/>
              <a:t>5/6/2019</a:t>
            </a:fld>
            <a:endParaRPr lang="en-US"/>
          </a:p>
        </p:txBody>
      </p:sp>
      <p:sp>
        <p:nvSpPr>
          <p:cNvPr id="5" name="Footer Placeholder 4">
            <a:extLst>
              <a:ext uri="{FF2B5EF4-FFF2-40B4-BE49-F238E27FC236}">
                <a16:creationId xmlns="" xmlns:a16="http://schemas.microsoft.com/office/drawing/2014/main" id="{A1CAC507-2AAD-1F40-AB48-84C329B70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3AC3609-0098-8C4C-ABE6-BB25B042DA33}"/>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3793623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8C66F4-6679-8240-A3EB-416B33C1F6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DC7F1FC-0AA2-AB43-B485-09540C1490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C5AF67C-6DB6-6F43-9AFE-57D4F48EB82E}"/>
              </a:ext>
            </a:extLst>
          </p:cNvPr>
          <p:cNvSpPr>
            <a:spLocks noGrp="1"/>
          </p:cNvSpPr>
          <p:nvPr>
            <p:ph type="dt" sz="half" idx="10"/>
          </p:nvPr>
        </p:nvSpPr>
        <p:spPr/>
        <p:txBody>
          <a:bodyPr/>
          <a:lstStyle/>
          <a:p>
            <a:fld id="{1E28E514-1AA7-6F4A-B61D-098F2015BAF5}" type="datetimeFigureOut">
              <a:rPr lang="en-US" smtClean="0"/>
              <a:t>5/6/2019</a:t>
            </a:fld>
            <a:endParaRPr lang="en-US"/>
          </a:p>
        </p:txBody>
      </p:sp>
      <p:sp>
        <p:nvSpPr>
          <p:cNvPr id="5" name="Footer Placeholder 4">
            <a:extLst>
              <a:ext uri="{FF2B5EF4-FFF2-40B4-BE49-F238E27FC236}">
                <a16:creationId xmlns="" xmlns:a16="http://schemas.microsoft.com/office/drawing/2014/main" id="{03E738D5-9AB8-7943-8D10-8F2A11399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F73302-DBD5-9345-BDA9-48A19541BB6A}"/>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954613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FE7A0B2-1D1A-A945-A3D6-B371E6A067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A202DEE-5028-BD4C-B9BD-90A10D22900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19D2E5D-B171-094C-A351-39FF420AF3F7}"/>
              </a:ext>
            </a:extLst>
          </p:cNvPr>
          <p:cNvSpPr>
            <a:spLocks noGrp="1"/>
          </p:cNvSpPr>
          <p:nvPr>
            <p:ph type="dt" sz="half" idx="10"/>
          </p:nvPr>
        </p:nvSpPr>
        <p:spPr/>
        <p:txBody>
          <a:bodyPr/>
          <a:lstStyle/>
          <a:p>
            <a:fld id="{1E28E514-1AA7-6F4A-B61D-098F2015BAF5}" type="datetimeFigureOut">
              <a:rPr lang="en-US" smtClean="0"/>
              <a:t>5/6/2019</a:t>
            </a:fld>
            <a:endParaRPr lang="en-US"/>
          </a:p>
        </p:txBody>
      </p:sp>
      <p:sp>
        <p:nvSpPr>
          <p:cNvPr id="5" name="Footer Placeholder 4">
            <a:extLst>
              <a:ext uri="{FF2B5EF4-FFF2-40B4-BE49-F238E27FC236}">
                <a16:creationId xmlns="" xmlns:a16="http://schemas.microsoft.com/office/drawing/2014/main" id="{FF5FDC6E-4163-394D-ABBA-4875B5032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F62A2AF-7B4E-A247-8A16-E2BD2B319B51}"/>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387270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B4F807-0C9B-A045-988A-95671C472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E2E7165-B95A-EE47-8191-81D7842F87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D8B3794-02A7-CC49-9434-2214B541751A}"/>
              </a:ext>
            </a:extLst>
          </p:cNvPr>
          <p:cNvSpPr>
            <a:spLocks noGrp="1"/>
          </p:cNvSpPr>
          <p:nvPr>
            <p:ph type="dt" sz="half" idx="10"/>
          </p:nvPr>
        </p:nvSpPr>
        <p:spPr/>
        <p:txBody>
          <a:bodyPr/>
          <a:lstStyle/>
          <a:p>
            <a:fld id="{1E28E514-1AA7-6F4A-B61D-098F2015BAF5}" type="datetimeFigureOut">
              <a:rPr lang="en-US" smtClean="0"/>
              <a:t>5/6/2019</a:t>
            </a:fld>
            <a:endParaRPr lang="en-US"/>
          </a:p>
        </p:txBody>
      </p:sp>
      <p:sp>
        <p:nvSpPr>
          <p:cNvPr id="5" name="Footer Placeholder 4">
            <a:extLst>
              <a:ext uri="{FF2B5EF4-FFF2-40B4-BE49-F238E27FC236}">
                <a16:creationId xmlns="" xmlns:a16="http://schemas.microsoft.com/office/drawing/2014/main" id="{1ABABD29-0A92-6F4D-94D1-F1C1F93E00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3C36D12-4DDD-0142-ABBA-81921E4657CB}"/>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137067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B163F4-6BA9-D748-AAA0-A3E4BFF925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BE922B6-E54E-9C40-9CC8-C67EACC0E1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6DABD5F-C6AD-6F4D-ABA9-EA9BE99F3692}"/>
              </a:ext>
            </a:extLst>
          </p:cNvPr>
          <p:cNvSpPr>
            <a:spLocks noGrp="1"/>
          </p:cNvSpPr>
          <p:nvPr>
            <p:ph type="dt" sz="half" idx="10"/>
          </p:nvPr>
        </p:nvSpPr>
        <p:spPr/>
        <p:txBody>
          <a:bodyPr/>
          <a:lstStyle/>
          <a:p>
            <a:fld id="{1E28E514-1AA7-6F4A-B61D-098F2015BAF5}" type="datetimeFigureOut">
              <a:rPr lang="en-US" smtClean="0"/>
              <a:t>5/6/2019</a:t>
            </a:fld>
            <a:endParaRPr lang="en-US"/>
          </a:p>
        </p:txBody>
      </p:sp>
      <p:sp>
        <p:nvSpPr>
          <p:cNvPr id="5" name="Footer Placeholder 4">
            <a:extLst>
              <a:ext uri="{FF2B5EF4-FFF2-40B4-BE49-F238E27FC236}">
                <a16:creationId xmlns="" xmlns:a16="http://schemas.microsoft.com/office/drawing/2014/main" id="{2B8F3534-3A12-4546-A2EC-358158134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8A90879-6E8B-E24C-9852-ADDD5F4A7426}"/>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6223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C65E0C-7690-F04D-9F5A-B7A8ED4C3C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5336199-A8F4-9541-B8D6-9B649EB902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5E5D90B-EE05-D747-884B-B2FDCE74F7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9C1AD2E-39B6-1E4F-BEE5-44697C5637DB}"/>
              </a:ext>
            </a:extLst>
          </p:cNvPr>
          <p:cNvSpPr>
            <a:spLocks noGrp="1"/>
          </p:cNvSpPr>
          <p:nvPr>
            <p:ph type="dt" sz="half" idx="10"/>
          </p:nvPr>
        </p:nvSpPr>
        <p:spPr/>
        <p:txBody>
          <a:bodyPr/>
          <a:lstStyle/>
          <a:p>
            <a:fld id="{1E28E514-1AA7-6F4A-B61D-098F2015BAF5}" type="datetimeFigureOut">
              <a:rPr lang="en-US" smtClean="0"/>
              <a:t>5/6/2019</a:t>
            </a:fld>
            <a:endParaRPr lang="en-US"/>
          </a:p>
        </p:txBody>
      </p:sp>
      <p:sp>
        <p:nvSpPr>
          <p:cNvPr id="6" name="Footer Placeholder 5">
            <a:extLst>
              <a:ext uri="{FF2B5EF4-FFF2-40B4-BE49-F238E27FC236}">
                <a16:creationId xmlns="" xmlns:a16="http://schemas.microsoft.com/office/drawing/2014/main" id="{B8D89605-CDA9-584A-B0E6-6894610A8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F553A39-7EAA-DE4E-8D33-4F3AA399526A}"/>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256891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FEABF3-FBD0-2C4D-9E01-50CAB9A4EC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EDF2891-62A9-884F-8381-C7335FD5D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57888B2-8F3C-3940-A8C0-2893667E6B9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84EB16C-31CA-314D-885F-18E3EEA2C1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AB6C2667-2DF6-914C-9E42-D186B8F20D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1C51D04-2789-474E-8E71-C34247687E3D}"/>
              </a:ext>
            </a:extLst>
          </p:cNvPr>
          <p:cNvSpPr>
            <a:spLocks noGrp="1"/>
          </p:cNvSpPr>
          <p:nvPr>
            <p:ph type="dt" sz="half" idx="10"/>
          </p:nvPr>
        </p:nvSpPr>
        <p:spPr/>
        <p:txBody>
          <a:bodyPr/>
          <a:lstStyle/>
          <a:p>
            <a:fld id="{1E28E514-1AA7-6F4A-B61D-098F2015BAF5}" type="datetimeFigureOut">
              <a:rPr lang="en-US" smtClean="0"/>
              <a:t>5/6/2019</a:t>
            </a:fld>
            <a:endParaRPr lang="en-US"/>
          </a:p>
        </p:txBody>
      </p:sp>
      <p:sp>
        <p:nvSpPr>
          <p:cNvPr id="8" name="Footer Placeholder 7">
            <a:extLst>
              <a:ext uri="{FF2B5EF4-FFF2-40B4-BE49-F238E27FC236}">
                <a16:creationId xmlns="" xmlns:a16="http://schemas.microsoft.com/office/drawing/2014/main" id="{B6A0C22A-DC95-864E-9DCD-05F296496E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70C1009-4702-6441-AB34-412485F79DEB}"/>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98351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04FCA0-1B79-C940-855D-0B14A622D3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38B2B86-B444-C446-9717-4FB2FAAFED3E}"/>
              </a:ext>
            </a:extLst>
          </p:cNvPr>
          <p:cNvSpPr>
            <a:spLocks noGrp="1"/>
          </p:cNvSpPr>
          <p:nvPr>
            <p:ph type="dt" sz="half" idx="10"/>
          </p:nvPr>
        </p:nvSpPr>
        <p:spPr/>
        <p:txBody>
          <a:bodyPr/>
          <a:lstStyle/>
          <a:p>
            <a:fld id="{1E28E514-1AA7-6F4A-B61D-098F2015BAF5}" type="datetimeFigureOut">
              <a:rPr lang="en-US" smtClean="0"/>
              <a:t>5/6/2019</a:t>
            </a:fld>
            <a:endParaRPr lang="en-US"/>
          </a:p>
        </p:txBody>
      </p:sp>
      <p:sp>
        <p:nvSpPr>
          <p:cNvPr id="4" name="Footer Placeholder 3">
            <a:extLst>
              <a:ext uri="{FF2B5EF4-FFF2-40B4-BE49-F238E27FC236}">
                <a16:creationId xmlns="" xmlns:a16="http://schemas.microsoft.com/office/drawing/2014/main" id="{B55534D2-2EE9-2447-8764-2262DEB204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37B8E5F-4DC8-DD4C-B675-00E7BD4CC714}"/>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299515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CC16CD9-A295-1C4F-94E6-FF9764F03CCD}"/>
              </a:ext>
            </a:extLst>
          </p:cNvPr>
          <p:cNvSpPr>
            <a:spLocks noGrp="1"/>
          </p:cNvSpPr>
          <p:nvPr>
            <p:ph type="dt" sz="half" idx="10"/>
          </p:nvPr>
        </p:nvSpPr>
        <p:spPr/>
        <p:txBody>
          <a:bodyPr/>
          <a:lstStyle/>
          <a:p>
            <a:fld id="{1E28E514-1AA7-6F4A-B61D-098F2015BAF5}" type="datetimeFigureOut">
              <a:rPr lang="en-US" smtClean="0"/>
              <a:t>5/6/2019</a:t>
            </a:fld>
            <a:endParaRPr lang="en-US"/>
          </a:p>
        </p:txBody>
      </p:sp>
      <p:sp>
        <p:nvSpPr>
          <p:cNvPr id="3" name="Footer Placeholder 2">
            <a:extLst>
              <a:ext uri="{FF2B5EF4-FFF2-40B4-BE49-F238E27FC236}">
                <a16:creationId xmlns="" xmlns:a16="http://schemas.microsoft.com/office/drawing/2014/main" id="{68B74C7B-C994-1F4A-80C2-56BAE5DC6F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52ED5A0-7646-6747-8F56-A4BDC4D82A00}"/>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144194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37FDFC-C392-3C45-BBC8-2ACA2E191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F9288DA-3AAE-0E45-AE7B-4160E45982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045BAE2-B563-944F-A341-763B64038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68833F9-EBEE-B043-A6FB-DCD28EC281DD}"/>
              </a:ext>
            </a:extLst>
          </p:cNvPr>
          <p:cNvSpPr>
            <a:spLocks noGrp="1"/>
          </p:cNvSpPr>
          <p:nvPr>
            <p:ph type="dt" sz="half" idx="10"/>
          </p:nvPr>
        </p:nvSpPr>
        <p:spPr/>
        <p:txBody>
          <a:bodyPr/>
          <a:lstStyle/>
          <a:p>
            <a:fld id="{1E28E514-1AA7-6F4A-B61D-098F2015BAF5}" type="datetimeFigureOut">
              <a:rPr lang="en-US" smtClean="0"/>
              <a:t>5/6/2019</a:t>
            </a:fld>
            <a:endParaRPr lang="en-US"/>
          </a:p>
        </p:txBody>
      </p:sp>
      <p:sp>
        <p:nvSpPr>
          <p:cNvPr id="6" name="Footer Placeholder 5">
            <a:extLst>
              <a:ext uri="{FF2B5EF4-FFF2-40B4-BE49-F238E27FC236}">
                <a16:creationId xmlns="" xmlns:a16="http://schemas.microsoft.com/office/drawing/2014/main" id="{C267F190-D61B-6242-8FBB-A9CB5BD9D8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DA3D555-C6D8-3F49-A96D-8FB6488C7DD3}"/>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310128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BF8D70-85E0-6649-BD7C-3CF60E9A1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5ADDA5F-0593-1E46-973F-0280BFC27A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2736E60-7789-CA45-9401-16EB1FAFA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27D71A2-BF93-B64F-8841-5C975091A6D2}"/>
              </a:ext>
            </a:extLst>
          </p:cNvPr>
          <p:cNvSpPr>
            <a:spLocks noGrp="1"/>
          </p:cNvSpPr>
          <p:nvPr>
            <p:ph type="dt" sz="half" idx="10"/>
          </p:nvPr>
        </p:nvSpPr>
        <p:spPr/>
        <p:txBody>
          <a:bodyPr/>
          <a:lstStyle/>
          <a:p>
            <a:fld id="{1E28E514-1AA7-6F4A-B61D-098F2015BAF5}" type="datetimeFigureOut">
              <a:rPr lang="en-US" smtClean="0"/>
              <a:t>5/6/2019</a:t>
            </a:fld>
            <a:endParaRPr lang="en-US"/>
          </a:p>
        </p:txBody>
      </p:sp>
      <p:sp>
        <p:nvSpPr>
          <p:cNvPr id="6" name="Footer Placeholder 5">
            <a:extLst>
              <a:ext uri="{FF2B5EF4-FFF2-40B4-BE49-F238E27FC236}">
                <a16:creationId xmlns="" xmlns:a16="http://schemas.microsoft.com/office/drawing/2014/main" id="{C84ED174-F987-CA46-A8EB-3D103A6A09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F21BE56-08FE-F44F-83EA-1ACD1E1E8C44}"/>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426876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A1FBFCE-8479-5D43-8939-D1F77B1947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D1FA4F7-C10D-5A48-8D64-398A06A7FC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3EC5BD2-8588-1D4F-A8CD-339E60C855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8E514-1AA7-6F4A-B61D-098F2015BAF5}" type="datetimeFigureOut">
              <a:rPr lang="en-US" smtClean="0"/>
              <a:t>5/6/2019</a:t>
            </a:fld>
            <a:endParaRPr lang="en-US"/>
          </a:p>
        </p:txBody>
      </p:sp>
      <p:sp>
        <p:nvSpPr>
          <p:cNvPr id="5" name="Footer Placeholder 4">
            <a:extLst>
              <a:ext uri="{FF2B5EF4-FFF2-40B4-BE49-F238E27FC236}">
                <a16:creationId xmlns="" xmlns:a16="http://schemas.microsoft.com/office/drawing/2014/main" id="{2CCA6AFD-5901-CD48-B0D5-1F88D12F8C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988FC42-474E-4B47-B74F-8FE00B01F5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A7D5D-78A5-AC4C-83B3-C7D573BA2A84}" type="slidenum">
              <a:rPr lang="en-US" smtClean="0"/>
              <a:t>‹#›</a:t>
            </a:fld>
            <a:endParaRPr lang="en-US"/>
          </a:p>
        </p:txBody>
      </p:sp>
    </p:spTree>
    <p:extLst>
      <p:ext uri="{BB962C8B-B14F-4D97-AF65-F5344CB8AC3E}">
        <p14:creationId xmlns:p14="http://schemas.microsoft.com/office/powerpoint/2010/main" val="3902866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844B66-A865-5243-AA25-629CCBFF6DF4}"/>
              </a:ext>
            </a:extLst>
          </p:cNvPr>
          <p:cNvSpPr>
            <a:spLocks noGrp="1"/>
          </p:cNvSpPr>
          <p:nvPr>
            <p:ph type="ctrTitle"/>
          </p:nvPr>
        </p:nvSpPr>
        <p:spPr>
          <a:xfrm>
            <a:off x="5173676" y="333830"/>
            <a:ext cx="7018323" cy="2162628"/>
          </a:xfrm>
        </p:spPr>
        <p:txBody>
          <a:bodyPr vert="horz" lIns="91440" tIns="45720" rIns="91440" bIns="45720" rtlCol="0" anchor="b">
            <a:noAutofit/>
          </a:bodyPr>
          <a:lstStyle/>
          <a:p>
            <a:r>
              <a:rPr lang="hu-HU" sz="3600" b="1" dirty="0" smtClean="0">
                <a:latin typeface="Avenir Next" panose="020B0503020202020204" pitchFamily="34" charset="0"/>
              </a:rPr>
              <a:t>VESS EL </a:t>
            </a:r>
            <a:r>
              <a:rPr lang="hu-HU" sz="4000" b="1" dirty="0" smtClean="0">
                <a:solidFill>
                  <a:schemeClr val="accent6">
                    <a:lumMod val="75000"/>
                  </a:schemeClr>
                </a:solidFill>
                <a:latin typeface="Avenir Next" panose="020B0503020202020204" pitchFamily="34" charset="0"/>
              </a:rPr>
              <a:t>EGY</a:t>
            </a:r>
            <a:r>
              <a:rPr lang="en-US" sz="4000" b="1" dirty="0" smtClean="0">
                <a:solidFill>
                  <a:schemeClr val="accent6">
                    <a:lumMod val="75000"/>
                  </a:schemeClr>
                </a:solidFill>
                <a:latin typeface="Avenir Next" panose="020B0503020202020204" pitchFamily="34" charset="0"/>
              </a:rPr>
              <a:t> </a:t>
            </a:r>
            <a:r>
              <a:rPr lang="hu-HU" sz="4000" b="1" dirty="0" smtClean="0">
                <a:solidFill>
                  <a:schemeClr val="accent6">
                    <a:lumMod val="75000"/>
                  </a:schemeClr>
                </a:solidFill>
                <a:latin typeface="Avenir Next" panose="020B0503020202020204" pitchFamily="34" charset="0"/>
              </a:rPr>
              <a:t>MAGOT! </a:t>
            </a:r>
            <a:r>
              <a:rPr lang="hu-HU" sz="3600" b="1" dirty="0" smtClean="0">
                <a:latin typeface="Avenir Next" panose="020B0503020202020204" pitchFamily="34" charset="0"/>
              </a:rPr>
              <a:t>SZOLGÁLAT</a:t>
            </a:r>
            <a:r>
              <a:rPr lang="en-US" sz="3600" b="1" dirty="0" smtClean="0">
                <a:latin typeface="Avenir Next" panose="020B0503020202020204" pitchFamily="34" charset="0"/>
              </a:rPr>
              <a:t/>
            </a:r>
            <a:br>
              <a:rPr lang="en-US" sz="3600" b="1" dirty="0" smtClean="0">
                <a:latin typeface="Avenir Next" panose="020B0503020202020204" pitchFamily="34" charset="0"/>
              </a:rPr>
            </a:br>
            <a:r>
              <a:rPr lang="en-US" sz="2800" b="1" dirty="0" smtClean="0">
                <a:latin typeface="Avenir Next" panose="020B0503020202020204" pitchFamily="34" charset="0"/>
              </a:rPr>
              <a:t>[</a:t>
            </a:r>
            <a:r>
              <a:rPr lang="hu-HU" sz="2800" b="1" dirty="0" smtClean="0">
                <a:latin typeface="Avenir Next" panose="020B0503020202020204" pitchFamily="34" charset="0"/>
              </a:rPr>
              <a:t>VILÁGÍTÁS KIFELÉ</a:t>
            </a:r>
            <a:r>
              <a:rPr lang="en-US" sz="2800" b="1" dirty="0" smtClean="0">
                <a:latin typeface="Avenir Next" panose="020B0503020202020204" pitchFamily="34" charset="0"/>
              </a:rPr>
              <a:t>]</a:t>
            </a:r>
            <a:r>
              <a:rPr lang="en-US" sz="2800" b="1" dirty="0">
                <a:latin typeface="Avenir Next" panose="020B0503020202020204" pitchFamily="34" charset="0"/>
              </a:rPr>
              <a:t/>
            </a:r>
            <a:br>
              <a:rPr lang="en-US" sz="2800" b="1" dirty="0">
                <a:latin typeface="Avenir Next" panose="020B0503020202020204" pitchFamily="34" charset="0"/>
              </a:rPr>
            </a:br>
            <a:endParaRPr lang="en-US" sz="3600" b="1" dirty="0">
              <a:latin typeface="Avenir Next" panose="020B0503020202020204" pitchFamily="34" charset="0"/>
            </a:endParaRPr>
          </a:p>
        </p:txBody>
      </p:sp>
      <p:pic>
        <p:nvPicPr>
          <p:cNvPr id="7" name="Picture 6">
            <a:extLst>
              <a:ext uri="{FF2B5EF4-FFF2-40B4-BE49-F238E27FC236}">
                <a16:creationId xmlns="" xmlns:a16="http://schemas.microsoft.com/office/drawing/2014/main" id="{B6BF4D86-E475-8748-9084-1B13BC58CB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4635571" cy="6857990"/>
          </a:xfrm>
          <a:prstGeom prst="rect">
            <a:avLst/>
          </a:prstGeom>
          <a:effectLst/>
        </p:spPr>
      </p:pic>
      <p:cxnSp>
        <p:nvCxnSpPr>
          <p:cNvPr id="18" name="Straight Connector 11">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709148"/>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2F2336B2-0DA7-FD46-9977-A74B36D4D0B4}"/>
              </a:ext>
            </a:extLst>
          </p:cNvPr>
          <p:cNvSpPr>
            <a:spLocks noGrp="1"/>
          </p:cNvSpPr>
          <p:nvPr>
            <p:ph type="subTitle" idx="1"/>
          </p:nvPr>
        </p:nvSpPr>
        <p:spPr>
          <a:xfrm>
            <a:off x="5173677" y="4670580"/>
            <a:ext cx="6586489" cy="1107996"/>
          </a:xfrm>
        </p:spPr>
        <p:txBody>
          <a:bodyPr vert="horz" lIns="91440" tIns="45720" rIns="91440" bIns="45720" rtlCol="0">
            <a:noAutofit/>
          </a:bodyPr>
          <a:lstStyle/>
          <a:p>
            <a:r>
              <a:rPr lang="hu-HU" sz="1400" dirty="0" smtClean="0">
                <a:latin typeface="Book Antiqua" panose="02040602050305030304" pitchFamily="18" charset="0"/>
              </a:rPr>
              <a:t>Írta: </a:t>
            </a:r>
            <a:r>
              <a:rPr lang="en-US" sz="1400" dirty="0" smtClean="0">
                <a:latin typeface="Book Antiqua" panose="02040602050305030304" pitchFamily="18" charset="0"/>
              </a:rPr>
              <a:t>Heather-Dawn </a:t>
            </a:r>
            <a:r>
              <a:rPr lang="en-US" sz="1400" dirty="0">
                <a:latin typeface="Book Antiqua" panose="02040602050305030304" pitchFamily="18" charset="0"/>
              </a:rPr>
              <a:t>Small, </a:t>
            </a:r>
            <a:r>
              <a:rPr lang="hu-HU" sz="1400" dirty="0" smtClean="0">
                <a:latin typeface="Book Antiqua" panose="02040602050305030304" pitchFamily="18" charset="0"/>
              </a:rPr>
              <a:t>a </a:t>
            </a:r>
            <a:r>
              <a:rPr lang="en-US" sz="1400" dirty="0" smtClean="0">
                <a:latin typeface="Book Antiqua" panose="02040602050305030304" pitchFamily="18" charset="0"/>
              </a:rPr>
              <a:t> </a:t>
            </a:r>
            <a:endParaRPr lang="en-US" sz="1400" dirty="0">
              <a:latin typeface="Book Antiqua" panose="02040602050305030304" pitchFamily="18" charset="0"/>
            </a:endParaRPr>
          </a:p>
          <a:p>
            <a:r>
              <a:rPr lang="hu-HU" sz="1400" dirty="0" smtClean="0">
                <a:latin typeface="Book Antiqua" panose="02040602050305030304" pitchFamily="18" charset="0"/>
              </a:rPr>
              <a:t>Generálkonferencia Női Szolgálatok Osztályának igazgatója</a:t>
            </a:r>
          </a:p>
          <a:p>
            <a:r>
              <a:rPr lang="hu-HU" sz="1400" dirty="0" smtClean="0">
                <a:latin typeface="Book Antiqua" panose="02040602050305030304" pitchFamily="18" charset="0"/>
              </a:rPr>
              <a:t>Kivonat a Női szolgálatok: „</a:t>
            </a:r>
            <a:r>
              <a:rPr lang="hu-HU" sz="1400" i="1" dirty="0" smtClean="0">
                <a:latin typeface="Book Antiqua" panose="02040602050305030304" pitchFamily="18" charset="0"/>
              </a:rPr>
              <a:t>Az emberek elérése mindannyiunk feladata” </a:t>
            </a:r>
            <a:r>
              <a:rPr lang="hu-HU" sz="1400" dirty="0" smtClean="0">
                <a:latin typeface="Book Antiqua" panose="02040602050305030304" pitchFamily="18" charset="0"/>
              </a:rPr>
              <a:t>c. evangelizációs kézikönyvéből. </a:t>
            </a:r>
            <a:endParaRPr lang="en-US" sz="1400" dirty="0">
              <a:latin typeface="Book Antiqua" panose="02040602050305030304" pitchFamily="18" charset="0"/>
            </a:endParaRPr>
          </a:p>
        </p:txBody>
      </p:sp>
      <p:sp>
        <p:nvSpPr>
          <p:cNvPr id="9" name="Rectangle 8">
            <a:extLst>
              <a:ext uri="{FF2B5EF4-FFF2-40B4-BE49-F238E27FC236}">
                <a16:creationId xmlns="" xmlns:a16="http://schemas.microsoft.com/office/drawing/2014/main" id="{4572187F-5204-F543-9D53-A09B354D2CA0}"/>
              </a:ext>
            </a:extLst>
          </p:cNvPr>
          <p:cNvSpPr/>
          <p:nvPr/>
        </p:nvSpPr>
        <p:spPr>
          <a:xfrm>
            <a:off x="5543550" y="3004289"/>
            <a:ext cx="5846744" cy="1692771"/>
          </a:xfrm>
          <a:prstGeom prst="rect">
            <a:avLst/>
          </a:prstGeom>
        </p:spPr>
        <p:txBody>
          <a:bodyPr wrap="square">
            <a:spAutoFit/>
          </a:bodyPr>
          <a:lstStyle/>
          <a:p>
            <a:pPr algn="ctr"/>
            <a:r>
              <a:rPr lang="hu-HU" sz="2800" b="1" i="1" dirty="0" smtClean="0">
                <a:solidFill>
                  <a:schemeClr val="accent6">
                    <a:lumMod val="75000"/>
                  </a:schemeClr>
                </a:solidFill>
              </a:rPr>
              <a:t>„</a:t>
            </a:r>
            <a:r>
              <a:rPr lang="hu-HU" sz="2800" b="1" i="1" dirty="0">
                <a:solidFill>
                  <a:schemeClr val="accent6">
                    <a:lumMod val="75000"/>
                  </a:schemeClr>
                </a:solidFill>
              </a:rPr>
              <a:t>Mert ebben az a mondás igaz, </a:t>
            </a:r>
            <a:endParaRPr lang="hu-HU" sz="2800" b="1" i="1" dirty="0" smtClean="0">
              <a:solidFill>
                <a:schemeClr val="accent6">
                  <a:lumMod val="75000"/>
                </a:schemeClr>
              </a:solidFill>
            </a:endParaRPr>
          </a:p>
          <a:p>
            <a:pPr algn="ctr"/>
            <a:r>
              <a:rPr lang="hu-HU" sz="2800" b="1" i="1" dirty="0" smtClean="0">
                <a:solidFill>
                  <a:schemeClr val="accent6">
                    <a:lumMod val="75000"/>
                  </a:schemeClr>
                </a:solidFill>
              </a:rPr>
              <a:t>hogy </a:t>
            </a:r>
            <a:r>
              <a:rPr lang="hu-HU" sz="2800" b="1" i="1" dirty="0">
                <a:solidFill>
                  <a:schemeClr val="accent6">
                    <a:lumMod val="75000"/>
                  </a:schemeClr>
                </a:solidFill>
              </a:rPr>
              <a:t>más a vető, más az arató.” </a:t>
            </a:r>
            <a:endParaRPr lang="hu-HU" sz="2400" b="1" i="1" dirty="0" smtClean="0">
              <a:solidFill>
                <a:schemeClr val="accent6">
                  <a:lumMod val="75000"/>
                </a:schemeClr>
              </a:solidFill>
            </a:endParaRPr>
          </a:p>
          <a:p>
            <a:pPr algn="ctr"/>
            <a:r>
              <a:rPr lang="hu-HU" sz="2400" i="1" dirty="0" smtClean="0">
                <a:solidFill>
                  <a:schemeClr val="accent6">
                    <a:lumMod val="75000"/>
                  </a:schemeClr>
                </a:solidFill>
              </a:rPr>
              <a:t> </a:t>
            </a:r>
            <a:r>
              <a:rPr lang="hu-HU" sz="2000" i="1" dirty="0">
                <a:solidFill>
                  <a:schemeClr val="accent6">
                    <a:lumMod val="75000"/>
                  </a:schemeClr>
                </a:solidFill>
              </a:rPr>
              <a:t>János 4:37 </a:t>
            </a:r>
            <a:endParaRPr lang="hu-HU" sz="2400" dirty="0">
              <a:solidFill>
                <a:schemeClr val="accent6">
                  <a:lumMod val="75000"/>
                </a:schemeClr>
              </a:solidFill>
            </a:endParaRPr>
          </a:p>
          <a:p>
            <a:r>
              <a:rPr lang="hu-HU" sz="2400" dirty="0"/>
              <a:t> </a:t>
            </a:r>
          </a:p>
        </p:txBody>
      </p:sp>
      <p:pic>
        <p:nvPicPr>
          <p:cNvPr id="15" name="Picture 14">
            <a:extLst>
              <a:ext uri="{FF2B5EF4-FFF2-40B4-BE49-F238E27FC236}">
                <a16:creationId xmlns="" xmlns:a16="http://schemas.microsoft.com/office/drawing/2014/main" id="{CD3A4506-CD5E-A747-8DAE-3342088829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06770" y="5778576"/>
            <a:ext cx="543621" cy="380280"/>
          </a:xfrm>
          <a:prstGeom prst="rect">
            <a:avLst/>
          </a:prstGeom>
        </p:spPr>
      </p:pic>
    </p:spTree>
    <p:extLst>
      <p:ext uri="{BB962C8B-B14F-4D97-AF65-F5344CB8AC3E}">
        <p14:creationId xmlns:p14="http://schemas.microsoft.com/office/powerpoint/2010/main" val="29743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6C389D11-C794-B34E-8CEE-8B3717CE0991}"/>
              </a:ext>
            </a:extLst>
          </p:cNvPr>
          <p:cNvSpPr>
            <a:spLocks noGrp="1"/>
          </p:cNvSpPr>
          <p:nvPr>
            <p:ph idx="1"/>
          </p:nvPr>
        </p:nvSpPr>
        <p:spPr>
          <a:xfrm>
            <a:off x="464457" y="2575033"/>
            <a:ext cx="5310977" cy="3956395"/>
          </a:xfrm>
        </p:spPr>
        <p:txBody>
          <a:bodyPr>
            <a:noAutofit/>
          </a:bodyPr>
          <a:lstStyle/>
          <a:p>
            <a:pPr>
              <a:lnSpc>
                <a:spcPct val="100000"/>
              </a:lnSpc>
            </a:pPr>
            <a:r>
              <a:rPr lang="hu-HU" sz="2400" b="1" dirty="0">
                <a:solidFill>
                  <a:schemeClr val="accent6">
                    <a:lumMod val="75000"/>
                  </a:schemeClr>
                </a:solidFill>
              </a:rPr>
              <a:t>Szeretsz főzni? </a:t>
            </a:r>
            <a:r>
              <a:rPr lang="hu-HU" sz="2400" dirty="0"/>
              <a:t>Főzhetsz valamit egy betegnek. Vagy valakinek, aki éppen elvesztette egyik hozzátartozóját. Megtaníthatod valamelyik szomszédodnak, vagy munkatársadnak az egészséges ételek elkészítését. Süthetsz kenyeret és elviheted egy hajléktalanszállóra, vagy egy új szomszédnak is adhatod. </a:t>
            </a:r>
            <a:r>
              <a:rPr lang="hu-HU" sz="2400" b="1" dirty="0">
                <a:solidFill>
                  <a:schemeClr val="accent6">
                    <a:lumMod val="75000"/>
                  </a:schemeClr>
                </a:solidFill>
              </a:rPr>
              <a:t>Ez a szeretet magvetése. </a:t>
            </a:r>
            <a:endParaRPr lang="en-US" sz="2400" b="1" dirty="0">
              <a:solidFill>
                <a:schemeClr val="accent6">
                  <a:lumMod val="75000"/>
                </a:schemeClr>
              </a:solidFill>
            </a:endParaRPr>
          </a:p>
        </p:txBody>
      </p:sp>
      <p:pic>
        <p:nvPicPr>
          <p:cNvPr id="5" name="Picture 4">
            <a:extLst>
              <a:ext uri="{FF2B5EF4-FFF2-40B4-BE49-F238E27FC236}">
                <a16:creationId xmlns="" xmlns:a16="http://schemas.microsoft.com/office/drawing/2014/main" id="{203B5437-2305-4744-81DA-5A49E54D55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107574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1A447F12-2BB6-E840-9EB3-0D6D117E95E3}"/>
              </a:ext>
            </a:extLst>
          </p:cNvPr>
          <p:cNvSpPr>
            <a:spLocks noGrp="1"/>
          </p:cNvSpPr>
          <p:nvPr>
            <p:ph idx="1"/>
          </p:nvPr>
        </p:nvSpPr>
        <p:spPr>
          <a:xfrm>
            <a:off x="435430" y="2575034"/>
            <a:ext cx="5292380" cy="3462228"/>
          </a:xfrm>
        </p:spPr>
        <p:txBody>
          <a:bodyPr>
            <a:normAutofit/>
          </a:bodyPr>
          <a:lstStyle/>
          <a:p>
            <a:pPr lvl="0"/>
            <a:r>
              <a:rPr lang="hu-HU" sz="2400" b="1" dirty="0">
                <a:solidFill>
                  <a:schemeClr val="accent6">
                    <a:lumMod val="75000"/>
                  </a:schemeClr>
                </a:solidFill>
              </a:rPr>
              <a:t>Szereted a kreatív tevékenységeket? </a:t>
            </a:r>
            <a:r>
              <a:rPr lang="hu-HU" sz="2400" dirty="0"/>
              <a:t>Készíts üdvözlőkártyákat és add át olyan embereknek, akikkel naponta találkozol a szupermarketben, a gyógyszertárban, a szállodában vagy a reptéren. Hagyj náluk köszönetnyilvánító kártyát, vagy kedves, bátorító szavakat, ami egész napjukra jó hatással lehet. </a:t>
            </a:r>
            <a:r>
              <a:rPr lang="hu-HU" sz="2400" b="1" dirty="0">
                <a:solidFill>
                  <a:schemeClr val="accent6">
                    <a:lumMod val="75000"/>
                  </a:schemeClr>
                </a:solidFill>
              </a:rPr>
              <a:t>Ez is a szeretet magvetése.  </a:t>
            </a:r>
          </a:p>
          <a:p>
            <a:pPr>
              <a:lnSpc>
                <a:spcPct val="100000"/>
              </a:lnSpc>
            </a:pPr>
            <a:endParaRPr lang="en-US" sz="2400" dirty="0"/>
          </a:p>
        </p:txBody>
      </p:sp>
      <p:pic>
        <p:nvPicPr>
          <p:cNvPr id="4" name="Picture 3">
            <a:extLst>
              <a:ext uri="{FF2B5EF4-FFF2-40B4-BE49-F238E27FC236}">
                <a16:creationId xmlns="" xmlns:a16="http://schemas.microsoft.com/office/drawing/2014/main" id="{2256F023-A558-5C45-B8D4-B63B9BDBFBA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31186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8777040E-0DFA-2540-A61E-560BF7B588CB}"/>
              </a:ext>
            </a:extLst>
          </p:cNvPr>
          <p:cNvSpPr>
            <a:spLocks noGrp="1"/>
          </p:cNvSpPr>
          <p:nvPr>
            <p:ph idx="1"/>
          </p:nvPr>
        </p:nvSpPr>
        <p:spPr>
          <a:xfrm>
            <a:off x="569596" y="2517884"/>
            <a:ext cx="5120113" cy="3462228"/>
          </a:xfrm>
        </p:spPr>
        <p:txBody>
          <a:bodyPr>
            <a:normAutofit lnSpcReduction="10000"/>
          </a:bodyPr>
          <a:lstStyle/>
          <a:p>
            <a:pPr lvl="0"/>
            <a:r>
              <a:rPr lang="hu-HU" sz="2400" b="1" dirty="0">
                <a:solidFill>
                  <a:schemeClr val="accent6">
                    <a:lumMod val="75000"/>
                  </a:schemeClr>
                </a:solidFill>
              </a:rPr>
              <a:t>És ti, idősebbek, akik már nem tudtok kijárni? </a:t>
            </a:r>
            <a:r>
              <a:rPr lang="hu-HU" sz="2400" dirty="0"/>
              <a:t>Vegyétek elő a telefonkönyvet, hívjatok fel minden nap valakit és kérdezzétek meg, hogy van-e nagy gond az életükben, amiért ti is imádkozhatnátok. Meg fogtok lepődni, milyen sokan elmondják majd a problémáikat egy vadidegennek, és kérik, hogy imádkozzatok értük. </a:t>
            </a:r>
            <a:r>
              <a:rPr lang="hu-HU" sz="2400" b="1" dirty="0">
                <a:solidFill>
                  <a:schemeClr val="accent6">
                    <a:lumMod val="75000"/>
                  </a:schemeClr>
                </a:solidFill>
              </a:rPr>
              <a:t>Ez is a szeretet magvetése.  </a:t>
            </a:r>
          </a:p>
          <a:p>
            <a:pPr>
              <a:lnSpc>
                <a:spcPct val="100000"/>
              </a:lnSpc>
            </a:pPr>
            <a:endParaRPr lang="en-US" sz="2000" dirty="0"/>
          </a:p>
        </p:txBody>
      </p:sp>
      <p:pic>
        <p:nvPicPr>
          <p:cNvPr id="4" name="Picture 3">
            <a:extLst>
              <a:ext uri="{FF2B5EF4-FFF2-40B4-BE49-F238E27FC236}">
                <a16:creationId xmlns="" xmlns:a16="http://schemas.microsoft.com/office/drawing/2014/main" id="{D37C35D0-B705-314E-810A-CF393FA32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834439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2630718B-433A-6F49-A057-2E57A67FC541}"/>
              </a:ext>
            </a:extLst>
          </p:cNvPr>
          <p:cNvSpPr>
            <a:spLocks noGrp="1"/>
          </p:cNvSpPr>
          <p:nvPr>
            <p:ph idx="1"/>
          </p:nvPr>
        </p:nvSpPr>
        <p:spPr>
          <a:xfrm>
            <a:off x="502921" y="2584559"/>
            <a:ext cx="5120113" cy="1415941"/>
          </a:xfrm>
        </p:spPr>
        <p:txBody>
          <a:bodyPr>
            <a:normAutofit/>
          </a:bodyPr>
          <a:lstStyle/>
          <a:p>
            <a:pPr lvl="0"/>
            <a:r>
              <a:rPr lang="hu-HU" sz="2400" b="1" dirty="0">
                <a:solidFill>
                  <a:schemeClr val="accent6">
                    <a:lumMod val="75000"/>
                  </a:schemeClr>
                </a:solidFill>
              </a:rPr>
              <a:t>Mosolyogva mondjál köszönetet </a:t>
            </a:r>
            <a:r>
              <a:rPr lang="hu-HU" sz="2400" dirty="0"/>
              <a:t>a parkoló-őrnek!  </a:t>
            </a:r>
            <a:r>
              <a:rPr lang="hu-HU" sz="2400" b="1" dirty="0">
                <a:solidFill>
                  <a:schemeClr val="accent6">
                    <a:lumMod val="75000"/>
                  </a:schemeClr>
                </a:solidFill>
              </a:rPr>
              <a:t>Ez a szeretet magvetése.  </a:t>
            </a:r>
          </a:p>
        </p:txBody>
      </p:sp>
      <p:pic>
        <p:nvPicPr>
          <p:cNvPr id="4" name="Picture 3">
            <a:extLst>
              <a:ext uri="{FF2B5EF4-FFF2-40B4-BE49-F238E27FC236}">
                <a16:creationId xmlns="" xmlns:a16="http://schemas.microsoft.com/office/drawing/2014/main" id="{4B4A9C86-7936-E246-8242-25413EDF03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26603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F03227D9-2EC2-4542-A118-96DBCF00E527}"/>
              </a:ext>
            </a:extLst>
          </p:cNvPr>
          <p:cNvSpPr>
            <a:spLocks noGrp="1"/>
          </p:cNvSpPr>
          <p:nvPr>
            <p:ph idx="1"/>
          </p:nvPr>
        </p:nvSpPr>
        <p:spPr>
          <a:xfrm>
            <a:off x="655321" y="2575034"/>
            <a:ext cx="5120113" cy="3462228"/>
          </a:xfrm>
        </p:spPr>
        <p:txBody>
          <a:bodyPr>
            <a:normAutofit/>
          </a:bodyPr>
          <a:lstStyle/>
          <a:p>
            <a:pPr lvl="0"/>
            <a:r>
              <a:rPr lang="hu-HU" sz="2400" b="1" dirty="0">
                <a:solidFill>
                  <a:schemeClr val="accent6">
                    <a:lumMod val="75000"/>
                  </a:schemeClr>
                </a:solidFill>
              </a:rPr>
              <a:t>Szívesen meghallgatsz másokat? </a:t>
            </a:r>
            <a:r>
              <a:rPr lang="hu-HU" sz="2400" dirty="0"/>
              <a:t>Szánj rá időt, hogy meghallgatod elkeseredett ismerőseidet, ezzel enyhíthetsz terheiken és csökkentheted gondjaikat. Rengetegen vágynak kétségbeesetten arra, hogy valaki meghallgassa és igazolja érzéseiket. </a:t>
            </a:r>
            <a:r>
              <a:rPr lang="hu-HU" sz="2400" b="1" dirty="0">
                <a:solidFill>
                  <a:schemeClr val="accent6">
                    <a:lumMod val="75000"/>
                  </a:schemeClr>
                </a:solidFill>
              </a:rPr>
              <a:t>Ez is a szeretet magvetése.  </a:t>
            </a:r>
          </a:p>
          <a:p>
            <a:pPr marL="0" indent="0">
              <a:lnSpc>
                <a:spcPct val="100000"/>
              </a:lnSpc>
              <a:buNone/>
            </a:pPr>
            <a:endParaRPr lang="en-US" sz="2000" dirty="0"/>
          </a:p>
        </p:txBody>
      </p:sp>
      <p:pic>
        <p:nvPicPr>
          <p:cNvPr id="4" name="Picture 3">
            <a:extLst>
              <a:ext uri="{FF2B5EF4-FFF2-40B4-BE49-F238E27FC236}">
                <a16:creationId xmlns="" xmlns:a16="http://schemas.microsoft.com/office/drawing/2014/main" id="{5F9CEEBC-FC1E-1F4D-84C4-03D10AABAE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177631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DDE22AC4-40C1-9240-82CF-0C03978C8A3D}"/>
              </a:ext>
            </a:extLst>
          </p:cNvPr>
          <p:cNvSpPr>
            <a:spLocks noGrp="1"/>
          </p:cNvSpPr>
          <p:nvPr>
            <p:ph idx="1"/>
          </p:nvPr>
        </p:nvSpPr>
        <p:spPr>
          <a:xfrm>
            <a:off x="655321" y="2575034"/>
            <a:ext cx="5120113" cy="3462228"/>
          </a:xfrm>
        </p:spPr>
        <p:txBody>
          <a:bodyPr>
            <a:normAutofit/>
          </a:bodyPr>
          <a:lstStyle/>
          <a:p>
            <a:pPr lvl="0"/>
            <a:r>
              <a:rPr lang="hu-HU" sz="2400" b="1" dirty="0">
                <a:solidFill>
                  <a:schemeClr val="accent6">
                    <a:lumMod val="75000"/>
                  </a:schemeClr>
                </a:solidFill>
              </a:rPr>
              <a:t>Vállalj önkéntes korrepetálást </a:t>
            </a:r>
            <a:r>
              <a:rPr lang="hu-HU" sz="2400" dirty="0"/>
              <a:t>a gyülekezetben, vagy a környezetedben, olyan gyerekeknek, akik nehezen tudják tartani a lépést az iskolában. </a:t>
            </a:r>
            <a:r>
              <a:rPr lang="hu-HU" sz="2400" b="1" dirty="0">
                <a:solidFill>
                  <a:schemeClr val="accent6">
                    <a:lumMod val="75000"/>
                  </a:schemeClr>
                </a:solidFill>
              </a:rPr>
              <a:t>Ez is a szeretet magvetése.  </a:t>
            </a:r>
          </a:p>
          <a:p>
            <a:pPr marL="0" indent="0">
              <a:lnSpc>
                <a:spcPct val="100000"/>
              </a:lnSpc>
              <a:buNone/>
            </a:pPr>
            <a:endParaRPr lang="en-US" sz="2000" dirty="0"/>
          </a:p>
        </p:txBody>
      </p:sp>
      <p:pic>
        <p:nvPicPr>
          <p:cNvPr id="4" name="Picture 3">
            <a:extLst>
              <a:ext uri="{FF2B5EF4-FFF2-40B4-BE49-F238E27FC236}">
                <a16:creationId xmlns="" xmlns:a16="http://schemas.microsoft.com/office/drawing/2014/main" id="{E2D4F36E-8007-B24B-9B96-DF8F5ED0C9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75650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35D72A6-29CE-5A4C-89F2-DD0CAA45FF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F8656E53-6D0D-644D-9076-872630526950}"/>
              </a:ext>
            </a:extLst>
          </p:cNvPr>
          <p:cNvSpPr>
            <a:spLocks noGrp="1"/>
          </p:cNvSpPr>
          <p:nvPr>
            <p:ph idx="1"/>
          </p:nvPr>
        </p:nvSpPr>
        <p:spPr>
          <a:xfrm>
            <a:off x="296916" y="3337139"/>
            <a:ext cx="5103759" cy="2911261"/>
          </a:xfrm>
        </p:spPr>
        <p:txBody>
          <a:bodyPr anchor="ctr">
            <a:normAutofit/>
          </a:bodyPr>
          <a:lstStyle/>
          <a:p>
            <a:pPr marL="0" indent="0" algn="ctr">
              <a:buNone/>
            </a:pPr>
            <a:r>
              <a:rPr lang="hu-HU" dirty="0" smtClean="0"/>
              <a:t>Még </a:t>
            </a:r>
            <a:r>
              <a:rPr lang="hu-HU" dirty="0"/>
              <a:t>ha úgy érezzük is, hogy nem sokan lehetnek aratók, a vetésre mi mindnyájan elhívást kaptunk. A gyülekezet minden egyes tagja arra hívatott, hogy részt vegyen </a:t>
            </a:r>
            <a:r>
              <a:rPr lang="hu-HU" b="1" dirty="0">
                <a:solidFill>
                  <a:schemeClr val="accent6">
                    <a:lumMod val="75000"/>
                  </a:schemeClr>
                </a:solidFill>
              </a:rPr>
              <a:t>a világért végzett nagy munkában.  </a:t>
            </a:r>
          </a:p>
          <a:p>
            <a:pPr marL="0" indent="0" algn="ctr">
              <a:lnSpc>
                <a:spcPct val="100000"/>
              </a:lnSpc>
              <a:buNone/>
            </a:pPr>
            <a:endParaRPr lang="en-US" sz="2400" b="1" dirty="0">
              <a:solidFill>
                <a:schemeClr val="accent6">
                  <a:lumMod val="75000"/>
                </a:schemeClr>
              </a:solidFill>
            </a:endParaRPr>
          </a:p>
        </p:txBody>
      </p:sp>
      <p:sp>
        <p:nvSpPr>
          <p:cNvPr id="5" name="Rectangle 4">
            <a:extLst>
              <a:ext uri="{FF2B5EF4-FFF2-40B4-BE49-F238E27FC236}">
                <a16:creationId xmlns="" xmlns:a16="http://schemas.microsoft.com/office/drawing/2014/main" id="{C84E2E38-65E7-A041-A1D9-A05946564415}"/>
              </a:ext>
            </a:extLst>
          </p:cNvPr>
          <p:cNvSpPr/>
          <p:nvPr/>
        </p:nvSpPr>
        <p:spPr>
          <a:xfrm>
            <a:off x="116114" y="2369823"/>
            <a:ext cx="5901057" cy="461665"/>
          </a:xfrm>
          <a:prstGeom prst="rect">
            <a:avLst/>
          </a:prstGeom>
        </p:spPr>
        <p:txBody>
          <a:bodyPr wrap="square">
            <a:spAutoFit/>
          </a:bodyPr>
          <a:lstStyle/>
          <a:p>
            <a:r>
              <a:rPr lang="hu-HU" sz="2400" b="1" dirty="0" smtClean="0"/>
              <a:t>VAJON VETŐK VAGYUNK, VAGY ARATÓK? </a:t>
            </a:r>
            <a:endParaRPr lang="en-US" sz="2400" b="1" dirty="0"/>
          </a:p>
        </p:txBody>
      </p:sp>
    </p:spTree>
    <p:extLst>
      <p:ext uri="{BB962C8B-B14F-4D97-AF65-F5344CB8AC3E}">
        <p14:creationId xmlns:p14="http://schemas.microsoft.com/office/powerpoint/2010/main" val="358554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CEB41C5C-0F34-4DDA-9D7C-5E717F35F6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C8A30F0D-4D1D-BB45-9EFE-4CA7B21966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0314" y="484632"/>
            <a:ext cx="3875372" cy="5733287"/>
          </a:xfrm>
          <a:prstGeom prst="rect">
            <a:avLst/>
          </a:prstGeom>
        </p:spPr>
      </p:pic>
      <p:sp>
        <p:nvSpPr>
          <p:cNvPr id="3" name="Content Placeholder 2">
            <a:extLst>
              <a:ext uri="{FF2B5EF4-FFF2-40B4-BE49-F238E27FC236}">
                <a16:creationId xmlns="" xmlns:a16="http://schemas.microsoft.com/office/drawing/2014/main" id="{2C74B8FB-EFB2-0A4F-B4B7-FAEA0A814F08}"/>
              </a:ext>
            </a:extLst>
          </p:cNvPr>
          <p:cNvSpPr>
            <a:spLocks noGrp="1"/>
          </p:cNvSpPr>
          <p:nvPr>
            <p:ph idx="1"/>
          </p:nvPr>
        </p:nvSpPr>
        <p:spPr>
          <a:xfrm>
            <a:off x="6384727" y="1283091"/>
            <a:ext cx="5235490" cy="4832701"/>
          </a:xfrm>
        </p:spPr>
        <p:txBody>
          <a:bodyPr>
            <a:normAutofit/>
          </a:bodyPr>
          <a:lstStyle/>
          <a:p>
            <a:pPr marL="0" indent="0" algn="ctr">
              <a:buNone/>
            </a:pPr>
            <a:r>
              <a:rPr lang="hu-HU" sz="2400" dirty="0"/>
              <a:t>A kérdés az, hogy mit teszünk? Isten segítsen felismerni a saját részünket vetőként és aratóként egyaránt!  Amint biztosan tudjuk, mi a dolgunk, mi az, amit szívesen és szeretettel tudunk tenni, menjünk és használjuk tehetségünket, lelki ajándékainkat a lelkek elérése érdekében és </a:t>
            </a:r>
            <a:endParaRPr lang="hu-HU" sz="2400" dirty="0" smtClean="0"/>
          </a:p>
          <a:p>
            <a:pPr marL="0" indent="0" algn="ctr">
              <a:buNone/>
            </a:pPr>
            <a:r>
              <a:rPr lang="hu-HU" sz="2400" b="1" dirty="0" smtClean="0">
                <a:solidFill>
                  <a:schemeClr val="accent6">
                    <a:lumMod val="75000"/>
                  </a:schemeClr>
                </a:solidFill>
              </a:rPr>
              <a:t>vessük </a:t>
            </a:r>
            <a:r>
              <a:rPr lang="hu-HU" sz="2400" b="1" dirty="0">
                <a:solidFill>
                  <a:schemeClr val="accent6">
                    <a:lumMod val="75000"/>
                  </a:schemeClr>
                </a:solidFill>
              </a:rPr>
              <a:t>el Jézus szeretetének magvait az emberek életében!</a:t>
            </a:r>
          </a:p>
          <a:p>
            <a:pPr marL="0" indent="0" algn="ctr">
              <a:lnSpc>
                <a:spcPct val="150000"/>
              </a:lnSpc>
              <a:buNone/>
            </a:pPr>
            <a:endParaRPr lang="en-US" sz="2400" dirty="0"/>
          </a:p>
        </p:txBody>
      </p:sp>
    </p:spTree>
    <p:extLst>
      <p:ext uri="{BB962C8B-B14F-4D97-AF65-F5344CB8AC3E}">
        <p14:creationId xmlns:p14="http://schemas.microsoft.com/office/powerpoint/2010/main" val="2664829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62888A5-B58E-0648-B8BB-49D6FB69EC60}"/>
              </a:ext>
            </a:extLst>
          </p:cNvPr>
          <p:cNvSpPr>
            <a:spLocks noGrp="1"/>
          </p:cNvSpPr>
          <p:nvPr>
            <p:ph idx="1"/>
          </p:nvPr>
        </p:nvSpPr>
        <p:spPr>
          <a:xfrm>
            <a:off x="458430" y="1981201"/>
            <a:ext cx="6586489" cy="2609849"/>
          </a:xfrm>
        </p:spPr>
        <p:txBody>
          <a:bodyPr>
            <a:normAutofit/>
          </a:bodyPr>
          <a:lstStyle/>
          <a:p>
            <a:pPr marL="0" indent="0" algn="ctr">
              <a:buNone/>
            </a:pPr>
            <a:r>
              <a:rPr lang="hu-HU" dirty="0" smtClean="0">
                <a:latin typeface="Avenir Next" panose="020B0503020202020204" pitchFamily="34" charset="0"/>
              </a:rPr>
              <a:t>„</a:t>
            </a:r>
            <a:r>
              <a:rPr lang="hu-HU" dirty="0" smtClean="0"/>
              <a:t>MERT EBBEN AZ A MONDÁS IGAZ, </a:t>
            </a:r>
          </a:p>
          <a:p>
            <a:pPr marL="0" indent="0" algn="ctr">
              <a:buNone/>
            </a:pPr>
            <a:r>
              <a:rPr lang="hu-HU" dirty="0" smtClean="0"/>
              <a:t>HOGY MÁS A VETŐ, MÁS AZ ARATÓ.” </a:t>
            </a:r>
          </a:p>
          <a:p>
            <a:pPr marL="0" indent="0" algn="ctr">
              <a:buNone/>
            </a:pPr>
            <a:endParaRPr lang="hu-HU" dirty="0" smtClean="0"/>
          </a:p>
          <a:p>
            <a:pPr marL="0" indent="0" algn="ctr">
              <a:buNone/>
            </a:pPr>
            <a:r>
              <a:rPr lang="hu-HU" dirty="0" smtClean="0"/>
              <a:t> </a:t>
            </a:r>
            <a:r>
              <a:rPr lang="hu-HU" sz="2400" dirty="0" smtClean="0"/>
              <a:t>JÁNOS 4:37 </a:t>
            </a:r>
          </a:p>
          <a:p>
            <a:pPr marL="0" indent="0" algn="ctr">
              <a:buNone/>
            </a:pPr>
            <a:r>
              <a:rPr lang="hu-HU" sz="2400" dirty="0" smtClean="0"/>
              <a:t> </a:t>
            </a:r>
          </a:p>
          <a:p>
            <a:pPr marL="0" indent="0" algn="ctr">
              <a:lnSpc>
                <a:spcPct val="150000"/>
              </a:lnSpc>
              <a:buNone/>
            </a:pPr>
            <a:endParaRPr lang="en-US" sz="2400" dirty="0">
              <a:latin typeface="Avenir Next" panose="020B0503020202020204" pitchFamily="34" charset="0"/>
            </a:endParaRPr>
          </a:p>
        </p:txBody>
      </p:sp>
      <p:pic>
        <p:nvPicPr>
          <p:cNvPr id="4" name="Picture 3">
            <a:extLst>
              <a:ext uri="{FF2B5EF4-FFF2-40B4-BE49-F238E27FC236}">
                <a16:creationId xmlns="" xmlns:a16="http://schemas.microsoft.com/office/drawing/2014/main" id="{B9244C70-AE49-EF4C-B701-D36DC50ADC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6408" y="10"/>
            <a:ext cx="4635591" cy="6857990"/>
          </a:xfrm>
          <a:prstGeom prst="rect">
            <a:avLst/>
          </a:prstGeom>
          <a:effectLst/>
        </p:spPr>
      </p:pic>
    </p:spTree>
    <p:extLst>
      <p:ext uri="{BB962C8B-B14F-4D97-AF65-F5344CB8AC3E}">
        <p14:creationId xmlns:p14="http://schemas.microsoft.com/office/powerpoint/2010/main" val="4123088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6A75983-C000-BB46-A117-5FB55C1791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093F9857-F751-BB44-B70F-384C5FC04066}"/>
              </a:ext>
            </a:extLst>
          </p:cNvPr>
          <p:cNvSpPr>
            <a:spLocks noGrp="1"/>
          </p:cNvSpPr>
          <p:nvPr>
            <p:ph idx="1"/>
          </p:nvPr>
        </p:nvSpPr>
        <p:spPr>
          <a:xfrm>
            <a:off x="525516" y="2665098"/>
            <a:ext cx="4593021" cy="2619839"/>
          </a:xfrm>
        </p:spPr>
        <p:txBody>
          <a:bodyPr anchor="ctr">
            <a:normAutofit/>
          </a:bodyPr>
          <a:lstStyle/>
          <a:p>
            <a:pPr marL="0" indent="0" algn="ctr">
              <a:buNone/>
            </a:pPr>
            <a:r>
              <a:rPr lang="hu-HU" b="1" dirty="0" smtClean="0">
                <a:solidFill>
                  <a:schemeClr val="accent6">
                    <a:lumMod val="75000"/>
                  </a:schemeClr>
                </a:solidFill>
              </a:rPr>
              <a:t>„más </a:t>
            </a:r>
            <a:r>
              <a:rPr lang="hu-HU" b="1" dirty="0">
                <a:solidFill>
                  <a:schemeClr val="accent6">
                    <a:lumMod val="75000"/>
                  </a:schemeClr>
                </a:solidFill>
              </a:rPr>
              <a:t>a vető, más az arató.” </a:t>
            </a:r>
            <a:endParaRPr lang="hu-HU" b="1" dirty="0" smtClean="0">
              <a:solidFill>
                <a:schemeClr val="accent6">
                  <a:lumMod val="75000"/>
                </a:schemeClr>
              </a:solidFill>
            </a:endParaRPr>
          </a:p>
          <a:p>
            <a:pPr marL="0" indent="0" algn="ctr">
              <a:buNone/>
            </a:pPr>
            <a:r>
              <a:rPr lang="hu-HU" sz="2400" dirty="0" smtClean="0"/>
              <a:t>János 4:37 </a:t>
            </a:r>
            <a:endParaRPr lang="hu-HU" sz="2400" dirty="0"/>
          </a:p>
        </p:txBody>
      </p:sp>
    </p:spTree>
    <p:extLst>
      <p:ext uri="{BB962C8B-B14F-4D97-AF65-F5344CB8AC3E}">
        <p14:creationId xmlns:p14="http://schemas.microsoft.com/office/powerpoint/2010/main" val="271834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7A3FCF8-AD52-5B4B-9A18-7827683410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2"/>
          <a:stretch/>
        </p:blipFill>
        <p:spPr>
          <a:xfrm>
            <a:off x="20" y="10"/>
            <a:ext cx="4635571" cy="6857990"/>
          </a:xfrm>
          <a:prstGeom prst="rect">
            <a:avLst/>
          </a:prstGeom>
          <a:effectLst/>
        </p:spPr>
      </p:pic>
      <p:cxnSp>
        <p:nvCxnSpPr>
          <p:cNvPr id="9" name="Straight Connector 8">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BEC23B"/>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398777AA-AFB1-8849-BF4B-614BCBA00162}"/>
              </a:ext>
            </a:extLst>
          </p:cNvPr>
          <p:cNvSpPr>
            <a:spLocks noGrp="1"/>
          </p:cNvSpPr>
          <p:nvPr>
            <p:ph idx="1"/>
          </p:nvPr>
        </p:nvSpPr>
        <p:spPr>
          <a:xfrm>
            <a:off x="4965431" y="2619376"/>
            <a:ext cx="6586489" cy="2381250"/>
          </a:xfrm>
        </p:spPr>
        <p:txBody>
          <a:bodyPr>
            <a:normAutofit/>
          </a:bodyPr>
          <a:lstStyle/>
          <a:p>
            <a:pPr marL="0" indent="0">
              <a:lnSpc>
                <a:spcPct val="100000"/>
              </a:lnSpc>
              <a:buNone/>
            </a:pPr>
            <a:r>
              <a:rPr lang="hu-HU" sz="2000" dirty="0"/>
              <a:t>Mit értett Jézus ezalatt? Nem nehéz megérteni hasonlatának alkalmazását, ha a vetés és aratás körforgására gondolunk. </a:t>
            </a:r>
            <a:endParaRPr lang="hu-HU" sz="2000" dirty="0" smtClean="0"/>
          </a:p>
          <a:p>
            <a:pPr marL="0" indent="0">
              <a:lnSpc>
                <a:spcPct val="100000"/>
              </a:lnSpc>
              <a:buNone/>
            </a:pPr>
            <a:endParaRPr lang="en-US" sz="2000" dirty="0"/>
          </a:p>
          <a:p>
            <a:pPr marL="0" indent="0" algn="ctr">
              <a:lnSpc>
                <a:spcPct val="100000"/>
              </a:lnSpc>
              <a:buNone/>
            </a:pPr>
            <a:r>
              <a:rPr lang="hu-HU" sz="2000" b="1" dirty="0" smtClean="0">
                <a:solidFill>
                  <a:schemeClr val="accent6">
                    <a:lumMod val="75000"/>
                  </a:schemeClr>
                </a:solidFill>
              </a:rPr>
              <a:t>JÉZUS AZT MONDJA, HOGY OLYAN EMBEREK IS ARATNAK, AKIK SOHA NEM VETETTEK.  </a:t>
            </a:r>
            <a:r>
              <a:rPr lang="en-US" sz="2000" b="1" dirty="0" smtClean="0">
                <a:solidFill>
                  <a:schemeClr val="accent6">
                    <a:lumMod val="75000"/>
                  </a:schemeClr>
                </a:solidFill>
              </a:rPr>
              <a:t> </a:t>
            </a:r>
          </a:p>
          <a:p>
            <a:pPr>
              <a:lnSpc>
                <a:spcPct val="100000"/>
              </a:lnSpc>
            </a:pPr>
            <a:endParaRPr lang="en-US" sz="2000" dirty="0"/>
          </a:p>
        </p:txBody>
      </p:sp>
    </p:spTree>
    <p:extLst>
      <p:ext uri="{BB962C8B-B14F-4D97-AF65-F5344CB8AC3E}">
        <p14:creationId xmlns:p14="http://schemas.microsoft.com/office/powerpoint/2010/main" val="3496483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491FB7E0-20FC-0B4B-86F5-D086F61E99EE}"/>
              </a:ext>
            </a:extLst>
          </p:cNvPr>
          <p:cNvSpPr>
            <a:spLocks noGrp="1"/>
          </p:cNvSpPr>
          <p:nvPr>
            <p:ph idx="1"/>
          </p:nvPr>
        </p:nvSpPr>
        <p:spPr>
          <a:xfrm>
            <a:off x="613954" y="2531836"/>
            <a:ext cx="5120114" cy="3494087"/>
          </a:xfrm>
        </p:spPr>
        <p:txBody>
          <a:bodyPr>
            <a:normAutofit/>
          </a:bodyPr>
          <a:lstStyle/>
          <a:p>
            <a:pPr marL="0" indent="0">
              <a:buNone/>
            </a:pPr>
            <a:endParaRPr lang="hu-HU" sz="2400" dirty="0"/>
          </a:p>
          <a:p>
            <a:pPr marL="0" indent="0" algn="ctr">
              <a:buNone/>
            </a:pPr>
            <a:r>
              <a:rPr lang="hu-HU" i="1" dirty="0"/>
              <a:t>„</a:t>
            </a:r>
            <a:r>
              <a:rPr lang="hu-HU" dirty="0"/>
              <a:t>Elmenvén azért, tegyetek tanítványokká minden népeket, megkeresztelvén őket az Atyának, a Fiúnak és a Szent Léleknek nevében</a:t>
            </a:r>
            <a:r>
              <a:rPr lang="hu-HU" dirty="0" smtClean="0"/>
              <a:t>.”</a:t>
            </a:r>
            <a:endParaRPr lang="hu-HU" sz="3200" dirty="0"/>
          </a:p>
          <a:p>
            <a:pPr marL="0" indent="0" algn="ctr">
              <a:lnSpc>
                <a:spcPct val="150000"/>
              </a:lnSpc>
              <a:buNone/>
            </a:pPr>
            <a:r>
              <a:rPr lang="hu-HU" sz="2000" dirty="0" smtClean="0"/>
              <a:t>Máté </a:t>
            </a:r>
            <a:r>
              <a:rPr lang="en-US" sz="2000" dirty="0" smtClean="0"/>
              <a:t>28:19</a:t>
            </a:r>
            <a:r>
              <a:rPr lang="hu-HU" sz="2000" dirty="0" smtClean="0"/>
              <a:t> </a:t>
            </a:r>
            <a:endParaRPr lang="en-US" sz="2000" dirty="0"/>
          </a:p>
          <a:p>
            <a:pPr marL="0" indent="0" algn="ctr">
              <a:lnSpc>
                <a:spcPct val="150000"/>
              </a:lnSpc>
              <a:buNone/>
            </a:pPr>
            <a:endParaRPr lang="en-US" sz="2400" dirty="0"/>
          </a:p>
        </p:txBody>
      </p:sp>
      <p:pic>
        <p:nvPicPr>
          <p:cNvPr id="4" name="Picture 3">
            <a:extLst>
              <a:ext uri="{FF2B5EF4-FFF2-40B4-BE49-F238E27FC236}">
                <a16:creationId xmlns="" xmlns:a16="http://schemas.microsoft.com/office/drawing/2014/main" id="{6AD3C76E-5AAD-1945-8989-021D75A8E1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64640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FBFAAF8-043E-EF4D-8EFE-0730597DCD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2"/>
          <a:stretch/>
        </p:blipFill>
        <p:spPr>
          <a:xfrm>
            <a:off x="20" y="10"/>
            <a:ext cx="4635571" cy="6857990"/>
          </a:xfrm>
          <a:prstGeom prst="rect">
            <a:avLst/>
          </a:prstGeom>
          <a:effectLst/>
        </p:spPr>
      </p:pic>
      <p:cxnSp>
        <p:nvCxnSpPr>
          <p:cNvPr id="9" name="Straight Connector 8">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BEC23B"/>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8AE59BB2-8FC7-5945-9C6F-7DAB7FF4A85D}"/>
              </a:ext>
            </a:extLst>
          </p:cNvPr>
          <p:cNvSpPr>
            <a:spLocks noGrp="1"/>
          </p:cNvSpPr>
          <p:nvPr>
            <p:ph idx="1"/>
          </p:nvPr>
        </p:nvSpPr>
        <p:spPr>
          <a:xfrm>
            <a:off x="4965431" y="2438400"/>
            <a:ext cx="6586489" cy="3785419"/>
          </a:xfrm>
        </p:spPr>
        <p:txBody>
          <a:bodyPr>
            <a:normAutofit/>
          </a:bodyPr>
          <a:lstStyle/>
          <a:p>
            <a:pPr marL="0" indent="0" algn="ctr">
              <a:lnSpc>
                <a:spcPct val="150000"/>
              </a:lnSpc>
              <a:buNone/>
            </a:pPr>
            <a:r>
              <a:rPr lang="hu-HU" dirty="0"/>
              <a:t>Isten itt </a:t>
            </a:r>
            <a:r>
              <a:rPr lang="hu-HU" b="1" dirty="0">
                <a:solidFill>
                  <a:schemeClr val="accent6">
                    <a:lumMod val="75000"/>
                  </a:schemeClr>
                </a:solidFill>
              </a:rPr>
              <a:t>minden </a:t>
            </a:r>
            <a:r>
              <a:rPr lang="hu-HU" dirty="0"/>
              <a:t>hívőt, mindnyájunkat arra szólít, hogy menjünk, és mondjuk el a jó hírt a világnak. Kétségtelen, hogy az evangélium megosztásának módjai különbözők lehetnek. </a:t>
            </a:r>
            <a:endParaRPr lang="en-US" dirty="0"/>
          </a:p>
        </p:txBody>
      </p:sp>
    </p:spTree>
    <p:extLst>
      <p:ext uri="{BB962C8B-B14F-4D97-AF65-F5344CB8AC3E}">
        <p14:creationId xmlns:p14="http://schemas.microsoft.com/office/powerpoint/2010/main" val="157623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2C78ED7-2B42-604D-B19D-48D3A7A345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1CCBE383-82DE-C748-8F65-2205E862270F}"/>
              </a:ext>
            </a:extLst>
          </p:cNvPr>
          <p:cNvSpPr>
            <a:spLocks noGrp="1"/>
          </p:cNvSpPr>
          <p:nvPr>
            <p:ph idx="1"/>
          </p:nvPr>
        </p:nvSpPr>
        <p:spPr>
          <a:xfrm>
            <a:off x="525516" y="3091543"/>
            <a:ext cx="4593021" cy="2945869"/>
          </a:xfrm>
        </p:spPr>
        <p:txBody>
          <a:bodyPr anchor="ctr">
            <a:normAutofit lnSpcReduction="10000"/>
          </a:bodyPr>
          <a:lstStyle/>
          <a:p>
            <a:pPr marL="0" indent="0">
              <a:buNone/>
            </a:pPr>
            <a:endParaRPr lang="hu-HU" sz="2400" dirty="0"/>
          </a:p>
          <a:p>
            <a:pPr marL="0" indent="0" algn="ctr">
              <a:buNone/>
            </a:pPr>
            <a:r>
              <a:rPr lang="hu-HU" b="1" dirty="0">
                <a:solidFill>
                  <a:schemeClr val="accent6">
                    <a:lumMod val="75000"/>
                  </a:schemeClr>
                </a:solidFill>
              </a:rPr>
              <a:t>Sokféleképpen</a:t>
            </a:r>
            <a:r>
              <a:rPr lang="hu-HU" dirty="0"/>
              <a:t> vethetünk magot, de a legjobb módja </a:t>
            </a:r>
            <a:r>
              <a:rPr lang="hu-HU" b="1" dirty="0">
                <a:solidFill>
                  <a:schemeClr val="accent6">
                    <a:lumMod val="75000"/>
                  </a:schemeClr>
                </a:solidFill>
              </a:rPr>
              <a:t>a szeretet magvainak hintése </a:t>
            </a:r>
            <a:r>
              <a:rPr lang="hu-HU" dirty="0"/>
              <a:t>mindenki életébe, akivel csak találkozunk.   </a:t>
            </a:r>
          </a:p>
          <a:p>
            <a:pPr marL="0" indent="0" algn="ctr">
              <a:buNone/>
            </a:pPr>
            <a:r>
              <a:rPr lang="hu-HU" dirty="0"/>
              <a:t> </a:t>
            </a:r>
          </a:p>
          <a:p>
            <a:pPr marL="0" indent="0" algn="ctr">
              <a:lnSpc>
                <a:spcPct val="100000"/>
              </a:lnSpc>
              <a:buNone/>
            </a:pPr>
            <a:endParaRPr lang="en-US" sz="2400" dirty="0"/>
          </a:p>
        </p:txBody>
      </p:sp>
    </p:spTree>
    <p:extLst>
      <p:ext uri="{BB962C8B-B14F-4D97-AF65-F5344CB8AC3E}">
        <p14:creationId xmlns:p14="http://schemas.microsoft.com/office/powerpoint/2010/main" val="248895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75F3DDB-E6D1-FC49-AF18-908A87A469CE}"/>
              </a:ext>
            </a:extLst>
          </p:cNvPr>
          <p:cNvSpPr>
            <a:spLocks noGrp="1"/>
          </p:cNvSpPr>
          <p:nvPr>
            <p:ph idx="1"/>
          </p:nvPr>
        </p:nvSpPr>
        <p:spPr>
          <a:xfrm>
            <a:off x="522514" y="1019174"/>
            <a:ext cx="6164035" cy="5279420"/>
          </a:xfrm>
        </p:spPr>
        <p:txBody>
          <a:bodyPr>
            <a:noAutofit/>
          </a:bodyPr>
          <a:lstStyle/>
          <a:p>
            <a:pPr marL="0" indent="0" algn="ctr">
              <a:buNone/>
            </a:pPr>
            <a:r>
              <a:rPr lang="hu-HU" dirty="0"/>
              <a:t>Ez volt Jézus módszere. </a:t>
            </a:r>
            <a:r>
              <a:rPr lang="hu-HU" i="1" dirty="0" smtClean="0"/>
              <a:t>(E.G: White:A </a:t>
            </a:r>
            <a:r>
              <a:rPr lang="hu-HU" i="1" dirty="0"/>
              <a:t>gyógyítás szolgálata </a:t>
            </a:r>
            <a:r>
              <a:rPr lang="hu-HU" dirty="0"/>
              <a:t>143.o.). Arra összpontosított, hogy szeresse Atyja gyermekeit. Valódi, gondoskodó barátságokat kötött, s emiatt az emberek bizalmukba fogadták. Annyira törődött az emberekkel, hogy valódi szükségleteikben tudott segíteni. Jézus a szeretet magvait ültette el az emberek életébe, amitől a szívük megnyílt és Ő beszélhetett nekik mennyei Atyjáról. Vajon mi </a:t>
            </a:r>
            <a:r>
              <a:rPr lang="hu-HU" dirty="0" smtClean="0"/>
              <a:t>is meg </a:t>
            </a:r>
            <a:r>
              <a:rPr lang="hu-HU" dirty="0"/>
              <a:t>tudjuk </a:t>
            </a:r>
            <a:r>
              <a:rPr lang="hu-HU" dirty="0" smtClean="0"/>
              <a:t>ezt </a:t>
            </a:r>
            <a:r>
              <a:rPr lang="hu-HU" dirty="0"/>
              <a:t>tenni? </a:t>
            </a:r>
            <a:endParaRPr lang="hu-HU" dirty="0" smtClean="0"/>
          </a:p>
          <a:p>
            <a:pPr marL="0" indent="0" algn="ctr">
              <a:buNone/>
            </a:pPr>
            <a:r>
              <a:rPr lang="hu-HU" b="1" dirty="0" smtClean="0">
                <a:solidFill>
                  <a:schemeClr val="accent6">
                    <a:lumMod val="75000"/>
                  </a:schemeClr>
                </a:solidFill>
              </a:rPr>
              <a:t>Igen</a:t>
            </a:r>
            <a:r>
              <a:rPr lang="hu-HU" b="1" dirty="0">
                <a:solidFill>
                  <a:schemeClr val="accent6">
                    <a:lumMod val="75000"/>
                  </a:schemeClr>
                </a:solidFill>
              </a:rPr>
              <a:t>, mindnyájan képesek vagyunk rá! </a:t>
            </a:r>
          </a:p>
          <a:p>
            <a:pPr marL="0" indent="0" algn="ctr">
              <a:lnSpc>
                <a:spcPct val="150000"/>
              </a:lnSpc>
              <a:buNone/>
            </a:pPr>
            <a:endParaRPr lang="en-US" dirty="0"/>
          </a:p>
        </p:txBody>
      </p:sp>
      <p:sp>
        <p:nvSpPr>
          <p:cNvPr id="9" name="Rectangle 8">
            <a:extLst>
              <a:ext uri="{FF2B5EF4-FFF2-40B4-BE49-F238E27FC236}">
                <a16:creationId xmlns="" xmlns:a16="http://schemas.microsoft.com/office/drawing/2014/main" id="{8E20FA99-AAAC-4AF3-9FAE-707420324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56410" y="0"/>
            <a:ext cx="4636008" cy="6858000"/>
          </a:xfrm>
          <a:prstGeom prst="rect">
            <a:avLst/>
          </a:prstGeom>
          <a:solidFill>
            <a:srgbClr val="525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 xmlns:a16="http://schemas.microsoft.com/office/drawing/2014/main" id="{9573BE85-6043-4C3A-A7DD-483A0A5FB7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B7A9F04C-62A7-A04F-98BE-A0511318FF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8205634" y="722376"/>
            <a:ext cx="3337560" cy="5413248"/>
          </a:xfrm>
          <a:prstGeom prst="rect">
            <a:avLst/>
          </a:prstGeom>
          <a:effectLst/>
        </p:spPr>
      </p:pic>
    </p:spTree>
    <p:extLst>
      <p:ext uri="{BB962C8B-B14F-4D97-AF65-F5344CB8AC3E}">
        <p14:creationId xmlns:p14="http://schemas.microsoft.com/office/powerpoint/2010/main" val="298092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Arrow Connector 13">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4FEBE565-EA2E-9949-9F7A-A42D9B79F513}"/>
              </a:ext>
            </a:extLst>
          </p:cNvPr>
          <p:cNvSpPr>
            <a:spLocks noGrp="1"/>
          </p:cNvSpPr>
          <p:nvPr>
            <p:ph idx="1"/>
          </p:nvPr>
        </p:nvSpPr>
        <p:spPr>
          <a:xfrm>
            <a:off x="217715" y="2575034"/>
            <a:ext cx="5481520" cy="3738680"/>
          </a:xfrm>
        </p:spPr>
        <p:txBody>
          <a:bodyPr>
            <a:normAutofit/>
          </a:bodyPr>
          <a:lstStyle/>
          <a:p>
            <a:pPr lvl="0"/>
            <a:r>
              <a:rPr lang="hu-HU" b="1" dirty="0">
                <a:solidFill>
                  <a:schemeClr val="accent6">
                    <a:lumMod val="75000"/>
                  </a:schemeClr>
                </a:solidFill>
              </a:rPr>
              <a:t>Szeretsz olvasni?</a:t>
            </a:r>
            <a:r>
              <a:rPr lang="hu-HU" dirty="0"/>
              <a:t> Meglátogathatod az idősotthon lakóit, és felolvashatsz nekik. Látogass el egy kórházba és olvass fel azoknak, akik erre nem képesek! Esetleg van a környezetedben valaki, aki beteg és örülne, ha valaki felolvasna neki. </a:t>
            </a:r>
            <a:r>
              <a:rPr lang="hu-HU" b="1" dirty="0">
                <a:solidFill>
                  <a:schemeClr val="accent6">
                    <a:lumMod val="75000"/>
                  </a:schemeClr>
                </a:solidFill>
              </a:rPr>
              <a:t>Ez Isten szeretetének magvetése. </a:t>
            </a:r>
          </a:p>
          <a:p>
            <a:pPr>
              <a:lnSpc>
                <a:spcPct val="100000"/>
              </a:lnSpc>
            </a:pPr>
            <a:endParaRPr lang="en-US" sz="2000" dirty="0"/>
          </a:p>
        </p:txBody>
      </p:sp>
      <p:pic>
        <p:nvPicPr>
          <p:cNvPr id="5" name="Picture 4">
            <a:extLst>
              <a:ext uri="{FF2B5EF4-FFF2-40B4-BE49-F238E27FC236}">
                <a16:creationId xmlns="" xmlns:a16="http://schemas.microsoft.com/office/drawing/2014/main" id="{8AF92988-BCC9-4045-AECD-D7221C8C4E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63433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1472</Words>
  <Application>Microsoft Office PowerPoint</Application>
  <PresentationFormat>Szélesvásznú</PresentationFormat>
  <Paragraphs>115</Paragraphs>
  <Slides>17</Slides>
  <Notes>17</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17</vt:i4>
      </vt:variant>
    </vt:vector>
  </HeadingPairs>
  <TitlesOfParts>
    <vt:vector size="23" baseType="lpstr">
      <vt:lpstr>Arial</vt:lpstr>
      <vt:lpstr>Avenir Next</vt:lpstr>
      <vt:lpstr>Book Antiqua</vt:lpstr>
      <vt:lpstr>Calibri</vt:lpstr>
      <vt:lpstr>Calibri Light</vt:lpstr>
      <vt:lpstr>Office Theme</vt:lpstr>
      <vt:lpstr>VESS EL EGY MAGOT! SZOLGÁLAT [VILÁGÍTÁS KIFELÉ] </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a Seed Ministry SHINING OUT</dc:title>
  <dc:creator>Turner, Rebecca</dc:creator>
  <cp:lastModifiedBy>Bea</cp:lastModifiedBy>
  <cp:revision>48</cp:revision>
  <dcterms:created xsi:type="dcterms:W3CDTF">2019-01-09T23:21:55Z</dcterms:created>
  <dcterms:modified xsi:type="dcterms:W3CDTF">2019-05-06T08:41:25Z</dcterms:modified>
</cp:coreProperties>
</file>