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1429"/>
  </p:normalViewPr>
  <p:slideViewPr>
    <p:cSldViewPr snapToGrid="0" snapToObjects="1">
      <p:cViewPr varScale="1">
        <p:scale>
          <a:sx n="64" d="100"/>
          <a:sy n="64" d="100"/>
        </p:scale>
        <p:origin x="101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4F47CA-9E6C-FC45-812D-36A2C0568416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EA4E8-84EB-5A4F-8589-476820956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00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EGYÉNI ÉS KÖZÖSSÉGI REAGÁLÁS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családon belüli erőszakra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Írta: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Mable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C.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Dunbar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PhD LPC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Engedéllyel felhasználva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  </a:t>
            </a:r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családon belüli erőszak dinamikája c. füzetből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Készítette: az Észak- Amerikai Divízió Női Szolgálatok Osztálya 2016-ban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2EA4E8-84EB-5A4F-8589-476820956F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20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„Az erőszakot és bántalmazást elszenvedő családok gyógyításához az összes </a:t>
            </a:r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érintett személy </a:t>
            </a:r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igényeinek egyeztetése szükséges. Ezért nem lehet eléggé hangsúlyozni a világi és egyházi segítők közötti egyetértés és együttműködés kialakításának fontosságát a családon belüli erőszak kezelésében.” </a:t>
            </a:r>
          </a:p>
          <a:p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(Marie M.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Fortune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hu-H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Workshop</a:t>
            </a:r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kézikönyv a lelkészek és más szolgálatok számra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Kiadta: a Szexuális és családon belüli erőszak-megelőzési központ.)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2EA4E8-84EB-5A4F-8589-476820956F9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3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Képezzük magunkat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és legyünk tisztában a családon belüli erőszak dinamikájával: olvassunk könyveket, nézzünk meg videókat, vegyünk részt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workshopokon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szemináriumokon, stb.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Kezdeményezzünk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kapcsolatfelvételt és segítségnyújtást a környéken folyó programokkal, amelyek biztonságot, érdekképviseletet, támogatást és más szükséges segítséget nyújtanak az áldozatoknak és az elkövetőknek.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Támogassuk az áldozat-központú reagálást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az erőszakra és a közösségi </a:t>
            </a:r>
            <a:r>
              <a:rPr lang="hu-HU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menedékhelyek elérhetőségét!   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2EA4E8-84EB-5A4F-8589-476820956F9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2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Számonkéréssel tartsuk féken az elkövetőket. 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Gondoskodjunk róla, hogy minden közösség, még a kisebbségben élők is hangot kapjanak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és hozzáférhessenek a kulturális szempontból megfelelő válaszokhoz és forrásokhoz.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Támogassuk a kollektív álláspontot, miszerint a családon belüli erőszak közösségi probléma 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és a közösség is felelős a megelőzéséért, valamint az esetleges </a:t>
            </a:r>
            <a:r>
              <a:rPr lang="hu-HU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beavatkozási eljárásért 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2EA4E8-84EB-5A4F-8589-476820956F9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024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u-HU" sz="1200" b="1" dirty="0" smtClean="0">
                <a:effectLst/>
                <a:latin typeface="Avenir Book"/>
                <a:ea typeface="Times New Roman" panose="02020603050405020304" pitchFamily="18" charset="0"/>
              </a:rPr>
              <a:t>Hozzunk létre összehangolt közösségi választ</a:t>
            </a:r>
            <a:r>
              <a:rPr lang="hu-HU" sz="1200" dirty="0" smtClean="0">
                <a:effectLst/>
                <a:latin typeface="Avenir Book"/>
                <a:ea typeface="Times New Roman" panose="02020603050405020304" pitchFamily="18" charset="0"/>
              </a:rPr>
              <a:t> a családon belüli erőszakra a rendfenntartó szervek, az iskolarendszer, mentálhigiénés szakemberek, körzeti ügyvédek, gyermekvédelmi szervezetek, lelkészek, egészségvédelmi szakemberek, áldozatok védői, elkövetők számára létrejött programok, idősek bántalmazásával foglalkozók, politikusok és pártfogó tisztek bevonásával.  </a:t>
            </a:r>
            <a:endParaRPr lang="hu-H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hu-HU" sz="1200" b="1" dirty="0" smtClean="0">
                <a:effectLst/>
                <a:latin typeface="Avenir Book"/>
                <a:ea typeface="Times New Roman" panose="02020603050405020304" pitchFamily="18" charset="0"/>
              </a:rPr>
              <a:t>Vegyük fel a kapcsolatot a helyi képviselővel annak érdekében, hogy olyan törvényeket hozzanak és tartassanak be, amelyek segítenek megelőzni a családon belüli erőszakot,</a:t>
            </a:r>
            <a:r>
              <a:rPr lang="hu-HU" sz="1200" dirty="0" smtClean="0">
                <a:effectLst/>
                <a:latin typeface="Avenir Book"/>
                <a:ea typeface="Times New Roman" panose="02020603050405020304" pitchFamily="18" charset="0"/>
              </a:rPr>
              <a:t> biztonságot és támogatást nyújtanak az </a:t>
            </a:r>
            <a:r>
              <a:rPr lang="hu-HU" sz="1200" dirty="0" smtClean="0">
                <a:effectLst/>
                <a:latin typeface="Avenir Book"/>
                <a:ea typeface="Times New Roman" panose="02020603050405020304" pitchFamily="18" charset="0"/>
              </a:rPr>
              <a:t>áldozatoknak. </a:t>
            </a:r>
            <a:r>
              <a:rPr lang="hu-HU" sz="1200" dirty="0" smtClean="0">
                <a:effectLst/>
                <a:latin typeface="Avenir Book"/>
                <a:ea typeface="Times New Roman" panose="02020603050405020304" pitchFamily="18" charset="0"/>
              </a:rPr>
              <a:t>és számon kérhetik a bántalmazókat. </a:t>
            </a:r>
            <a:endParaRPr lang="hu-H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2EA4E8-84EB-5A4F-8589-476820956F9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6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xmlns="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48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xmlns="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69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93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01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xmlns="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2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xmlns="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39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xmlns="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4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xmlns="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553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xmlns="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13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xmlns="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48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xmlns="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36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598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694" r:id="rId5"/>
    <p:sldLayoutId id="2147483695" r:id="rId6"/>
    <p:sldLayoutId id="2147483701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xmlns="" id="{06DA9DF9-31F7-4056-B42E-878CC92417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11956D-47C2-9744-80BC-A71AAEB3A5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049" y="769434"/>
            <a:ext cx="6203381" cy="308888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hu-HU" sz="3600" b="1" i="0" dirty="0" smtClean="0">
                <a:latin typeface="Avenir Next" panose="020B0503020202020204" pitchFamily="34" charset="0"/>
              </a:rPr>
              <a:t>EGYÉNI ÉS KÖZÖSSÉGI REAGÁLÁS </a:t>
            </a:r>
            <a:r>
              <a:rPr lang="hu-HU" sz="3600" b="1" i="0" dirty="0" smtClean="0">
                <a:solidFill>
                  <a:srgbClr val="C00000"/>
                </a:solidFill>
                <a:latin typeface="Avenir Next" panose="020B0503020202020204" pitchFamily="34" charset="0"/>
              </a:rPr>
              <a:t>A CSALÁDON BELÜLI ERŐSZAKRA</a:t>
            </a:r>
            <a:r>
              <a:rPr lang="hu-HU" sz="3600" i="0" dirty="0" smtClean="0">
                <a:latin typeface="Avenir Next" panose="020B0503020202020204" pitchFamily="34" charset="0"/>
              </a:rPr>
              <a:t/>
            </a:r>
            <a:br>
              <a:rPr lang="hu-HU" sz="3600" i="0" dirty="0" smtClean="0">
                <a:latin typeface="Avenir Next" panose="020B0503020202020204" pitchFamily="34" charset="0"/>
              </a:rPr>
            </a:br>
            <a:endParaRPr lang="hu-HU" sz="3600" i="0" dirty="0">
              <a:latin typeface="Avenir Next" panose="020B0503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5E5F0B1-3DFA-6E42-BA56-3FE7DB9EDE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56766" y="3944608"/>
            <a:ext cx="7574982" cy="2143958"/>
          </a:xfrm>
        </p:spPr>
        <p:txBody>
          <a:bodyPr>
            <a:normAutofit/>
          </a:bodyPr>
          <a:lstStyle/>
          <a:p>
            <a:pPr algn="ctr"/>
            <a:r>
              <a:rPr lang="hu-HU" sz="1600" dirty="0" smtClean="0"/>
              <a:t>ÍRTA: </a:t>
            </a:r>
            <a:r>
              <a:rPr lang="hu-HU" sz="1600" dirty="0" err="1" smtClean="0"/>
              <a:t>Mable</a:t>
            </a:r>
            <a:r>
              <a:rPr lang="hu-HU" sz="1600" dirty="0" smtClean="0"/>
              <a:t> C. </a:t>
            </a:r>
            <a:r>
              <a:rPr lang="hu-HU" sz="1600" dirty="0" err="1" smtClean="0"/>
              <a:t>Dunbar</a:t>
            </a:r>
            <a:r>
              <a:rPr lang="hu-HU" sz="1600" dirty="0" smtClean="0"/>
              <a:t>, PhD LPC</a:t>
            </a:r>
          </a:p>
          <a:p>
            <a:pPr algn="ctr"/>
            <a:endParaRPr lang="hu-HU" sz="1400" dirty="0" smtClean="0"/>
          </a:p>
          <a:p>
            <a:pPr algn="ctr"/>
            <a:r>
              <a:rPr lang="hu-HU" sz="1400" dirty="0" smtClean="0"/>
              <a:t>RÉSZLETEK AZ „A CSALÁDON BELÜLI ERŐSZAK DINAMIKÁJA” C.</a:t>
            </a:r>
          </a:p>
          <a:p>
            <a:pPr algn="ctr"/>
            <a:r>
              <a:rPr lang="hu-HU" sz="1400" dirty="0" smtClean="0"/>
              <a:t>FÜZETBŐL.</a:t>
            </a:r>
          </a:p>
          <a:p>
            <a:pPr algn="ctr"/>
            <a:r>
              <a:rPr lang="hu-HU" sz="1400" dirty="0" smtClean="0"/>
              <a:t>Készítette: az észak-amerikai divízió </a:t>
            </a:r>
            <a:r>
              <a:rPr lang="hu-HU" sz="1400" dirty="0" err="1" smtClean="0"/>
              <a:t>nszo</a:t>
            </a:r>
            <a:r>
              <a:rPr lang="hu-HU" sz="1400" dirty="0" smtClean="0"/>
              <a:t> 2016-ban.</a:t>
            </a:r>
          </a:p>
          <a:p>
            <a:pPr algn="ctr"/>
            <a:endParaRPr lang="hu-HU" sz="1400" dirty="0" smtClean="0"/>
          </a:p>
          <a:p>
            <a:pPr algn="ctr"/>
            <a:endParaRPr lang="en-US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6591ADF-729E-4E52-A575-9CE64752246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07" r="22756" b="-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C7E3AF3D-5D7C-7C48-ACFC-8F529440C1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5045" y="6288590"/>
            <a:ext cx="543621" cy="38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584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1">
            <a:extLst>
              <a:ext uri="{FF2B5EF4-FFF2-40B4-BE49-F238E27FC236}">
                <a16:creationId xmlns:a16="http://schemas.microsoft.com/office/drawing/2014/main" xmlns="" id="{0D57E7FA-E8FC-45AC-868F-CDC8144939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06DA9DF9-31F7-4056-B42E-878CC92417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85A4E5-CA5F-D543-8D89-226D0A4B8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25236"/>
            <a:ext cx="6424863" cy="500258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hu-HU" sz="2400" dirty="0">
                <a:latin typeface="Book Antiqua" panose="02040602050305030304" pitchFamily="18" charset="0"/>
              </a:rPr>
              <a:t>„Az erőszakot és bántalmazást elszenvedő családok gyógyításához az összes </a:t>
            </a:r>
            <a:r>
              <a:rPr lang="hu-HU" sz="2400" dirty="0" smtClean="0">
                <a:latin typeface="Book Antiqua" panose="02040602050305030304" pitchFamily="18" charset="0"/>
              </a:rPr>
              <a:t>érintett személy </a:t>
            </a:r>
            <a:r>
              <a:rPr lang="hu-HU" sz="2400" dirty="0">
                <a:latin typeface="Book Antiqua" panose="02040602050305030304" pitchFamily="18" charset="0"/>
              </a:rPr>
              <a:t>igényeinek egyeztetése szükséges. Ezért nem lehet eléggé hangsúlyozni a világi és egyházi segítők közötti egyetértés és együttműködés kialakításának fontosságát a családon belüli erőszak kezelésében.” </a:t>
            </a:r>
            <a:br>
              <a:rPr lang="hu-HU" sz="2400" dirty="0">
                <a:latin typeface="Book Antiqua" panose="02040602050305030304" pitchFamily="18" charset="0"/>
              </a:rPr>
            </a:br>
            <a:r>
              <a:rPr lang="hu-HU" sz="2400" dirty="0" smtClean="0">
                <a:latin typeface="Book Antiqua" panose="02040602050305030304" pitchFamily="18" charset="0"/>
              </a:rPr>
              <a:t/>
            </a:r>
            <a:br>
              <a:rPr lang="hu-HU" sz="2400" dirty="0" smtClean="0">
                <a:latin typeface="Book Antiqua" panose="02040602050305030304" pitchFamily="18" charset="0"/>
              </a:rPr>
            </a:br>
            <a:r>
              <a:rPr lang="hu-HU" sz="2400" dirty="0" smtClean="0">
                <a:latin typeface="Book Antiqua" panose="02040602050305030304" pitchFamily="18" charset="0"/>
              </a:rPr>
              <a:t> </a:t>
            </a:r>
            <a:br>
              <a:rPr lang="hu-HU" sz="2400" dirty="0" smtClean="0">
                <a:latin typeface="Book Antiqua" panose="02040602050305030304" pitchFamily="18" charset="0"/>
              </a:rPr>
            </a:br>
            <a:r>
              <a:rPr lang="hu-HU" sz="1800" dirty="0" smtClean="0">
                <a:latin typeface="Book Antiqua" panose="02040602050305030304" pitchFamily="18" charset="0"/>
              </a:rPr>
              <a:t>(Marie </a:t>
            </a:r>
            <a:r>
              <a:rPr lang="hu-HU" sz="1800" dirty="0">
                <a:latin typeface="Book Antiqua" panose="02040602050305030304" pitchFamily="18" charset="0"/>
              </a:rPr>
              <a:t>M. </a:t>
            </a:r>
            <a:r>
              <a:rPr lang="hu-HU" sz="1800" dirty="0" err="1">
                <a:latin typeface="Book Antiqua" panose="02040602050305030304" pitchFamily="18" charset="0"/>
              </a:rPr>
              <a:t>Fortune</a:t>
            </a:r>
            <a:r>
              <a:rPr lang="hu-HU" sz="1800" dirty="0">
                <a:latin typeface="Book Antiqua" panose="02040602050305030304" pitchFamily="18" charset="0"/>
              </a:rPr>
              <a:t>: </a:t>
            </a:r>
            <a:r>
              <a:rPr lang="hu-HU" sz="1800" dirty="0" err="1">
                <a:latin typeface="Book Antiqua" panose="02040602050305030304" pitchFamily="18" charset="0"/>
              </a:rPr>
              <a:t>Workshop</a:t>
            </a:r>
            <a:r>
              <a:rPr lang="hu-HU" sz="1800" dirty="0">
                <a:latin typeface="Book Antiqua" panose="02040602050305030304" pitchFamily="18" charset="0"/>
              </a:rPr>
              <a:t> kézikönyv a lelkészek és más szolgálatok számra </a:t>
            </a:r>
            <a:br>
              <a:rPr lang="hu-HU" sz="1800" dirty="0">
                <a:latin typeface="Book Antiqua" panose="02040602050305030304" pitchFamily="18" charset="0"/>
              </a:rPr>
            </a:br>
            <a:r>
              <a:rPr lang="hu-HU" sz="1800" dirty="0">
                <a:latin typeface="Book Antiqua" panose="02040602050305030304" pitchFamily="18" charset="0"/>
              </a:rPr>
              <a:t>Kiadta: a Szexuális és családon belüli erőszak-megelőzési központ</a:t>
            </a:r>
            <a:r>
              <a:rPr lang="hu-HU" sz="1800" dirty="0" smtClean="0">
                <a:latin typeface="Book Antiqua" panose="02040602050305030304" pitchFamily="18" charset="0"/>
              </a:rPr>
              <a:t>.) </a:t>
            </a:r>
            <a:r>
              <a:rPr lang="en-US" sz="1800" dirty="0">
                <a:latin typeface="Book Antiqua" panose="02040602050305030304" pitchFamily="18" charset="0"/>
              </a:rPr>
              <a:t/>
            </a:r>
            <a:br>
              <a:rPr lang="en-US" sz="1800" dirty="0">
                <a:latin typeface="Book Antiqua" panose="02040602050305030304" pitchFamily="18" charset="0"/>
              </a:rPr>
            </a:br>
            <a:endParaRPr lang="en-US" sz="2400" dirty="0">
              <a:latin typeface="Book Antiqua" panose="02040602050305030304" pitchFamily="18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2AA2814B-94F6-6742-9A80-911C98399E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9207" r="22756" b="-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8440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79BB35BC-D5C2-4C8B-A22A-A71E619191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5026241-3FCC-514A-83EB-BAD60A40CA8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458" r="22007" b="-1"/>
          <a:stretch/>
        </p:blipFill>
        <p:spPr>
          <a:xfrm>
            <a:off x="2" y="10"/>
            <a:ext cx="611656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E431B2-021D-B144-95E2-7DD0C57F9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61216"/>
            <a:ext cx="5735782" cy="436071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000" b="1" dirty="0"/>
              <a:t>Képezzük magunkat </a:t>
            </a:r>
            <a:r>
              <a:rPr lang="hu-HU" sz="2000" dirty="0"/>
              <a:t>és legyünk tisztában a családon belüli erőszak dinamikájával: olvassunk könyveket, nézzünk meg videókat, vegyünk részt </a:t>
            </a:r>
            <a:r>
              <a:rPr lang="hu-HU" sz="2000" dirty="0" err="1"/>
              <a:t>workshopokon</a:t>
            </a:r>
            <a:r>
              <a:rPr lang="hu-HU" sz="2000" dirty="0"/>
              <a:t>, szemináriumokon, stb. </a:t>
            </a:r>
          </a:p>
          <a:p>
            <a:pPr lvl="0"/>
            <a:r>
              <a:rPr lang="hu-HU" sz="2000" b="1" dirty="0"/>
              <a:t>Kezdeményezzünk </a:t>
            </a:r>
            <a:r>
              <a:rPr lang="hu-HU" sz="2000" dirty="0"/>
              <a:t>kapcsolatfelvételt és segítségnyújtást a környéken folyó programokkal, amelyek biztonságot, érdekképviseletet, támogatást és más szükséges segítséget nyújtanak az áldozatoknak és az elkövetőknek.  </a:t>
            </a:r>
          </a:p>
          <a:p>
            <a:pPr lvl="0"/>
            <a:r>
              <a:rPr lang="hu-HU" sz="2000" b="1" dirty="0"/>
              <a:t>Támogassuk az áldozat-központú reagálást </a:t>
            </a:r>
            <a:r>
              <a:rPr lang="hu-HU" sz="2000" dirty="0"/>
              <a:t>az erőszakra és a közösségi </a:t>
            </a:r>
            <a:r>
              <a:rPr lang="hu-HU" sz="2000" dirty="0" smtClean="0"/>
              <a:t>menedékhelyek elérhetőségét!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90663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79BB35BC-D5C2-4C8B-A22A-A71E619191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182CF41-67E0-3442-A116-9B909704D6F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458" r="22007" b="-1"/>
          <a:stretch/>
        </p:blipFill>
        <p:spPr>
          <a:xfrm>
            <a:off x="2" y="10"/>
            <a:ext cx="611656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2C9CC64-451D-3C49-9BC0-6E1314ACF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700088"/>
            <a:ext cx="5257798" cy="5506747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20000"/>
              </a:lnSpc>
            </a:pPr>
            <a:r>
              <a:rPr lang="hu-HU" sz="2400" b="1" dirty="0" smtClean="0"/>
              <a:t>Számonkéréssel </a:t>
            </a:r>
            <a:r>
              <a:rPr lang="hu-HU" sz="2400" b="1" dirty="0"/>
              <a:t>tartsuk féken az elkövetőket. </a:t>
            </a:r>
          </a:p>
          <a:p>
            <a:pPr lvl="0">
              <a:lnSpc>
                <a:spcPct val="120000"/>
              </a:lnSpc>
            </a:pPr>
            <a:r>
              <a:rPr lang="hu-HU" sz="2400" b="1" dirty="0" smtClean="0"/>
              <a:t>Gondoskodjunk </a:t>
            </a:r>
            <a:r>
              <a:rPr lang="hu-HU" sz="2400" b="1" dirty="0"/>
              <a:t>róla, hogy minden közösség, még a kisebbségben élők is hangot kapjanak </a:t>
            </a:r>
            <a:r>
              <a:rPr lang="hu-HU" sz="2400" dirty="0"/>
              <a:t>és hozzáférhessenek a kulturális szempontból megfelelő válaszokhoz és forrásokhoz.  </a:t>
            </a:r>
          </a:p>
          <a:p>
            <a:pPr lvl="0">
              <a:lnSpc>
                <a:spcPct val="120000"/>
              </a:lnSpc>
            </a:pPr>
            <a:r>
              <a:rPr lang="hu-HU" sz="2400" b="1" dirty="0" smtClean="0"/>
              <a:t>Támogassuk </a:t>
            </a:r>
            <a:r>
              <a:rPr lang="hu-HU" sz="2400" b="1" dirty="0"/>
              <a:t>a kollektív álláspontot, miszerint a családon belüli erőszak közösségi </a:t>
            </a:r>
            <a:r>
              <a:rPr lang="hu-HU" sz="2400" b="1" dirty="0" smtClean="0"/>
              <a:t>probléma </a:t>
            </a:r>
            <a:r>
              <a:rPr lang="hu-HU" sz="2400" dirty="0" smtClean="0"/>
              <a:t>és a közösség is felelős a megelőzéséért, valamint az esetleges beavatkozási </a:t>
            </a:r>
            <a:r>
              <a:rPr lang="hu-HU" sz="2400" dirty="0" smtClean="0"/>
              <a:t>eljárásért </a:t>
            </a:r>
            <a:r>
              <a:rPr lang="hu-HU" sz="2400" dirty="0" smtClean="0"/>
              <a:t>is. </a:t>
            </a:r>
          </a:p>
          <a:p>
            <a:pPr>
              <a:lnSpc>
                <a:spcPct val="12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222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D009D6D5-DAC2-4A8B-A17A-E206B9012D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CAC872B-6CCC-874E-8866-0A1995D94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09" y="1115295"/>
            <a:ext cx="5824970" cy="5036127"/>
          </a:xfrm>
        </p:spPr>
        <p:txBody>
          <a:bodyPr>
            <a:normAutofit lnSpcReduction="10000"/>
          </a:bodyPr>
          <a:lstStyle/>
          <a:p>
            <a:pPr lvl="0"/>
            <a:r>
              <a:rPr lang="hu-HU" sz="2000" b="1" dirty="0"/>
              <a:t>Hozzunk létre összehangolt közösségi választ </a:t>
            </a:r>
            <a:r>
              <a:rPr lang="hu-HU" sz="2000" dirty="0"/>
              <a:t>a családon belüli erőszakra a rendfenntartó szervek, az iskolarendszer, mentálhigiénés szakemberek, körzeti ügyvédek, gyermekvédelmi szervezetek, lelkészek, egészségvédelmi szakemberek, áldozatok védői, elkövetők számára létrejött programok, idősek bántalmazásával foglalkozók, politikusok és pártfogó tisztek bevonásával.  </a:t>
            </a:r>
          </a:p>
          <a:p>
            <a:pPr lvl="0"/>
            <a:r>
              <a:rPr lang="hu-HU" sz="2000" b="1" dirty="0"/>
              <a:t>Vegyük fel a kapcsolatot a helyi képviselővel annak érdekében, hogy olyan törvényeket hozzanak és tartassanak be, amelyek segítenek megelőzni a családon belüli erőszakot, </a:t>
            </a:r>
            <a:r>
              <a:rPr lang="hu-HU" sz="2000" dirty="0"/>
              <a:t>biztonságot és támogatást nyújtanak az áldozatoknak és számon kérhetik a bántalmazókat. </a:t>
            </a:r>
          </a:p>
          <a:p>
            <a:endParaRPr lang="en-US" sz="20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46FE0C40-26D6-4F47-A734-482AF387EE8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07" r="22756" b="-1"/>
          <a:stretch/>
        </p:blipFill>
        <p:spPr>
          <a:xfrm>
            <a:off x="6229215" y="27714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66615300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RightStep">
      <a:dk1>
        <a:srgbClr val="000000"/>
      </a:dk1>
      <a:lt1>
        <a:srgbClr val="FFFFFF"/>
      </a:lt1>
      <a:dk2>
        <a:srgbClr val="41242B"/>
      </a:dk2>
      <a:lt2>
        <a:srgbClr val="E2E8E2"/>
      </a:lt2>
      <a:accent1>
        <a:srgbClr val="D62BE5"/>
      </a:accent1>
      <a:accent2>
        <a:srgbClr val="D31995"/>
      </a:accent2>
      <a:accent3>
        <a:srgbClr val="E52B59"/>
      </a:accent3>
      <a:accent4>
        <a:srgbClr val="D33819"/>
      </a:accent4>
      <a:accent5>
        <a:srgbClr val="DE9329"/>
      </a:accent5>
      <a:accent6>
        <a:srgbClr val="A8A814"/>
      </a:accent6>
      <a:hlink>
        <a:srgbClr val="399431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596</Words>
  <Application>Microsoft Office PowerPoint</Application>
  <PresentationFormat>Szélesvásznú</PresentationFormat>
  <Paragraphs>38</Paragraphs>
  <Slides>5</Slides>
  <Notes>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9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15" baseType="lpstr">
      <vt:lpstr>Arial</vt:lpstr>
      <vt:lpstr>Avenir Book</vt:lpstr>
      <vt:lpstr>Avenir Next</vt:lpstr>
      <vt:lpstr>Book Antiqua</vt:lpstr>
      <vt:lpstr>Calibri</vt:lpstr>
      <vt:lpstr>Century Gothic</vt:lpstr>
      <vt:lpstr>Elephant</vt:lpstr>
      <vt:lpstr>Symbol</vt:lpstr>
      <vt:lpstr>Times New Roman</vt:lpstr>
      <vt:lpstr>BrushVTI</vt:lpstr>
      <vt:lpstr>EGYÉNI ÉS KÖZÖSSÉGI REAGÁLÁS A CSALÁDON BELÜLI ERŐSZAKRA </vt:lpstr>
      <vt:lpstr>„Az erőszakot és bántalmazást elszenvedő családok gyógyításához az összes érintett személy igényeinek egyeztetése szükséges. Ezért nem lehet eléggé hangsúlyozni a világi és egyházi segítők közötti egyetértés és együttműködés kialakításának fontosságát a családon belüli erőszak kezelésében.”     (Marie M. Fortune: Workshop kézikönyv a lelkészek és más szolgálatok számra  Kiadta: a Szexuális és családon belüli erőszak-megelőzési központ.)  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INDIVIDUAL AND COMMUNITY RESPONSE TO DOMESTIC VIOLENCE</dc:title>
  <dc:creator>Arrais, Raquel</dc:creator>
  <cp:lastModifiedBy>Bea</cp:lastModifiedBy>
  <cp:revision>18</cp:revision>
  <dcterms:created xsi:type="dcterms:W3CDTF">2020-04-14T13:54:34Z</dcterms:created>
  <dcterms:modified xsi:type="dcterms:W3CDTF">2020-10-11T12:11:07Z</dcterms:modified>
</cp:coreProperties>
</file>