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0" r:id="rId1"/>
  </p:sldMasterIdLst>
  <p:notesMasterIdLst>
    <p:notesMasterId r:id="rId25"/>
  </p:notesMasterIdLst>
  <p:sldIdLst>
    <p:sldId id="256" r:id="rId2"/>
    <p:sldId id="257" r:id="rId3"/>
    <p:sldId id="258" r:id="rId4"/>
    <p:sldId id="272" r:id="rId5"/>
    <p:sldId id="259" r:id="rId6"/>
    <p:sldId id="260" r:id="rId7"/>
    <p:sldId id="261" r:id="rId8"/>
    <p:sldId id="271" r:id="rId9"/>
    <p:sldId id="262" r:id="rId10"/>
    <p:sldId id="263" r:id="rId11"/>
    <p:sldId id="273" r:id="rId12"/>
    <p:sldId id="264" r:id="rId13"/>
    <p:sldId id="265" r:id="rId14"/>
    <p:sldId id="266" r:id="rId15"/>
    <p:sldId id="267" r:id="rId16"/>
    <p:sldId id="268" r:id="rId17"/>
    <p:sldId id="269" r:id="rId18"/>
    <p:sldId id="270" r:id="rId19"/>
    <p:sldId id="274" r:id="rId20"/>
    <p:sldId id="275"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20"/>
    <p:restoredTop sz="79796" autoAdjust="0"/>
  </p:normalViewPr>
  <p:slideViewPr>
    <p:cSldViewPr snapToGrid="0" snapToObjects="1">
      <p:cViewPr varScale="1">
        <p:scale>
          <a:sx n="64" d="100"/>
          <a:sy n="64" d="100"/>
        </p:scale>
        <p:origin x="72" y="173"/>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p:scale>
          <a:sx n="95" d="100"/>
          <a:sy n="95" d="100"/>
        </p:scale>
        <p:origin x="3664" y="-5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991651-60D0-2D4C-B679-8708D3D18BA5}" type="datetimeFigureOut">
              <a:rPr lang="en-US" smtClean="0"/>
              <a:t>10/11/2020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58AC15-62DC-5040-8AE1-929C9E875223}" type="slidenum">
              <a:rPr lang="en-US" smtClean="0"/>
              <a:t>‹#›</a:t>
            </a:fld>
            <a:endParaRPr lang="en-US"/>
          </a:p>
        </p:txBody>
      </p:sp>
    </p:spTree>
    <p:extLst>
      <p:ext uri="{BB962C8B-B14F-4D97-AF65-F5344CB8AC3E}">
        <p14:creationId xmlns:p14="http://schemas.microsoft.com/office/powerpoint/2010/main" val="1485088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urldefense.proofpoint.com/v2/url?u=http-3A__www.MinistryMagazine.org&amp;d=DwMFAg&amp;c=geG42X-pap7-Ouiwb6h0Kw&amp;r=XFJqwiYwij9ezZMJeKmW3KpdPQVWH3koqtvUldA8nuA&amp;m=zs0NSSSe65_q8GsyUX3oOx7tvMrXP0lfB6rJYySs2Wk&amp;s=NBO-k3kdGyOvIEez3aD-KlonyVJpcTu6N8v_q1H-sUY&amp;e="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www.ministrymagazine.org/archive/2018/11/enditnow.org" TargetMode="External"/><Relationship Id="rId2" Type="http://schemas.openxmlformats.org/officeDocument/2006/relationships/slide" Target="../slides/slide18.xml"/><Relationship Id="rId1" Type="http://schemas.openxmlformats.org/officeDocument/2006/relationships/notesMaster" Target="../notesMasters/notesMaster1.xml"/><Relationship Id="rId4" Type="http://schemas.openxmlformats.org/officeDocument/2006/relationships/hyperlink" Target="https://www.ministrymagazine.org/archive/2018/11/women.adventist.org/enditnow-day" TargetMode="Externa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8" Type="http://schemas.openxmlformats.org/officeDocument/2006/relationships/hyperlink" Target="http://www.psychologytoday.com/blog/traversing-the%20-inner-terrain/201609/when-is-it-emotional-abuse" TargetMode="External"/><Relationship Id="rId3" Type="http://schemas.openxmlformats.org/officeDocument/2006/relationships/hyperlink" Target="http://www.christianitytoday.com/ct/2014/may%20/bibles-unequivocal-no-to-domestic-violence.html" TargetMode="External"/><Relationship Id="rId7" Type="http://schemas.openxmlformats.org/officeDocument/2006/relationships/hyperlink" Target="http://www.ncbi.nlm.nih.gov/pubmed/26077834" TargetMode="External"/><Relationship Id="rId2" Type="http://schemas.openxmlformats.org/officeDocument/2006/relationships/slide" Target="../slides/slide23.xml"/><Relationship Id="rId1" Type="http://schemas.openxmlformats.org/officeDocument/2006/relationships/notesMaster" Target="../notesMasters/notesMaster1.xml"/><Relationship Id="rId6" Type="http://schemas.openxmlformats.org/officeDocument/2006/relationships/hyperlink" Target="http://www.cdc.gov/violenceprevention/pdf/nisvs%20_report2010-a.pdf" TargetMode="External"/><Relationship Id="rId11" Type="http://schemas.openxmlformats.org/officeDocument/2006/relationships/hyperlink" Target="https://www.evamagazin.hu/galeria/11583/muszajmunkacsoport.hu" TargetMode="External"/><Relationship Id="rId5" Type="http://schemas.openxmlformats.org/officeDocument/2006/relationships/hyperlink" Target="http://www.rainn.org/statistics/victims-sexual%20-violence" TargetMode="External"/><Relationship Id="rId10" Type="http://schemas.openxmlformats.org/officeDocument/2006/relationships/hyperlink" Target="file:///G:\Users\turnerr\Desktop\Enditnow%20Day\2020\who.int\violence%20_injury_prevention\violence\status_report\2014%20\report\report\en" TargetMode="External"/><Relationship Id="rId4" Type="http://schemas.openxmlformats.org/officeDocument/2006/relationships/hyperlink" Target="file:///G:\Users\turnerr\Desktop\Enditnow%20Day\2020\who.int\violence_injury_prevention\violence%20\status_report\2014\report\report\en" TargetMode="External"/><Relationship Id="rId9" Type="http://schemas.openxmlformats.org/officeDocument/2006/relationships/hyperlink" Target="https://www.psychologytoday.com/us%20/blog/toxic-relationships/201704/forms-emotional%20-and-verbal-abuse-you-may-be-overlooking"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u="sng" kern="1200" dirty="0" smtClean="0">
                <a:solidFill>
                  <a:schemeClr val="tx1"/>
                </a:solidFill>
                <a:effectLst/>
                <a:latin typeface="+mn-lt"/>
                <a:ea typeface="+mn-ea"/>
                <a:cs typeface="+mn-cs"/>
              </a:rPr>
              <a:t>A bántalmazás sebhelyei. Tehetünk-e még többet? </a:t>
            </a:r>
            <a:r>
              <a:rPr lang="hu-HU" sz="1200" b="1" u="sng" kern="1200" smtClean="0">
                <a:solidFill>
                  <a:schemeClr val="tx1"/>
                </a:solidFill>
                <a:effectLst/>
                <a:latin typeface="+mn-lt"/>
                <a:ea typeface="+mn-ea"/>
                <a:cs typeface="+mn-cs"/>
              </a:rPr>
              <a:t>(Szeminárium)</a:t>
            </a:r>
            <a:endParaRPr lang="en-US" sz="1200" b="1" u="sng" kern="1200" dirty="0" smtClean="0">
              <a:solidFill>
                <a:schemeClr val="tx1"/>
              </a:solidFill>
              <a:effectLst/>
              <a:latin typeface="+mn-lt"/>
              <a:ea typeface="+mn-ea"/>
              <a:cs typeface="+mn-cs"/>
            </a:endParaRPr>
          </a:p>
          <a:p>
            <a:r>
              <a:rPr lang="hu-HU" sz="1200" i="1" kern="1200" dirty="0" smtClean="0">
                <a:solidFill>
                  <a:schemeClr val="tx1"/>
                </a:solidFill>
                <a:effectLst/>
                <a:latin typeface="+mn-lt"/>
                <a:ea typeface="+mn-ea"/>
                <a:cs typeface="+mn-cs"/>
              </a:rPr>
              <a:t>Ha valaha is szükségünk volt tájékozott és elszámoltatható lelkészekre, akkor most különösen.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 bántalmazás sebhelyei. Tehetünk-e még többet?” c tanulmányt </a:t>
            </a:r>
            <a:r>
              <a:rPr lang="en-US" sz="1200" kern="1200" dirty="0" smtClean="0">
                <a:solidFill>
                  <a:schemeClr val="tx1"/>
                </a:solidFill>
                <a:effectLst/>
                <a:latin typeface="+mn-lt"/>
                <a:ea typeface="+mn-ea"/>
                <a:cs typeface="+mn-cs"/>
              </a:rPr>
              <a:t>Dr</a:t>
            </a:r>
            <a:r>
              <a:rPr lang="en-US" sz="1200" kern="1200" dirty="0">
                <a:solidFill>
                  <a:schemeClr val="tx1"/>
                </a:solidFill>
                <a:effectLst/>
                <a:latin typeface="+mn-lt"/>
                <a:ea typeface="+mn-ea"/>
                <a:cs typeface="+mn-cs"/>
              </a:rPr>
              <a:t>. Katia G. Reinert</a:t>
            </a:r>
            <a:r>
              <a:rPr lang="en-US" sz="1200" i="0"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a:t>
            </a:r>
            <a:r>
              <a:rPr lang="hu-HU" sz="1200" kern="1200" dirty="0" smtClean="0">
                <a:solidFill>
                  <a:schemeClr val="tx1"/>
                </a:solidFill>
                <a:effectLst/>
                <a:latin typeface="+mn-lt"/>
                <a:ea typeface="+mn-ea"/>
                <a:cs typeface="+mn-cs"/>
              </a:rPr>
              <a:t> GK Egészségügyi Szolgálatok Osztályának egyik igazgatója írta. Megjelent a </a:t>
            </a:r>
            <a:r>
              <a:rPr lang="en-US" sz="1200" i="1" kern="1200" dirty="0" smtClean="0">
                <a:solidFill>
                  <a:schemeClr val="tx1"/>
                </a:solidFill>
                <a:effectLst/>
                <a:latin typeface="+mn-lt"/>
                <a:ea typeface="+mn-ea"/>
                <a:cs typeface="+mn-cs"/>
              </a:rPr>
              <a:t>Ministry</a:t>
            </a:r>
            <a:r>
              <a:rPr lang="en-US" sz="1200" kern="1200" dirty="0">
                <a:solidFill>
                  <a:schemeClr val="tx1"/>
                </a:solidFill>
                <a:effectLst/>
                <a:latin typeface="+mn-lt"/>
                <a:ea typeface="+mn-ea"/>
                <a:cs typeface="+mn-cs"/>
              </a:rPr>
              <a:t>® </a:t>
            </a:r>
            <a:r>
              <a:rPr lang="hu-HU" sz="1200" kern="1200" dirty="0" smtClean="0">
                <a:solidFill>
                  <a:schemeClr val="tx1"/>
                </a:solidFill>
                <a:effectLst/>
                <a:latin typeface="+mn-lt"/>
                <a:ea typeface="+mn-ea"/>
                <a:cs typeface="+mn-cs"/>
              </a:rPr>
              <a:t>című, lelkészeknek szóló nemzetközi folyóiratba</a:t>
            </a:r>
            <a:r>
              <a:rPr lang="en-US" sz="1200" kern="1200" dirty="0" smtClean="0">
                <a:solidFill>
                  <a:schemeClr val="tx1"/>
                </a:solidFill>
                <a:effectLst/>
                <a:latin typeface="+mn-lt"/>
                <a:ea typeface="+mn-ea"/>
                <a:cs typeface="+mn-cs"/>
              </a:rPr>
              <a:t>n</a:t>
            </a:r>
            <a:r>
              <a:rPr lang="hu-HU" sz="1200" kern="1200" dirty="0" smtClean="0">
                <a:solidFill>
                  <a:schemeClr val="tx1"/>
                </a:solidFill>
                <a:effectLst/>
                <a:latin typeface="+mn-lt"/>
                <a:ea typeface="+mn-ea"/>
                <a:cs typeface="+mn-cs"/>
              </a:rPr>
              <a:t>, 2018 novemberében.</a:t>
            </a:r>
            <a:r>
              <a:rPr lang="hu-HU" sz="1200" kern="1200" baseline="0" dirty="0" smtClean="0">
                <a:solidFill>
                  <a:schemeClr val="tx1"/>
                </a:solidFill>
                <a:effectLst/>
                <a:latin typeface="+mn-lt"/>
                <a:ea typeface="+mn-ea"/>
                <a:cs typeface="+mn-cs"/>
              </a:rPr>
              <a:t> </a:t>
            </a:r>
            <a:r>
              <a:rPr lang="en-US" sz="1200" u="sng" kern="1200" dirty="0" smtClean="0">
                <a:solidFill>
                  <a:schemeClr val="tx1"/>
                </a:solidFill>
                <a:effectLst/>
                <a:latin typeface="+mn-lt"/>
                <a:ea typeface="+mn-ea"/>
                <a:cs typeface="+mn-cs"/>
                <a:hlinkClick r:id="rId3"/>
              </a:rPr>
              <a:t>www.MinistryMagazine.org</a:t>
            </a:r>
            <a:r>
              <a:rPr lang="en-US" sz="1200" kern="1200" dirty="0">
                <a:solidFill>
                  <a:schemeClr val="tx1"/>
                </a:solidFill>
                <a:effectLst/>
                <a:latin typeface="+mn-lt"/>
                <a:ea typeface="+mn-ea"/>
                <a:cs typeface="+mn-cs"/>
              </a:rPr>
              <a:t>. </a:t>
            </a:r>
            <a:r>
              <a:rPr lang="hu-HU" sz="1200" kern="1200" dirty="0" smtClean="0">
                <a:solidFill>
                  <a:schemeClr val="tx1"/>
                </a:solidFill>
                <a:effectLst/>
                <a:latin typeface="+mn-lt"/>
                <a:ea typeface="+mn-ea"/>
                <a:cs typeface="+mn-cs"/>
              </a:rPr>
              <a:t>Engedéllyel felhasználva. Ez a szemináriumi anyag a 2020. évi </a:t>
            </a:r>
            <a:r>
              <a:rPr lang="en-US" sz="1200" b="1" kern="1200" dirty="0" err="1" smtClean="0">
                <a:solidFill>
                  <a:schemeClr val="tx1"/>
                </a:solidFill>
                <a:effectLst/>
                <a:latin typeface="+mn-lt"/>
                <a:ea typeface="+mn-ea"/>
                <a:cs typeface="+mn-cs"/>
              </a:rPr>
              <a:t>enditnow</a:t>
            </a:r>
            <a:r>
              <a:rPr lang="en-US" sz="1200" kern="1200" dirty="0">
                <a:solidFill>
                  <a:schemeClr val="tx1"/>
                </a:solidFill>
                <a:effectLst/>
                <a:latin typeface="+mn-lt"/>
                <a:ea typeface="+mn-ea"/>
                <a:cs typeface="+mn-cs"/>
              </a:rPr>
              <a:t>®</a:t>
            </a:r>
            <a:r>
              <a:rPr lang="en-US" dirty="0">
                <a:effectLst/>
              </a:rPr>
              <a:t> </a:t>
            </a:r>
            <a:r>
              <a:rPr lang="hu-HU" dirty="0" smtClean="0">
                <a:effectLst/>
              </a:rPr>
              <a:t>Kiemelt Nap forráscsomagjának része.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258AC15-62DC-5040-8AE1-929C9E875223}" type="slidenum">
              <a:rPr lang="en-US" smtClean="0"/>
              <a:t>1</a:t>
            </a:fld>
            <a:endParaRPr lang="en-US"/>
          </a:p>
        </p:txBody>
      </p:sp>
    </p:spTree>
    <p:extLst>
      <p:ext uri="{BB962C8B-B14F-4D97-AF65-F5344CB8AC3E}">
        <p14:creationId xmlns:p14="http://schemas.microsoft.com/office/powerpoint/2010/main" val="11752109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cap="small" dirty="0" smtClean="0">
                <a:solidFill>
                  <a:schemeClr val="tx1"/>
                </a:solidFill>
                <a:effectLst/>
                <a:latin typeface="+mn-lt"/>
                <a:ea typeface="+mn-ea"/>
                <a:cs typeface="+mn-cs"/>
              </a:rPr>
              <a:t>ÉRZELMI BÁNTALMAZÁS KONTRA KONFLIKTUS </a:t>
            </a:r>
            <a:endParaRPr lang="hu-HU" sz="1200" kern="1200" dirty="0" smtClean="0">
              <a:solidFill>
                <a:schemeClr val="tx1"/>
              </a:solidFill>
              <a:effectLst/>
              <a:latin typeface="+mn-lt"/>
              <a:ea typeface="+mn-ea"/>
              <a:cs typeface="+mn-cs"/>
            </a:endParaRPr>
          </a:p>
          <a:p>
            <a:r>
              <a:rPr lang="hu-HU" sz="1200" kern="1200" cap="all"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 bántalmazó kapcsolat felismerése érdekében fontos megkülönböztetni az erőszakot a normális konfliktustól. A konfliktusok gyakoriak a házasságokban, vagy egyéb kapcsolatokban, de nem jelentenek feltétlenül bántalmazást. Az embereknek saját véleménnyel kell bírniuk és meg is kell azt osztaniuk. Mégis kulcsfontosságú, hogy valaki hogyan fejezi ki a véleményét.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Egy szakember szerint: „A partnerrel szakítani nem érzelmi bántalmazás. Nem érzelmi erőszak, ha vitatkozunk a partnerünkkel. Nem lélektani bántalmazás, ha valaki reagál arra, ha megsértettük. Az emberek a saját felfogásuk szerint reagálnak, ezért nem az ő reakcióik határozzák meg a mi viselkedésünket. Az sem érzelmi bántalmazás, ha nyíltan, őszintén szólunk valakihez. Talán hiányzik a tapintat, de az még nem erőszak. Ismétlem tehát, ha valaki megsértődik, az még nem jelenti, hogy érzelmi erőszak áldozata lenne.”</a:t>
            </a:r>
            <a:r>
              <a:rPr lang="hu-HU" sz="1200" kern="1200" baseline="30000" dirty="0" smtClean="0">
                <a:solidFill>
                  <a:schemeClr val="tx1"/>
                </a:solidFill>
                <a:effectLst/>
                <a:latin typeface="+mn-lt"/>
                <a:ea typeface="+mn-ea"/>
                <a:cs typeface="+mn-cs"/>
              </a:rPr>
              <a:t>6</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258AC15-62DC-5040-8AE1-929C9E875223}" type="slidenum">
              <a:rPr lang="en-US" smtClean="0"/>
              <a:t>10</a:t>
            </a:fld>
            <a:endParaRPr lang="en-US"/>
          </a:p>
        </p:txBody>
      </p:sp>
    </p:spTree>
    <p:extLst>
      <p:ext uri="{BB962C8B-B14F-4D97-AF65-F5344CB8AC3E}">
        <p14:creationId xmlns:p14="http://schemas.microsoft.com/office/powerpoint/2010/main" val="41351955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u-HU" sz="1200" kern="1200" noProof="0" dirty="0" smtClean="0">
                <a:solidFill>
                  <a:schemeClr val="tx1"/>
                </a:solidFill>
                <a:effectLst/>
                <a:latin typeface="+mn-lt"/>
                <a:ea typeface="+mn-ea"/>
                <a:cs typeface="+mn-cs"/>
              </a:rPr>
              <a:t>A lélektani bántalmazás viszont </a:t>
            </a:r>
            <a:r>
              <a:rPr lang="hu-HU" sz="1200" b="1" kern="1200" noProof="0" dirty="0" smtClean="0">
                <a:solidFill>
                  <a:schemeClr val="tx1"/>
                </a:solidFill>
                <a:effectLst/>
                <a:latin typeface="+mn-lt"/>
                <a:ea typeface="+mn-ea"/>
                <a:cs typeface="+mn-cs"/>
              </a:rPr>
              <a:t>szándékos uralkodási vággyal </a:t>
            </a:r>
            <a:r>
              <a:rPr lang="hu-HU" sz="1200" kern="1200" noProof="0" dirty="0" smtClean="0">
                <a:solidFill>
                  <a:schemeClr val="tx1"/>
                </a:solidFill>
                <a:effectLst/>
                <a:latin typeface="+mn-lt"/>
                <a:ea typeface="+mn-ea"/>
                <a:cs typeface="+mn-cs"/>
              </a:rPr>
              <a:t>jár. Azért viselkedi úgy az elkövető, hogy </a:t>
            </a:r>
            <a:r>
              <a:rPr lang="hu-HU" sz="1200" b="1" kern="1200" noProof="0" dirty="0" smtClean="0">
                <a:solidFill>
                  <a:schemeClr val="tx1"/>
                </a:solidFill>
                <a:effectLst/>
                <a:latin typeface="+mn-lt"/>
                <a:ea typeface="+mn-ea"/>
                <a:cs typeface="+mn-cs"/>
              </a:rPr>
              <a:t>hatalmi helyzetbe kerüljön, ellenőrizze, uralja a másikat.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hu-HU" sz="1200" kern="1200" noProof="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258AC15-62DC-5040-8AE1-929C9E875223}" type="slidenum">
              <a:rPr lang="en-US" smtClean="0"/>
              <a:t>11</a:t>
            </a:fld>
            <a:endParaRPr lang="en-US"/>
          </a:p>
        </p:txBody>
      </p:sp>
    </p:spTree>
    <p:extLst>
      <p:ext uri="{BB962C8B-B14F-4D97-AF65-F5344CB8AC3E}">
        <p14:creationId xmlns:p14="http://schemas.microsoft.com/office/powerpoint/2010/main" val="26469656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cap="small" dirty="0" smtClean="0">
                <a:solidFill>
                  <a:schemeClr val="tx1"/>
                </a:solidFill>
                <a:effectLst/>
                <a:latin typeface="+mn-lt"/>
                <a:ea typeface="+mn-ea"/>
                <a:cs typeface="+mn-cs"/>
              </a:rPr>
              <a:t>HOGYAN SEGÍTHETÜNK REAGÁLNI A LÉLEKTANI BÁNTALMAZÁS ELSZENVEDŐJÉNEK?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Fontos, hogy kedvesen, de határozottan szálljunk szembe a bántalmazóval. Íme, öt módja, hogyan reagálhat a bántalmazott:</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258AC15-62DC-5040-8AE1-929C9E875223}" type="slidenum">
              <a:rPr lang="en-US" smtClean="0"/>
              <a:t>12</a:t>
            </a:fld>
            <a:endParaRPr lang="en-US"/>
          </a:p>
        </p:txBody>
      </p:sp>
    </p:spTree>
    <p:extLst>
      <p:ext uri="{BB962C8B-B14F-4D97-AF65-F5344CB8AC3E}">
        <p14:creationId xmlns:p14="http://schemas.microsoft.com/office/powerpoint/2010/main" val="25832085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i="1" kern="1200" dirty="0" smtClean="0">
                <a:solidFill>
                  <a:schemeClr val="tx1"/>
                </a:solidFill>
                <a:effectLst/>
                <a:latin typeface="+mn-lt"/>
                <a:ea typeface="+mn-ea"/>
                <a:cs typeface="+mn-cs"/>
              </a:rPr>
              <a:t>1. Figyeljük meg a bántalmazó taktikáját és tanuljunk önvédelmet! </a:t>
            </a:r>
            <a:r>
              <a:rPr lang="hu-HU" sz="1200" kern="1200" dirty="0" smtClean="0">
                <a:solidFill>
                  <a:schemeClr val="tx1"/>
                </a:solidFill>
                <a:effectLst/>
                <a:latin typeface="+mn-lt"/>
                <a:ea typeface="+mn-ea"/>
                <a:cs typeface="+mn-cs"/>
              </a:rPr>
              <a:t>A bántalmazó mások manipulálására és uralására használja az erőszakot. A tartalomra való összpontosítás abba a csapdába ejthet, hogy megpróbáljunk racionálisan reagálni, tagadni a vádakat, és magyarázkodni. Ezen a ponton sajnos a bántalmazó nyert és semmi felelősséget nem vállal a szóbeli bántalmazásért.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258AC15-62DC-5040-8AE1-929C9E875223}" type="slidenum">
              <a:rPr lang="en-US" smtClean="0"/>
              <a:t>13</a:t>
            </a:fld>
            <a:endParaRPr lang="en-US"/>
          </a:p>
        </p:txBody>
      </p:sp>
    </p:spTree>
    <p:extLst>
      <p:ext uri="{BB962C8B-B14F-4D97-AF65-F5344CB8AC3E}">
        <p14:creationId xmlns:p14="http://schemas.microsoft.com/office/powerpoint/2010/main" val="38912213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a:solidFill>
                  <a:schemeClr val="tx1"/>
                </a:solidFill>
                <a:effectLst/>
                <a:latin typeface="+mn-lt"/>
                <a:ea typeface="+mn-ea"/>
                <a:cs typeface="+mn-cs"/>
              </a:rPr>
              <a:t>2. </a:t>
            </a:r>
            <a:r>
              <a:rPr lang="hu-HU" sz="1200" b="1" i="1" kern="1200" dirty="0" smtClean="0">
                <a:solidFill>
                  <a:schemeClr val="tx1"/>
                </a:solidFill>
                <a:effectLst/>
                <a:latin typeface="+mn-lt"/>
                <a:ea typeface="+mn-ea"/>
                <a:cs typeface="+mn-cs"/>
              </a:rPr>
              <a:t>Állítsunk fel egészséges határokat!</a:t>
            </a:r>
            <a:r>
              <a:rPr lang="hu-HU" sz="1200" i="1" kern="1200" dirty="0" smtClean="0">
                <a:solidFill>
                  <a:schemeClr val="tx1"/>
                </a:solidFill>
                <a:effectLst/>
                <a:latin typeface="+mn-lt"/>
                <a:ea typeface="+mn-ea"/>
                <a:cs typeface="+mn-cs"/>
              </a:rPr>
              <a:t> </a:t>
            </a:r>
            <a:r>
              <a:rPr lang="hu-HU" sz="1200" kern="1200" dirty="0" smtClean="0">
                <a:solidFill>
                  <a:schemeClr val="tx1"/>
                </a:solidFill>
                <a:effectLst/>
                <a:latin typeface="+mn-lt"/>
                <a:ea typeface="+mn-ea"/>
                <a:cs typeface="+mn-cs"/>
              </a:rPr>
              <a:t>Még Krisztus is szükségesnek tartotta, hogy életében határokat szabjon.  Nekünk is ezt kell tennünk. Isten mindnyájunknak saját egyéniséget adott, ezért nem szabad félnünk szembeszállni a bántalmazással, vagy megszabni tűréshatárunkat. Bizonyos esetekben a szóbeli bántalmazást a következő erőteljes szavakkal kezelhetjük legjobban: „Ne beszélj így velem!”, „Ez megalázó.”, „Ne pocskondiázz engem!”, „Ne emeld fel így a hangodat!”. Ha a bántalmazó így válaszol: „Vagy, mi lesz?”, akkor mondjuk ezt: „Akkor nem folytatom ezt a beszélgetést.”</a:t>
            </a:r>
            <a:r>
              <a:rPr lang="hu-HU" sz="1200" kern="1200" baseline="30000" dirty="0" smtClean="0">
                <a:solidFill>
                  <a:schemeClr val="tx1"/>
                </a:solidFill>
                <a:effectLst/>
                <a:latin typeface="+mn-lt"/>
                <a:ea typeface="+mn-ea"/>
                <a:cs typeface="+mn-cs"/>
              </a:rPr>
              <a:t>7</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258AC15-62DC-5040-8AE1-929C9E875223}" type="slidenum">
              <a:rPr lang="en-US" smtClean="0"/>
              <a:t>14</a:t>
            </a:fld>
            <a:endParaRPr lang="en-US"/>
          </a:p>
        </p:txBody>
      </p:sp>
    </p:spTree>
    <p:extLst>
      <p:ext uri="{BB962C8B-B14F-4D97-AF65-F5344CB8AC3E}">
        <p14:creationId xmlns:p14="http://schemas.microsoft.com/office/powerpoint/2010/main" val="18283936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a:solidFill>
                  <a:schemeClr val="tx1"/>
                </a:solidFill>
                <a:effectLst/>
                <a:latin typeface="+mn-lt"/>
                <a:ea typeface="+mn-ea"/>
                <a:cs typeface="+mn-cs"/>
              </a:rPr>
              <a:t>3. </a:t>
            </a:r>
            <a:r>
              <a:rPr lang="hu-HU" sz="1200" b="1" i="1" kern="1200" dirty="0" smtClean="0">
                <a:solidFill>
                  <a:schemeClr val="tx1"/>
                </a:solidFill>
                <a:effectLst/>
                <a:latin typeface="+mn-lt"/>
                <a:ea typeface="+mn-ea"/>
                <a:cs typeface="+mn-cs"/>
              </a:rPr>
              <a:t>Építsük önértékelésünket és önbecsülésünket! </a:t>
            </a:r>
            <a:r>
              <a:rPr lang="hu-HU" sz="1200" i="1" kern="1200" dirty="0" smtClean="0">
                <a:solidFill>
                  <a:schemeClr val="tx1"/>
                </a:solidFill>
                <a:effectLst/>
                <a:latin typeface="+mn-lt"/>
                <a:ea typeface="+mn-ea"/>
                <a:cs typeface="+mn-cs"/>
              </a:rPr>
              <a:t> </a:t>
            </a:r>
            <a:r>
              <a:rPr lang="hu-HU" sz="1200" kern="1200" dirty="0" smtClean="0">
                <a:solidFill>
                  <a:schemeClr val="tx1"/>
                </a:solidFill>
                <a:effectLst/>
                <a:latin typeface="+mn-lt"/>
                <a:ea typeface="+mn-ea"/>
                <a:cs typeface="+mn-cs"/>
              </a:rPr>
              <a:t>A bántalmazás lassan letombolja az önbecsülést. Általában a bántalmazót és a bántalmazottat is megszégyenítették gyermekkorában és már sérült az önbecsülésük. A bántalmazottnak fontos tudatában lennie, hogy ez nem az ő hibája. A Bibliában számos csodálatos emlékeztetőt találunk arról, mennyire értékesek vagyunk. </a:t>
            </a:r>
            <a:r>
              <a:rPr lang="hu-HU" sz="1200" i="1" kern="1200" dirty="0" smtClean="0">
                <a:solidFill>
                  <a:schemeClr val="tx1"/>
                </a:solidFill>
                <a:effectLst/>
                <a:latin typeface="+mn-lt"/>
                <a:ea typeface="+mn-ea"/>
                <a:cs typeface="+mn-cs"/>
              </a:rPr>
              <a:t>„… mert örökkévaló szeretettel szerettelek téged, azért terjesztettem reád az én irgalmasságomat. Újra felépítelek téged, és felépülsz…” (Jeremiás 31:3-4).</a:t>
            </a:r>
            <a:endParaRPr lang="hu-HU" sz="1200" i="1"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258AC15-62DC-5040-8AE1-929C9E875223}" type="slidenum">
              <a:rPr lang="en-US" smtClean="0"/>
              <a:t>15</a:t>
            </a:fld>
            <a:endParaRPr lang="en-US"/>
          </a:p>
        </p:txBody>
      </p:sp>
    </p:spTree>
    <p:extLst>
      <p:ext uri="{BB962C8B-B14F-4D97-AF65-F5344CB8AC3E}">
        <p14:creationId xmlns:p14="http://schemas.microsoft.com/office/powerpoint/2010/main" val="30083252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a:solidFill>
                  <a:schemeClr val="tx1"/>
                </a:solidFill>
                <a:effectLst/>
                <a:latin typeface="+mn-lt"/>
                <a:ea typeface="+mn-ea"/>
                <a:cs typeface="+mn-cs"/>
              </a:rPr>
              <a:t>4. </a:t>
            </a:r>
            <a:r>
              <a:rPr lang="hu-HU" sz="1200" b="1" i="1" kern="1200" dirty="0" smtClean="0">
                <a:solidFill>
                  <a:schemeClr val="tx1"/>
                </a:solidFill>
                <a:effectLst/>
                <a:latin typeface="+mn-lt"/>
                <a:ea typeface="+mn-ea"/>
                <a:cs typeface="+mn-cs"/>
              </a:rPr>
              <a:t>Kérjünk segítséget szakképzett tanácsadótól! </a:t>
            </a:r>
            <a:r>
              <a:rPr lang="hu-HU" sz="1200" kern="1200" dirty="0" smtClean="0">
                <a:solidFill>
                  <a:schemeClr val="tx1"/>
                </a:solidFill>
                <a:effectLst/>
                <a:latin typeface="+mn-lt"/>
                <a:ea typeface="+mn-ea"/>
                <a:cs typeface="+mn-cs"/>
              </a:rPr>
              <a:t>Ha valaki közvetlen veszélyben van, feltétlenül szükséges a rendőrség, vagy a krízisvonal hívása. De ha a helyzet nem annyira fenyegető, akkor is fontos kapcsolatba lépni egy megbízható baráttal, családtaggal, lelkésszel, önkéntes segítővel, vagy a helyi forró dróttal, segélyvonallal. Megpróbáló lehet szembeszállni egy bántalmazóval, különösen egy hosszabb távú kapcsolatban. Kulcsfontosságú az egyéni terápia és tanácsadás igénybevétele.</a:t>
            </a:r>
            <a:r>
              <a:rPr lang="hu-HU" sz="1200" kern="1200" baseline="30000" dirty="0" smtClean="0">
                <a:solidFill>
                  <a:schemeClr val="tx1"/>
                </a:solidFill>
                <a:effectLst/>
                <a:latin typeface="+mn-lt"/>
                <a:ea typeface="+mn-ea"/>
                <a:cs typeface="+mn-cs"/>
              </a:rPr>
              <a:t>8</a:t>
            </a:r>
            <a:r>
              <a:rPr lang="hu-HU" sz="1200" kern="1200" dirty="0" smtClean="0">
                <a:solidFill>
                  <a:schemeClr val="tx1"/>
                </a:solidFill>
                <a:effectLst/>
                <a:latin typeface="+mn-lt"/>
                <a:ea typeface="+mn-ea"/>
                <a:cs typeface="+mn-cs"/>
              </a:rPr>
              <a:t> Nem tanácsos azonban párterápiára menni, mert a bántalmazott számára nem biztonságos a jelen lévő bántalmazó előtt mindent elmondani a terapeutának. </a:t>
            </a:r>
          </a:p>
          <a:p>
            <a:r>
              <a:rPr lang="hu-HU" sz="1200" i="1" kern="1200" dirty="0" smtClean="0">
                <a:solidFill>
                  <a:schemeClr val="tx1"/>
                </a:solidFill>
                <a:effectLst/>
                <a:latin typeface="+mn-lt"/>
                <a:ea typeface="+mn-ea"/>
                <a:cs typeface="+mn-cs"/>
              </a:rPr>
              <a: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258AC15-62DC-5040-8AE1-929C9E875223}" type="slidenum">
              <a:rPr lang="en-US" smtClean="0"/>
              <a:t>16</a:t>
            </a:fld>
            <a:endParaRPr lang="en-US"/>
          </a:p>
        </p:txBody>
      </p:sp>
    </p:spTree>
    <p:extLst>
      <p:ext uri="{BB962C8B-B14F-4D97-AF65-F5344CB8AC3E}">
        <p14:creationId xmlns:p14="http://schemas.microsoft.com/office/powerpoint/2010/main" val="19655464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a:solidFill>
                  <a:schemeClr val="tx1"/>
                </a:solidFill>
                <a:effectLst/>
                <a:latin typeface="+mn-lt"/>
                <a:ea typeface="+mn-ea"/>
                <a:cs typeface="+mn-cs"/>
              </a:rPr>
              <a:t>5</a:t>
            </a:r>
            <a:r>
              <a:rPr lang="en-US" sz="1200" i="1" kern="1200" dirty="0">
                <a:solidFill>
                  <a:schemeClr val="tx1"/>
                </a:solidFill>
                <a:effectLst/>
                <a:latin typeface="+mn-lt"/>
                <a:ea typeface="+mn-ea"/>
                <a:cs typeface="+mn-cs"/>
              </a:rPr>
              <a:t>. </a:t>
            </a:r>
            <a:r>
              <a:rPr lang="hu-HU" sz="1200" b="1" i="1" kern="1200" dirty="0" smtClean="0">
                <a:solidFill>
                  <a:schemeClr val="tx1"/>
                </a:solidFill>
                <a:effectLst/>
                <a:latin typeface="+mn-lt"/>
                <a:ea typeface="+mn-ea"/>
                <a:cs typeface="+mn-cs"/>
              </a:rPr>
              <a:t>Keressünk vigaszt és gyógyulást Istennél és tőle kérjünk bölcsességet! </a:t>
            </a:r>
            <a:r>
              <a:rPr lang="hu-HU" sz="1200" kern="1200" dirty="0" smtClean="0">
                <a:solidFill>
                  <a:schemeClr val="tx1"/>
                </a:solidFill>
                <a:effectLst/>
                <a:latin typeface="+mn-lt"/>
                <a:ea typeface="+mn-ea"/>
                <a:cs typeface="+mn-cs"/>
              </a:rPr>
              <a:t>A Szentlélek a mi Vigasztalónk, Aki elvezet minket minden igazságra és bölcsességre. Nemcsak Isten szeretetének melegével vigasztalja szívünket, hanem bölcsességet is ad, mit mondjunk egy bántalmazó személynek. Jézus megért bennünket, mert Ő is szenvedett a bántalmazás minden formájától, úgy fizikai, mint lélektani erőszaktól. Így szól hozzánk: „Ismerem könnyeiteket: én is sírtam. Ismerem a fájdalmat, mely túlságosan mély, semhogy emberi fül számára kibeszélhető lenne. Ne gondold, hogy elhagyatott, elfeledett vagy. Ha bánatodra egyetlen húr sem rezdül egyetlen emberi szívben sem, nézz rám, és élsz”</a:t>
            </a:r>
            <a:r>
              <a:rPr lang="hu-HU" sz="1200" kern="1200" baseline="30000" dirty="0" smtClean="0">
                <a:solidFill>
                  <a:schemeClr val="tx1"/>
                </a:solidFill>
                <a:effectLst/>
                <a:latin typeface="+mn-lt"/>
                <a:ea typeface="+mn-ea"/>
                <a:cs typeface="+mn-cs"/>
              </a:rPr>
              <a:t>9</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258AC15-62DC-5040-8AE1-929C9E875223}" type="slidenum">
              <a:rPr lang="en-US" smtClean="0"/>
              <a:t>17</a:t>
            </a:fld>
            <a:endParaRPr lang="en-US"/>
          </a:p>
        </p:txBody>
      </p:sp>
    </p:spTree>
    <p:extLst>
      <p:ext uri="{BB962C8B-B14F-4D97-AF65-F5344CB8AC3E}">
        <p14:creationId xmlns:p14="http://schemas.microsoft.com/office/powerpoint/2010/main" val="35083745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cap="small" dirty="0" smtClean="0">
                <a:solidFill>
                  <a:schemeClr val="tx1"/>
                </a:solidFill>
                <a:effectLst/>
                <a:latin typeface="+mn-lt"/>
                <a:ea typeface="+mn-ea"/>
                <a:cs typeface="+mn-cs"/>
              </a:rPr>
              <a:t>TEHETÜNK-E TÖBBET?</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Hetednapi Adventista Egyház évek óta nyilvános egészségügyi kampányt folytat az erőszak és a bántalmazás ellen. Ez az </a:t>
            </a:r>
            <a:r>
              <a:rPr lang="hu-HU" sz="1200" b="1" kern="1200" dirty="0" err="1" smtClean="0">
                <a:solidFill>
                  <a:schemeClr val="tx1"/>
                </a:solidFill>
                <a:effectLst/>
                <a:latin typeface="+mn-lt"/>
                <a:ea typeface="+mn-ea"/>
                <a:cs typeface="+mn-cs"/>
              </a:rPr>
              <a:t>enditnow</a:t>
            </a:r>
            <a:r>
              <a:rPr lang="hu-HU" sz="1200" kern="1200" dirty="0" smtClean="0">
                <a:solidFill>
                  <a:schemeClr val="tx1"/>
                </a:solidFill>
                <a:effectLst/>
                <a:latin typeface="+mn-lt"/>
                <a:ea typeface="+mn-ea"/>
                <a:cs typeface="+mn-cs"/>
              </a:rPr>
              <a:t>® (</a:t>
            </a:r>
            <a:r>
              <a:rPr lang="hu-HU" sz="1200" u="sng" kern="1200" dirty="0" err="1" smtClean="0">
                <a:solidFill>
                  <a:schemeClr val="tx1"/>
                </a:solidFill>
                <a:effectLst/>
                <a:latin typeface="+mn-lt"/>
                <a:ea typeface="+mn-ea"/>
                <a:cs typeface="+mn-cs"/>
                <a:hlinkClick r:id="rId3"/>
              </a:rPr>
              <a:t>enditnow.org</a:t>
            </a:r>
            <a:r>
              <a:rPr lang="hu-HU" sz="1200" kern="1200" dirty="0" smtClean="0">
                <a:solidFill>
                  <a:schemeClr val="tx1"/>
                </a:solidFill>
                <a:effectLst/>
                <a:latin typeface="+mn-lt"/>
                <a:ea typeface="+mn-ea"/>
                <a:cs typeface="+mn-cs"/>
              </a:rPr>
              <a:t>). Eredetileg az asszonyok és lányok problémáira összpontosított, majd egyre nagyobb hangsúlyt feketetett az általános erőszak, a bárkivel, férfiakkal, nőkkel, gyermekekkel, vagy idősekkel szemben elkövetett erőszak elleni fellépésre.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Az egyház éves programnaptárban minden évben kijelöl egy erőszak-megelőzésnek szentelt napot, az </a:t>
            </a:r>
            <a:r>
              <a:rPr lang="hu-HU" sz="1200" b="1" kern="1200" dirty="0" err="1" smtClean="0">
                <a:solidFill>
                  <a:schemeClr val="tx1"/>
                </a:solidFill>
                <a:effectLst/>
                <a:latin typeface="+mn-lt"/>
                <a:ea typeface="+mn-ea"/>
                <a:cs typeface="+mn-cs"/>
              </a:rPr>
              <a:t>enditnow</a:t>
            </a:r>
            <a:r>
              <a:rPr lang="hu-HU" sz="1200" kern="1200" dirty="0" smtClean="0">
                <a:solidFill>
                  <a:schemeClr val="tx1"/>
                </a:solidFill>
                <a:effectLst/>
                <a:latin typeface="+mn-lt"/>
                <a:ea typeface="+mn-ea"/>
                <a:cs typeface="+mn-cs"/>
              </a:rPr>
              <a:t>® Kiemelt Napot (</a:t>
            </a:r>
            <a:r>
              <a:rPr lang="hu-HU" sz="1200" u="sng" kern="1200" dirty="0" err="1" smtClean="0">
                <a:solidFill>
                  <a:schemeClr val="tx1"/>
                </a:solidFill>
                <a:effectLst/>
                <a:latin typeface="+mn-lt"/>
                <a:ea typeface="+mn-ea"/>
                <a:cs typeface="+mn-cs"/>
                <a:hlinkClick r:id="rId4"/>
              </a:rPr>
              <a:t>women.adventist.org</a:t>
            </a:r>
            <a:r>
              <a:rPr lang="hu-HU" sz="1200" u="sng" kern="1200" dirty="0" smtClean="0">
                <a:solidFill>
                  <a:schemeClr val="tx1"/>
                </a:solidFill>
                <a:effectLst/>
                <a:latin typeface="+mn-lt"/>
                <a:ea typeface="+mn-ea"/>
                <a:cs typeface="+mn-cs"/>
                <a:hlinkClick r:id="rId4"/>
              </a:rPr>
              <a:t>/</a:t>
            </a:r>
            <a:r>
              <a:rPr lang="hu-HU" sz="1200" u="sng" kern="1200" dirty="0" err="1" smtClean="0">
                <a:solidFill>
                  <a:schemeClr val="tx1"/>
                </a:solidFill>
                <a:effectLst/>
                <a:latin typeface="+mn-lt"/>
                <a:ea typeface="+mn-ea"/>
                <a:cs typeface="+mn-cs"/>
                <a:hlinkClick r:id="rId4"/>
              </a:rPr>
              <a:t>enditnow-day</a:t>
            </a:r>
            <a:r>
              <a:rPr lang="hu-HU" sz="1200" kern="1200" dirty="0" smtClean="0">
                <a:solidFill>
                  <a:schemeClr val="tx1"/>
                </a:solidFill>
                <a:effectLst/>
                <a:latin typeface="+mn-lt"/>
                <a:ea typeface="+mn-ea"/>
                <a:cs typeface="+mn-cs"/>
              </a:rPr>
              <a:t>). Sok terület hitéleti vezetői jelezték, mennyi áldást jelentettek számunkra is ezek az anyagok. Mégis gyakran emlékeztetnek, mennyi mindent tehetnénk még lelkészként, gyülekezeti vezetőként a tudatosság növelése érdekében, hogy megelőzzük az erőszakot és segítsük a bántalmazottakat.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258AC15-62DC-5040-8AE1-929C9E875223}" type="slidenum">
              <a:rPr lang="en-US" smtClean="0"/>
              <a:t>18</a:t>
            </a:fld>
            <a:endParaRPr lang="en-US"/>
          </a:p>
        </p:txBody>
      </p:sp>
    </p:spTree>
    <p:extLst>
      <p:ext uri="{BB962C8B-B14F-4D97-AF65-F5344CB8AC3E}">
        <p14:creationId xmlns:p14="http://schemas.microsoft.com/office/powerpoint/2010/main" val="15642072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93713" y="671513"/>
            <a:ext cx="5486400" cy="3086100"/>
          </a:xfrm>
        </p:spPr>
      </p:sp>
      <p:sp>
        <p:nvSpPr>
          <p:cNvPr id="3" name="Notes Placeholder 2"/>
          <p:cNvSpPr>
            <a:spLocks noGrp="1"/>
          </p:cNvSpPr>
          <p:nvPr>
            <p:ph type="body" idx="1"/>
          </p:nvPr>
        </p:nvSpPr>
        <p:spPr>
          <a:xfrm>
            <a:off x="604684" y="4061340"/>
            <a:ext cx="5486400" cy="4743450"/>
          </a:xfrm>
        </p:spPr>
        <p:txBody>
          <a:bodyPr/>
          <a:lstStyle/>
          <a:p>
            <a:r>
              <a:rPr lang="hu-HU" sz="1200" kern="1200" dirty="0" smtClean="0">
                <a:solidFill>
                  <a:schemeClr val="tx1"/>
                </a:solidFill>
                <a:effectLst/>
                <a:latin typeface="+mn-lt"/>
                <a:ea typeface="+mn-ea"/>
                <a:cs typeface="+mn-cs"/>
              </a:rPr>
              <a:t>Anélkül, hogy tudatában lennének, még mindig túl sokan élnek olyan közeli társ, szülő, gyermek, főnök, lelkész, tanár, vagy másvalaki egészségtelen irányítása alatt, aki szexuálisan, fizikailag, vagy lélektanilag bántalmazza őket. Túl sokan, akik már felismerték és próbálnak segítséget kérni. Beszélnek a lelkésszel, gyülekezeti vezetővel, vagy testvérükkel, mégsem találtak még megfelelő, tájékozott segítséget, inkább esetleg őket hibáztatják a helyzetük miatt és azt a tanácsot kapják, hogy imádkozzanak a megoldásért. Még mindig túl sokan maradnak közömbösek, tájékozatlanok, vagy akaratlanul is vakok az áldozatok és az elkövetők szükségletei iránt, akik megtörtségükben kétségbeesetten keresik a reményt és a gyógyulást.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Mi lenne, ha minden gyülekezetben lenne egy </a:t>
            </a:r>
            <a:r>
              <a:rPr lang="hu-HU" sz="1200" b="1" kern="1200" dirty="0" err="1" smtClean="0">
                <a:solidFill>
                  <a:schemeClr val="tx1"/>
                </a:solidFill>
                <a:effectLst/>
                <a:latin typeface="+mn-lt"/>
                <a:ea typeface="+mn-ea"/>
                <a:cs typeface="+mn-cs"/>
              </a:rPr>
              <a:t>enditnow</a:t>
            </a:r>
            <a:r>
              <a:rPr lang="hu-HU" sz="1200" kern="1200" dirty="0" smtClean="0">
                <a:solidFill>
                  <a:schemeClr val="tx1"/>
                </a:solidFill>
                <a:effectLst/>
                <a:latin typeface="+mn-lt"/>
                <a:ea typeface="+mn-ea"/>
                <a:cs typeface="+mn-cs"/>
              </a:rPr>
              <a:t>® koordinátor, aki jártas a bántalmazás témakörében és a lelkésszel együttműködve bevonhatná a tagságot a megelőzésbe és a rászorulók megsegítésébe? Mi lenne, ha minden lelkészhallgató és lelkipásztor alapképzést kapna a bántalmazás kérdéskörében és az áldozat</a:t>
            </a:r>
            <a:r>
              <a:rPr lang="hu-HU" sz="1200" dirty="0" smtClean="0">
                <a:effectLst/>
                <a:latin typeface="Times New Roman" panose="02020603050405020304" pitchFamily="18" charset="0"/>
                <a:ea typeface="Times New Roman" panose="02020603050405020304" pitchFamily="18" charset="0"/>
              </a:rPr>
              <a:t>ot, valamint az elkövetőt támogató, legmegfelelőbb segítség módjáról? </a:t>
            </a:r>
            <a:r>
              <a:rPr lang="hu-HU" sz="1200" kern="1200" dirty="0" smtClean="0">
                <a:solidFill>
                  <a:schemeClr val="tx1"/>
                </a:solidFill>
                <a:effectLst/>
                <a:latin typeface="+mn-lt"/>
                <a:ea typeface="+mn-ea"/>
                <a:cs typeface="+mn-cs"/>
              </a:rPr>
              <a:t>És mi lenne, ha minden gyülekezetben, a lelkész, a vezetőség és a tagság részvételével minden évben megtartanák az </a:t>
            </a:r>
            <a:r>
              <a:rPr lang="hu-HU" sz="1200" b="1" kern="1200" dirty="0" err="1" smtClean="0">
                <a:solidFill>
                  <a:schemeClr val="tx1"/>
                </a:solidFill>
                <a:effectLst/>
                <a:latin typeface="+mn-lt"/>
                <a:ea typeface="+mn-ea"/>
                <a:cs typeface="+mn-cs"/>
              </a:rPr>
              <a:t>enditnow</a:t>
            </a:r>
            <a:r>
              <a:rPr lang="hu-HU" sz="1200" kern="1200" dirty="0" smtClean="0">
                <a:solidFill>
                  <a:schemeClr val="tx1"/>
                </a:solidFill>
                <a:effectLst/>
                <a:latin typeface="+mn-lt"/>
                <a:ea typeface="+mn-ea"/>
                <a:cs typeface="+mn-cs"/>
              </a:rPr>
              <a:t>® Kiemelt napot, az előkészített anyagok felhasználásával, amelyek nemcsak a gyülekezet, de a környező közösség számára is áldásosak lehetnek?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Oly sok mindent tehetnénk még! Minden lelkésznek, gyülekezeti vezetőnek és tagnak fel kell mérnie, hogyan tudna változást elérni. Ha többet teszünk, kiválthatjuk a lelkészek, vezetők és a tagság együttérzését, akik hajlandók lesznek inspirálni és erősíteni a többieket. </a:t>
            </a:r>
            <a:r>
              <a:rPr lang="hu-HU" sz="1200" b="1" kern="1200" dirty="0" smtClean="0">
                <a:solidFill>
                  <a:schemeClr val="tx1"/>
                </a:solidFill>
                <a:effectLst/>
                <a:latin typeface="+mn-lt"/>
                <a:ea typeface="+mn-ea"/>
                <a:cs typeface="+mn-cs"/>
              </a:rPr>
              <a:t>Nem szabad belefáradnunk, és továbbra is hallatni kell hangunkat, jelen kell lennünk tetteinkkel, miközben együtt tanulunk és napvilágra hozzuk a bántalmazás formáit, amelyek mélyen megaláznak másokat</a:t>
            </a:r>
            <a:r>
              <a:rPr lang="hu-HU" sz="1200" kern="1200" dirty="0" smtClean="0">
                <a:solidFill>
                  <a:schemeClr val="tx1"/>
                </a:solidFill>
                <a:effectLst/>
                <a:latin typeface="+mn-lt"/>
                <a:ea typeface="+mn-ea"/>
                <a:cs typeface="+mn-cs"/>
              </a:rPr>
              <a: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258AC15-62DC-5040-8AE1-929C9E875223}" type="slidenum">
              <a:rPr lang="en-US" smtClean="0"/>
              <a:t>19</a:t>
            </a:fld>
            <a:endParaRPr lang="en-US"/>
          </a:p>
        </p:txBody>
      </p:sp>
    </p:spTree>
    <p:extLst>
      <p:ext uri="{BB962C8B-B14F-4D97-AF65-F5344CB8AC3E}">
        <p14:creationId xmlns:p14="http://schemas.microsoft.com/office/powerpoint/2010/main" val="35024194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hu-HU" sz="1200" kern="1200" dirty="0" smtClean="0">
                <a:solidFill>
                  <a:schemeClr val="tx1"/>
                </a:solidFill>
                <a:effectLst/>
                <a:latin typeface="+mn-lt"/>
                <a:ea typeface="+mn-ea"/>
                <a:cs typeface="+mn-cs"/>
              </a:rPr>
              <a:t>Mary valami nagyon fontosat szeretett volna elmondani férjének, Johnnak, de össze kellet szednie hozzá minden bátorságát. Végül elmondta neki, hogy tovább szeretne tanulni. – „Hogy jut egyáltalán eszedbe ilyesmi? – kiabálta John. – Legutóbb is megbuktál a záróvizsgán, nyilvánvaló, hogy most sem sikerülne! Ostoba vagy. Soha ne tudod végigcsinálni, ezét nem fogunk rá pénzt pazarolni.” Bár ez a beszélgetés nem hagyott látható ütésnyomokat, mégis sebeket okozott. Klasszikus példája a házasságon belüli lélektani bántalmazásnak. Szomorú tény, hogy a Maryhez hasonló feleségek nincsenek is tudatában, hogy bántalmazó kapcsolatban élnek. Arról nem is beszélve, hogy fogalmuk sincs, hogyan kezeljék a helyzetet. </a:t>
            </a:r>
          </a:p>
          <a:p>
            <a:endParaRPr lang="en-US" dirty="0"/>
          </a:p>
        </p:txBody>
      </p:sp>
      <p:sp>
        <p:nvSpPr>
          <p:cNvPr id="4" name="Slide Number Placeholder 3"/>
          <p:cNvSpPr>
            <a:spLocks noGrp="1"/>
          </p:cNvSpPr>
          <p:nvPr>
            <p:ph type="sldNum" sz="quarter" idx="5"/>
          </p:nvPr>
        </p:nvSpPr>
        <p:spPr/>
        <p:txBody>
          <a:bodyPr/>
          <a:lstStyle/>
          <a:p>
            <a:fld id="{7258AC15-62DC-5040-8AE1-929C9E875223}" type="slidenum">
              <a:rPr lang="en-US" smtClean="0"/>
              <a:t>2</a:t>
            </a:fld>
            <a:endParaRPr lang="en-US"/>
          </a:p>
        </p:txBody>
      </p:sp>
    </p:spTree>
    <p:extLst>
      <p:ext uri="{BB962C8B-B14F-4D97-AF65-F5344CB8AC3E}">
        <p14:creationId xmlns:p14="http://schemas.microsoft.com/office/powerpoint/2010/main" val="9131616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cap="small" dirty="0" smtClean="0">
                <a:solidFill>
                  <a:schemeClr val="tx1"/>
                </a:solidFill>
                <a:effectLst/>
                <a:latin typeface="+mn-lt"/>
                <a:ea typeface="+mn-ea"/>
                <a:cs typeface="+mn-cs"/>
              </a:rPr>
              <a:t>AZ EGÉSZSÉGTÉNYEZŐ</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Miért kell még többet tennünk? Isten gyermekei közül sokan haldokolnak vagy szenvednek testi-lelki egészségügyi problémáktól az erőszak, vagy bántalmazás következtében. Az egészségügyi hatóságok jelentései szerint világszerte 1,3 millió ember hal meg évente az erőszak minden formájának következtében: kollektív (bandaháborúk, háborúk), saját elhatározás (öngyilkosság), vagy emberek közötti (pl. családon belüli erőszak).</a:t>
            </a:r>
            <a:r>
              <a:rPr lang="hu-HU" sz="1200" kern="1200" baseline="30000" dirty="0" smtClean="0">
                <a:solidFill>
                  <a:schemeClr val="tx1"/>
                </a:solidFill>
                <a:effectLst/>
                <a:latin typeface="+mn-lt"/>
                <a:ea typeface="+mn-ea"/>
                <a:cs typeface="+mn-cs"/>
              </a:rPr>
              <a:t> 10</a:t>
            </a:r>
            <a:r>
              <a:rPr lang="hu-HU" sz="1200" kern="1200" dirty="0" smtClean="0">
                <a:solidFill>
                  <a:schemeClr val="tx1"/>
                </a:solidFill>
                <a:effectLst/>
                <a:latin typeface="+mn-lt"/>
                <a:ea typeface="+mn-ea"/>
                <a:cs typeface="+mn-cs"/>
              </a:rPr>
              <a:t> Ez az éves elhalálozások 2,5 %-a. A XXI. század első 15 évében mintegy hatmillió ember vesztette életét csupán az emberi erőszak miatt.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halálos áldozatokon kívül azonban nap, mint nap számtalan nem halálos áldozata van az erőszaknak, akik túlélik az emberi erőszakot (fizikai, szexuális és lélektani bántalmazást, vagy elhanyagolást).  A nem halálos emberi erőszak sokkal gyakoribb, mint a gyilkosság, és súlyos, egész életen át tartó egészségügyi és társadalmi következményekkel jár.  Az áldozatok sebei nem láthatók, de mélyen érezhetők, ezért hosszú távon is, élethosszig megnyomorítók lehetnek.</a:t>
            </a:r>
            <a:r>
              <a:rPr lang="hu-HU" sz="1200" kern="1200" baseline="30000" dirty="0" smtClean="0">
                <a:solidFill>
                  <a:schemeClr val="tx1"/>
                </a:solidFill>
                <a:effectLst/>
                <a:latin typeface="+mn-lt"/>
                <a:ea typeface="+mn-ea"/>
                <a:cs typeface="+mn-cs"/>
              </a:rPr>
              <a:t>11</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258AC15-62DC-5040-8AE1-929C9E875223}" type="slidenum">
              <a:rPr lang="en-US" smtClean="0"/>
              <a:t>20</a:t>
            </a:fld>
            <a:endParaRPr lang="en-US"/>
          </a:p>
        </p:txBody>
      </p:sp>
    </p:spTree>
    <p:extLst>
      <p:ext uri="{BB962C8B-B14F-4D97-AF65-F5344CB8AC3E}">
        <p14:creationId xmlns:p14="http://schemas.microsoft.com/office/powerpoint/2010/main" val="27585176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Az áldozatok sebei nem láthatók, de mélyen érezhetők, ezért hosszú távon is, élethosszig megnyomorítók lehetnek.</a:t>
            </a:r>
            <a:r>
              <a:rPr lang="hu-HU" sz="1200" kern="1200" baseline="30000" dirty="0" smtClean="0">
                <a:solidFill>
                  <a:schemeClr val="tx1"/>
                </a:solidFill>
                <a:effectLst/>
                <a:latin typeface="+mn-lt"/>
                <a:ea typeface="+mn-ea"/>
                <a:cs typeface="+mn-cs"/>
              </a:rPr>
              <a:t>11</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258AC15-62DC-5040-8AE1-929C9E875223}" type="slidenum">
              <a:rPr lang="en-US" smtClean="0"/>
              <a:t>21</a:t>
            </a:fld>
            <a:endParaRPr lang="en-US"/>
          </a:p>
        </p:txBody>
      </p:sp>
    </p:spTree>
    <p:extLst>
      <p:ext uri="{BB962C8B-B14F-4D97-AF65-F5344CB8AC3E}">
        <p14:creationId xmlns:p14="http://schemas.microsoft.com/office/powerpoint/2010/main" val="40515351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13997"/>
            <a:ext cx="5486400" cy="3600450"/>
          </a:xfrm>
        </p:spPr>
        <p:txBody>
          <a:bodyPr/>
          <a:lstStyle/>
          <a:p>
            <a:r>
              <a:rPr lang="hu-HU" sz="1200" b="1" kern="1200" cap="small" dirty="0" smtClean="0">
                <a:solidFill>
                  <a:schemeClr val="tx1"/>
                </a:solidFill>
                <a:effectLst/>
                <a:latin typeface="+mn-lt"/>
                <a:ea typeface="+mn-ea"/>
                <a:cs typeface="+mn-cs"/>
              </a:rPr>
              <a:t>A MEGTESTESÜLÉS TÉNYEZŐ</a:t>
            </a:r>
            <a:endParaRPr lang="hu-HU" sz="1200" kern="1200" dirty="0" smtClean="0">
              <a:solidFill>
                <a:schemeClr val="tx1"/>
              </a:solidFill>
              <a:effectLst/>
              <a:latin typeface="+mn-lt"/>
              <a:ea typeface="+mn-ea"/>
              <a:cs typeface="+mn-cs"/>
            </a:endParaRPr>
          </a:p>
          <a:p>
            <a:r>
              <a:rPr lang="hu-HU" sz="1200" kern="1200" cap="all"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Talán a legfontosabb ok, amiért többet kell tennünk, hogy mi Isten keze és lába vagyunk ebben a világban arra hivatva, hogy képviseljük szeretetét, gyógyító erejét, és szolgáljunk másokat, ahogyan Ő tette. Jézus arra szólít bennünket, hogy szeretettel és tisztelettel bánjunk egymással, amikkor ezt mondja: „Új parancsolatot adok néktek, hogy egymást szeressétek; amint én szerettelek titeket, úgy szeressétek ti is egymást. Erről ismeri meg mindenki, hogy az én tanítványaim vagytok, ha egymást szeretni fogjátok.” (</a:t>
            </a:r>
            <a:r>
              <a:rPr lang="hu-HU" sz="1200" kern="1200" dirty="0" err="1" smtClean="0">
                <a:solidFill>
                  <a:schemeClr val="tx1"/>
                </a:solidFill>
                <a:effectLst/>
                <a:latin typeface="+mn-lt"/>
                <a:ea typeface="+mn-ea"/>
                <a:cs typeface="+mn-cs"/>
              </a:rPr>
              <a:t>Jn</a:t>
            </a:r>
            <a:r>
              <a:rPr lang="hu-HU" sz="1200" kern="1200" dirty="0" smtClean="0">
                <a:solidFill>
                  <a:schemeClr val="tx1"/>
                </a:solidFill>
                <a:effectLst/>
                <a:latin typeface="+mn-lt"/>
                <a:ea typeface="+mn-ea"/>
                <a:cs typeface="+mn-cs"/>
              </a:rPr>
              <a:t> 13:34-35). A hívők gyülekezetében, amely megosztja az Ő jó hírét, az evangélium a gyógyítás és a támogatás munkájára ösztönöz bennünket: „Végezetre mindnyájan legyetek egyértelműek, rokonérzelműek, atyafiszeretők, irgalmasak, kegyesek…” (1Pt 3:8) </a:t>
            </a:r>
          </a:p>
          <a:p>
            <a:endParaRPr lang="en-US" dirty="0"/>
          </a:p>
        </p:txBody>
      </p:sp>
      <p:sp>
        <p:nvSpPr>
          <p:cNvPr id="4" name="Slide Number Placeholder 3"/>
          <p:cNvSpPr>
            <a:spLocks noGrp="1"/>
          </p:cNvSpPr>
          <p:nvPr>
            <p:ph type="sldNum" sz="quarter" idx="5"/>
          </p:nvPr>
        </p:nvSpPr>
        <p:spPr/>
        <p:txBody>
          <a:bodyPr/>
          <a:lstStyle/>
          <a:p>
            <a:fld id="{7258AC15-62DC-5040-8AE1-929C9E875223}" type="slidenum">
              <a:rPr lang="en-US" smtClean="0"/>
              <a:t>22</a:t>
            </a:fld>
            <a:endParaRPr lang="en-US"/>
          </a:p>
        </p:txBody>
      </p:sp>
    </p:spTree>
    <p:extLst>
      <p:ext uri="{BB962C8B-B14F-4D97-AF65-F5344CB8AC3E}">
        <p14:creationId xmlns:p14="http://schemas.microsoft.com/office/powerpoint/2010/main" val="40643641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Ezért lelkészként és egyházi vezetőként kötelességünk továbbra is együttérzéssel foglalkozni a bántalmazás áldozataival —ahogy Jézus tette—mindent megtenni a megelőzésért és megfelelően kezelni a bántalmazás és erőszak minden formáját. Jézus mondta: „A tolvaj nem egyébért jő, hanem hogy lopjon és öljön és pusztítson; én azért jöttem, hogy életük legyen, és bővölködjenek.”(</a:t>
            </a:r>
            <a:r>
              <a:rPr lang="hu-HU" sz="1200" kern="1200" dirty="0" err="1" smtClean="0">
                <a:solidFill>
                  <a:schemeClr val="tx1"/>
                </a:solidFill>
                <a:effectLst/>
                <a:latin typeface="+mn-lt"/>
                <a:ea typeface="+mn-ea"/>
                <a:cs typeface="+mn-cs"/>
              </a:rPr>
              <a:t>Jn</a:t>
            </a:r>
            <a:r>
              <a:rPr lang="hu-HU" sz="1200" kern="1200" dirty="0" smtClean="0">
                <a:solidFill>
                  <a:schemeClr val="tx1"/>
                </a:solidFill>
                <a:effectLst/>
                <a:latin typeface="+mn-lt"/>
                <a:ea typeface="+mn-ea"/>
                <a:cs typeface="+mn-cs"/>
              </a:rPr>
              <a:t> 10:</a:t>
            </a:r>
            <a:r>
              <a:rPr lang="hu-HU" sz="1200" kern="1200" dirty="0" err="1" smtClean="0">
                <a:solidFill>
                  <a:schemeClr val="tx1"/>
                </a:solidFill>
                <a:effectLst/>
                <a:latin typeface="+mn-lt"/>
                <a:ea typeface="+mn-ea"/>
                <a:cs typeface="+mn-cs"/>
              </a:rPr>
              <a:t>10</a:t>
            </a:r>
            <a:r>
              <a:rPr lang="hu-HU" sz="1200" kern="1200" dirty="0" smtClean="0">
                <a:solidFill>
                  <a:schemeClr val="tx1"/>
                </a:solidFill>
                <a:effectLst/>
                <a:latin typeface="+mn-lt"/>
                <a:ea typeface="+mn-ea"/>
                <a:cs typeface="+mn-cs"/>
              </a:rPr>
              <a:t>).  Te vajon tudnál többet tenni?</a:t>
            </a:r>
          </a:p>
          <a:p>
            <a:endParaRPr lang="en-US" dirty="0"/>
          </a:p>
          <a:p>
            <a:endParaRPr lang="en-US" dirty="0"/>
          </a:p>
          <a:p>
            <a:r>
              <a:rPr lang="hu-HU" sz="1200" b="1" kern="1200" cap="small" dirty="0" smtClean="0">
                <a:solidFill>
                  <a:schemeClr val="tx1"/>
                </a:solidFill>
                <a:effectLst/>
                <a:latin typeface="+mn-lt"/>
                <a:ea typeface="+mn-ea"/>
                <a:cs typeface="+mn-cs"/>
              </a:rPr>
              <a:t>JEGYZETEK</a:t>
            </a:r>
            <a:endParaRPr lang="hu-HU" sz="1200" kern="1200" dirty="0" smtClean="0">
              <a:solidFill>
                <a:schemeClr val="tx1"/>
              </a:solidFill>
              <a:effectLst/>
              <a:latin typeface="+mn-lt"/>
              <a:ea typeface="+mn-ea"/>
              <a:cs typeface="+mn-cs"/>
            </a:endParaRPr>
          </a:p>
          <a:p>
            <a:r>
              <a:rPr lang="hu-HU" sz="1200" kern="1200" baseline="30000" dirty="0" smtClean="0">
                <a:solidFill>
                  <a:schemeClr val="tx1"/>
                </a:solidFill>
                <a:effectLst/>
                <a:latin typeface="+mn-lt"/>
                <a:ea typeface="+mn-ea"/>
                <a:cs typeface="+mn-cs"/>
              </a:rPr>
              <a:t>1</a:t>
            </a:r>
            <a:r>
              <a:rPr lang="hu-HU"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Rachel</a:t>
            </a:r>
            <a:r>
              <a:rPr lang="hu-HU" sz="1200" kern="1200" dirty="0" smtClean="0">
                <a:solidFill>
                  <a:schemeClr val="tx1"/>
                </a:solidFill>
                <a:effectLst/>
                <a:latin typeface="+mn-lt"/>
                <a:ea typeface="+mn-ea"/>
                <a:cs typeface="+mn-cs"/>
              </a:rPr>
              <a:t> Marie Stone: A Biblia egyértelműen nemet mond a családon belüli erőszakra  </a:t>
            </a:r>
            <a:r>
              <a:rPr lang="hu-HU" sz="1200" i="1" kern="1200" dirty="0" smtClean="0">
                <a:solidFill>
                  <a:schemeClr val="tx1"/>
                </a:solidFill>
                <a:effectLst/>
                <a:latin typeface="+mn-lt"/>
                <a:ea typeface="+mn-ea"/>
                <a:cs typeface="+mn-cs"/>
              </a:rPr>
              <a:t>Kereszténység napjainkban</a:t>
            </a:r>
            <a:r>
              <a:rPr lang="hu-HU" sz="1200" kern="1200" dirty="0" smtClean="0">
                <a:solidFill>
                  <a:schemeClr val="tx1"/>
                </a:solidFill>
                <a:effectLst/>
                <a:latin typeface="+mn-lt"/>
                <a:ea typeface="+mn-ea"/>
                <a:cs typeface="+mn-cs"/>
              </a:rPr>
              <a:t>, 2014.május 22. </a:t>
            </a:r>
            <a:r>
              <a:rPr lang="hu-HU" sz="1200" u="sng" kern="1200" dirty="0" err="1" smtClean="0">
                <a:solidFill>
                  <a:schemeClr val="tx1"/>
                </a:solidFill>
                <a:effectLst/>
                <a:latin typeface="+mn-lt"/>
                <a:ea typeface="+mn-ea"/>
                <a:cs typeface="+mn-cs"/>
                <a:hlinkClick r:id="rId3"/>
              </a:rPr>
              <a:t>www.christianitytoday.com</a:t>
            </a:r>
            <a:r>
              <a:rPr lang="hu-HU" sz="1200" u="sng" kern="1200" dirty="0" smtClean="0">
                <a:solidFill>
                  <a:schemeClr val="tx1"/>
                </a:solidFill>
                <a:effectLst/>
                <a:latin typeface="+mn-lt"/>
                <a:ea typeface="+mn-ea"/>
                <a:cs typeface="+mn-cs"/>
                <a:hlinkClick r:id="rId3"/>
              </a:rPr>
              <a:t>/</a:t>
            </a:r>
            <a:r>
              <a:rPr lang="hu-HU" sz="1200" u="sng" kern="1200" dirty="0" err="1" smtClean="0">
                <a:solidFill>
                  <a:schemeClr val="tx1"/>
                </a:solidFill>
                <a:effectLst/>
                <a:latin typeface="+mn-lt"/>
                <a:ea typeface="+mn-ea"/>
                <a:cs typeface="+mn-cs"/>
                <a:hlinkClick r:id="rId3"/>
              </a:rPr>
              <a:t>ct</a:t>
            </a:r>
            <a:r>
              <a:rPr lang="hu-HU" sz="1200" u="sng" kern="1200" dirty="0" smtClean="0">
                <a:solidFill>
                  <a:schemeClr val="tx1"/>
                </a:solidFill>
                <a:effectLst/>
                <a:latin typeface="+mn-lt"/>
                <a:ea typeface="+mn-ea"/>
                <a:cs typeface="+mn-cs"/>
                <a:hlinkClick r:id="rId3"/>
              </a:rPr>
              <a:t>/2014/</a:t>
            </a:r>
            <a:r>
              <a:rPr lang="hu-HU" sz="1200" u="sng" kern="1200" dirty="0" err="1" smtClean="0">
                <a:solidFill>
                  <a:schemeClr val="tx1"/>
                </a:solidFill>
                <a:effectLst/>
                <a:latin typeface="+mn-lt"/>
                <a:ea typeface="+mn-ea"/>
                <a:cs typeface="+mn-cs"/>
                <a:hlinkClick r:id="rId3"/>
              </a:rPr>
              <a:t>may</a:t>
            </a:r>
            <a:r>
              <a:rPr lang="hu-HU" sz="1200" u="sng" kern="1200" dirty="0" smtClean="0">
                <a:solidFill>
                  <a:schemeClr val="tx1"/>
                </a:solidFill>
                <a:effectLst/>
                <a:latin typeface="+mn-lt"/>
                <a:ea typeface="+mn-ea"/>
                <a:cs typeface="+mn-cs"/>
                <a:hlinkClick r:id="rId3"/>
              </a:rPr>
              <a:t> /</a:t>
            </a:r>
            <a:r>
              <a:rPr lang="hu-HU" sz="1200" u="sng" kern="1200" dirty="0" err="1" smtClean="0">
                <a:solidFill>
                  <a:schemeClr val="tx1"/>
                </a:solidFill>
                <a:effectLst/>
                <a:latin typeface="+mn-lt"/>
                <a:ea typeface="+mn-ea"/>
                <a:cs typeface="+mn-cs"/>
                <a:hlinkClick r:id="rId3"/>
              </a:rPr>
              <a:t>bibles-unequivocal-no-to-domestic-violence.html</a:t>
            </a:r>
            <a:r>
              <a:rPr lang="hu-HU" sz="1200" kern="1200" dirty="0" smtClean="0">
                <a:solidFill>
                  <a:schemeClr val="tx1"/>
                </a:solidFill>
                <a:effectLst/>
                <a:latin typeface="+mn-lt"/>
                <a:ea typeface="+mn-ea"/>
                <a:cs typeface="+mn-cs"/>
              </a:rPr>
              <a:t>.</a:t>
            </a:r>
          </a:p>
          <a:p>
            <a:r>
              <a:rPr lang="hu-HU" sz="1200" kern="1200" baseline="30000" dirty="0" smtClean="0">
                <a:solidFill>
                  <a:schemeClr val="tx1"/>
                </a:solidFill>
                <a:effectLst/>
                <a:latin typeface="+mn-lt"/>
                <a:ea typeface="+mn-ea"/>
                <a:cs typeface="+mn-cs"/>
              </a:rPr>
              <a:t>2   </a:t>
            </a:r>
            <a:r>
              <a:rPr lang="hu-HU" sz="1200" kern="1200" dirty="0" smtClean="0">
                <a:solidFill>
                  <a:schemeClr val="tx1"/>
                </a:solidFill>
                <a:effectLst/>
                <a:latin typeface="+mn-lt"/>
                <a:ea typeface="+mn-ea"/>
                <a:cs typeface="+mn-cs"/>
              </a:rPr>
              <a:t>WHO, Egyesült Nemzetek Drog és bűzözés elleni Irodája, és az Egyesült Nemzetek Fejlesztési Programja: </a:t>
            </a:r>
            <a:r>
              <a:rPr lang="hu-HU" sz="1200" i="1" kern="1200" dirty="0" smtClean="0">
                <a:solidFill>
                  <a:schemeClr val="tx1"/>
                </a:solidFill>
                <a:effectLst/>
                <a:latin typeface="+mn-lt"/>
                <a:ea typeface="+mn-ea"/>
                <a:cs typeface="+mn-cs"/>
              </a:rPr>
              <a:t>Az erőszak megelőzéséről szóló globális helyzetjelentés</a:t>
            </a:r>
            <a:r>
              <a:rPr lang="hu-HU" sz="1200" kern="1200" dirty="0" smtClean="0">
                <a:solidFill>
                  <a:schemeClr val="tx1"/>
                </a:solidFill>
                <a:effectLst/>
                <a:latin typeface="+mn-lt"/>
                <a:ea typeface="+mn-ea"/>
                <a:cs typeface="+mn-cs"/>
              </a:rPr>
              <a:t> </a:t>
            </a:r>
            <a:r>
              <a:rPr lang="hu-HU" sz="1200" i="1" kern="1200" dirty="0" smtClean="0">
                <a:solidFill>
                  <a:schemeClr val="tx1"/>
                </a:solidFill>
                <a:effectLst/>
                <a:latin typeface="+mn-lt"/>
                <a:ea typeface="+mn-ea"/>
                <a:cs typeface="+mn-cs"/>
              </a:rPr>
              <a:t>2014 </a:t>
            </a:r>
            <a:r>
              <a:rPr lang="hu-HU" sz="1200" kern="1200" dirty="0" smtClean="0">
                <a:solidFill>
                  <a:schemeClr val="tx1"/>
                </a:solidFill>
                <a:effectLst/>
                <a:latin typeface="+mn-lt"/>
                <a:ea typeface="+mn-ea"/>
                <a:cs typeface="+mn-cs"/>
              </a:rPr>
              <a:t>(Genf: WHO, 2014) </a:t>
            </a:r>
            <a:r>
              <a:rPr lang="hu-HU" sz="1200" kern="1200" dirty="0" err="1" smtClean="0">
                <a:solidFill>
                  <a:schemeClr val="tx1"/>
                </a:solidFill>
                <a:effectLst/>
                <a:latin typeface="+mn-lt"/>
                <a:ea typeface="+mn-ea"/>
                <a:cs typeface="+mn-cs"/>
              </a:rPr>
              <a:t>vii</a:t>
            </a:r>
            <a:r>
              <a:rPr lang="hu-HU" sz="1200" kern="1200" dirty="0" smtClean="0">
                <a:solidFill>
                  <a:schemeClr val="tx1"/>
                </a:solidFill>
                <a:effectLst/>
                <a:latin typeface="+mn-lt"/>
                <a:ea typeface="+mn-ea"/>
                <a:cs typeface="+mn-cs"/>
              </a:rPr>
              <a:t>,</a:t>
            </a:r>
            <a:r>
              <a:rPr lang="hu-HU" sz="1200" kern="1200" dirty="0" err="1" smtClean="0">
                <a:solidFill>
                  <a:schemeClr val="tx1"/>
                </a:solidFill>
                <a:effectLst/>
                <a:latin typeface="+mn-lt"/>
                <a:ea typeface="+mn-ea"/>
                <a:cs typeface="+mn-cs"/>
              </a:rPr>
              <a:t>viii</a:t>
            </a:r>
            <a:r>
              <a:rPr lang="hu-HU" sz="1200" kern="1200" dirty="0" smtClean="0">
                <a:solidFill>
                  <a:schemeClr val="tx1"/>
                </a:solidFill>
                <a:effectLst/>
                <a:latin typeface="+mn-lt"/>
                <a:ea typeface="+mn-ea"/>
                <a:cs typeface="+mn-cs"/>
              </a:rPr>
              <a:t>, </a:t>
            </a:r>
            <a:r>
              <a:rPr lang="hu-HU" sz="1200" u="sng" kern="1200" dirty="0" err="1" smtClean="0">
                <a:solidFill>
                  <a:schemeClr val="tx1"/>
                </a:solidFill>
                <a:effectLst/>
                <a:latin typeface="+mn-lt"/>
                <a:ea typeface="+mn-ea"/>
                <a:cs typeface="+mn-cs"/>
                <a:hlinkClick r:id="rId4"/>
              </a:rPr>
              <a:t>who.int</a:t>
            </a:r>
            <a:r>
              <a:rPr lang="hu-HU" sz="1200" u="sng" kern="1200" dirty="0" smtClean="0">
                <a:solidFill>
                  <a:schemeClr val="tx1"/>
                </a:solidFill>
                <a:effectLst/>
                <a:latin typeface="+mn-lt"/>
                <a:ea typeface="+mn-ea"/>
                <a:cs typeface="+mn-cs"/>
                <a:hlinkClick r:id="rId4"/>
              </a:rPr>
              <a:t>/</a:t>
            </a:r>
            <a:r>
              <a:rPr lang="hu-HU" sz="1200" u="sng" kern="1200" dirty="0" err="1" smtClean="0">
                <a:solidFill>
                  <a:schemeClr val="tx1"/>
                </a:solidFill>
                <a:effectLst/>
                <a:latin typeface="+mn-lt"/>
                <a:ea typeface="+mn-ea"/>
                <a:cs typeface="+mn-cs"/>
                <a:hlinkClick r:id="rId4"/>
              </a:rPr>
              <a:t>violence</a:t>
            </a:r>
            <a:r>
              <a:rPr lang="hu-HU" sz="1200" u="sng" kern="1200" dirty="0" smtClean="0">
                <a:solidFill>
                  <a:schemeClr val="tx1"/>
                </a:solidFill>
                <a:effectLst/>
                <a:latin typeface="+mn-lt"/>
                <a:ea typeface="+mn-ea"/>
                <a:cs typeface="+mn-cs"/>
                <a:hlinkClick r:id="rId4"/>
              </a:rPr>
              <a:t>_</a:t>
            </a:r>
            <a:r>
              <a:rPr lang="hu-HU" sz="1200" u="sng" kern="1200" dirty="0" err="1" smtClean="0">
                <a:solidFill>
                  <a:schemeClr val="tx1"/>
                </a:solidFill>
                <a:effectLst/>
                <a:latin typeface="+mn-lt"/>
                <a:ea typeface="+mn-ea"/>
                <a:cs typeface="+mn-cs"/>
                <a:hlinkClick r:id="rId4"/>
              </a:rPr>
              <a:t>injury</a:t>
            </a:r>
            <a:r>
              <a:rPr lang="hu-HU" sz="1200" u="sng" kern="1200" dirty="0" smtClean="0">
                <a:solidFill>
                  <a:schemeClr val="tx1"/>
                </a:solidFill>
                <a:effectLst/>
                <a:latin typeface="+mn-lt"/>
                <a:ea typeface="+mn-ea"/>
                <a:cs typeface="+mn-cs"/>
                <a:hlinkClick r:id="rId4"/>
              </a:rPr>
              <a:t>_</a:t>
            </a:r>
            <a:r>
              <a:rPr lang="hu-HU" sz="1200" u="sng" kern="1200" dirty="0" err="1" smtClean="0">
                <a:solidFill>
                  <a:schemeClr val="tx1"/>
                </a:solidFill>
                <a:effectLst/>
                <a:latin typeface="+mn-lt"/>
                <a:ea typeface="+mn-ea"/>
                <a:cs typeface="+mn-cs"/>
                <a:hlinkClick r:id="rId4"/>
              </a:rPr>
              <a:t>prevention</a:t>
            </a:r>
            <a:r>
              <a:rPr lang="hu-HU" sz="1200" u="sng" kern="1200" dirty="0" smtClean="0">
                <a:solidFill>
                  <a:schemeClr val="tx1"/>
                </a:solidFill>
                <a:effectLst/>
                <a:latin typeface="+mn-lt"/>
                <a:ea typeface="+mn-ea"/>
                <a:cs typeface="+mn-cs"/>
                <a:hlinkClick r:id="rId4"/>
              </a:rPr>
              <a:t>/</a:t>
            </a:r>
            <a:r>
              <a:rPr lang="hu-HU" sz="1200" u="sng" kern="1200" dirty="0" err="1" smtClean="0">
                <a:solidFill>
                  <a:schemeClr val="tx1"/>
                </a:solidFill>
                <a:effectLst/>
                <a:latin typeface="+mn-lt"/>
                <a:ea typeface="+mn-ea"/>
                <a:cs typeface="+mn-cs"/>
                <a:hlinkClick r:id="rId4"/>
              </a:rPr>
              <a:t>violence</a:t>
            </a:r>
            <a:r>
              <a:rPr lang="hu-HU" sz="1200" u="sng" kern="1200" dirty="0" smtClean="0">
                <a:solidFill>
                  <a:schemeClr val="tx1"/>
                </a:solidFill>
                <a:effectLst/>
                <a:latin typeface="+mn-lt"/>
                <a:ea typeface="+mn-ea"/>
                <a:cs typeface="+mn-cs"/>
                <a:hlinkClick r:id="rId4"/>
              </a:rPr>
              <a:t> /status_</a:t>
            </a:r>
            <a:r>
              <a:rPr lang="hu-HU" sz="1200" u="sng" kern="1200" dirty="0" err="1" smtClean="0">
                <a:solidFill>
                  <a:schemeClr val="tx1"/>
                </a:solidFill>
                <a:effectLst/>
                <a:latin typeface="+mn-lt"/>
                <a:ea typeface="+mn-ea"/>
                <a:cs typeface="+mn-cs"/>
                <a:hlinkClick r:id="rId4"/>
              </a:rPr>
              <a:t>report</a:t>
            </a:r>
            <a:r>
              <a:rPr lang="hu-HU" sz="1200" u="sng" kern="1200" dirty="0" smtClean="0">
                <a:solidFill>
                  <a:schemeClr val="tx1"/>
                </a:solidFill>
                <a:effectLst/>
                <a:latin typeface="+mn-lt"/>
                <a:ea typeface="+mn-ea"/>
                <a:cs typeface="+mn-cs"/>
                <a:hlinkClick r:id="rId4"/>
              </a:rPr>
              <a:t>/2014/</a:t>
            </a:r>
            <a:r>
              <a:rPr lang="hu-HU" sz="1200" u="sng" kern="1200" dirty="0" err="1" smtClean="0">
                <a:solidFill>
                  <a:schemeClr val="tx1"/>
                </a:solidFill>
                <a:effectLst/>
                <a:latin typeface="+mn-lt"/>
                <a:ea typeface="+mn-ea"/>
                <a:cs typeface="+mn-cs"/>
                <a:hlinkClick r:id="rId4"/>
              </a:rPr>
              <a:t>report</a:t>
            </a:r>
            <a:r>
              <a:rPr lang="hu-HU" sz="1200" u="sng" kern="1200" dirty="0" smtClean="0">
                <a:solidFill>
                  <a:schemeClr val="tx1"/>
                </a:solidFill>
                <a:effectLst/>
                <a:latin typeface="+mn-lt"/>
                <a:ea typeface="+mn-ea"/>
                <a:cs typeface="+mn-cs"/>
                <a:hlinkClick r:id="rId4"/>
              </a:rPr>
              <a:t>/</a:t>
            </a:r>
            <a:r>
              <a:rPr lang="hu-HU" sz="1200" u="sng" kern="1200" dirty="0" err="1" smtClean="0">
                <a:solidFill>
                  <a:schemeClr val="tx1"/>
                </a:solidFill>
                <a:effectLst/>
                <a:latin typeface="+mn-lt"/>
                <a:ea typeface="+mn-ea"/>
                <a:cs typeface="+mn-cs"/>
                <a:hlinkClick r:id="rId4"/>
              </a:rPr>
              <a:t>report</a:t>
            </a:r>
            <a:r>
              <a:rPr lang="hu-HU" sz="1200" u="sng" kern="1200" dirty="0" smtClean="0">
                <a:solidFill>
                  <a:schemeClr val="tx1"/>
                </a:solidFill>
                <a:effectLst/>
                <a:latin typeface="+mn-lt"/>
                <a:ea typeface="+mn-ea"/>
                <a:cs typeface="+mn-cs"/>
                <a:hlinkClick r:id="rId4"/>
              </a:rPr>
              <a:t>/en/</a:t>
            </a:r>
            <a:r>
              <a:rPr lang="hu-HU" sz="1200" kern="1200" dirty="0" smtClean="0">
                <a:solidFill>
                  <a:schemeClr val="tx1"/>
                </a:solidFill>
                <a:effectLst/>
                <a:latin typeface="+mn-lt"/>
                <a:ea typeface="+mn-ea"/>
                <a:cs typeface="+mn-cs"/>
              </a:rPr>
              <a:t>.</a:t>
            </a:r>
          </a:p>
          <a:p>
            <a:r>
              <a:rPr lang="hu-HU" sz="1200" kern="1200" baseline="30000" dirty="0" smtClean="0">
                <a:solidFill>
                  <a:schemeClr val="tx1"/>
                </a:solidFill>
                <a:effectLst/>
                <a:latin typeface="+mn-lt"/>
                <a:ea typeface="+mn-ea"/>
                <a:cs typeface="+mn-cs"/>
              </a:rPr>
              <a:t>3</a:t>
            </a:r>
            <a:r>
              <a:rPr lang="hu-HU" sz="1200" kern="1200" dirty="0" smtClean="0">
                <a:solidFill>
                  <a:schemeClr val="tx1"/>
                </a:solidFill>
                <a:effectLst/>
                <a:latin typeface="+mn-lt"/>
                <a:ea typeface="+mn-ea"/>
                <a:cs typeface="+mn-cs"/>
              </a:rPr>
              <a:t>  Lásd: Nemi erőszak, bántalmazás és vérfertőzés nemzetközi hálózat: „A szexuális erőszak áldozatai: statisztikák Közzétéve:2018. okt. 7. </a:t>
            </a:r>
            <a:r>
              <a:rPr lang="hu-HU" sz="1200" u="sng" kern="1200" dirty="0" err="1" smtClean="0">
                <a:solidFill>
                  <a:schemeClr val="tx1"/>
                </a:solidFill>
                <a:effectLst/>
                <a:latin typeface="+mn-lt"/>
                <a:ea typeface="+mn-ea"/>
                <a:cs typeface="+mn-cs"/>
                <a:hlinkClick r:id="rId5"/>
              </a:rPr>
              <a:t>www.rainn.org</a:t>
            </a:r>
            <a:r>
              <a:rPr lang="hu-HU" sz="1200" u="sng" kern="1200" dirty="0" smtClean="0">
                <a:solidFill>
                  <a:schemeClr val="tx1"/>
                </a:solidFill>
                <a:effectLst/>
                <a:latin typeface="+mn-lt"/>
                <a:ea typeface="+mn-ea"/>
                <a:cs typeface="+mn-cs"/>
                <a:hlinkClick r:id="rId5"/>
              </a:rPr>
              <a:t>/</a:t>
            </a:r>
            <a:r>
              <a:rPr lang="hu-HU" sz="1200" u="sng" kern="1200" dirty="0" err="1" smtClean="0">
                <a:solidFill>
                  <a:schemeClr val="tx1"/>
                </a:solidFill>
                <a:effectLst/>
                <a:latin typeface="+mn-lt"/>
                <a:ea typeface="+mn-ea"/>
                <a:cs typeface="+mn-cs"/>
                <a:hlinkClick r:id="rId5"/>
              </a:rPr>
              <a:t>statistics</a:t>
            </a:r>
            <a:r>
              <a:rPr lang="hu-HU" sz="1200" u="sng" kern="1200" dirty="0" smtClean="0">
                <a:solidFill>
                  <a:schemeClr val="tx1"/>
                </a:solidFill>
                <a:effectLst/>
                <a:latin typeface="+mn-lt"/>
                <a:ea typeface="+mn-ea"/>
                <a:cs typeface="+mn-cs"/>
                <a:hlinkClick r:id="rId5"/>
              </a:rPr>
              <a:t>/</a:t>
            </a:r>
            <a:r>
              <a:rPr lang="hu-HU" sz="1200" u="sng" kern="1200" dirty="0" err="1" smtClean="0">
                <a:solidFill>
                  <a:schemeClr val="tx1"/>
                </a:solidFill>
                <a:effectLst/>
                <a:latin typeface="+mn-lt"/>
                <a:ea typeface="+mn-ea"/>
                <a:cs typeface="+mn-cs"/>
                <a:hlinkClick r:id="rId5"/>
              </a:rPr>
              <a:t>victims-sexual-violence</a:t>
            </a:r>
            <a:r>
              <a:rPr lang="hu-HU" sz="1200" kern="1200" dirty="0" smtClean="0">
                <a:solidFill>
                  <a:schemeClr val="tx1"/>
                </a:solidFill>
                <a:effectLst/>
                <a:latin typeface="+mn-lt"/>
                <a:ea typeface="+mn-ea"/>
                <a:cs typeface="+mn-cs"/>
              </a:rPr>
              <a:t>.</a:t>
            </a:r>
          </a:p>
          <a:p>
            <a:r>
              <a:rPr lang="hu-HU" sz="1200" kern="1200" baseline="30000" dirty="0" smtClean="0">
                <a:solidFill>
                  <a:schemeClr val="tx1"/>
                </a:solidFill>
                <a:effectLst/>
                <a:latin typeface="+mn-lt"/>
                <a:ea typeface="+mn-ea"/>
                <a:cs typeface="+mn-cs"/>
              </a:rPr>
              <a:t>4</a:t>
            </a:r>
            <a:r>
              <a:rPr lang="hu-HU" sz="1200" kern="1200" dirty="0" smtClean="0">
                <a:solidFill>
                  <a:schemeClr val="tx1"/>
                </a:solidFill>
                <a:effectLst/>
                <a:latin typeface="+mn-lt"/>
                <a:ea typeface="+mn-ea"/>
                <a:cs typeface="+mn-cs"/>
              </a:rPr>
              <a:t>  CDC Nemzeti partner és szexuális erőszak </a:t>
            </a:r>
          </a:p>
          <a:p>
            <a:r>
              <a:rPr lang="hu-HU" sz="1200" kern="1200" dirty="0" smtClean="0">
                <a:solidFill>
                  <a:schemeClr val="tx1"/>
                </a:solidFill>
                <a:effectLst/>
                <a:latin typeface="+mn-lt"/>
                <a:ea typeface="+mn-ea"/>
                <a:cs typeface="+mn-cs"/>
              </a:rPr>
              <a:t>2010 évi felmérés összegzése Közzétéve: 2018.márc.2. </a:t>
            </a:r>
            <a:r>
              <a:rPr lang="hu-HU" sz="1200" u="sng" kern="1200" dirty="0" err="1" smtClean="0">
                <a:solidFill>
                  <a:schemeClr val="tx1"/>
                </a:solidFill>
                <a:effectLst/>
                <a:latin typeface="+mn-lt"/>
                <a:ea typeface="+mn-ea"/>
                <a:cs typeface="+mn-cs"/>
                <a:hlinkClick r:id="rId6"/>
              </a:rPr>
              <a:t>www.cdc.gov</a:t>
            </a:r>
            <a:r>
              <a:rPr lang="hu-HU" sz="1200" u="sng" kern="1200" dirty="0" smtClean="0">
                <a:solidFill>
                  <a:schemeClr val="tx1"/>
                </a:solidFill>
                <a:effectLst/>
                <a:latin typeface="+mn-lt"/>
                <a:ea typeface="+mn-ea"/>
                <a:cs typeface="+mn-cs"/>
                <a:hlinkClick r:id="rId6"/>
              </a:rPr>
              <a:t>/</a:t>
            </a:r>
            <a:r>
              <a:rPr lang="hu-HU" sz="1200" u="sng" kern="1200" dirty="0" err="1" smtClean="0">
                <a:solidFill>
                  <a:schemeClr val="tx1"/>
                </a:solidFill>
                <a:effectLst/>
                <a:latin typeface="+mn-lt"/>
                <a:ea typeface="+mn-ea"/>
                <a:cs typeface="+mn-cs"/>
                <a:hlinkClick r:id="rId6"/>
              </a:rPr>
              <a:t>violenceprevention</a:t>
            </a:r>
            <a:r>
              <a:rPr lang="hu-HU" sz="1200" u="sng" kern="1200" dirty="0" smtClean="0">
                <a:solidFill>
                  <a:schemeClr val="tx1"/>
                </a:solidFill>
                <a:effectLst/>
                <a:latin typeface="+mn-lt"/>
                <a:ea typeface="+mn-ea"/>
                <a:cs typeface="+mn-cs"/>
                <a:hlinkClick r:id="rId6"/>
              </a:rPr>
              <a:t>/</a:t>
            </a:r>
            <a:r>
              <a:rPr lang="hu-HU" sz="1200" u="sng" kern="1200" dirty="0" err="1" smtClean="0">
                <a:solidFill>
                  <a:schemeClr val="tx1"/>
                </a:solidFill>
                <a:effectLst/>
                <a:latin typeface="+mn-lt"/>
                <a:ea typeface="+mn-ea"/>
                <a:cs typeface="+mn-cs"/>
                <a:hlinkClick r:id="rId6"/>
              </a:rPr>
              <a:t>pdf</a:t>
            </a:r>
            <a:r>
              <a:rPr lang="hu-HU" sz="1200" u="sng" kern="1200" dirty="0" smtClean="0">
                <a:solidFill>
                  <a:schemeClr val="tx1"/>
                </a:solidFill>
                <a:effectLst/>
                <a:latin typeface="+mn-lt"/>
                <a:ea typeface="+mn-ea"/>
                <a:cs typeface="+mn-cs"/>
                <a:hlinkClick r:id="rId6"/>
              </a:rPr>
              <a:t>/</a:t>
            </a:r>
            <a:r>
              <a:rPr lang="hu-HU" sz="1200" u="sng" kern="1200" dirty="0" err="1" smtClean="0">
                <a:solidFill>
                  <a:schemeClr val="tx1"/>
                </a:solidFill>
                <a:effectLst/>
                <a:latin typeface="+mn-lt"/>
                <a:ea typeface="+mn-ea"/>
                <a:cs typeface="+mn-cs"/>
                <a:hlinkClick r:id="rId6"/>
              </a:rPr>
              <a:t>nisvs</a:t>
            </a:r>
            <a:r>
              <a:rPr lang="hu-HU" sz="1200" u="sng" kern="1200" dirty="0" smtClean="0">
                <a:solidFill>
                  <a:schemeClr val="tx1"/>
                </a:solidFill>
                <a:effectLst/>
                <a:latin typeface="+mn-lt"/>
                <a:ea typeface="+mn-ea"/>
                <a:cs typeface="+mn-cs"/>
                <a:hlinkClick r:id="rId6"/>
              </a:rPr>
              <a:t> _report2010-a.pdf</a:t>
            </a:r>
            <a:r>
              <a:rPr lang="hu-HU" sz="1200" kern="1200" dirty="0" smtClean="0">
                <a:solidFill>
                  <a:schemeClr val="tx1"/>
                </a:solidFill>
                <a:effectLst/>
                <a:latin typeface="+mn-lt"/>
                <a:ea typeface="+mn-ea"/>
                <a:cs typeface="+mn-cs"/>
              </a:rPr>
              <a:t>.</a:t>
            </a:r>
          </a:p>
          <a:p>
            <a:r>
              <a:rPr lang="hu-HU" sz="1200" kern="1200" baseline="30000" dirty="0" smtClean="0">
                <a:solidFill>
                  <a:schemeClr val="tx1"/>
                </a:solidFill>
                <a:effectLst/>
                <a:latin typeface="+mn-lt"/>
                <a:ea typeface="+mn-ea"/>
                <a:cs typeface="+mn-cs"/>
              </a:rPr>
              <a:t>5</a:t>
            </a:r>
            <a:r>
              <a:rPr lang="hu-HU"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Katia</a:t>
            </a:r>
            <a:r>
              <a:rPr lang="hu-HU" sz="1200" kern="1200" dirty="0" smtClean="0">
                <a:solidFill>
                  <a:schemeClr val="tx1"/>
                </a:solidFill>
                <a:effectLst/>
                <a:latin typeface="+mn-lt"/>
                <a:ea typeface="+mn-ea"/>
                <a:cs typeface="+mn-cs"/>
              </a:rPr>
              <a:t> G. Reinert: A vallási életben való részvétel, a korai trauma és a felnőttkori egészség kapcsolatának nemi és faji megoszlása Megjelent a </a:t>
            </a:r>
            <a:r>
              <a:rPr lang="hu-HU" sz="1200" i="1" kern="1200" dirty="0" smtClean="0">
                <a:solidFill>
                  <a:schemeClr val="tx1"/>
                </a:solidFill>
                <a:effectLst/>
                <a:latin typeface="+mn-lt"/>
                <a:ea typeface="+mn-ea"/>
                <a:cs typeface="+mn-cs"/>
              </a:rPr>
              <a:t>Journal of </a:t>
            </a:r>
            <a:r>
              <a:rPr lang="hu-HU" sz="1200" i="1" kern="1200" dirty="0" err="1" smtClean="0">
                <a:solidFill>
                  <a:schemeClr val="tx1"/>
                </a:solidFill>
                <a:effectLst/>
                <a:latin typeface="+mn-lt"/>
                <a:ea typeface="+mn-ea"/>
                <a:cs typeface="+mn-cs"/>
              </a:rPr>
              <a:t>Nursing</a:t>
            </a:r>
            <a:r>
              <a:rPr lang="hu-HU" sz="1200" kern="1200" dirty="0" smtClean="0">
                <a:solidFill>
                  <a:schemeClr val="tx1"/>
                </a:solidFill>
                <a:effectLst/>
                <a:latin typeface="+mn-lt"/>
                <a:ea typeface="+mn-ea"/>
                <a:cs typeface="+mn-cs"/>
              </a:rPr>
              <a:t> </a:t>
            </a:r>
            <a:r>
              <a:rPr lang="hu-HU" sz="1200" i="1" kern="1200" dirty="0" err="1" smtClean="0">
                <a:solidFill>
                  <a:schemeClr val="tx1"/>
                </a:solidFill>
                <a:effectLst/>
                <a:latin typeface="+mn-lt"/>
                <a:ea typeface="+mn-ea"/>
                <a:cs typeface="+mn-cs"/>
              </a:rPr>
              <a:t>Scholarship</a:t>
            </a:r>
            <a:r>
              <a:rPr lang="hu-HU" sz="1200" i="1" kern="1200" dirty="0" smtClean="0">
                <a:solidFill>
                  <a:schemeClr val="tx1"/>
                </a:solidFill>
                <a:effectLst/>
                <a:latin typeface="+mn-lt"/>
                <a:ea typeface="+mn-ea"/>
                <a:cs typeface="+mn-cs"/>
              </a:rPr>
              <a:t> </a:t>
            </a:r>
            <a:r>
              <a:rPr lang="hu-HU" sz="1200" kern="1200" dirty="0" smtClean="0">
                <a:solidFill>
                  <a:schemeClr val="tx1"/>
                </a:solidFill>
                <a:effectLst/>
                <a:latin typeface="+mn-lt"/>
                <a:ea typeface="+mn-ea"/>
                <a:cs typeface="+mn-cs"/>
              </a:rPr>
              <a:t>47. évf. 4. számában (2015. július 15.): 318–327,</a:t>
            </a:r>
            <a:r>
              <a:rPr lang="hu-HU" sz="1200" u="sng" kern="1200" dirty="0" err="1" smtClean="0">
                <a:solidFill>
                  <a:schemeClr val="tx1"/>
                </a:solidFill>
                <a:effectLst/>
                <a:latin typeface="+mn-lt"/>
                <a:ea typeface="+mn-ea"/>
                <a:cs typeface="+mn-cs"/>
                <a:hlinkClick r:id="rId7"/>
              </a:rPr>
              <a:t>www.ncbi.nlm.nih.gov</a:t>
            </a:r>
            <a:r>
              <a:rPr lang="hu-HU" sz="1200" u="sng" kern="1200" dirty="0" smtClean="0">
                <a:solidFill>
                  <a:schemeClr val="tx1"/>
                </a:solidFill>
                <a:effectLst/>
                <a:latin typeface="+mn-lt"/>
                <a:ea typeface="+mn-ea"/>
                <a:cs typeface="+mn-cs"/>
                <a:hlinkClick r:id="rId7"/>
              </a:rPr>
              <a:t>/</a:t>
            </a:r>
            <a:r>
              <a:rPr lang="hu-HU" sz="1200" u="sng" kern="1200" dirty="0" err="1" smtClean="0">
                <a:solidFill>
                  <a:schemeClr val="tx1"/>
                </a:solidFill>
                <a:effectLst/>
                <a:latin typeface="+mn-lt"/>
                <a:ea typeface="+mn-ea"/>
                <a:cs typeface="+mn-cs"/>
                <a:hlinkClick r:id="rId7"/>
              </a:rPr>
              <a:t>pubmed</a:t>
            </a:r>
            <a:r>
              <a:rPr lang="hu-HU" sz="1200" u="sng" kern="1200" dirty="0" smtClean="0">
                <a:solidFill>
                  <a:schemeClr val="tx1"/>
                </a:solidFill>
                <a:effectLst/>
                <a:latin typeface="+mn-lt"/>
                <a:ea typeface="+mn-ea"/>
                <a:cs typeface="+mn-cs"/>
                <a:hlinkClick r:id="rId7"/>
              </a:rPr>
              <a:t>/26077834</a:t>
            </a:r>
            <a:r>
              <a:rPr lang="hu-HU" sz="1200" kern="1200" dirty="0" smtClean="0">
                <a:solidFill>
                  <a:schemeClr val="tx1"/>
                </a:solidFill>
                <a:effectLst/>
                <a:latin typeface="+mn-lt"/>
                <a:ea typeface="+mn-ea"/>
                <a:cs typeface="+mn-cs"/>
              </a:rPr>
              <a:t>. A 10 283 résztvevőből 6 946 volt nő és 3 333 férfi. </a:t>
            </a:r>
          </a:p>
          <a:p>
            <a:r>
              <a:rPr lang="hu-HU" sz="1200" kern="1200" baseline="30000" dirty="0" smtClean="0">
                <a:solidFill>
                  <a:schemeClr val="tx1"/>
                </a:solidFill>
                <a:effectLst/>
                <a:latin typeface="+mn-lt"/>
                <a:ea typeface="+mn-ea"/>
                <a:cs typeface="+mn-cs"/>
              </a:rPr>
              <a:t>6</a:t>
            </a:r>
            <a:r>
              <a:rPr lang="hu-HU" sz="1200" kern="1200" dirty="0" smtClean="0">
                <a:solidFill>
                  <a:schemeClr val="tx1"/>
                </a:solidFill>
                <a:effectLst/>
                <a:latin typeface="+mn-lt"/>
                <a:ea typeface="+mn-ea"/>
                <a:cs typeface="+mn-cs"/>
              </a:rPr>
              <a:t>  Andrea </a:t>
            </a:r>
            <a:r>
              <a:rPr lang="hu-HU" sz="1200" kern="1200" dirty="0" err="1" smtClean="0">
                <a:solidFill>
                  <a:schemeClr val="tx1"/>
                </a:solidFill>
                <a:effectLst/>
                <a:latin typeface="+mn-lt"/>
                <a:ea typeface="+mn-ea"/>
                <a:cs typeface="+mn-cs"/>
              </a:rPr>
              <a:t>Mathews</a:t>
            </a:r>
            <a:r>
              <a:rPr lang="hu-HU" sz="1200" kern="1200" dirty="0" smtClean="0">
                <a:solidFill>
                  <a:schemeClr val="tx1"/>
                </a:solidFill>
                <a:effectLst/>
                <a:latin typeface="+mn-lt"/>
                <a:ea typeface="+mn-ea"/>
                <a:cs typeface="+mn-cs"/>
              </a:rPr>
              <a:t>: „Mikor számít lélektani bántalmazásnak? Mi az, ami érzelmileg bántalmazó, és mi nem az?” </a:t>
            </a:r>
            <a:r>
              <a:rPr lang="hu-HU" sz="1200" i="1" kern="1200" dirty="0" smtClean="0">
                <a:solidFill>
                  <a:schemeClr val="tx1"/>
                </a:solidFill>
                <a:effectLst/>
                <a:latin typeface="+mn-lt"/>
                <a:ea typeface="+mn-ea"/>
                <a:cs typeface="+mn-cs"/>
              </a:rPr>
              <a:t>Pszichológia napjainkban </a:t>
            </a:r>
            <a:r>
              <a:rPr lang="hu-HU" sz="1200" kern="1200" dirty="0" smtClean="0">
                <a:solidFill>
                  <a:schemeClr val="tx1"/>
                </a:solidFill>
                <a:effectLst/>
                <a:latin typeface="+mn-lt"/>
                <a:ea typeface="+mn-ea"/>
                <a:cs typeface="+mn-cs"/>
              </a:rPr>
              <a:t>2016. szept., 26, 2016, </a:t>
            </a:r>
            <a:r>
              <a:rPr lang="hu-HU" sz="1200" u="sng" kern="1200" dirty="0" err="1" smtClean="0">
                <a:solidFill>
                  <a:schemeClr val="tx1"/>
                </a:solidFill>
                <a:effectLst/>
                <a:latin typeface="+mn-lt"/>
                <a:ea typeface="+mn-ea"/>
                <a:cs typeface="+mn-cs"/>
                <a:hlinkClick r:id="rId8"/>
              </a:rPr>
              <a:t>www.psychologytoday.com</a:t>
            </a:r>
            <a:r>
              <a:rPr lang="hu-HU" sz="1200" u="sng" kern="1200" dirty="0" smtClean="0">
                <a:solidFill>
                  <a:schemeClr val="tx1"/>
                </a:solidFill>
                <a:effectLst/>
                <a:latin typeface="+mn-lt"/>
                <a:ea typeface="+mn-ea"/>
                <a:cs typeface="+mn-cs"/>
                <a:hlinkClick r:id="rId8"/>
              </a:rPr>
              <a:t>/</a:t>
            </a:r>
            <a:r>
              <a:rPr lang="hu-HU" sz="1200" u="sng" kern="1200" dirty="0" err="1" smtClean="0">
                <a:solidFill>
                  <a:schemeClr val="tx1"/>
                </a:solidFill>
                <a:effectLst/>
                <a:latin typeface="+mn-lt"/>
                <a:ea typeface="+mn-ea"/>
                <a:cs typeface="+mn-cs"/>
                <a:hlinkClick r:id="rId8"/>
              </a:rPr>
              <a:t>blog</a:t>
            </a:r>
            <a:r>
              <a:rPr lang="hu-HU" sz="1200" u="sng" kern="1200" dirty="0" smtClean="0">
                <a:solidFill>
                  <a:schemeClr val="tx1"/>
                </a:solidFill>
                <a:effectLst/>
                <a:latin typeface="+mn-lt"/>
                <a:ea typeface="+mn-ea"/>
                <a:cs typeface="+mn-cs"/>
                <a:hlinkClick r:id="rId8"/>
              </a:rPr>
              <a:t>/</a:t>
            </a:r>
            <a:r>
              <a:rPr lang="hu-HU" sz="1200" u="sng" kern="1200" dirty="0" err="1" smtClean="0">
                <a:solidFill>
                  <a:schemeClr val="tx1"/>
                </a:solidFill>
                <a:effectLst/>
                <a:latin typeface="+mn-lt"/>
                <a:ea typeface="+mn-ea"/>
                <a:cs typeface="+mn-cs"/>
                <a:hlinkClick r:id="rId8"/>
              </a:rPr>
              <a:t>traversing-the</a:t>
            </a:r>
            <a:r>
              <a:rPr lang="hu-HU" sz="1200" u="sng" kern="1200" dirty="0" smtClean="0">
                <a:solidFill>
                  <a:schemeClr val="tx1"/>
                </a:solidFill>
                <a:effectLst/>
                <a:latin typeface="+mn-lt"/>
                <a:ea typeface="+mn-ea"/>
                <a:cs typeface="+mn-cs"/>
                <a:hlinkClick r:id="rId8"/>
              </a:rPr>
              <a:t> </a:t>
            </a:r>
            <a:r>
              <a:rPr lang="hu-HU" sz="1200" u="sng" kern="1200" dirty="0" err="1" smtClean="0">
                <a:solidFill>
                  <a:schemeClr val="tx1"/>
                </a:solidFill>
                <a:effectLst/>
                <a:latin typeface="+mn-lt"/>
                <a:ea typeface="+mn-ea"/>
                <a:cs typeface="+mn-cs"/>
                <a:hlinkClick r:id="rId8"/>
              </a:rPr>
              <a:t>-inner-terrain</a:t>
            </a:r>
            <a:r>
              <a:rPr lang="hu-HU" sz="1200" u="sng" kern="1200" dirty="0" smtClean="0">
                <a:solidFill>
                  <a:schemeClr val="tx1"/>
                </a:solidFill>
                <a:effectLst/>
                <a:latin typeface="+mn-lt"/>
                <a:ea typeface="+mn-ea"/>
                <a:cs typeface="+mn-cs"/>
                <a:hlinkClick r:id="rId8"/>
              </a:rPr>
              <a:t>/201609/</a:t>
            </a:r>
            <a:r>
              <a:rPr lang="hu-HU" sz="1200" u="sng" kern="1200" dirty="0" err="1" smtClean="0">
                <a:solidFill>
                  <a:schemeClr val="tx1"/>
                </a:solidFill>
                <a:effectLst/>
                <a:latin typeface="+mn-lt"/>
                <a:ea typeface="+mn-ea"/>
                <a:cs typeface="+mn-cs"/>
                <a:hlinkClick r:id="rId8"/>
              </a:rPr>
              <a:t>when-is-it-emotional-abuse</a:t>
            </a:r>
            <a:r>
              <a:rPr lang="hu-HU" sz="1200" kern="1200" dirty="0" smtClean="0">
                <a:solidFill>
                  <a:schemeClr val="tx1"/>
                </a:solidFill>
                <a:effectLst/>
                <a:latin typeface="+mn-lt"/>
                <a:ea typeface="+mn-ea"/>
                <a:cs typeface="+mn-cs"/>
              </a:rPr>
              <a:t>. </a:t>
            </a:r>
          </a:p>
          <a:p>
            <a:r>
              <a:rPr lang="hu-HU" sz="1200" kern="1200" baseline="30000" dirty="0" smtClean="0">
                <a:solidFill>
                  <a:schemeClr val="tx1"/>
                </a:solidFill>
                <a:effectLst/>
                <a:latin typeface="+mn-lt"/>
                <a:ea typeface="+mn-ea"/>
                <a:cs typeface="+mn-cs"/>
              </a:rPr>
              <a:t>7</a:t>
            </a:r>
            <a:r>
              <a:rPr lang="hu-HU" sz="1200" kern="1200" dirty="0" smtClean="0">
                <a:solidFill>
                  <a:schemeClr val="tx1"/>
                </a:solidFill>
                <a:effectLst/>
                <a:latin typeface="+mn-lt"/>
                <a:ea typeface="+mn-ea"/>
                <a:cs typeface="+mn-cs"/>
              </a:rPr>
              <a:t>  Lásd: </a:t>
            </a:r>
            <a:r>
              <a:rPr lang="hu-HU" sz="1200" kern="1200" dirty="0" err="1" smtClean="0">
                <a:solidFill>
                  <a:schemeClr val="tx1"/>
                </a:solidFill>
                <a:effectLst/>
                <a:latin typeface="+mn-lt"/>
                <a:ea typeface="+mn-ea"/>
                <a:cs typeface="+mn-cs"/>
              </a:rPr>
              <a:t>Darlene</a:t>
            </a:r>
            <a:r>
              <a:rPr lang="hu-HU"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Lancer</a:t>
            </a:r>
            <a:r>
              <a:rPr lang="hu-HU" sz="1200" kern="1200" dirty="0" smtClean="0">
                <a:solidFill>
                  <a:schemeClr val="tx1"/>
                </a:solidFill>
                <a:effectLst/>
                <a:latin typeface="+mn-lt"/>
                <a:ea typeface="+mn-ea"/>
                <a:cs typeface="+mn-cs"/>
              </a:rPr>
              <a:t>: az érzelmi bántalmazás formái, amiket esetleg figyelmen kívül hagyunk. </a:t>
            </a:r>
            <a:r>
              <a:rPr lang="hu-HU" sz="1200" i="1" kern="1200" dirty="0" smtClean="0">
                <a:solidFill>
                  <a:schemeClr val="tx1"/>
                </a:solidFill>
                <a:effectLst/>
                <a:latin typeface="+mn-lt"/>
                <a:ea typeface="+mn-ea"/>
                <a:cs typeface="+mn-cs"/>
              </a:rPr>
              <a:t>Pszichológia napjainkban </a:t>
            </a:r>
            <a:r>
              <a:rPr lang="hu-HU" sz="1200" kern="1200" dirty="0" smtClean="0">
                <a:solidFill>
                  <a:schemeClr val="tx1"/>
                </a:solidFill>
                <a:effectLst/>
                <a:latin typeface="+mn-lt"/>
                <a:ea typeface="+mn-ea"/>
                <a:cs typeface="+mn-cs"/>
              </a:rPr>
              <a:t>2017. ápr. 3. </a:t>
            </a:r>
            <a:r>
              <a:rPr lang="hu-HU" sz="1200" u="sng" kern="1200" dirty="0" smtClean="0">
                <a:solidFill>
                  <a:schemeClr val="tx1"/>
                </a:solidFill>
                <a:effectLst/>
                <a:latin typeface="+mn-lt"/>
                <a:ea typeface="+mn-ea"/>
                <a:cs typeface="+mn-cs"/>
                <a:hlinkClick r:id="rId9"/>
              </a:rPr>
              <a:t>https://www.psychologytoday.com/us /</a:t>
            </a:r>
            <a:r>
              <a:rPr lang="hu-HU" sz="1200" u="sng" kern="1200" dirty="0" err="1" smtClean="0">
                <a:solidFill>
                  <a:schemeClr val="tx1"/>
                </a:solidFill>
                <a:effectLst/>
                <a:latin typeface="+mn-lt"/>
                <a:ea typeface="+mn-ea"/>
                <a:cs typeface="+mn-cs"/>
                <a:hlinkClick r:id="rId9"/>
              </a:rPr>
              <a:t>blog</a:t>
            </a:r>
            <a:r>
              <a:rPr lang="hu-HU" sz="1200" u="sng" kern="1200" dirty="0" smtClean="0">
                <a:solidFill>
                  <a:schemeClr val="tx1"/>
                </a:solidFill>
                <a:effectLst/>
                <a:latin typeface="+mn-lt"/>
                <a:ea typeface="+mn-ea"/>
                <a:cs typeface="+mn-cs"/>
                <a:hlinkClick r:id="rId9"/>
              </a:rPr>
              <a:t>/</a:t>
            </a:r>
            <a:r>
              <a:rPr lang="hu-HU" sz="1200" u="sng" kern="1200" dirty="0" err="1" smtClean="0">
                <a:solidFill>
                  <a:schemeClr val="tx1"/>
                </a:solidFill>
                <a:effectLst/>
                <a:latin typeface="+mn-lt"/>
                <a:ea typeface="+mn-ea"/>
                <a:cs typeface="+mn-cs"/>
                <a:hlinkClick r:id="rId9"/>
              </a:rPr>
              <a:t>toxic-relationships</a:t>
            </a:r>
            <a:r>
              <a:rPr lang="hu-HU" sz="1200" u="sng" kern="1200" dirty="0" smtClean="0">
                <a:solidFill>
                  <a:schemeClr val="tx1"/>
                </a:solidFill>
                <a:effectLst/>
                <a:latin typeface="+mn-lt"/>
                <a:ea typeface="+mn-ea"/>
                <a:cs typeface="+mn-cs"/>
                <a:hlinkClick r:id="rId9"/>
              </a:rPr>
              <a:t>/201704/</a:t>
            </a:r>
            <a:r>
              <a:rPr lang="hu-HU" sz="1200" u="sng" kern="1200" dirty="0" err="1" smtClean="0">
                <a:solidFill>
                  <a:schemeClr val="tx1"/>
                </a:solidFill>
                <a:effectLst/>
                <a:latin typeface="+mn-lt"/>
                <a:ea typeface="+mn-ea"/>
                <a:cs typeface="+mn-cs"/>
                <a:hlinkClick r:id="rId9"/>
              </a:rPr>
              <a:t>forms-emotional</a:t>
            </a:r>
            <a:r>
              <a:rPr lang="hu-HU" sz="1200" u="sng" kern="1200" dirty="0" smtClean="0">
                <a:solidFill>
                  <a:schemeClr val="tx1"/>
                </a:solidFill>
                <a:effectLst/>
                <a:latin typeface="+mn-lt"/>
                <a:ea typeface="+mn-ea"/>
                <a:cs typeface="+mn-cs"/>
                <a:hlinkClick r:id="rId9"/>
              </a:rPr>
              <a:t> </a:t>
            </a:r>
            <a:r>
              <a:rPr lang="hu-HU" sz="1200" u="sng" kern="1200" dirty="0" err="1" smtClean="0">
                <a:solidFill>
                  <a:schemeClr val="tx1"/>
                </a:solidFill>
                <a:effectLst/>
                <a:latin typeface="+mn-lt"/>
                <a:ea typeface="+mn-ea"/>
                <a:cs typeface="+mn-cs"/>
                <a:hlinkClick r:id="rId9"/>
              </a:rPr>
              <a:t>-and-verbal-abuse-you-may-be-overlooking</a:t>
            </a:r>
            <a:r>
              <a:rPr lang="hu-HU" sz="1200" kern="1200" dirty="0" smtClean="0">
                <a:solidFill>
                  <a:schemeClr val="tx1"/>
                </a:solidFill>
                <a:effectLst/>
                <a:latin typeface="+mn-lt"/>
                <a:ea typeface="+mn-ea"/>
                <a:cs typeface="+mn-cs"/>
              </a:rPr>
              <a:t>.</a:t>
            </a:r>
          </a:p>
          <a:p>
            <a:r>
              <a:rPr lang="hu-HU" sz="1200" kern="1200" baseline="30000" dirty="0" smtClean="0">
                <a:solidFill>
                  <a:schemeClr val="tx1"/>
                </a:solidFill>
                <a:effectLst/>
                <a:latin typeface="+mn-lt"/>
                <a:ea typeface="+mn-ea"/>
                <a:cs typeface="+mn-cs"/>
              </a:rPr>
              <a:t>8</a:t>
            </a:r>
            <a:r>
              <a:rPr lang="hu-HU"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U.o</a:t>
            </a:r>
            <a:r>
              <a:rPr lang="hu-HU" sz="1200" kern="1200" dirty="0" smtClean="0">
                <a:solidFill>
                  <a:schemeClr val="tx1"/>
                </a:solidFill>
                <a:effectLst/>
                <a:latin typeface="+mn-lt"/>
                <a:ea typeface="+mn-ea"/>
                <a:cs typeface="+mn-cs"/>
              </a:rPr>
              <a:t>.</a:t>
            </a:r>
          </a:p>
          <a:p>
            <a:r>
              <a:rPr lang="hu-HU" sz="1200" kern="1200" baseline="30000" dirty="0" smtClean="0">
                <a:solidFill>
                  <a:schemeClr val="tx1"/>
                </a:solidFill>
                <a:effectLst/>
                <a:latin typeface="+mn-lt"/>
                <a:ea typeface="+mn-ea"/>
                <a:cs typeface="+mn-cs"/>
              </a:rPr>
              <a:t>9</a:t>
            </a:r>
            <a:r>
              <a:rPr lang="hu-HU" sz="1200" kern="1200" dirty="0" smtClean="0">
                <a:solidFill>
                  <a:schemeClr val="tx1"/>
                </a:solidFill>
                <a:effectLst/>
                <a:latin typeface="+mn-lt"/>
                <a:ea typeface="+mn-ea"/>
                <a:cs typeface="+mn-cs"/>
              </a:rPr>
              <a:t>  Ellen G. White: Jézus élete  (</a:t>
            </a:r>
            <a:r>
              <a:rPr lang="hu-HU" sz="1200" kern="1200" dirty="0" err="1" smtClean="0">
                <a:solidFill>
                  <a:schemeClr val="tx1"/>
                </a:solidFill>
                <a:effectLst/>
                <a:latin typeface="+mn-lt"/>
                <a:ea typeface="+mn-ea"/>
                <a:cs typeface="+mn-cs"/>
              </a:rPr>
              <a:t>Pacific</a:t>
            </a:r>
            <a:r>
              <a:rPr lang="hu-HU" sz="1200" kern="1200" dirty="0" smtClean="0">
                <a:solidFill>
                  <a:schemeClr val="tx1"/>
                </a:solidFill>
                <a:effectLst/>
                <a:latin typeface="+mn-lt"/>
                <a:ea typeface="+mn-ea"/>
                <a:cs typeface="+mn-cs"/>
              </a:rPr>
              <a:t> Press Pub. </a:t>
            </a:r>
            <a:r>
              <a:rPr lang="hu-HU" sz="1200" kern="1200" dirty="0" err="1" smtClean="0">
                <a:solidFill>
                  <a:schemeClr val="tx1"/>
                </a:solidFill>
                <a:effectLst/>
                <a:latin typeface="+mn-lt"/>
                <a:ea typeface="+mn-ea"/>
                <a:cs typeface="+mn-cs"/>
              </a:rPr>
              <a:t>Assn</a:t>
            </a:r>
            <a:r>
              <a:rPr lang="hu-HU" sz="1200" kern="1200" dirty="0" smtClean="0">
                <a:solidFill>
                  <a:schemeClr val="tx1"/>
                </a:solidFill>
                <a:effectLst/>
                <a:latin typeface="+mn-lt"/>
                <a:ea typeface="+mn-ea"/>
                <a:cs typeface="+mn-cs"/>
              </a:rPr>
              <a:t>., 1940), 483.o.</a:t>
            </a:r>
          </a:p>
          <a:p>
            <a:r>
              <a:rPr lang="hu-HU" sz="1200" kern="1200" baseline="30000" dirty="0" smtClean="0">
                <a:solidFill>
                  <a:schemeClr val="tx1"/>
                </a:solidFill>
                <a:effectLst/>
                <a:latin typeface="+mn-lt"/>
                <a:ea typeface="+mn-ea"/>
                <a:cs typeface="+mn-cs"/>
              </a:rPr>
              <a:t>10</a:t>
            </a:r>
            <a:r>
              <a:rPr lang="hu-HU" sz="1200" kern="1200" dirty="0" smtClean="0">
                <a:solidFill>
                  <a:schemeClr val="tx1"/>
                </a:solidFill>
                <a:effectLst/>
                <a:latin typeface="+mn-lt"/>
                <a:ea typeface="+mn-ea"/>
                <a:cs typeface="+mn-cs"/>
              </a:rPr>
              <a:t>  WHO, Egyesült Nemzetek Drog és bűzözés elleni Irodája, és az Egyesült Nemzetek Fejlesztési Programja: </a:t>
            </a:r>
            <a:r>
              <a:rPr lang="hu-HU" sz="1200" i="1" kern="1200" dirty="0" smtClean="0">
                <a:solidFill>
                  <a:schemeClr val="tx1"/>
                </a:solidFill>
                <a:effectLst/>
                <a:latin typeface="+mn-lt"/>
                <a:ea typeface="+mn-ea"/>
                <a:cs typeface="+mn-cs"/>
              </a:rPr>
              <a:t>Globális helyzetjelentés 2.</a:t>
            </a:r>
            <a:endParaRPr lang="hu-HU" sz="1200" kern="1200" dirty="0" smtClean="0">
              <a:solidFill>
                <a:schemeClr val="tx1"/>
              </a:solidFill>
              <a:effectLst/>
              <a:latin typeface="+mn-lt"/>
              <a:ea typeface="+mn-ea"/>
              <a:cs typeface="+mn-cs"/>
            </a:endParaRPr>
          </a:p>
          <a:p>
            <a:r>
              <a:rPr lang="hu-HU" sz="1200" kern="1200" baseline="30000" dirty="0" smtClean="0">
                <a:solidFill>
                  <a:schemeClr val="tx1"/>
                </a:solidFill>
                <a:effectLst/>
                <a:latin typeface="+mn-lt"/>
                <a:ea typeface="+mn-ea"/>
                <a:cs typeface="+mn-cs"/>
              </a:rPr>
              <a:t>11</a:t>
            </a:r>
            <a:r>
              <a:rPr lang="hu-HU" sz="1200" kern="1200" dirty="0" smtClean="0">
                <a:solidFill>
                  <a:schemeClr val="tx1"/>
                </a:solidFill>
                <a:effectLst/>
                <a:latin typeface="+mn-lt"/>
                <a:ea typeface="+mn-ea"/>
                <a:cs typeface="+mn-cs"/>
              </a:rPr>
              <a:t>  Lásd: </a:t>
            </a:r>
            <a:r>
              <a:rPr lang="hu-HU" sz="1200" i="1" kern="1200" dirty="0" smtClean="0">
                <a:solidFill>
                  <a:schemeClr val="tx1"/>
                </a:solidFill>
                <a:effectLst/>
                <a:latin typeface="+mn-lt"/>
                <a:ea typeface="+mn-ea"/>
                <a:cs typeface="+mn-cs"/>
              </a:rPr>
              <a:t>Az erőszak megelőzéséről szóló globális helyzetjelentés</a:t>
            </a:r>
            <a:r>
              <a:rPr lang="hu-HU" sz="1200" kern="1200" dirty="0" smtClean="0">
                <a:solidFill>
                  <a:schemeClr val="tx1"/>
                </a:solidFill>
                <a:effectLst/>
                <a:latin typeface="+mn-lt"/>
                <a:ea typeface="+mn-ea"/>
                <a:cs typeface="+mn-cs"/>
              </a:rPr>
              <a:t> </a:t>
            </a:r>
            <a:r>
              <a:rPr lang="hu-HU" sz="1200" i="1" kern="1200" dirty="0" smtClean="0">
                <a:solidFill>
                  <a:schemeClr val="tx1"/>
                </a:solidFill>
                <a:effectLst/>
                <a:latin typeface="+mn-lt"/>
                <a:ea typeface="+mn-ea"/>
                <a:cs typeface="+mn-cs"/>
              </a:rPr>
              <a:t>2014 </a:t>
            </a:r>
            <a:r>
              <a:rPr lang="hu-HU" sz="1200" kern="1200" dirty="0" smtClean="0">
                <a:solidFill>
                  <a:schemeClr val="tx1"/>
                </a:solidFill>
                <a:effectLst/>
                <a:latin typeface="+mn-lt"/>
                <a:ea typeface="+mn-ea"/>
                <a:cs typeface="+mn-cs"/>
              </a:rPr>
              <a:t> WHO  </a:t>
            </a:r>
            <a:r>
              <a:rPr lang="hu-HU" sz="1200" u="sng" kern="1200" dirty="0" err="1" smtClean="0">
                <a:solidFill>
                  <a:schemeClr val="tx1"/>
                </a:solidFill>
                <a:effectLst/>
                <a:latin typeface="+mn-lt"/>
                <a:ea typeface="+mn-ea"/>
                <a:cs typeface="+mn-cs"/>
                <a:hlinkClick r:id="rId10"/>
              </a:rPr>
              <a:t>who.int</a:t>
            </a:r>
            <a:r>
              <a:rPr lang="hu-HU" sz="1200" u="sng" kern="1200" dirty="0" smtClean="0">
                <a:solidFill>
                  <a:schemeClr val="tx1"/>
                </a:solidFill>
                <a:effectLst/>
                <a:latin typeface="+mn-lt"/>
                <a:ea typeface="+mn-ea"/>
                <a:cs typeface="+mn-cs"/>
                <a:hlinkClick r:id="rId10"/>
              </a:rPr>
              <a:t>/</a:t>
            </a:r>
            <a:r>
              <a:rPr lang="hu-HU" sz="1200" u="sng" kern="1200" dirty="0" err="1" smtClean="0">
                <a:solidFill>
                  <a:schemeClr val="tx1"/>
                </a:solidFill>
                <a:effectLst/>
                <a:latin typeface="+mn-lt"/>
                <a:ea typeface="+mn-ea"/>
                <a:cs typeface="+mn-cs"/>
                <a:hlinkClick r:id="rId10"/>
              </a:rPr>
              <a:t>violence</a:t>
            </a:r>
            <a:r>
              <a:rPr lang="hu-HU" sz="1200" u="sng" kern="1200" dirty="0" smtClean="0">
                <a:solidFill>
                  <a:schemeClr val="tx1"/>
                </a:solidFill>
                <a:effectLst/>
                <a:latin typeface="+mn-lt"/>
                <a:ea typeface="+mn-ea"/>
                <a:cs typeface="+mn-cs"/>
                <a:hlinkClick r:id="rId10"/>
              </a:rPr>
              <a:t> _</a:t>
            </a:r>
            <a:r>
              <a:rPr lang="hu-HU" sz="1200" u="sng" kern="1200" dirty="0" err="1" smtClean="0">
                <a:solidFill>
                  <a:schemeClr val="tx1"/>
                </a:solidFill>
                <a:effectLst/>
                <a:latin typeface="+mn-lt"/>
                <a:ea typeface="+mn-ea"/>
                <a:cs typeface="+mn-cs"/>
                <a:hlinkClick r:id="rId10"/>
              </a:rPr>
              <a:t>injury</a:t>
            </a:r>
            <a:r>
              <a:rPr lang="hu-HU" sz="1200" u="sng" kern="1200" dirty="0" smtClean="0">
                <a:solidFill>
                  <a:schemeClr val="tx1"/>
                </a:solidFill>
                <a:effectLst/>
                <a:latin typeface="+mn-lt"/>
                <a:ea typeface="+mn-ea"/>
                <a:cs typeface="+mn-cs"/>
                <a:hlinkClick r:id="rId10"/>
              </a:rPr>
              <a:t>_</a:t>
            </a:r>
            <a:r>
              <a:rPr lang="hu-HU" sz="1200" u="sng" kern="1200" dirty="0" err="1" smtClean="0">
                <a:solidFill>
                  <a:schemeClr val="tx1"/>
                </a:solidFill>
                <a:effectLst/>
                <a:latin typeface="+mn-lt"/>
                <a:ea typeface="+mn-ea"/>
                <a:cs typeface="+mn-cs"/>
                <a:hlinkClick r:id="rId10"/>
              </a:rPr>
              <a:t>prevention</a:t>
            </a:r>
            <a:r>
              <a:rPr lang="hu-HU" sz="1200" u="sng" kern="1200" dirty="0" smtClean="0">
                <a:solidFill>
                  <a:schemeClr val="tx1"/>
                </a:solidFill>
                <a:effectLst/>
                <a:latin typeface="+mn-lt"/>
                <a:ea typeface="+mn-ea"/>
                <a:cs typeface="+mn-cs"/>
                <a:hlinkClick r:id="rId10"/>
              </a:rPr>
              <a:t>/</a:t>
            </a:r>
            <a:r>
              <a:rPr lang="hu-HU" sz="1200" u="sng" kern="1200" dirty="0" err="1" smtClean="0">
                <a:solidFill>
                  <a:schemeClr val="tx1"/>
                </a:solidFill>
                <a:effectLst/>
                <a:latin typeface="+mn-lt"/>
                <a:ea typeface="+mn-ea"/>
                <a:cs typeface="+mn-cs"/>
                <a:hlinkClick r:id="rId10"/>
              </a:rPr>
              <a:t>violence</a:t>
            </a:r>
            <a:r>
              <a:rPr lang="hu-HU" sz="1200" u="sng" kern="1200" dirty="0" smtClean="0">
                <a:solidFill>
                  <a:schemeClr val="tx1"/>
                </a:solidFill>
                <a:effectLst/>
                <a:latin typeface="+mn-lt"/>
                <a:ea typeface="+mn-ea"/>
                <a:cs typeface="+mn-cs"/>
                <a:hlinkClick r:id="rId10"/>
              </a:rPr>
              <a:t>/status_</a:t>
            </a:r>
            <a:r>
              <a:rPr lang="hu-HU" sz="1200" u="sng" kern="1200" dirty="0" err="1" smtClean="0">
                <a:solidFill>
                  <a:schemeClr val="tx1"/>
                </a:solidFill>
                <a:effectLst/>
                <a:latin typeface="+mn-lt"/>
                <a:ea typeface="+mn-ea"/>
                <a:cs typeface="+mn-cs"/>
                <a:hlinkClick r:id="rId10"/>
              </a:rPr>
              <a:t>report</a:t>
            </a:r>
            <a:r>
              <a:rPr lang="hu-HU" sz="1200" u="sng" kern="1200" dirty="0" smtClean="0">
                <a:solidFill>
                  <a:schemeClr val="tx1"/>
                </a:solidFill>
                <a:effectLst/>
                <a:latin typeface="+mn-lt"/>
                <a:ea typeface="+mn-ea"/>
                <a:cs typeface="+mn-cs"/>
                <a:hlinkClick r:id="rId10"/>
              </a:rPr>
              <a:t>/2014 /</a:t>
            </a:r>
            <a:r>
              <a:rPr lang="hu-HU" sz="1200" u="sng" kern="1200" dirty="0" err="1" smtClean="0">
                <a:solidFill>
                  <a:schemeClr val="tx1"/>
                </a:solidFill>
                <a:effectLst/>
                <a:latin typeface="+mn-lt"/>
                <a:ea typeface="+mn-ea"/>
                <a:cs typeface="+mn-cs"/>
                <a:hlinkClick r:id="rId10"/>
              </a:rPr>
              <a:t>report</a:t>
            </a:r>
            <a:r>
              <a:rPr lang="hu-HU" sz="1200" u="sng" kern="1200" dirty="0" smtClean="0">
                <a:solidFill>
                  <a:schemeClr val="tx1"/>
                </a:solidFill>
                <a:effectLst/>
                <a:latin typeface="+mn-lt"/>
                <a:ea typeface="+mn-ea"/>
                <a:cs typeface="+mn-cs"/>
                <a:hlinkClick r:id="rId10"/>
              </a:rPr>
              <a:t>/</a:t>
            </a:r>
            <a:r>
              <a:rPr lang="hu-HU" sz="1200" u="sng" kern="1200" dirty="0" err="1" smtClean="0">
                <a:solidFill>
                  <a:schemeClr val="tx1"/>
                </a:solidFill>
                <a:effectLst/>
                <a:latin typeface="+mn-lt"/>
                <a:ea typeface="+mn-ea"/>
                <a:cs typeface="+mn-cs"/>
                <a:hlinkClick r:id="rId10"/>
              </a:rPr>
              <a:t>report</a:t>
            </a:r>
            <a:r>
              <a:rPr lang="hu-HU" sz="1200" u="sng" kern="1200" dirty="0" smtClean="0">
                <a:solidFill>
                  <a:schemeClr val="tx1"/>
                </a:solidFill>
                <a:effectLst/>
                <a:latin typeface="+mn-lt"/>
                <a:ea typeface="+mn-ea"/>
                <a:cs typeface="+mn-cs"/>
                <a:hlinkClick r:id="rId10"/>
              </a:rPr>
              <a:t>/en/</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 </a:t>
            </a:r>
            <a:r>
              <a:rPr lang="hu-HU" sz="1200" b="1" kern="1200" dirty="0" smtClean="0">
                <a:solidFill>
                  <a:schemeClr val="tx1"/>
                </a:solidFill>
                <a:effectLst/>
                <a:latin typeface="+mn-lt"/>
                <a:ea typeface="+mn-ea"/>
                <a:cs typeface="+mn-cs"/>
              </a:rPr>
              <a:t>További információkat és segítséget a következő szervezeteknél is kaphatunk:</a:t>
            </a:r>
            <a:endParaRPr lang="hu-HU" sz="1200" kern="1200" dirty="0" smtClean="0">
              <a:solidFill>
                <a:schemeClr val="tx1"/>
              </a:solidFill>
              <a:effectLst/>
              <a:latin typeface="+mn-lt"/>
              <a:ea typeface="+mn-ea"/>
              <a:cs typeface="+mn-cs"/>
            </a:endParaRPr>
          </a:p>
          <a:p>
            <a:r>
              <a:rPr lang="hu-HU" sz="1200" u="sng" kern="1200" dirty="0" smtClean="0">
                <a:solidFill>
                  <a:schemeClr val="tx1"/>
                </a:solidFill>
                <a:effectLst/>
                <a:latin typeface="+mn-lt"/>
                <a:ea typeface="+mn-ea"/>
                <a:cs typeface="+mn-cs"/>
                <a:hlinkClick r:id="rId11"/>
              </a:rPr>
              <a:t>Muszáj Munkacsoport:</a:t>
            </a:r>
            <a:r>
              <a:rPr lang="hu-HU" sz="1200" kern="1200" dirty="0" smtClean="0">
                <a:solidFill>
                  <a:schemeClr val="tx1"/>
                </a:solidFill>
                <a:effectLst/>
                <a:latin typeface="+mn-lt"/>
                <a:ea typeface="+mn-ea"/>
                <a:cs typeface="+mn-cs"/>
              </a:rPr>
              <a:t> magyar nyelvű információs oldal a gyerekkori szexuális bántalmazásról.</a:t>
            </a:r>
          </a:p>
          <a:p>
            <a:r>
              <a:rPr lang="hu-HU" sz="1200" u="sng" kern="1200" dirty="0" smtClean="0">
                <a:solidFill>
                  <a:schemeClr val="tx1"/>
                </a:solidFill>
                <a:effectLst/>
                <a:latin typeface="+mn-lt"/>
                <a:ea typeface="+mn-ea"/>
                <a:cs typeface="+mn-cs"/>
              </a:rPr>
              <a:t>NANE Egyesület</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Segélyvonal bántalmazott nők és gyerekek részére: 06 80 505 101 (hívható hétfőn, kedden, csütörtökön és pénteken 18-22 óra között)</a:t>
            </a:r>
          </a:p>
          <a:p>
            <a:r>
              <a:rPr lang="hu-HU" sz="1200" kern="1200" dirty="0" smtClean="0">
                <a:solidFill>
                  <a:schemeClr val="tx1"/>
                </a:solidFill>
                <a:effectLst/>
                <a:latin typeface="+mn-lt"/>
                <a:ea typeface="+mn-ea"/>
                <a:cs typeface="+mn-cs"/>
              </a:rPr>
              <a:t>Szexuális erőszak segélyvonal: 06 40 630 006 (Hívható hétfőnként 10–14, szerdánként 14–18, péntekenként 10–14 óra között)</a:t>
            </a:r>
          </a:p>
          <a:p>
            <a:r>
              <a:rPr lang="hu-HU" sz="1200" kern="1200" dirty="0" smtClean="0">
                <a:solidFill>
                  <a:schemeClr val="tx1"/>
                </a:solidFill>
                <a:effectLst/>
                <a:latin typeface="+mn-lt"/>
                <a:ea typeface="+mn-ea"/>
                <a:cs typeface="+mn-cs"/>
              </a:rPr>
              <a:t> </a:t>
            </a:r>
          </a:p>
          <a:p>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258AC15-62DC-5040-8AE1-929C9E875223}" type="slidenum">
              <a:rPr lang="en-US" smtClean="0"/>
              <a:t>23</a:t>
            </a:fld>
            <a:endParaRPr lang="en-US"/>
          </a:p>
        </p:txBody>
      </p:sp>
    </p:spTree>
    <p:extLst>
      <p:ext uri="{BB962C8B-B14F-4D97-AF65-F5344CB8AC3E}">
        <p14:creationId xmlns:p14="http://schemas.microsoft.com/office/powerpoint/2010/main" val="2753546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noProof="0" dirty="0" smtClean="0">
                <a:solidFill>
                  <a:schemeClr val="tx1"/>
                </a:solidFill>
                <a:effectLst/>
                <a:latin typeface="+mn-lt"/>
                <a:ea typeface="+mn-ea"/>
                <a:cs typeface="+mn-cs"/>
              </a:rPr>
              <a:t>A lelkészek a gyülekezetük lelki vezetői és felelősségük Jézus, a jó Pásztor példájának bemutatása. Együttérzéssel kell szolgálniuk a bántalmazás áldozatait úgy a gyülekezetben, mint a helyi közösségben. Tudományos kutatások bizonyítják, hogy az áldozatok mindenekelőtt a lelkészüknek beszélnek bántalmazásukról. Első kézből tapasztaltam ezt. A bátyám lelkész, édesapám lelkész és a nagypapám is lelkész volt. </a:t>
            </a:r>
            <a:r>
              <a:rPr lang="hu-HU" sz="1200" kern="1200" noProof="0" dirty="0" err="1" smtClean="0">
                <a:solidFill>
                  <a:schemeClr val="tx1"/>
                </a:solidFill>
                <a:effectLst/>
                <a:latin typeface="+mn-lt"/>
                <a:ea typeface="+mn-ea"/>
                <a:cs typeface="+mn-cs"/>
              </a:rPr>
              <a:t>Justin</a:t>
            </a:r>
            <a:r>
              <a:rPr lang="hu-HU" sz="1200" kern="1200" noProof="0" dirty="0" smtClean="0">
                <a:solidFill>
                  <a:schemeClr val="tx1"/>
                </a:solidFill>
                <a:effectLst/>
                <a:latin typeface="+mn-lt"/>
                <a:ea typeface="+mn-ea"/>
                <a:cs typeface="+mn-cs"/>
              </a:rPr>
              <a:t> </a:t>
            </a:r>
            <a:r>
              <a:rPr lang="hu-HU" sz="1200" kern="1200" noProof="0" dirty="0" err="1" smtClean="0">
                <a:solidFill>
                  <a:schemeClr val="tx1"/>
                </a:solidFill>
                <a:effectLst/>
                <a:latin typeface="+mn-lt"/>
                <a:ea typeface="+mn-ea"/>
                <a:cs typeface="+mn-cs"/>
              </a:rPr>
              <a:t>Holcomb</a:t>
            </a:r>
            <a:r>
              <a:rPr lang="hu-HU" sz="1200" kern="1200" noProof="0" dirty="0" smtClean="0">
                <a:solidFill>
                  <a:schemeClr val="tx1"/>
                </a:solidFill>
                <a:effectLst/>
                <a:latin typeface="+mn-lt"/>
                <a:ea typeface="+mn-ea"/>
                <a:cs typeface="+mn-cs"/>
              </a:rPr>
              <a:t> and </a:t>
            </a:r>
            <a:r>
              <a:rPr lang="hu-HU" sz="1200" kern="1200" noProof="0" dirty="0" err="1" smtClean="0">
                <a:solidFill>
                  <a:schemeClr val="tx1"/>
                </a:solidFill>
                <a:effectLst/>
                <a:latin typeface="+mn-lt"/>
                <a:ea typeface="+mn-ea"/>
                <a:cs typeface="+mn-cs"/>
              </a:rPr>
              <a:t>Lindsey</a:t>
            </a:r>
            <a:r>
              <a:rPr lang="hu-HU" sz="1200" kern="1200" noProof="0" dirty="0" smtClean="0">
                <a:solidFill>
                  <a:schemeClr val="tx1"/>
                </a:solidFill>
                <a:effectLst/>
                <a:latin typeface="+mn-lt"/>
                <a:ea typeface="+mn-ea"/>
                <a:cs typeface="+mn-cs"/>
              </a:rPr>
              <a:t> </a:t>
            </a:r>
            <a:r>
              <a:rPr lang="hu-HU" sz="1200" kern="1200" noProof="0" dirty="0" err="1" smtClean="0">
                <a:solidFill>
                  <a:schemeClr val="tx1"/>
                </a:solidFill>
                <a:effectLst/>
                <a:latin typeface="+mn-lt"/>
                <a:ea typeface="+mn-ea"/>
                <a:cs typeface="+mn-cs"/>
              </a:rPr>
              <a:t>Holcomb</a:t>
            </a:r>
            <a:r>
              <a:rPr lang="hu-HU" sz="1200" kern="1200" noProof="0" dirty="0" smtClean="0">
                <a:solidFill>
                  <a:schemeClr val="tx1"/>
                </a:solidFill>
                <a:effectLst/>
                <a:latin typeface="+mn-lt"/>
                <a:ea typeface="+mn-ea"/>
                <a:cs typeface="+mn-cs"/>
              </a:rPr>
              <a:t> mégis kijelenti: „Bár a legtöbb áldozat azt hiszi, a lelkészek segíthetnek leginkább, igazság szerint hozzáállásuk gyakran kevésbé hasznos, sőt akár káros is lehet.”1</a:t>
            </a:r>
          </a:p>
          <a:p>
            <a:endParaRPr lang="hu-HU" sz="1200" kern="1200" noProof="0" dirty="0" smtClean="0">
              <a:solidFill>
                <a:schemeClr val="tx1"/>
              </a:solidFill>
              <a:effectLst/>
              <a:latin typeface="+mn-lt"/>
              <a:ea typeface="+mn-ea"/>
              <a:cs typeface="+mn-cs"/>
            </a:endParaRPr>
          </a:p>
          <a:p>
            <a:r>
              <a:rPr lang="hu-HU" sz="1200" kern="1200" noProof="0" dirty="0" smtClean="0">
                <a:solidFill>
                  <a:schemeClr val="tx1"/>
                </a:solidFill>
                <a:effectLst/>
                <a:latin typeface="+mn-lt"/>
                <a:ea typeface="+mn-ea"/>
                <a:cs typeface="+mn-cs"/>
              </a:rPr>
              <a:t>Reakciójuktól függően a lelkészek elősegíthetik a gyógyulást, de akaratlanul is hozzájárulhatnak a bántalmazás folytatásához. Ha van elképzelésük, akkor a.) segítséget nyújthatnak az áldozatoknak, megerősíthetik őket a bajban, és b.) támogathatják a megelőzést azzal, hogy időt szánnak az eset meghallgatására. </a:t>
            </a:r>
            <a:endParaRPr lang="hu-HU" sz="1200" kern="1200" noProof="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258AC15-62DC-5040-8AE1-929C9E875223}" type="slidenum">
              <a:rPr lang="en-US" smtClean="0"/>
              <a:t>3</a:t>
            </a:fld>
            <a:endParaRPr lang="en-US"/>
          </a:p>
        </p:txBody>
      </p:sp>
    </p:spTree>
    <p:extLst>
      <p:ext uri="{BB962C8B-B14F-4D97-AF65-F5344CB8AC3E}">
        <p14:creationId xmlns:p14="http://schemas.microsoft.com/office/powerpoint/2010/main" val="19313109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cap="all" dirty="0" smtClean="0">
                <a:solidFill>
                  <a:schemeClr val="tx1"/>
                </a:solidFill>
                <a:effectLst/>
                <a:latin typeface="+mn-lt"/>
                <a:ea typeface="+mn-ea"/>
                <a:cs typeface="+mn-cs"/>
              </a:rPr>
              <a:t>A BÁNTALMAZÁS FORMÁI</a:t>
            </a:r>
          </a:p>
          <a:p>
            <a:endParaRPr lang="en-US" sz="1200" b="1" kern="1200" cap="all" dirty="0" smtClean="0">
              <a:solidFill>
                <a:schemeClr val="tx1"/>
              </a:solidFill>
              <a:effectLst/>
              <a:latin typeface="+mn-lt"/>
              <a:ea typeface="+mn-ea"/>
              <a:cs typeface="+mn-cs"/>
            </a:endParaRPr>
          </a:p>
          <a:p>
            <a:r>
              <a:rPr lang="hu-HU" sz="1200" b="0" kern="1200" cap="none" noProof="0" dirty="0" smtClean="0">
                <a:solidFill>
                  <a:schemeClr val="tx1"/>
                </a:solidFill>
                <a:effectLst/>
                <a:latin typeface="+mn-lt"/>
                <a:ea typeface="+mn-ea"/>
                <a:cs typeface="+mn-cs"/>
              </a:rPr>
              <a:t>Bár az erőszak mindenkit érint, láthatóan a nőket, a gyermekeket és az időseket éri leggyakrabban nem halálos fizikai, szexuális és lélektani bántalmazás. Tekintsük át a bántalmazások különféle típusait:</a:t>
            </a:r>
          </a:p>
          <a:p>
            <a:endParaRPr lang="en-US" dirty="0"/>
          </a:p>
        </p:txBody>
      </p:sp>
      <p:sp>
        <p:nvSpPr>
          <p:cNvPr id="4" name="Slide Number Placeholder 3"/>
          <p:cNvSpPr>
            <a:spLocks noGrp="1"/>
          </p:cNvSpPr>
          <p:nvPr>
            <p:ph type="sldNum" sz="quarter" idx="5"/>
          </p:nvPr>
        </p:nvSpPr>
        <p:spPr/>
        <p:txBody>
          <a:bodyPr/>
          <a:lstStyle/>
          <a:p>
            <a:fld id="{7258AC15-62DC-5040-8AE1-929C9E875223}" type="slidenum">
              <a:rPr lang="en-US" smtClean="0"/>
              <a:t>4</a:t>
            </a:fld>
            <a:endParaRPr lang="en-US"/>
          </a:p>
        </p:txBody>
      </p:sp>
    </p:spTree>
    <p:extLst>
      <p:ext uri="{BB962C8B-B14F-4D97-AF65-F5344CB8AC3E}">
        <p14:creationId xmlns:p14="http://schemas.microsoft.com/office/powerpoint/2010/main" val="3488994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hu-HU" sz="1200" kern="1200" noProof="0" dirty="0" smtClean="0">
                <a:solidFill>
                  <a:schemeClr val="tx1"/>
                </a:solidFill>
                <a:effectLst/>
                <a:latin typeface="+mn-lt"/>
                <a:ea typeface="+mn-ea"/>
                <a:cs typeface="+mn-cs"/>
              </a:rPr>
              <a:t>	Minden negyedik felnőtt számol be arról, hogy gyermekkorában fizikailag bántalmazták.</a:t>
            </a:r>
          </a:p>
          <a:p>
            <a:pPr marL="171450" lvl="0" indent="-171450">
              <a:buFont typeface="Arial" panose="020B0604020202020204" pitchFamily="34" charset="0"/>
              <a:buChar char="•"/>
            </a:pPr>
            <a:r>
              <a:rPr lang="hu-HU" sz="1200" kern="1200" noProof="0" dirty="0" smtClean="0">
                <a:solidFill>
                  <a:schemeClr val="tx1"/>
                </a:solidFill>
                <a:effectLst/>
                <a:latin typeface="+mn-lt"/>
                <a:ea typeface="+mn-ea"/>
                <a:cs typeface="+mn-cs"/>
              </a:rPr>
              <a:t>	Minden ötödik nőt ért szexuális visszaélés gyermekkorában. </a:t>
            </a:r>
          </a:p>
          <a:p>
            <a:pPr marL="171450" lvl="0" indent="-171450">
              <a:buFont typeface="Arial" panose="020B0604020202020204" pitchFamily="34" charset="0"/>
              <a:buChar char="•"/>
            </a:pPr>
            <a:r>
              <a:rPr lang="hu-HU" sz="1200" kern="1200" noProof="0" dirty="0" smtClean="0">
                <a:solidFill>
                  <a:schemeClr val="tx1"/>
                </a:solidFill>
                <a:effectLst/>
                <a:latin typeface="+mn-lt"/>
                <a:ea typeface="+mn-ea"/>
                <a:cs typeface="+mn-cs"/>
              </a:rPr>
              <a:t>	Minden harmadik nőt bántalmazott fizikailag, vagy szexuálisan élete során a közeli partnere.</a:t>
            </a:r>
          </a:p>
          <a:p>
            <a:pPr marL="171450" lvl="0" indent="-171450">
              <a:buFont typeface="Arial" panose="020B0604020202020204" pitchFamily="34" charset="0"/>
              <a:buChar char="•"/>
            </a:pPr>
            <a:r>
              <a:rPr lang="hu-HU" sz="1200" kern="1200" noProof="0" dirty="0" smtClean="0">
                <a:solidFill>
                  <a:schemeClr val="tx1"/>
                </a:solidFill>
                <a:effectLst/>
                <a:latin typeface="+mn-lt"/>
                <a:ea typeface="+mn-ea"/>
                <a:cs typeface="+mn-cs"/>
              </a:rPr>
              <a:t>	Minden tizenhetedik idősebb felnőtt szenvedett el bántalmazást az elmúlt hónapban.2</a:t>
            </a:r>
          </a:p>
          <a:p>
            <a:pPr marL="171450" lvl="0" indent="-171450">
              <a:buFont typeface="Arial" panose="020B0604020202020204" pitchFamily="34" charset="0"/>
              <a:buChar char="•"/>
            </a:pPr>
            <a:r>
              <a:rPr lang="hu-HU" sz="1200" kern="1200" noProof="0" dirty="0" smtClean="0">
                <a:solidFill>
                  <a:schemeClr val="tx1"/>
                </a:solidFill>
                <a:effectLst/>
                <a:latin typeface="+mn-lt"/>
                <a:ea typeface="+mn-ea"/>
                <a:cs typeface="+mn-cs"/>
              </a:rPr>
              <a:t>	A nőket nagyobb arányban éri megerőszakolás, fizikai bántalmazás és zaklatás életük során, mint a férfiakat.3</a:t>
            </a:r>
            <a:endParaRPr lang="hu-HU" sz="1200" kern="1200" noProof="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258AC15-62DC-5040-8AE1-929C9E875223}" type="slidenum">
              <a:rPr lang="en-US" smtClean="0"/>
              <a:t>5</a:t>
            </a:fld>
            <a:endParaRPr lang="en-US"/>
          </a:p>
        </p:txBody>
      </p:sp>
    </p:spTree>
    <p:extLst>
      <p:ext uri="{BB962C8B-B14F-4D97-AF65-F5344CB8AC3E}">
        <p14:creationId xmlns:p14="http://schemas.microsoft.com/office/powerpoint/2010/main" val="25328694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cap="small" dirty="0" smtClean="0">
                <a:solidFill>
                  <a:schemeClr val="tx1"/>
                </a:solidFill>
                <a:effectLst/>
                <a:latin typeface="+mn-lt"/>
                <a:ea typeface="+mn-ea"/>
                <a:cs typeface="+mn-cs"/>
              </a:rPr>
              <a:t>Általános, mégsem </a:t>
            </a:r>
            <a:r>
              <a:rPr lang="hu-HU" sz="1600" b="1" kern="1200" cap="small" dirty="0" smtClean="0">
                <a:solidFill>
                  <a:schemeClr val="tx1"/>
                </a:solidFill>
                <a:effectLst/>
                <a:latin typeface="+mn-lt"/>
                <a:ea typeface="+mn-ea"/>
                <a:cs typeface="+mn-cs"/>
              </a:rPr>
              <a:t>könnyű felismerni </a:t>
            </a:r>
            <a:endParaRPr lang="hu-HU" sz="1200" b="1" kern="1200" cap="small"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Míg a fizikai és szexuális erőszak tünetei azonnal felismerhető bizonyítékok, a lélektani bántalmazás nehezebben ismerhető fel. Kevésbé kerül szóba, sőt gyakran le is becsülik. Hiszen ezt mondhatjuk: - De hát soha nem ütött meg. Valóban bántalmazó a magatartása? Nos — igen, az!</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Az érzelmi bántalmazás nemcsak, hogy valóságos, de maradandó következményekkel is jár. Míg a fizikai bántalmazás sebei viszonylag hamar begyógyulnak, a lélektani bántalmazás láthatatlan sebeinek gyógyulása sokkal hosszabb időt vesz igénybe, ha egyáltalán meggyógyulnak valaha. Az érzelmi erőszak lerombolhatja az önbizalmat, szégyenérzethez és alacsony önbecsüléshez vezethet. Sajnálatos módon az érzelmi erőszak leggyakoribb formája a szóbeli bántalmazás, amit gyakran nem tartanak erőszaknak.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258AC15-62DC-5040-8AE1-929C9E875223}" type="slidenum">
              <a:rPr lang="en-US" smtClean="0"/>
              <a:t>6</a:t>
            </a:fld>
            <a:endParaRPr lang="en-US"/>
          </a:p>
        </p:txBody>
      </p:sp>
    </p:spTree>
    <p:extLst>
      <p:ext uri="{BB962C8B-B14F-4D97-AF65-F5344CB8AC3E}">
        <p14:creationId xmlns:p14="http://schemas.microsoft.com/office/powerpoint/2010/main" val="29854356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cap="small" dirty="0" smtClean="0">
                <a:solidFill>
                  <a:schemeClr val="tx1"/>
                </a:solidFill>
                <a:effectLst/>
                <a:latin typeface="+mn-lt"/>
                <a:ea typeface="+mn-ea"/>
                <a:cs typeface="+mn-cs"/>
              </a:rPr>
              <a:t>AZ ÉRZELMI BÁNTALMAZÁS FELISMERÉSE</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Számos fontos kérdést kell figyelembe vennünk a lélektani bántalmazással kapcsolatban. Felismerjük-e az érzelmi erőszakot? Hogyan reagáljunk, ha minket bántalmaznak? Mit mond erről a Biblia?  A kérdések átgondolása közben tisztáznunk kell, hogy bár a nőket nagyobb arányban éri szexuális és fizikai erőszak, mint a férfiakat, az Egyesült Államokban végzett kutatások szerint a lélektani bántalmazás elszenvedői között azonos arányban vannak mindkét nem képviselői.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Az Egyesült Államokban egy felmérésben 8 079 férfi és 9 970 nő válaszát vizsgálták az elmúlt 12 hónapban őket ért erőszakról és az életük során elszenvedett bántalmazásokról. Mindkét nemből majdnem a fele (pontosan 48 %-a) számolt be élete során tapasztalt lélektani erőszakról, szóbeli bántalmazásról, vagy rákényszerített kontrollról.</a:t>
            </a:r>
            <a:r>
              <a:rPr lang="hu-HU" sz="1200" kern="1200" baseline="30000" dirty="0" smtClean="0">
                <a:solidFill>
                  <a:schemeClr val="tx1"/>
                </a:solidFill>
                <a:effectLst/>
                <a:latin typeface="+mn-lt"/>
                <a:ea typeface="+mn-ea"/>
                <a:cs typeface="+mn-cs"/>
              </a:rPr>
              <a:t>4</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Különbségek a lélektani bántalmazás formáiban mutatkoznak. A nők közül többen szenvedtek a szóbeli bántalmazástól, vagy nyílt erőszaktól közeli partnerüktől, de mindkét nem képviselői beszámoltak társuk kontrollmániájáról. 10 ember közül 4 estében. Igazság szerint úgy a férfiak, mint a nők nagy számban követnek el szóbeli erőszakot társukkal szemben.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258AC15-62DC-5040-8AE1-929C9E875223}" type="slidenum">
              <a:rPr lang="en-US" smtClean="0"/>
              <a:t>7</a:t>
            </a:fld>
            <a:endParaRPr lang="en-US"/>
          </a:p>
        </p:txBody>
      </p:sp>
    </p:spTree>
    <p:extLst>
      <p:ext uri="{BB962C8B-B14F-4D97-AF65-F5344CB8AC3E}">
        <p14:creationId xmlns:p14="http://schemas.microsoft.com/office/powerpoint/2010/main" val="33403973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A tanulmány az érzelmi bántalmazás formáit is feltárta. A verbális agresszió leggyakoribb szóhasználata a másik csúnyának, dagadtnak, bolondnak, vagy ostobának minősítése. A megalázás, a piszkálgatás, a kigúnyolás. Mindkét nem ellen leggyakrabban alkalmazott lélektani agresszió a kontroll igénye, amikor valaki folyamatosan tudni akarja, hol tartózkodik, és mit csinál a partnere.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nőknek gyakrabban kell beszámolniuk tartózkodási helyükről, míg a férfiak gyakrabban szenvednek el sértéseket társuktól. Ők gyakrabban számolnak be partnerük fenyegetővé váló dühkitöréseiről. </a:t>
            </a:r>
            <a:endParaRPr lang="en-US" dirty="0"/>
          </a:p>
        </p:txBody>
      </p:sp>
      <p:sp>
        <p:nvSpPr>
          <p:cNvPr id="4" name="Slide Number Placeholder 3"/>
          <p:cNvSpPr>
            <a:spLocks noGrp="1"/>
          </p:cNvSpPr>
          <p:nvPr>
            <p:ph type="sldNum" sz="quarter" idx="5"/>
          </p:nvPr>
        </p:nvSpPr>
        <p:spPr/>
        <p:txBody>
          <a:bodyPr/>
          <a:lstStyle/>
          <a:p>
            <a:fld id="{7258AC15-62DC-5040-8AE1-929C9E875223}" type="slidenum">
              <a:rPr lang="en-US" smtClean="0"/>
              <a:t>8</a:t>
            </a:fld>
            <a:endParaRPr lang="en-US"/>
          </a:p>
        </p:txBody>
      </p:sp>
    </p:spTree>
    <p:extLst>
      <p:ext uri="{BB962C8B-B14F-4D97-AF65-F5344CB8AC3E}">
        <p14:creationId xmlns:p14="http://schemas.microsoft.com/office/powerpoint/2010/main" val="28515343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cap="small" dirty="0" smtClean="0">
                <a:solidFill>
                  <a:schemeClr val="tx1"/>
                </a:solidFill>
                <a:effectLst/>
                <a:latin typeface="+mn-lt"/>
                <a:ea typeface="+mn-ea"/>
                <a:cs typeface="+mn-cs"/>
              </a:rPr>
              <a:t>AZ ÉRZELMI BÁNTLMAZÁS GYAKORISÁGA A KERESZTÉNYEK KÖZÖTT</a:t>
            </a:r>
            <a:endParaRPr lang="hu-HU" sz="1200" kern="1200" dirty="0" smtClean="0">
              <a:solidFill>
                <a:schemeClr val="tx1"/>
              </a:solidFill>
              <a:effectLst/>
              <a:latin typeface="+mn-lt"/>
              <a:ea typeface="+mn-ea"/>
              <a:cs typeface="+mn-cs"/>
            </a:endParaRPr>
          </a:p>
          <a:p>
            <a:r>
              <a:rPr lang="hu-HU" sz="1200" kern="1200" cap="small"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Sajnálatos módon a keresztények, így a Hetednapi adventisták sem mentesek ettől a viselkedésformától. Bár nincsenek aktuális adataink nagyszámú adventista felnőtt vizsgálatáról, az Adventista Egészségügyi tanulmány-2. 10 283 észak-Amerikai Hetednapi Adventista felnőtt részvételével feltárta a gyermekkori érzelmi bántalmazás előfordulásának gyakoriságát.</a:t>
            </a:r>
            <a:r>
              <a:rPr lang="hu-HU" sz="1200" kern="1200" baseline="30000" dirty="0" smtClean="0">
                <a:solidFill>
                  <a:schemeClr val="tx1"/>
                </a:solidFill>
                <a:effectLst/>
                <a:latin typeface="+mn-lt"/>
                <a:ea typeface="+mn-ea"/>
                <a:cs typeface="+mn-cs"/>
              </a:rPr>
              <a:t>5</a:t>
            </a:r>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 tanulmány szerint a nők 39%-a, és a férfiak 35%-a számolt be a szüleitől (anya, vagy apa) 18 éves kora előtt elszenvedett érzelmi bántalmazásról. Az ilyen visszaéléseknek való kitettség negatív hatással volt testi és lelki egészségükre, függetlenül az életkoruktól, nemüktől, társadalmi és anyagi helyzetüktől, valamint életmódbeli döntéseiktől, mint például az egészséges táplálkozás, vagy a testedzés. Mivel ez határozottan aggodalomra ad okot, kérdéseket vet fel a szülői gyakorlatokkal kapcsolatban, amelyek tartós károkat okozhatnak.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258AC15-62DC-5040-8AE1-929C9E875223}" type="slidenum">
              <a:rPr lang="en-US" smtClean="0"/>
              <a:t>9</a:t>
            </a:fld>
            <a:endParaRPr lang="en-US"/>
          </a:p>
        </p:txBody>
      </p:sp>
    </p:spTree>
    <p:extLst>
      <p:ext uri="{BB962C8B-B14F-4D97-AF65-F5344CB8AC3E}">
        <p14:creationId xmlns:p14="http://schemas.microsoft.com/office/powerpoint/2010/main" val="34923729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xmlns="" id="{7FA0ACE7-29A8-47D3-A7D9-257B711D8023}"/>
              </a:ext>
            </a:extLst>
          </p:cNvPr>
          <p:cNvSpPr>
            <a:spLocks noGrp="1"/>
          </p:cNvSpPr>
          <p:nvPr>
            <p:ph type="dt" sz="half" idx="10"/>
          </p:nvPr>
        </p:nvSpPr>
        <p:spPr/>
        <p:txBody>
          <a:bodyPr/>
          <a:lstStyle/>
          <a:p>
            <a:fld id="{ED291B17-9318-49DB-B28B-6E5994AE9581}" type="datetime1">
              <a:rPr lang="en-US" smtClean="0"/>
              <a:t>10/11/2020</a:t>
            </a:fld>
            <a:endParaRPr lang="en-US" dirty="0"/>
          </a:p>
        </p:txBody>
      </p:sp>
      <p:sp>
        <p:nvSpPr>
          <p:cNvPr id="9" name="Footer Placeholder 8">
            <a:extLst>
              <a:ext uri="{FF2B5EF4-FFF2-40B4-BE49-F238E27FC236}">
                <a16:creationId xmlns:a16="http://schemas.microsoft.com/office/drawing/2014/main" xmlns=""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xmlns=""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022238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10/11/2020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50371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xmlns=""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xmlns=""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xmlns=""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xmlns="" id="{5C74A470-3BD3-4F33-80E5-67E6E87FCBE7}"/>
              </a:ext>
            </a:extLst>
          </p:cNvPr>
          <p:cNvSpPr>
            <a:spLocks noGrp="1"/>
          </p:cNvSpPr>
          <p:nvPr>
            <p:ph type="dt" sz="half" idx="10"/>
          </p:nvPr>
        </p:nvSpPr>
        <p:spPr/>
        <p:txBody>
          <a:bodyPr/>
          <a:lstStyle/>
          <a:p>
            <a:fld id="{ED291B17-9318-49DB-B28B-6E5994AE9581}" type="datetime1">
              <a:rPr lang="en-US" smtClean="0"/>
              <a:t>10/11/2020</a:t>
            </a:fld>
            <a:endParaRPr lang="en-US" dirty="0"/>
          </a:p>
        </p:txBody>
      </p:sp>
      <p:sp>
        <p:nvSpPr>
          <p:cNvPr id="12" name="Footer Placeholder 11">
            <a:extLst>
              <a:ext uri="{FF2B5EF4-FFF2-40B4-BE49-F238E27FC236}">
                <a16:creationId xmlns:a16="http://schemas.microsoft.com/office/drawing/2014/main" xmlns=""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xmlns=""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750709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xmlns="" id="{770E6237-3456-439F-802D-3BA93FC7E3E5}"/>
              </a:ext>
            </a:extLst>
          </p:cNvPr>
          <p:cNvSpPr>
            <a:spLocks noGrp="1"/>
          </p:cNvSpPr>
          <p:nvPr>
            <p:ph type="dt" sz="half" idx="10"/>
          </p:nvPr>
        </p:nvSpPr>
        <p:spPr/>
        <p:txBody>
          <a:bodyPr/>
          <a:lstStyle/>
          <a:p>
            <a:fld id="{78DD82B9-B8EE-4375-B6FF-88FA6ABB15D9}" type="datetime1">
              <a:rPr lang="en-US" smtClean="0"/>
              <a:t>10/11/2020</a:t>
            </a:fld>
            <a:endParaRPr lang="en-US" dirty="0"/>
          </a:p>
        </p:txBody>
      </p:sp>
      <p:sp>
        <p:nvSpPr>
          <p:cNvPr id="9" name="Footer Placeholder 8">
            <a:extLst>
              <a:ext uri="{FF2B5EF4-FFF2-40B4-BE49-F238E27FC236}">
                <a16:creationId xmlns:a16="http://schemas.microsoft.com/office/drawing/2014/main" xmlns=""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xmlns=""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836526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xmlns="" id="{61582016-5696-4A93-887F-BBB3B9002FE5}"/>
              </a:ext>
            </a:extLst>
          </p:cNvPr>
          <p:cNvSpPr>
            <a:spLocks noGrp="1"/>
          </p:cNvSpPr>
          <p:nvPr>
            <p:ph type="dt" sz="half" idx="10"/>
          </p:nvPr>
        </p:nvSpPr>
        <p:spPr/>
        <p:txBody>
          <a:bodyPr/>
          <a:lstStyle/>
          <a:p>
            <a:fld id="{B2497495-0637-405E-AE64-5CC7506D51F5}" type="datetime1">
              <a:rPr lang="en-US" smtClean="0"/>
              <a:t>10/11/2020</a:t>
            </a:fld>
            <a:endParaRPr lang="en-US" dirty="0"/>
          </a:p>
        </p:txBody>
      </p:sp>
      <p:sp>
        <p:nvSpPr>
          <p:cNvPr id="9" name="Footer Placeholder 8">
            <a:extLst>
              <a:ext uri="{FF2B5EF4-FFF2-40B4-BE49-F238E27FC236}">
                <a16:creationId xmlns:a16="http://schemas.microsoft.com/office/drawing/2014/main" xmlns=""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xmlns=""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56007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10/11/2020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959777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10/11/2020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02458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10/11/2020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930878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10/11/2020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96465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xmlns=""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10/11/2020</a:t>
            </a:fld>
            <a:endParaRPr lang="en-US" dirty="0"/>
          </a:p>
        </p:txBody>
      </p:sp>
      <p:sp>
        <p:nvSpPr>
          <p:cNvPr id="10" name="Footer Placeholder 9">
            <a:extLst>
              <a:ext uri="{FF2B5EF4-FFF2-40B4-BE49-F238E27FC236}">
                <a16:creationId xmlns:a16="http://schemas.microsoft.com/office/drawing/2014/main" xmlns=""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xmlns=""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4045185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10/11/2020</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594434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800">
                <a:solidFill>
                  <a:schemeClr val="tx1">
                    <a:lumMod val="75000"/>
                    <a:lumOff val="25000"/>
                  </a:schemeClr>
                </a:solidFill>
              </a:defRPr>
            </a:lvl1pPr>
          </a:lstStyle>
          <a:p>
            <a:fld id="{ED291B17-9318-49DB-B28B-6E5994AE9581}" type="datetime1">
              <a:rPr lang="en-US" smtClean="0"/>
              <a:t>10/11/2020</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8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8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180383257"/>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9" r:id="rId6"/>
    <p:sldLayoutId id="2147483694" r:id="rId7"/>
    <p:sldLayoutId id="2147483695" r:id="rId8"/>
    <p:sldLayoutId id="2147483696" r:id="rId9"/>
    <p:sldLayoutId id="2147483698" r:id="rId10"/>
    <p:sldLayoutId id="2147483697" r:id="rId11"/>
  </p:sldLayoutIdLst>
  <p:hf sldNum="0" hdr="0" ftr="0" dt="0"/>
  <p:txStyles>
    <p:titleStyle>
      <a:lvl1pPr algn="l" defTabSz="457200" rtl="0" eaLnBrk="1" latinLnBrk="0" hangingPunct="1">
        <a:lnSpc>
          <a:spcPct val="90000"/>
        </a:lnSpc>
        <a:spcBef>
          <a:spcPct val="0"/>
        </a:spcBef>
        <a:buNone/>
        <a:defRPr sz="27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20000"/>
        </a:lnSpc>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xmlns="" id="{6B695AA2-4B70-477F-AF90-536B720A134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xmlns="" id="{520731CC-4969-477E-8FCB-DC56F50EBBA3}"/>
              </a:ext>
            </a:extLst>
          </p:cNvPr>
          <p:cNvPicPr>
            <a:picLocks noChangeAspect="1"/>
          </p:cNvPicPr>
          <p:nvPr/>
        </p:nvPicPr>
        <p:blipFill rotWithShape="1">
          <a:blip r:embed="rId3">
            <a:alphaModFix/>
          </a:blip>
          <a:srcRect t="7157" b="8574"/>
          <a:stretch/>
        </p:blipFill>
        <p:spPr>
          <a:xfrm>
            <a:off x="2327" y="-509261"/>
            <a:ext cx="12191980" cy="7371563"/>
          </a:xfrm>
          <a:prstGeom prst="rect">
            <a:avLst/>
          </a:prstGeom>
        </p:spPr>
      </p:pic>
      <p:sp>
        <p:nvSpPr>
          <p:cNvPr id="24" name="Rectangle 23">
            <a:extLst>
              <a:ext uri="{FF2B5EF4-FFF2-40B4-BE49-F238E27FC236}">
                <a16:creationId xmlns:a16="http://schemas.microsoft.com/office/drawing/2014/main" xmlns="" id="{E2EDC3F9-BBE3-45A8-BBC7-E154E21D9C9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307" y="3090890"/>
            <a:ext cx="12188952" cy="3767110"/>
          </a:xfrm>
          <a:prstGeom prst="rect">
            <a:avLst/>
          </a:prstGeom>
          <a:gradFill>
            <a:gsLst>
              <a:gs pos="42000">
                <a:schemeClr val="tx1">
                  <a:alpha val="23000"/>
                </a:schemeClr>
              </a:gs>
              <a:gs pos="0">
                <a:schemeClr val="tx1">
                  <a:alpha val="0"/>
                </a:schemeClr>
              </a:gs>
              <a:gs pos="100000">
                <a:schemeClr val="tx1">
                  <a:alpha val="36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FAADB1EC-772D-8141-8A91-10F2A3A9508D}"/>
              </a:ext>
            </a:extLst>
          </p:cNvPr>
          <p:cNvSpPr>
            <a:spLocks noGrp="1"/>
          </p:cNvSpPr>
          <p:nvPr>
            <p:ph type="ctrTitle"/>
          </p:nvPr>
        </p:nvSpPr>
        <p:spPr>
          <a:xfrm>
            <a:off x="740385" y="1987963"/>
            <a:ext cx="6469269" cy="1956041"/>
          </a:xfrm>
        </p:spPr>
        <p:txBody>
          <a:bodyPr>
            <a:normAutofit fontScale="90000"/>
          </a:bodyPr>
          <a:lstStyle/>
          <a:p>
            <a:pPr algn="ctr">
              <a:lnSpc>
                <a:spcPct val="100000"/>
              </a:lnSpc>
            </a:pPr>
            <a:r>
              <a:rPr lang="hu-HU" sz="4400" b="1" dirty="0" smtClean="0">
                <a:latin typeface="Avenir Next" panose="020B0503020202020204" pitchFamily="34" charset="0"/>
              </a:rPr>
              <a:t>a</a:t>
            </a:r>
            <a:r>
              <a:rPr lang="en-US" sz="4400" b="1" dirty="0" smtClean="0">
                <a:latin typeface="Avenir Next" panose="020B0503020202020204" pitchFamily="34" charset="0"/>
              </a:rPr>
              <a:t> </a:t>
            </a:r>
            <a:r>
              <a:rPr lang="hu-HU" sz="4400" b="1" dirty="0" smtClean="0">
                <a:solidFill>
                  <a:srgbClr val="C00000"/>
                </a:solidFill>
                <a:latin typeface="Avenir Next" panose="020B0503020202020204" pitchFamily="34" charset="0"/>
              </a:rPr>
              <a:t>bántalmazás sebhelyei</a:t>
            </a:r>
            <a:r>
              <a:rPr lang="en-US" b="1" dirty="0"/>
              <a:t/>
            </a:r>
            <a:br>
              <a:rPr lang="en-US" b="1" dirty="0"/>
            </a:br>
            <a:r>
              <a:rPr lang="hu-HU" sz="4000" b="1" i="1" cap="none" dirty="0" smtClean="0">
                <a:latin typeface="Book Antiqua" panose="02040602050305030304" pitchFamily="18" charset="0"/>
              </a:rPr>
              <a:t>Tehetünk-e többet? </a:t>
            </a:r>
            <a:r>
              <a:rPr lang="hu-HU" sz="4000" b="1" i="1" cap="none" dirty="0" smtClean="0">
                <a:latin typeface="Book Antiqua" panose="02040602050305030304" pitchFamily="18" charset="0"/>
              </a:rPr>
              <a:t/>
            </a:r>
            <a:br>
              <a:rPr lang="hu-HU" sz="4000" b="1" i="1" cap="none" dirty="0" smtClean="0">
                <a:latin typeface="Book Antiqua" panose="02040602050305030304" pitchFamily="18" charset="0"/>
              </a:rPr>
            </a:br>
            <a:r>
              <a:rPr lang="hu-HU" b="1" i="1" cap="none" dirty="0" smtClean="0">
                <a:latin typeface="Book Antiqua" panose="02040602050305030304" pitchFamily="18" charset="0"/>
              </a:rPr>
              <a:t>(S</a:t>
            </a:r>
            <a:r>
              <a:rPr lang="hu-HU" b="1" i="1" cap="none" dirty="0" smtClean="0">
                <a:latin typeface="Book Antiqua" panose="02040602050305030304" pitchFamily="18" charset="0"/>
              </a:rPr>
              <a:t>zeminárium)</a:t>
            </a:r>
            <a:r>
              <a:rPr lang="en-US" sz="3100" dirty="0"/>
              <a:t/>
            </a:r>
            <a:br>
              <a:rPr lang="en-US" sz="3100" dirty="0"/>
            </a:br>
            <a:endParaRPr lang="en-US" sz="4000" dirty="0">
              <a:solidFill>
                <a:schemeClr val="bg1"/>
              </a:solidFill>
            </a:endParaRPr>
          </a:p>
        </p:txBody>
      </p:sp>
      <p:sp>
        <p:nvSpPr>
          <p:cNvPr id="3" name="Subtitle 2">
            <a:extLst>
              <a:ext uri="{FF2B5EF4-FFF2-40B4-BE49-F238E27FC236}">
                <a16:creationId xmlns:a16="http://schemas.microsoft.com/office/drawing/2014/main" xmlns="" id="{43010644-A413-7344-9AF5-24350D92C8EF}"/>
              </a:ext>
            </a:extLst>
          </p:cNvPr>
          <p:cNvSpPr>
            <a:spLocks noGrp="1"/>
          </p:cNvSpPr>
          <p:nvPr>
            <p:ph type="subTitle" idx="1"/>
          </p:nvPr>
        </p:nvSpPr>
        <p:spPr>
          <a:xfrm>
            <a:off x="263364" y="3464738"/>
            <a:ext cx="7423309" cy="1916487"/>
          </a:xfrm>
        </p:spPr>
        <p:txBody>
          <a:bodyPr>
            <a:normAutofit/>
          </a:bodyPr>
          <a:lstStyle/>
          <a:p>
            <a:pPr algn="ctr"/>
            <a:endParaRPr lang="en-US" sz="1400" dirty="0">
              <a:solidFill>
                <a:schemeClr val="tx1"/>
              </a:solidFill>
            </a:endParaRPr>
          </a:p>
          <a:p>
            <a:pPr algn="ctr"/>
            <a:r>
              <a:rPr lang="hu-HU" sz="1100" dirty="0" smtClean="0">
                <a:solidFill>
                  <a:schemeClr val="tx1"/>
                </a:solidFill>
                <a:latin typeface="Avenir Next" panose="020B0503020202020204" pitchFamily="34" charset="0"/>
              </a:rPr>
              <a:t>Írta: Dr. </a:t>
            </a:r>
            <a:r>
              <a:rPr lang="hu-HU" sz="1100" dirty="0" err="1" smtClean="0">
                <a:solidFill>
                  <a:schemeClr val="tx1"/>
                </a:solidFill>
                <a:latin typeface="Avenir Next" panose="020B0503020202020204" pitchFamily="34" charset="0"/>
              </a:rPr>
              <a:t>Katia</a:t>
            </a:r>
            <a:r>
              <a:rPr lang="hu-HU" sz="1100" dirty="0" smtClean="0">
                <a:solidFill>
                  <a:schemeClr val="tx1"/>
                </a:solidFill>
                <a:latin typeface="Avenir Next" panose="020B0503020202020204" pitchFamily="34" charset="0"/>
              </a:rPr>
              <a:t> G. Reinert, a GK Egészségügyi Szolgálatok Osztályának igazgatója</a:t>
            </a:r>
          </a:p>
          <a:p>
            <a:pPr algn="ctr"/>
            <a:r>
              <a:rPr lang="hu-HU" sz="1400" dirty="0" smtClean="0">
                <a:solidFill>
                  <a:schemeClr val="tx1"/>
                </a:solidFill>
                <a:latin typeface="Avenir Next" panose="020B0503020202020204" pitchFamily="34" charset="0"/>
              </a:rPr>
              <a:t>Megjelent a </a:t>
            </a:r>
            <a:r>
              <a:rPr lang="hu-HU" sz="1400" dirty="0" err="1" smtClean="0">
                <a:solidFill>
                  <a:schemeClr val="tx1"/>
                </a:solidFill>
                <a:latin typeface="Avenir Next" panose="020B0503020202020204" pitchFamily="34" charset="0"/>
              </a:rPr>
              <a:t>Ministry</a:t>
            </a:r>
            <a:r>
              <a:rPr lang="hu-HU" sz="1400" dirty="0" smtClean="0">
                <a:solidFill>
                  <a:schemeClr val="tx1"/>
                </a:solidFill>
                <a:latin typeface="Avenir Next" panose="020B0503020202020204" pitchFamily="34" charset="0"/>
              </a:rPr>
              <a:t>®(Szolgálat, Lelkészek Nemzetközi Folyóirata) 2018. novemberi számában </a:t>
            </a:r>
          </a:p>
          <a:p>
            <a:pPr algn="ctr"/>
            <a:r>
              <a:rPr lang="hu-HU" sz="1400" dirty="0" smtClean="0">
                <a:solidFill>
                  <a:schemeClr val="tx1"/>
                </a:solidFill>
                <a:latin typeface="Avenir Next" panose="020B0503020202020204" pitchFamily="34" charset="0"/>
              </a:rPr>
              <a:t>Engedéllyel felhasználva</a:t>
            </a:r>
          </a:p>
          <a:p>
            <a:pPr algn="ctr"/>
            <a:endParaRPr lang="en-US" sz="1400" dirty="0">
              <a:solidFill>
                <a:schemeClr val="tx1"/>
              </a:solidFill>
              <a:latin typeface="Avenir Next" panose="020B0503020202020204" pitchFamily="34" charset="0"/>
            </a:endParaRPr>
          </a:p>
          <a:p>
            <a:pPr algn="ctr"/>
            <a:endParaRPr lang="en-US" sz="1400" dirty="0">
              <a:solidFill>
                <a:schemeClr val="tx1"/>
              </a:solidFill>
              <a:latin typeface="Avenir Next" panose="020B0503020202020204" pitchFamily="34" charset="0"/>
            </a:endParaRPr>
          </a:p>
          <a:p>
            <a:pPr algn="ctr"/>
            <a:endParaRPr lang="en-US" sz="1400" dirty="0">
              <a:solidFill>
                <a:schemeClr val="tx1"/>
              </a:solidFill>
              <a:latin typeface="Avenir Next" panose="020B0503020202020204" pitchFamily="34" charset="0"/>
            </a:endParaRPr>
          </a:p>
        </p:txBody>
      </p:sp>
      <p:grpSp>
        <p:nvGrpSpPr>
          <p:cNvPr id="6" name="Group 5">
            <a:extLst>
              <a:ext uri="{FF2B5EF4-FFF2-40B4-BE49-F238E27FC236}">
                <a16:creationId xmlns:a16="http://schemas.microsoft.com/office/drawing/2014/main" xmlns="" id="{1797577A-8AE2-EA45-A98B-8386869D6E60}"/>
              </a:ext>
            </a:extLst>
          </p:cNvPr>
          <p:cNvGrpSpPr/>
          <p:nvPr/>
        </p:nvGrpSpPr>
        <p:grpSpPr>
          <a:xfrm>
            <a:off x="1202257" y="5532688"/>
            <a:ext cx="5822935" cy="756253"/>
            <a:chOff x="1202258" y="5873816"/>
            <a:chExt cx="5822935" cy="756253"/>
          </a:xfrm>
        </p:grpSpPr>
        <p:sp>
          <p:nvSpPr>
            <p:cNvPr id="5" name="Rectangle 4">
              <a:extLst>
                <a:ext uri="{FF2B5EF4-FFF2-40B4-BE49-F238E27FC236}">
                  <a16:creationId xmlns:a16="http://schemas.microsoft.com/office/drawing/2014/main" xmlns="" id="{E931D2A9-D0D5-7749-8FE9-47EE995770C5}"/>
                </a:ext>
              </a:extLst>
            </p:cNvPr>
            <p:cNvSpPr/>
            <p:nvPr/>
          </p:nvSpPr>
          <p:spPr>
            <a:xfrm>
              <a:off x="1202258" y="5873816"/>
              <a:ext cx="5822935" cy="75625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pic>
          <p:nvPicPr>
            <p:cNvPr id="9" name="Imagem 8" descr="Fundo preto com letras brancas&#10;&#10;Descrição gerada automaticamente">
              <a:extLst>
                <a:ext uri="{FF2B5EF4-FFF2-40B4-BE49-F238E27FC236}">
                  <a16:creationId xmlns:a16="http://schemas.microsoft.com/office/drawing/2014/main" xmlns="" id="{C982EF25-101F-4F7B-8B8B-C2821FE0D458}"/>
                </a:ext>
              </a:extLst>
            </p:cNvPr>
            <p:cNvPicPr>
              <a:picLocks noChangeAspect="1"/>
            </p:cNvPicPr>
            <p:nvPr/>
          </p:nvPicPr>
          <p:blipFill>
            <a:blip r:embed="rId4"/>
            <a:stretch>
              <a:fillRect/>
            </a:stretch>
          </p:blipFill>
          <p:spPr>
            <a:xfrm>
              <a:off x="1356938" y="6025280"/>
              <a:ext cx="453326" cy="453326"/>
            </a:xfrm>
            <a:prstGeom prst="rect">
              <a:avLst/>
            </a:prstGeom>
          </p:spPr>
        </p:pic>
        <p:pic>
          <p:nvPicPr>
            <p:cNvPr id="10" name="Picture 9">
              <a:extLst>
                <a:ext uri="{FF2B5EF4-FFF2-40B4-BE49-F238E27FC236}">
                  <a16:creationId xmlns:a16="http://schemas.microsoft.com/office/drawing/2014/main" xmlns="" id="{1A6251CE-2D2F-1440-A4EC-AF991E3CB52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941229" y="5988892"/>
              <a:ext cx="4953000" cy="558800"/>
            </a:xfrm>
            <a:prstGeom prst="rect">
              <a:avLst/>
            </a:prstGeom>
            <a:noFill/>
            <a:ln>
              <a:noFill/>
            </a:ln>
          </p:spPr>
        </p:pic>
      </p:grpSp>
    </p:spTree>
    <p:extLst>
      <p:ext uri="{BB962C8B-B14F-4D97-AF65-F5344CB8AC3E}">
        <p14:creationId xmlns:p14="http://schemas.microsoft.com/office/powerpoint/2010/main" val="31228756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504BED40-EAF7-4E55-AFF7-2CD840EBD3A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A9AB4E48-7D7A-4944-AB54-3BB636B48E77}"/>
              </a:ext>
            </a:extLst>
          </p:cNvPr>
          <p:cNvSpPr>
            <a:spLocks noGrp="1"/>
          </p:cNvSpPr>
          <p:nvPr>
            <p:ph type="title"/>
          </p:nvPr>
        </p:nvSpPr>
        <p:spPr>
          <a:xfrm>
            <a:off x="-305072" y="552197"/>
            <a:ext cx="8042302" cy="1396919"/>
          </a:xfrm>
        </p:spPr>
        <p:txBody>
          <a:bodyPr>
            <a:normAutofit/>
          </a:bodyPr>
          <a:lstStyle/>
          <a:p>
            <a:pPr algn="ctr"/>
            <a:r>
              <a:rPr lang="hu-HU" sz="3200" b="1" dirty="0">
                <a:solidFill>
                  <a:schemeClr val="tx2"/>
                </a:solidFill>
                <a:latin typeface="Avenir Next" panose="020B0503020202020204" pitchFamily="34" charset="0"/>
              </a:rPr>
              <a:t>ÉRZELMI BÁNTALMAZÁS </a:t>
            </a:r>
            <a:r>
              <a:rPr lang="hu-HU" sz="3200" b="1" dirty="0" smtClean="0">
                <a:solidFill>
                  <a:schemeClr val="tx2"/>
                </a:solidFill>
                <a:latin typeface="Avenir Next" panose="020B0503020202020204" pitchFamily="34" charset="0"/>
              </a:rPr>
              <a:t/>
            </a:r>
            <a:br>
              <a:rPr lang="hu-HU" sz="3200" b="1" dirty="0" smtClean="0">
                <a:solidFill>
                  <a:schemeClr val="tx2"/>
                </a:solidFill>
                <a:latin typeface="Avenir Next" panose="020B0503020202020204" pitchFamily="34" charset="0"/>
              </a:rPr>
            </a:br>
            <a:r>
              <a:rPr lang="hu-HU" sz="3200" b="1" dirty="0" smtClean="0">
                <a:solidFill>
                  <a:schemeClr val="tx2">
                    <a:lumMod val="75000"/>
                    <a:lumOff val="25000"/>
                  </a:schemeClr>
                </a:solidFill>
                <a:latin typeface="Avenir Next" panose="020B0503020202020204" pitchFamily="34" charset="0"/>
              </a:rPr>
              <a:t>KONTRA </a:t>
            </a:r>
            <a:r>
              <a:rPr lang="hu-HU" sz="3200" b="1" dirty="0">
                <a:solidFill>
                  <a:schemeClr val="tx2">
                    <a:lumMod val="75000"/>
                    <a:lumOff val="25000"/>
                  </a:schemeClr>
                </a:solidFill>
                <a:latin typeface="Avenir Next" panose="020B0503020202020204" pitchFamily="34" charset="0"/>
              </a:rPr>
              <a:t>KONFLIKTUS </a:t>
            </a:r>
          </a:p>
        </p:txBody>
      </p:sp>
      <p:sp>
        <p:nvSpPr>
          <p:cNvPr id="11" name="Rectangle 10">
            <a:extLst>
              <a:ext uri="{FF2B5EF4-FFF2-40B4-BE49-F238E27FC236}">
                <a16:creationId xmlns:a16="http://schemas.microsoft.com/office/drawing/2014/main" xmlns="" id="{F367CCF1-BB1E-41CF-8499-94A870C33E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457200"/>
            <a:ext cx="66751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xmlns="" id="{D5A4FDC7-BE04-7843-BF94-B79164F9C5C4}"/>
              </a:ext>
            </a:extLst>
          </p:cNvPr>
          <p:cNvSpPr>
            <a:spLocks noGrp="1"/>
          </p:cNvSpPr>
          <p:nvPr>
            <p:ph idx="1"/>
          </p:nvPr>
        </p:nvSpPr>
        <p:spPr>
          <a:xfrm>
            <a:off x="446534" y="2153654"/>
            <a:ext cx="6443663" cy="4197514"/>
          </a:xfrm>
        </p:spPr>
        <p:txBody>
          <a:bodyPr>
            <a:normAutofit/>
          </a:bodyPr>
          <a:lstStyle/>
          <a:p>
            <a:r>
              <a:rPr lang="hu-HU" sz="1800" dirty="0" smtClean="0">
                <a:solidFill>
                  <a:schemeClr val="tx2"/>
                </a:solidFill>
              </a:rPr>
              <a:t>„A partnerrel szakítani nem érzelmi bántalmazás. Nem érzelmi erőszak, ha vitatkozunk a partnerünkkel. Nem lélektani bántalmazás, ha valaki reagál arra, ha megsértettük. Az emberek a saját felfogásuk szerint reagálnak, ezért nem az ő reakcióik határozzák meg a mi viselkedésünket. Az sem érzelmi bántalmazás, ha nyíltan, őszintén szólunk valakihez. Talán hiányzik a tapintat, de az még nem erőszak. Ismétlem tehát, ha valaki megsértődik, az még nem jelenti, hogy érzelmi erőszak áldozata lenne.”6</a:t>
            </a:r>
          </a:p>
          <a:p>
            <a:endParaRPr lang="hu-HU" sz="1800" dirty="0">
              <a:solidFill>
                <a:schemeClr val="tx2"/>
              </a:solidFill>
            </a:endParaRPr>
          </a:p>
        </p:txBody>
      </p:sp>
      <p:pic>
        <p:nvPicPr>
          <p:cNvPr id="4" name="Picture 3" descr="A picture containing red, sitting, holding, computer&#10;&#10;Description automatically generated">
            <a:extLst>
              <a:ext uri="{FF2B5EF4-FFF2-40B4-BE49-F238E27FC236}">
                <a16:creationId xmlns:a16="http://schemas.microsoft.com/office/drawing/2014/main" xmlns="" id="{8AB2FCC1-9A96-CE44-9BFD-F171DDBE562C}"/>
              </a:ext>
            </a:extLst>
          </p:cNvPr>
          <p:cNvPicPr>
            <a:picLocks noChangeAspect="1"/>
          </p:cNvPicPr>
          <p:nvPr/>
        </p:nvPicPr>
        <p:blipFill rotWithShape="1">
          <a:blip r:embed="rId3"/>
          <a:srcRect l="54540" r="-1" b="-1"/>
          <a:stretch/>
        </p:blipFill>
        <p:spPr>
          <a:xfrm>
            <a:off x="7521283" y="10"/>
            <a:ext cx="4670717" cy="6857990"/>
          </a:xfrm>
          <a:prstGeom prst="rect">
            <a:avLst/>
          </a:prstGeom>
        </p:spPr>
      </p:pic>
      <p:pic>
        <p:nvPicPr>
          <p:cNvPr id="7" name="Imagem 6" descr="Uma imagem contendo desenho&#10;&#10;Descrição gerada automaticamente">
            <a:extLst>
              <a:ext uri="{FF2B5EF4-FFF2-40B4-BE49-F238E27FC236}">
                <a16:creationId xmlns:a16="http://schemas.microsoft.com/office/drawing/2014/main" xmlns="" id="{50555D3A-C5CD-447C-ADC2-DEBA32ACA540}"/>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33290934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1BB56EB9-078F-4952-AC1F-149C7A0AE4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10058680-D07C-4893-B2B7-91543F18AB3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472603"/>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xmlns="" id="{7B42427A-0A1F-4A55-8705-D9179F1E0C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14">
            <a:extLst>
              <a:ext uri="{FF2B5EF4-FFF2-40B4-BE49-F238E27FC236}">
                <a16:creationId xmlns:a16="http://schemas.microsoft.com/office/drawing/2014/main" xmlns="" id="{EE54A6FE-D8CB-48A3-900B-053D4EBD3B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4" name="Picture 3" descr="A picture containing red, sitting, holding, computer&#10;&#10;Description automatically generated">
            <a:extLst>
              <a:ext uri="{FF2B5EF4-FFF2-40B4-BE49-F238E27FC236}">
                <a16:creationId xmlns:a16="http://schemas.microsoft.com/office/drawing/2014/main" xmlns="" id="{A8685870-6142-5542-B405-E19437ECA68A}"/>
              </a:ext>
            </a:extLst>
          </p:cNvPr>
          <p:cNvPicPr>
            <a:picLocks noChangeAspect="1"/>
          </p:cNvPicPr>
          <p:nvPr/>
        </p:nvPicPr>
        <p:blipFill rotWithShape="1">
          <a:blip r:embed="rId3"/>
          <a:srcRect l="57190" r="-1" b="-1"/>
          <a:stretch/>
        </p:blipFill>
        <p:spPr>
          <a:xfrm>
            <a:off x="446534" y="601201"/>
            <a:ext cx="3703320" cy="5774200"/>
          </a:xfrm>
          <a:prstGeom prst="rect">
            <a:avLst/>
          </a:prstGeom>
        </p:spPr>
      </p:pic>
      <p:sp>
        <p:nvSpPr>
          <p:cNvPr id="3" name="Content Placeholder 2">
            <a:extLst>
              <a:ext uri="{FF2B5EF4-FFF2-40B4-BE49-F238E27FC236}">
                <a16:creationId xmlns:a16="http://schemas.microsoft.com/office/drawing/2014/main" xmlns="" id="{64F16E21-7EA6-5E4F-BB54-0AA83FABC22F}"/>
              </a:ext>
            </a:extLst>
          </p:cNvPr>
          <p:cNvSpPr>
            <a:spLocks noGrp="1"/>
          </p:cNvSpPr>
          <p:nvPr>
            <p:ph idx="1"/>
          </p:nvPr>
        </p:nvSpPr>
        <p:spPr>
          <a:xfrm>
            <a:off x="4635944" y="1812127"/>
            <a:ext cx="6702615" cy="4433928"/>
          </a:xfrm>
        </p:spPr>
        <p:txBody>
          <a:bodyPr>
            <a:normAutofit/>
          </a:bodyPr>
          <a:lstStyle/>
          <a:p>
            <a:pPr marL="0" indent="0" algn="ctr">
              <a:lnSpc>
                <a:spcPct val="150000"/>
              </a:lnSpc>
              <a:buNone/>
            </a:pPr>
            <a:r>
              <a:rPr lang="hu-HU" sz="2400" dirty="0" smtClean="0">
                <a:latin typeface="Avenir Next" panose="020B0503020202020204" pitchFamily="34" charset="0"/>
              </a:rPr>
              <a:t>A LÉLEKTANI BÁNTALMAZÁS VISZONT </a:t>
            </a:r>
            <a:r>
              <a:rPr lang="hu-HU" sz="2400" b="1" dirty="0" smtClean="0">
                <a:solidFill>
                  <a:schemeClr val="accent2">
                    <a:lumMod val="75000"/>
                  </a:schemeClr>
                </a:solidFill>
                <a:latin typeface="Avenir Next" panose="020B0503020202020204" pitchFamily="34" charset="0"/>
              </a:rPr>
              <a:t>SZÁNDÉKOS URALKODÁSI VÁGGYAL</a:t>
            </a:r>
            <a:r>
              <a:rPr lang="hu-HU" sz="2400" dirty="0" smtClean="0">
                <a:solidFill>
                  <a:schemeClr val="accent2">
                    <a:lumMod val="75000"/>
                  </a:schemeClr>
                </a:solidFill>
                <a:latin typeface="Avenir Next" panose="020B0503020202020204" pitchFamily="34" charset="0"/>
              </a:rPr>
              <a:t> </a:t>
            </a:r>
            <a:r>
              <a:rPr lang="hu-HU" sz="2400" dirty="0" smtClean="0">
                <a:latin typeface="Avenir Next" panose="020B0503020202020204" pitchFamily="34" charset="0"/>
              </a:rPr>
              <a:t>JÁR. </a:t>
            </a:r>
          </a:p>
          <a:p>
            <a:pPr marL="0" indent="0" algn="ctr">
              <a:lnSpc>
                <a:spcPct val="150000"/>
              </a:lnSpc>
              <a:buNone/>
            </a:pPr>
            <a:r>
              <a:rPr lang="hu-HU" sz="2400" dirty="0" smtClean="0">
                <a:latin typeface="Avenir Next" panose="020B0503020202020204" pitchFamily="34" charset="0"/>
              </a:rPr>
              <a:t>AZÉRT VISELKEDI ÚGY AZ ELKÖVETŐ, </a:t>
            </a:r>
            <a:r>
              <a:rPr lang="hu-HU" sz="2400" b="1" dirty="0" smtClean="0">
                <a:solidFill>
                  <a:schemeClr val="accent2">
                    <a:lumMod val="75000"/>
                  </a:schemeClr>
                </a:solidFill>
                <a:latin typeface="Avenir Next" panose="020B0503020202020204" pitchFamily="34" charset="0"/>
              </a:rPr>
              <a:t>HOGY HATALMI HELYZETBE KERÜLJÖN, ELLENŐRIZZE, URALJA A MÁSIKAT. </a:t>
            </a:r>
          </a:p>
          <a:p>
            <a:pPr marL="0" indent="0" algn="ctr">
              <a:lnSpc>
                <a:spcPct val="150000"/>
              </a:lnSpc>
              <a:buNone/>
            </a:pPr>
            <a:endParaRPr lang="hu-HU" sz="2400" dirty="0">
              <a:latin typeface="Avenir Next" panose="020B0503020202020204" pitchFamily="34" charset="0"/>
            </a:endParaRPr>
          </a:p>
          <a:p>
            <a:pPr algn="ctr">
              <a:lnSpc>
                <a:spcPct val="150000"/>
              </a:lnSpc>
            </a:pPr>
            <a:endParaRPr lang="en-US" sz="2400" dirty="0">
              <a:latin typeface="Avenir Next" panose="020B0503020202020204" pitchFamily="34" charset="0"/>
            </a:endParaRPr>
          </a:p>
        </p:txBody>
      </p:sp>
      <p:pic>
        <p:nvPicPr>
          <p:cNvPr id="8" name="Imagem 7" descr="Fundo preto com letras brancas&#10;&#10;Descrição gerada automaticamente">
            <a:extLst>
              <a:ext uri="{FF2B5EF4-FFF2-40B4-BE49-F238E27FC236}">
                <a16:creationId xmlns:a16="http://schemas.microsoft.com/office/drawing/2014/main" xmlns="" id="{3587C883-CA66-4B9B-A917-DDB6560C4DA5}"/>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428416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 name="Rectangle 22">
            <a:extLst>
              <a:ext uri="{FF2B5EF4-FFF2-40B4-BE49-F238E27FC236}">
                <a16:creationId xmlns:a16="http://schemas.microsoft.com/office/drawing/2014/main" xmlns="" id="{DCF4EB5C-ED25-4675-8255-2F5B12CFFC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46" name="Rectangle 24">
            <a:extLst>
              <a:ext uri="{FF2B5EF4-FFF2-40B4-BE49-F238E27FC236}">
                <a16:creationId xmlns:a16="http://schemas.microsoft.com/office/drawing/2014/main" xmlns="" id="{9514EC6E-A557-42A2-BCDC-3ABFFC5E56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47" name="Rectangle 26">
            <a:extLst>
              <a:ext uri="{FF2B5EF4-FFF2-40B4-BE49-F238E27FC236}">
                <a16:creationId xmlns:a16="http://schemas.microsoft.com/office/drawing/2014/main" xmlns="" id="{905482C9-EB42-4BFE-95BF-7FD661F0765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48" name="Rectangle 28">
            <a:extLst>
              <a:ext uri="{FF2B5EF4-FFF2-40B4-BE49-F238E27FC236}">
                <a16:creationId xmlns:a16="http://schemas.microsoft.com/office/drawing/2014/main" xmlns="" id="{7539E646-A625-4A26-86ED-BD90EDD329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useBgFill="1">
        <p:nvSpPr>
          <p:cNvPr id="49" name="Rectangle 30">
            <a:extLst>
              <a:ext uri="{FF2B5EF4-FFF2-40B4-BE49-F238E27FC236}">
                <a16:creationId xmlns:a16="http://schemas.microsoft.com/office/drawing/2014/main" xmlns="" id="{00BDC88A-176A-4C74-9A93-7C0BC765F4B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32">
            <a:extLst>
              <a:ext uri="{FF2B5EF4-FFF2-40B4-BE49-F238E27FC236}">
                <a16:creationId xmlns:a16="http://schemas.microsoft.com/office/drawing/2014/main" xmlns="" id="{20F81E05-F529-4DFE-AFC8-E3E964F95E7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81191" y="455422"/>
            <a:ext cx="1106164" cy="58597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1" name="Rectangle 34">
            <a:extLst>
              <a:ext uri="{FF2B5EF4-FFF2-40B4-BE49-F238E27FC236}">
                <a16:creationId xmlns:a16="http://schemas.microsoft.com/office/drawing/2014/main" xmlns="" id="{7358E157-7D0A-4F9C-8B70-83F2B7AA98E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784420" y="455421"/>
            <a:ext cx="6248454" cy="5859736"/>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xmlns="" id="{7C10A28E-5794-A645-B7F5-81E7E98E07CF}"/>
              </a:ext>
            </a:extLst>
          </p:cNvPr>
          <p:cNvSpPr>
            <a:spLocks noGrp="1"/>
          </p:cNvSpPr>
          <p:nvPr>
            <p:ph type="title"/>
          </p:nvPr>
        </p:nvSpPr>
        <p:spPr>
          <a:xfrm>
            <a:off x="1552074" y="1024820"/>
            <a:ext cx="6490073" cy="4557834"/>
          </a:xfrm>
        </p:spPr>
        <p:txBody>
          <a:bodyPr vert="horz" lIns="91440" tIns="45720" rIns="91440" bIns="45720" rtlCol="0" anchor="ctr">
            <a:normAutofit/>
          </a:bodyPr>
          <a:lstStyle/>
          <a:p>
            <a:pPr algn="ctr">
              <a:lnSpc>
                <a:spcPct val="100000"/>
              </a:lnSpc>
            </a:pPr>
            <a:r>
              <a:rPr lang="hu-HU" sz="3200" dirty="0">
                <a:solidFill>
                  <a:srgbClr val="FFFFFF"/>
                </a:solidFill>
              </a:rPr>
              <a:t>HOGYAN SEGÍTHETÜNK REAGÁLNI A LÉLEKTANI BÁNTALMAZÁS ELSZENVEDŐJÉNEK? </a:t>
            </a:r>
          </a:p>
        </p:txBody>
      </p:sp>
      <p:sp>
        <p:nvSpPr>
          <p:cNvPr id="52" name="Rectangle 36">
            <a:extLst>
              <a:ext uri="{FF2B5EF4-FFF2-40B4-BE49-F238E27FC236}">
                <a16:creationId xmlns:a16="http://schemas.microsoft.com/office/drawing/2014/main" xmlns="" id="{8977A541-1F4E-4C7A-B7E2-4D5926B7623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129872" y="453643"/>
            <a:ext cx="3615595" cy="5863293"/>
          </a:xfrm>
          <a:prstGeom prst="rect">
            <a:avLst/>
          </a:prstGeom>
          <a:solidFill>
            <a:srgbClr val="6C7781">
              <a:alpha val="80000"/>
            </a:srgbClr>
          </a:solidFill>
          <a:ln>
            <a:noFill/>
          </a:ln>
          <a:effectLst/>
        </p:spPr>
        <p:style>
          <a:lnRef idx="1">
            <a:schemeClr val="accent1"/>
          </a:lnRef>
          <a:fillRef idx="3">
            <a:schemeClr val="accent1"/>
          </a:fillRef>
          <a:effectRef idx="2">
            <a:schemeClr val="accent1"/>
          </a:effectRef>
          <a:fontRef idx="minor">
            <a:schemeClr val="lt1"/>
          </a:fontRef>
        </p:style>
      </p:sp>
      <p:pic>
        <p:nvPicPr>
          <p:cNvPr id="30" name="Picture 29" descr="A picture containing red, sitting, holding, computer&#10;&#10;Description automatically generated">
            <a:extLst>
              <a:ext uri="{FF2B5EF4-FFF2-40B4-BE49-F238E27FC236}">
                <a16:creationId xmlns:a16="http://schemas.microsoft.com/office/drawing/2014/main" xmlns="" id="{54DFA072-0A5D-DC4D-9004-B1F48AD741B8}"/>
              </a:ext>
            </a:extLst>
          </p:cNvPr>
          <p:cNvPicPr>
            <a:picLocks noChangeAspect="1"/>
          </p:cNvPicPr>
          <p:nvPr/>
        </p:nvPicPr>
        <p:blipFill rotWithShape="1">
          <a:blip r:embed="rId3"/>
          <a:srcRect l="57190" r="-1" b="-1"/>
          <a:stretch/>
        </p:blipFill>
        <p:spPr>
          <a:xfrm>
            <a:off x="8086008" y="434087"/>
            <a:ext cx="3703320" cy="5774200"/>
          </a:xfrm>
          <a:prstGeom prst="rect">
            <a:avLst/>
          </a:prstGeom>
        </p:spPr>
      </p:pic>
      <p:pic>
        <p:nvPicPr>
          <p:cNvPr id="12" name="Imagem 11" descr="Uma imagem contendo desenho&#10;&#10;Descrição gerada automaticamente">
            <a:extLst>
              <a:ext uri="{FF2B5EF4-FFF2-40B4-BE49-F238E27FC236}">
                <a16:creationId xmlns:a16="http://schemas.microsoft.com/office/drawing/2014/main" xmlns="" id="{FBEBAA51-52A2-4AAC-811A-5E34F2BC9C4A}"/>
              </a:ext>
            </a:extLst>
          </p:cNvPr>
          <p:cNvPicPr>
            <a:picLocks noChangeAspect="1"/>
          </p:cNvPicPr>
          <p:nvPr/>
        </p:nvPicPr>
        <p:blipFill>
          <a:blip r:embed="rId4"/>
          <a:stretch>
            <a:fillRect/>
          </a:stretch>
        </p:blipFill>
        <p:spPr>
          <a:xfrm>
            <a:off x="11001337" y="5451854"/>
            <a:ext cx="539948" cy="539948"/>
          </a:xfrm>
          <a:prstGeom prst="rect">
            <a:avLst/>
          </a:prstGeom>
        </p:spPr>
      </p:pic>
    </p:spTree>
    <p:extLst>
      <p:ext uri="{BB962C8B-B14F-4D97-AF65-F5344CB8AC3E}">
        <p14:creationId xmlns:p14="http://schemas.microsoft.com/office/powerpoint/2010/main" val="2653911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1BB56EB9-078F-4952-AC1F-149C7A0AE4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83F141B0-8FED-DD47-B4AC-C0F770AE99C0}"/>
              </a:ext>
            </a:extLst>
          </p:cNvPr>
          <p:cNvSpPr>
            <a:spLocks noGrp="1"/>
          </p:cNvSpPr>
          <p:nvPr>
            <p:ph type="title"/>
          </p:nvPr>
        </p:nvSpPr>
        <p:spPr>
          <a:xfrm>
            <a:off x="4382724" y="716444"/>
            <a:ext cx="7225075" cy="1344692"/>
          </a:xfrm>
        </p:spPr>
        <p:txBody>
          <a:bodyPr>
            <a:normAutofit/>
          </a:bodyPr>
          <a:lstStyle/>
          <a:p>
            <a:pPr>
              <a:lnSpc>
                <a:spcPct val="100000"/>
              </a:lnSpc>
            </a:pPr>
            <a:r>
              <a:rPr lang="en-US" sz="3200" b="1" dirty="0">
                <a:solidFill>
                  <a:schemeClr val="accent2">
                    <a:lumMod val="75000"/>
                  </a:schemeClr>
                </a:solidFill>
                <a:latin typeface="Avenir Next" panose="020B0503020202020204" pitchFamily="34" charset="0"/>
              </a:rPr>
              <a:t>1. </a:t>
            </a:r>
            <a:r>
              <a:rPr lang="hu-HU" sz="3200" b="1" dirty="0" smtClean="0">
                <a:solidFill>
                  <a:schemeClr val="accent2">
                    <a:lumMod val="75000"/>
                  </a:schemeClr>
                </a:solidFill>
                <a:latin typeface="Avenir Next" panose="020B0503020202020204" pitchFamily="34" charset="0"/>
              </a:rPr>
              <a:t>FIGYELJÜK MEG A BÁNTALMAZÓ TAKTIKÁJÁT ÉS </a:t>
            </a:r>
            <a:r>
              <a:rPr lang="hu-HU" sz="3200" b="1" dirty="0" smtClean="0">
                <a:solidFill>
                  <a:srgbClr val="C00000"/>
                </a:solidFill>
                <a:latin typeface="Avenir Next" panose="020B0503020202020204" pitchFamily="34" charset="0"/>
              </a:rPr>
              <a:t>tanuljunk önvédelmet! </a:t>
            </a:r>
            <a:endParaRPr lang="hu-HU" sz="3200" b="1" dirty="0">
              <a:solidFill>
                <a:srgbClr val="C00000"/>
              </a:solidFill>
              <a:latin typeface="Avenir Next" panose="020B0503020202020204" pitchFamily="34" charset="0"/>
            </a:endParaRPr>
          </a:p>
        </p:txBody>
      </p:sp>
      <p:sp>
        <p:nvSpPr>
          <p:cNvPr id="11" name="Rectangle 10">
            <a:extLst>
              <a:ext uri="{FF2B5EF4-FFF2-40B4-BE49-F238E27FC236}">
                <a16:creationId xmlns:a16="http://schemas.microsoft.com/office/drawing/2014/main" xmlns="" id="{10058680-D07C-4893-B2B7-91543F18AB3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472603"/>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xmlns="" id="{7B42427A-0A1F-4A55-8705-D9179F1E0C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14">
            <a:extLst>
              <a:ext uri="{FF2B5EF4-FFF2-40B4-BE49-F238E27FC236}">
                <a16:creationId xmlns:a16="http://schemas.microsoft.com/office/drawing/2014/main" xmlns="" id="{EE54A6FE-D8CB-48A3-900B-053D4EBD3B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4" name="Picture 3" descr="A picture containing red, sitting, holding, computer&#10;&#10;Description automatically generated">
            <a:extLst>
              <a:ext uri="{FF2B5EF4-FFF2-40B4-BE49-F238E27FC236}">
                <a16:creationId xmlns:a16="http://schemas.microsoft.com/office/drawing/2014/main" xmlns="" id="{B4942DE3-DAB5-3148-A0DD-2F4406BAE1E1}"/>
              </a:ext>
            </a:extLst>
          </p:cNvPr>
          <p:cNvPicPr>
            <a:picLocks noChangeAspect="1"/>
          </p:cNvPicPr>
          <p:nvPr/>
        </p:nvPicPr>
        <p:blipFill rotWithShape="1">
          <a:blip r:embed="rId3"/>
          <a:srcRect l="57190" r="-1" b="-1"/>
          <a:stretch/>
        </p:blipFill>
        <p:spPr>
          <a:xfrm>
            <a:off x="446534" y="601201"/>
            <a:ext cx="3703320" cy="5774200"/>
          </a:xfrm>
          <a:prstGeom prst="rect">
            <a:avLst/>
          </a:prstGeom>
        </p:spPr>
      </p:pic>
      <p:sp>
        <p:nvSpPr>
          <p:cNvPr id="3" name="Content Placeholder 2">
            <a:extLst>
              <a:ext uri="{FF2B5EF4-FFF2-40B4-BE49-F238E27FC236}">
                <a16:creationId xmlns:a16="http://schemas.microsoft.com/office/drawing/2014/main" xmlns="" id="{1B3A628D-CFFA-CA4B-9ECA-84A411BAA91A}"/>
              </a:ext>
            </a:extLst>
          </p:cNvPr>
          <p:cNvSpPr>
            <a:spLocks noGrp="1"/>
          </p:cNvSpPr>
          <p:nvPr>
            <p:ph idx="1"/>
          </p:nvPr>
        </p:nvSpPr>
        <p:spPr>
          <a:xfrm>
            <a:off x="4382726" y="2466474"/>
            <a:ext cx="6878108" cy="3476732"/>
          </a:xfrm>
        </p:spPr>
        <p:txBody>
          <a:bodyPr>
            <a:normAutofit/>
          </a:bodyPr>
          <a:lstStyle/>
          <a:p>
            <a:r>
              <a:rPr lang="hu-HU" sz="2000" b="1" dirty="0"/>
              <a:t>A bántalmazó mások manipulálására és uralására használja az erőszakot. </a:t>
            </a:r>
            <a:r>
              <a:rPr lang="hu-HU" sz="2000" dirty="0"/>
              <a:t>A tartalomra való összpontosítás abba a csapdába ejthet, hogy megpróbáljunk racionálisan reagálni, tagadni a vádakat, és magyarázkodni. Ezen a </a:t>
            </a:r>
            <a:r>
              <a:rPr lang="hu-HU" sz="2000" dirty="0" smtClean="0"/>
              <a:t> ponton sajnos </a:t>
            </a:r>
            <a:r>
              <a:rPr lang="hu-HU" sz="2000" dirty="0"/>
              <a:t>a bántalmazó nyert és semmi felelősséget nem vállal a szóbeli bántalmazásért. </a:t>
            </a:r>
            <a:endParaRPr lang="en-US" sz="2000" dirty="0"/>
          </a:p>
          <a:p>
            <a:pPr marL="0" indent="0">
              <a:buNone/>
            </a:pPr>
            <a:endParaRPr lang="en-US" sz="2000" dirty="0"/>
          </a:p>
        </p:txBody>
      </p:sp>
      <p:pic>
        <p:nvPicPr>
          <p:cNvPr id="10" name="Imagem 9" descr="Fundo preto com letras brancas&#10;&#10;Descrição gerada automaticamente">
            <a:extLst>
              <a:ext uri="{FF2B5EF4-FFF2-40B4-BE49-F238E27FC236}">
                <a16:creationId xmlns:a16="http://schemas.microsoft.com/office/drawing/2014/main" xmlns="" id="{15CCA768-1EBD-4F72-B4F1-75F60B2CEEAC}"/>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17147392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1BB56EB9-078F-4952-AC1F-149C7A0AE4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0E994F2B-4A75-FC46-B87F-B29E82DD77C6}"/>
              </a:ext>
            </a:extLst>
          </p:cNvPr>
          <p:cNvSpPr>
            <a:spLocks noGrp="1"/>
          </p:cNvSpPr>
          <p:nvPr>
            <p:ph type="title"/>
          </p:nvPr>
        </p:nvSpPr>
        <p:spPr>
          <a:xfrm>
            <a:off x="4382724" y="927239"/>
            <a:ext cx="7225075" cy="1013800"/>
          </a:xfrm>
        </p:spPr>
        <p:txBody>
          <a:bodyPr>
            <a:normAutofit/>
          </a:bodyPr>
          <a:lstStyle/>
          <a:p>
            <a:r>
              <a:rPr lang="en-US" sz="3200" b="1" dirty="0">
                <a:solidFill>
                  <a:schemeClr val="accent2">
                    <a:lumMod val="75000"/>
                  </a:schemeClr>
                </a:solidFill>
                <a:latin typeface="Avenir Next" panose="020B0503020202020204" pitchFamily="34" charset="0"/>
              </a:rPr>
              <a:t>2. </a:t>
            </a:r>
            <a:r>
              <a:rPr lang="hu-HU" sz="3200" b="1" dirty="0" smtClean="0">
                <a:solidFill>
                  <a:schemeClr val="accent2">
                    <a:lumMod val="75000"/>
                  </a:schemeClr>
                </a:solidFill>
                <a:latin typeface="Avenir Next" panose="020B0503020202020204" pitchFamily="34" charset="0"/>
              </a:rPr>
              <a:t>ÁLLÍTSUNK FEL </a:t>
            </a:r>
            <a:r>
              <a:rPr lang="hu-HU" sz="3200" b="1" dirty="0" smtClean="0">
                <a:solidFill>
                  <a:schemeClr val="tx2"/>
                </a:solidFill>
                <a:latin typeface="Avenir Next" panose="020B0503020202020204" pitchFamily="34" charset="0"/>
              </a:rPr>
              <a:t/>
            </a:r>
            <a:br>
              <a:rPr lang="hu-HU" sz="3200" b="1" dirty="0" smtClean="0">
                <a:solidFill>
                  <a:schemeClr val="tx2"/>
                </a:solidFill>
                <a:latin typeface="Avenir Next" panose="020B0503020202020204" pitchFamily="34" charset="0"/>
              </a:rPr>
            </a:br>
            <a:r>
              <a:rPr lang="hu-HU" sz="3200" b="1" dirty="0" smtClean="0">
                <a:solidFill>
                  <a:srgbClr val="C00000"/>
                </a:solidFill>
                <a:latin typeface="Avenir Next" panose="020B0503020202020204" pitchFamily="34" charset="0"/>
              </a:rPr>
              <a:t>Egészséges határokat!  </a:t>
            </a:r>
            <a:endParaRPr lang="hu-HU" sz="3200" b="1" dirty="0">
              <a:solidFill>
                <a:srgbClr val="C00000"/>
              </a:solidFill>
              <a:latin typeface="Avenir Next" panose="020B0503020202020204" pitchFamily="34" charset="0"/>
            </a:endParaRPr>
          </a:p>
        </p:txBody>
      </p:sp>
      <p:sp>
        <p:nvSpPr>
          <p:cNvPr id="11" name="Rectangle 10">
            <a:extLst>
              <a:ext uri="{FF2B5EF4-FFF2-40B4-BE49-F238E27FC236}">
                <a16:creationId xmlns:a16="http://schemas.microsoft.com/office/drawing/2014/main" xmlns="" id="{10058680-D07C-4893-B2B7-91543F18AB3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472603"/>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xmlns="" id="{7B42427A-0A1F-4A55-8705-D9179F1E0C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14">
            <a:extLst>
              <a:ext uri="{FF2B5EF4-FFF2-40B4-BE49-F238E27FC236}">
                <a16:creationId xmlns:a16="http://schemas.microsoft.com/office/drawing/2014/main" xmlns="" id="{EE54A6FE-D8CB-48A3-900B-053D4EBD3B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4" name="Picture 3" descr="A picture containing red, sitting, holding, computer&#10;&#10;Description automatically generated">
            <a:extLst>
              <a:ext uri="{FF2B5EF4-FFF2-40B4-BE49-F238E27FC236}">
                <a16:creationId xmlns:a16="http://schemas.microsoft.com/office/drawing/2014/main" xmlns="" id="{037B7349-6F2D-E04B-98E4-E1274BB0BC98}"/>
              </a:ext>
            </a:extLst>
          </p:cNvPr>
          <p:cNvPicPr>
            <a:picLocks noChangeAspect="1"/>
          </p:cNvPicPr>
          <p:nvPr/>
        </p:nvPicPr>
        <p:blipFill rotWithShape="1">
          <a:blip r:embed="rId3"/>
          <a:srcRect l="57190" r="-1" b="-1"/>
          <a:stretch/>
        </p:blipFill>
        <p:spPr>
          <a:xfrm>
            <a:off x="446534" y="601201"/>
            <a:ext cx="3703320" cy="5774200"/>
          </a:xfrm>
          <a:prstGeom prst="rect">
            <a:avLst/>
          </a:prstGeom>
        </p:spPr>
      </p:pic>
      <p:sp>
        <p:nvSpPr>
          <p:cNvPr id="3" name="Content Placeholder 2">
            <a:extLst>
              <a:ext uri="{FF2B5EF4-FFF2-40B4-BE49-F238E27FC236}">
                <a16:creationId xmlns:a16="http://schemas.microsoft.com/office/drawing/2014/main" xmlns="" id="{B0A47B47-EA6A-A945-A83A-6A218C4B3161}"/>
              </a:ext>
            </a:extLst>
          </p:cNvPr>
          <p:cNvSpPr>
            <a:spLocks noGrp="1"/>
          </p:cNvSpPr>
          <p:nvPr>
            <p:ph idx="1"/>
          </p:nvPr>
        </p:nvSpPr>
        <p:spPr>
          <a:xfrm>
            <a:off x="4382726" y="1938738"/>
            <a:ext cx="6878108" cy="3962266"/>
          </a:xfrm>
        </p:spPr>
        <p:txBody>
          <a:bodyPr>
            <a:normAutofit/>
          </a:bodyPr>
          <a:lstStyle/>
          <a:p>
            <a:r>
              <a:rPr lang="hu-HU" sz="1800" dirty="0"/>
              <a:t>Még Krisztus is szükségesnek tartotta, hogy életében határokat szabjon.  Nekünk is ezt kell tennünk. Isten mindnyájunknak saját egyéniséget adott, ezért nem szabad félnünk szembeszállni a bántalmazással, vagy megszabni tűréshatárunkat. Bizonyos esetekben a szóbeli bántalmazást a következő erőteljes szavakkal kezelhetjük legjobban: </a:t>
            </a:r>
            <a:r>
              <a:rPr lang="hu-HU" sz="1800" b="1" dirty="0">
                <a:solidFill>
                  <a:schemeClr val="accent2">
                    <a:lumMod val="75000"/>
                  </a:schemeClr>
                </a:solidFill>
              </a:rPr>
              <a:t>„Ne beszélj így velem!”, „Ez megalázó.”, „Ne pocskondiázz engem!”, „Ne emeld fel így a hangodat!”. Ha a bántalmazó így válaszol: „Vagy, mi lesz?”, akkor mondjuk ezt: „Akkor nem folytatom ezt a beszélgetést.”</a:t>
            </a:r>
            <a:r>
              <a:rPr lang="hu-HU" sz="1800" b="1" dirty="0"/>
              <a:t>7</a:t>
            </a:r>
          </a:p>
        </p:txBody>
      </p:sp>
      <p:pic>
        <p:nvPicPr>
          <p:cNvPr id="10" name="Imagem 9" descr="Fundo preto com letras brancas&#10;&#10;Descrição gerada automaticamente">
            <a:extLst>
              <a:ext uri="{FF2B5EF4-FFF2-40B4-BE49-F238E27FC236}">
                <a16:creationId xmlns:a16="http://schemas.microsoft.com/office/drawing/2014/main" xmlns="" id="{2B3F184F-F89E-4072-9A17-776E1F702ABC}"/>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1454950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1BB56EB9-078F-4952-AC1F-149C7A0AE4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119DA435-2EF3-CA46-A77B-8A2C528F2794}"/>
              </a:ext>
            </a:extLst>
          </p:cNvPr>
          <p:cNvSpPr>
            <a:spLocks noGrp="1"/>
          </p:cNvSpPr>
          <p:nvPr>
            <p:ph type="title"/>
          </p:nvPr>
        </p:nvSpPr>
        <p:spPr>
          <a:xfrm>
            <a:off x="4382724" y="702156"/>
            <a:ext cx="7225075" cy="1013800"/>
          </a:xfrm>
        </p:spPr>
        <p:txBody>
          <a:bodyPr>
            <a:normAutofit/>
          </a:bodyPr>
          <a:lstStyle/>
          <a:p>
            <a:r>
              <a:rPr lang="hu-HU" b="1" dirty="0" smtClean="0">
                <a:solidFill>
                  <a:schemeClr val="accent2">
                    <a:lumMod val="75000"/>
                  </a:schemeClr>
                </a:solidFill>
                <a:latin typeface="Avenir Next" panose="020B0503020202020204" pitchFamily="34" charset="0"/>
              </a:rPr>
              <a:t>3. ÉPÍTSÜK  </a:t>
            </a:r>
            <a:r>
              <a:rPr lang="hu-HU" b="1" dirty="0" smtClean="0">
                <a:solidFill>
                  <a:schemeClr val="tx2"/>
                </a:solidFill>
                <a:latin typeface="Avenir Next" panose="020B0503020202020204" pitchFamily="34" charset="0"/>
              </a:rPr>
              <a:t/>
            </a:r>
            <a:br>
              <a:rPr lang="hu-HU" b="1" dirty="0" smtClean="0">
                <a:solidFill>
                  <a:schemeClr val="tx2"/>
                </a:solidFill>
                <a:latin typeface="Avenir Next" panose="020B0503020202020204" pitchFamily="34" charset="0"/>
              </a:rPr>
            </a:br>
            <a:r>
              <a:rPr lang="hu-HU" b="1" dirty="0" smtClean="0">
                <a:solidFill>
                  <a:srgbClr val="C00000"/>
                </a:solidFill>
                <a:latin typeface="Avenir Next" panose="020B0503020202020204" pitchFamily="34" charset="0"/>
              </a:rPr>
              <a:t>önértékelésünket </a:t>
            </a:r>
            <a:r>
              <a:rPr lang="hu-HU" b="1" dirty="0" smtClean="0">
                <a:solidFill>
                  <a:schemeClr val="accent2">
                    <a:lumMod val="75000"/>
                  </a:schemeClr>
                </a:solidFill>
                <a:latin typeface="Avenir Next" panose="020B0503020202020204" pitchFamily="34" charset="0"/>
              </a:rPr>
              <a:t>és </a:t>
            </a:r>
            <a:r>
              <a:rPr lang="hu-HU" b="1" dirty="0" smtClean="0">
                <a:solidFill>
                  <a:srgbClr val="C00000"/>
                </a:solidFill>
                <a:latin typeface="Avenir Next" panose="020B0503020202020204" pitchFamily="34" charset="0"/>
              </a:rPr>
              <a:t>önbecsülésünket!</a:t>
            </a:r>
            <a:endParaRPr lang="hu-HU" b="1" dirty="0">
              <a:solidFill>
                <a:srgbClr val="C00000"/>
              </a:solidFill>
              <a:latin typeface="Avenir Next" panose="020B0503020202020204" pitchFamily="34" charset="0"/>
            </a:endParaRPr>
          </a:p>
        </p:txBody>
      </p:sp>
      <p:sp>
        <p:nvSpPr>
          <p:cNvPr id="11" name="Rectangle 10">
            <a:extLst>
              <a:ext uri="{FF2B5EF4-FFF2-40B4-BE49-F238E27FC236}">
                <a16:creationId xmlns:a16="http://schemas.microsoft.com/office/drawing/2014/main" xmlns="" id="{10058680-D07C-4893-B2B7-91543F18AB3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472603"/>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xmlns="" id="{7B42427A-0A1F-4A55-8705-D9179F1E0C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14">
            <a:extLst>
              <a:ext uri="{FF2B5EF4-FFF2-40B4-BE49-F238E27FC236}">
                <a16:creationId xmlns:a16="http://schemas.microsoft.com/office/drawing/2014/main" xmlns="" id="{EE54A6FE-D8CB-48A3-900B-053D4EBD3B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4" name="Picture 3" descr="A picture containing red, sitting, holding, computer&#10;&#10;Description automatically generated">
            <a:extLst>
              <a:ext uri="{FF2B5EF4-FFF2-40B4-BE49-F238E27FC236}">
                <a16:creationId xmlns:a16="http://schemas.microsoft.com/office/drawing/2014/main" xmlns="" id="{3AAABBE0-780B-4247-B15C-9189FB3D2EB8}"/>
              </a:ext>
            </a:extLst>
          </p:cNvPr>
          <p:cNvPicPr>
            <a:picLocks noChangeAspect="1"/>
          </p:cNvPicPr>
          <p:nvPr/>
        </p:nvPicPr>
        <p:blipFill rotWithShape="1">
          <a:blip r:embed="rId3"/>
          <a:srcRect l="57190" r="-1" b="-1"/>
          <a:stretch/>
        </p:blipFill>
        <p:spPr>
          <a:xfrm>
            <a:off x="446534" y="601201"/>
            <a:ext cx="3703320" cy="5774200"/>
          </a:xfrm>
          <a:prstGeom prst="rect">
            <a:avLst/>
          </a:prstGeom>
        </p:spPr>
      </p:pic>
      <p:sp>
        <p:nvSpPr>
          <p:cNvPr id="3" name="Content Placeholder 2">
            <a:extLst>
              <a:ext uri="{FF2B5EF4-FFF2-40B4-BE49-F238E27FC236}">
                <a16:creationId xmlns:a16="http://schemas.microsoft.com/office/drawing/2014/main" xmlns="" id="{B58546BC-BDDA-0C4F-8DC9-1D136CAA8E03}"/>
              </a:ext>
            </a:extLst>
          </p:cNvPr>
          <p:cNvSpPr>
            <a:spLocks noGrp="1"/>
          </p:cNvSpPr>
          <p:nvPr>
            <p:ph idx="1"/>
          </p:nvPr>
        </p:nvSpPr>
        <p:spPr>
          <a:xfrm>
            <a:off x="4382726" y="1896533"/>
            <a:ext cx="6878108" cy="3962266"/>
          </a:xfrm>
        </p:spPr>
        <p:txBody>
          <a:bodyPr>
            <a:normAutofit/>
          </a:bodyPr>
          <a:lstStyle/>
          <a:p>
            <a:r>
              <a:rPr lang="en-US" sz="2000" i="1" dirty="0"/>
              <a:t> </a:t>
            </a:r>
            <a:r>
              <a:rPr lang="hu-HU" sz="2000" b="1" dirty="0"/>
              <a:t>A bántalmazás lassan letombolja az önbecsülést. </a:t>
            </a:r>
            <a:r>
              <a:rPr lang="hu-HU" sz="2000" dirty="0"/>
              <a:t>Általában a bántalmazót és a bántalmazottat is megszégyenítették gyermekkorában és már sérült az önbecsülésük. A bántalmazottnak fontos tudatában lennie, hogy ez nem az ő hibája. A Bibliában számos csodálatos emlékeztetőt találunk arról, mennyire értékesek vagyunk. </a:t>
            </a:r>
            <a:r>
              <a:rPr lang="hu-HU" sz="2000" b="1" dirty="0"/>
              <a:t>„… mert örökkévaló szeretettel szerettelek téged, azért terjesztettem reád az én irgalmasságomat. Újra felépítelek téged, és felépülsz…” (Jeremiás 31:3-4).</a:t>
            </a:r>
          </a:p>
        </p:txBody>
      </p:sp>
      <p:pic>
        <p:nvPicPr>
          <p:cNvPr id="10" name="Imagem 9" descr="Fundo preto com letras brancas&#10;&#10;Descrição gerada automaticamente">
            <a:extLst>
              <a:ext uri="{FF2B5EF4-FFF2-40B4-BE49-F238E27FC236}">
                <a16:creationId xmlns:a16="http://schemas.microsoft.com/office/drawing/2014/main" xmlns="" id="{8C6006B8-2BFB-4B6B-AB1A-5A7BB22ACF1F}"/>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18954630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1BB56EB9-078F-4952-AC1F-149C7A0AE4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A0472981-FDBF-874C-AD74-2C08A3F7C177}"/>
              </a:ext>
            </a:extLst>
          </p:cNvPr>
          <p:cNvSpPr>
            <a:spLocks noGrp="1"/>
          </p:cNvSpPr>
          <p:nvPr>
            <p:ph type="title"/>
          </p:nvPr>
        </p:nvSpPr>
        <p:spPr>
          <a:xfrm>
            <a:off x="4453062" y="927239"/>
            <a:ext cx="7225075" cy="1013800"/>
          </a:xfrm>
        </p:spPr>
        <p:txBody>
          <a:bodyPr>
            <a:normAutofit fontScale="90000"/>
          </a:bodyPr>
          <a:lstStyle/>
          <a:p>
            <a:pPr>
              <a:lnSpc>
                <a:spcPct val="100000"/>
              </a:lnSpc>
            </a:pPr>
            <a:r>
              <a:rPr lang="en-US" sz="3200" b="1" dirty="0" smtClean="0">
                <a:solidFill>
                  <a:schemeClr val="accent2">
                    <a:lumMod val="75000"/>
                  </a:schemeClr>
                </a:solidFill>
                <a:latin typeface="Avenir Next" panose="020B0503020202020204" pitchFamily="34" charset="0"/>
              </a:rPr>
              <a:t>4</a:t>
            </a:r>
            <a:r>
              <a:rPr lang="hu-HU" sz="3200" b="1" dirty="0" smtClean="0">
                <a:solidFill>
                  <a:schemeClr val="accent2">
                    <a:lumMod val="75000"/>
                  </a:schemeClr>
                </a:solidFill>
                <a:latin typeface="Avenir Next" panose="020B0503020202020204" pitchFamily="34" charset="0"/>
              </a:rPr>
              <a:t>. </a:t>
            </a:r>
            <a:r>
              <a:rPr lang="hu-HU" sz="3200" b="1" dirty="0" smtClean="0">
                <a:solidFill>
                  <a:srgbClr val="C00000"/>
                </a:solidFill>
                <a:latin typeface="Avenir Next" panose="020B0503020202020204" pitchFamily="34" charset="0"/>
              </a:rPr>
              <a:t>kérjünk segítséget </a:t>
            </a:r>
            <a:r>
              <a:rPr lang="hu-HU" sz="3200" b="1" dirty="0" smtClean="0">
                <a:solidFill>
                  <a:schemeClr val="accent2">
                    <a:lumMod val="75000"/>
                  </a:schemeClr>
                </a:solidFill>
                <a:latin typeface="Avenir Next" panose="020B0503020202020204" pitchFamily="34" charset="0"/>
              </a:rPr>
              <a:t>szakképzett tanácsadótól! </a:t>
            </a:r>
            <a:endParaRPr lang="hu-HU" sz="3200" b="1" dirty="0">
              <a:solidFill>
                <a:schemeClr val="accent2">
                  <a:lumMod val="75000"/>
                </a:schemeClr>
              </a:solidFill>
              <a:latin typeface="Avenir Next" panose="020B0503020202020204" pitchFamily="34" charset="0"/>
            </a:endParaRPr>
          </a:p>
        </p:txBody>
      </p:sp>
      <p:sp>
        <p:nvSpPr>
          <p:cNvPr id="11" name="Rectangle 10">
            <a:extLst>
              <a:ext uri="{FF2B5EF4-FFF2-40B4-BE49-F238E27FC236}">
                <a16:creationId xmlns:a16="http://schemas.microsoft.com/office/drawing/2014/main" xmlns="" id="{10058680-D07C-4893-B2B7-91543F18AB3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472603"/>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xmlns="" id="{7B42427A-0A1F-4A55-8705-D9179F1E0C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14">
            <a:extLst>
              <a:ext uri="{FF2B5EF4-FFF2-40B4-BE49-F238E27FC236}">
                <a16:creationId xmlns:a16="http://schemas.microsoft.com/office/drawing/2014/main" xmlns="" id="{EE54A6FE-D8CB-48A3-900B-053D4EBD3B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4" name="Picture 3" descr="A picture containing red, sitting, holding, computer&#10;&#10;Description automatically generated">
            <a:extLst>
              <a:ext uri="{FF2B5EF4-FFF2-40B4-BE49-F238E27FC236}">
                <a16:creationId xmlns:a16="http://schemas.microsoft.com/office/drawing/2014/main" xmlns="" id="{85E55353-9C8C-054F-AEF5-9360FBBC9A4C}"/>
              </a:ext>
            </a:extLst>
          </p:cNvPr>
          <p:cNvPicPr>
            <a:picLocks noChangeAspect="1"/>
          </p:cNvPicPr>
          <p:nvPr/>
        </p:nvPicPr>
        <p:blipFill rotWithShape="1">
          <a:blip r:embed="rId3"/>
          <a:srcRect l="57190" r="-1" b="-1"/>
          <a:stretch/>
        </p:blipFill>
        <p:spPr>
          <a:xfrm>
            <a:off x="446534" y="601201"/>
            <a:ext cx="3703320" cy="5774200"/>
          </a:xfrm>
          <a:prstGeom prst="rect">
            <a:avLst/>
          </a:prstGeom>
        </p:spPr>
      </p:pic>
      <p:sp>
        <p:nvSpPr>
          <p:cNvPr id="3" name="Content Placeholder 2">
            <a:extLst>
              <a:ext uri="{FF2B5EF4-FFF2-40B4-BE49-F238E27FC236}">
                <a16:creationId xmlns:a16="http://schemas.microsoft.com/office/drawing/2014/main" xmlns="" id="{D54437AB-37BE-6546-B0FE-E574B5610A15}"/>
              </a:ext>
            </a:extLst>
          </p:cNvPr>
          <p:cNvSpPr>
            <a:spLocks noGrp="1"/>
          </p:cNvSpPr>
          <p:nvPr>
            <p:ph idx="1"/>
          </p:nvPr>
        </p:nvSpPr>
        <p:spPr>
          <a:xfrm>
            <a:off x="4382726" y="2234159"/>
            <a:ext cx="6878108" cy="3962266"/>
          </a:xfrm>
        </p:spPr>
        <p:txBody>
          <a:bodyPr>
            <a:normAutofit/>
          </a:bodyPr>
          <a:lstStyle/>
          <a:p>
            <a:r>
              <a:rPr lang="hu-HU" sz="1800" b="1" dirty="0"/>
              <a:t>Ha valaki közvetlen veszélyben van, feltétlenül szükséges a rendőrség, vagy a krízisvonal hívása. De ha a helyzet nem annyira fenyegető, akkor is fontos kapcsolatba lépni egy megbízható baráttal, családtaggal, lelkésszel, önkéntes segítővel, vagy a helyi forró dróttal, segélyvonallal. </a:t>
            </a:r>
            <a:r>
              <a:rPr lang="hu-HU" sz="1800" dirty="0"/>
              <a:t>Megpróbáló lehet szembeszállni egy bántalmazóval, különösen egy hosszabb távú kapcsolatban. Kulcsfontosságú az egyéni terápia és tanácsadás igénybevétele.8 Nem tanácsos azonban párterápiára menni, mert a bántalmazott számára nem biztonságos a jelen lévő bántalmazó előtt mindent elmondani a terapeutának. </a:t>
            </a:r>
          </a:p>
          <a:p>
            <a:endParaRPr lang="en-US" sz="1800" dirty="0"/>
          </a:p>
        </p:txBody>
      </p:sp>
      <p:pic>
        <p:nvPicPr>
          <p:cNvPr id="10" name="Imagem 9" descr="Fundo preto com letras brancas&#10;&#10;Descrição gerada automaticamente">
            <a:extLst>
              <a:ext uri="{FF2B5EF4-FFF2-40B4-BE49-F238E27FC236}">
                <a16:creationId xmlns:a16="http://schemas.microsoft.com/office/drawing/2014/main" xmlns="" id="{B1550FF9-8220-466D-A918-A0F6A9493AD7}"/>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37147193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1BB56EB9-078F-4952-AC1F-149C7A0AE4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180E8BD7-95B1-8845-BAEF-2A511EC03D4B}"/>
              </a:ext>
            </a:extLst>
          </p:cNvPr>
          <p:cNvSpPr>
            <a:spLocks noGrp="1"/>
          </p:cNvSpPr>
          <p:nvPr>
            <p:ph type="title"/>
          </p:nvPr>
        </p:nvSpPr>
        <p:spPr>
          <a:xfrm>
            <a:off x="4382724" y="702155"/>
            <a:ext cx="7225075" cy="1337659"/>
          </a:xfrm>
        </p:spPr>
        <p:txBody>
          <a:bodyPr>
            <a:normAutofit/>
          </a:bodyPr>
          <a:lstStyle/>
          <a:p>
            <a:r>
              <a:rPr lang="en-US" sz="2800" b="1" dirty="0">
                <a:solidFill>
                  <a:schemeClr val="accent2">
                    <a:lumMod val="75000"/>
                  </a:schemeClr>
                </a:solidFill>
                <a:latin typeface="Avenir Next" panose="020B0503020202020204" pitchFamily="34" charset="0"/>
              </a:rPr>
              <a:t>5. </a:t>
            </a:r>
            <a:r>
              <a:rPr lang="hu-HU" sz="2800" b="1" dirty="0" smtClean="0">
                <a:solidFill>
                  <a:srgbClr val="C00000"/>
                </a:solidFill>
                <a:latin typeface="Avenir Next" panose="020B0503020202020204" pitchFamily="34" charset="0"/>
              </a:rPr>
              <a:t>KERESSÜNK VIGASZT ÉS GYÓGYULÁST </a:t>
            </a:r>
            <a:r>
              <a:rPr lang="en-US" sz="2800" b="1" dirty="0" smtClean="0">
                <a:solidFill>
                  <a:schemeClr val="accent2">
                    <a:lumMod val="75000"/>
                  </a:schemeClr>
                </a:solidFill>
                <a:latin typeface="Avenir Next" panose="020B0503020202020204" pitchFamily="34" charset="0"/>
              </a:rPr>
              <a:t>istennél</a:t>
            </a:r>
            <a:r>
              <a:rPr lang="hu-HU" sz="2800" b="1" dirty="0" smtClean="0">
                <a:solidFill>
                  <a:schemeClr val="accent2">
                    <a:lumMod val="75000"/>
                  </a:schemeClr>
                </a:solidFill>
                <a:latin typeface="Avenir Next" panose="020B0503020202020204" pitchFamily="34" charset="0"/>
              </a:rPr>
              <a:t>, és tőle kérjünk bölcsességet! </a:t>
            </a:r>
            <a:r>
              <a:rPr lang="en-US" sz="2800" b="1" dirty="0">
                <a:solidFill>
                  <a:schemeClr val="accent2">
                    <a:lumMod val="75000"/>
                  </a:schemeClr>
                </a:solidFill>
                <a:latin typeface="Avenir Next" panose="020B0503020202020204" pitchFamily="34" charset="0"/>
              </a:rPr>
              <a:t> </a:t>
            </a:r>
          </a:p>
        </p:txBody>
      </p:sp>
      <p:sp>
        <p:nvSpPr>
          <p:cNvPr id="11" name="Rectangle 10">
            <a:extLst>
              <a:ext uri="{FF2B5EF4-FFF2-40B4-BE49-F238E27FC236}">
                <a16:creationId xmlns:a16="http://schemas.microsoft.com/office/drawing/2014/main" xmlns="" id="{10058680-D07C-4893-B2B7-91543F18AB3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472603"/>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xmlns="" id="{7B42427A-0A1F-4A55-8705-D9179F1E0C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14">
            <a:extLst>
              <a:ext uri="{FF2B5EF4-FFF2-40B4-BE49-F238E27FC236}">
                <a16:creationId xmlns:a16="http://schemas.microsoft.com/office/drawing/2014/main" xmlns="" id="{EE54A6FE-D8CB-48A3-900B-053D4EBD3B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4" name="Picture 3" descr="A picture containing red, sitting, holding, computer&#10;&#10;Description automatically generated">
            <a:extLst>
              <a:ext uri="{FF2B5EF4-FFF2-40B4-BE49-F238E27FC236}">
                <a16:creationId xmlns:a16="http://schemas.microsoft.com/office/drawing/2014/main" xmlns="" id="{F303DD16-A7E8-0D49-92AC-CBAF513E594F}"/>
              </a:ext>
            </a:extLst>
          </p:cNvPr>
          <p:cNvPicPr>
            <a:picLocks noChangeAspect="1"/>
          </p:cNvPicPr>
          <p:nvPr/>
        </p:nvPicPr>
        <p:blipFill rotWithShape="1">
          <a:blip r:embed="rId3"/>
          <a:srcRect l="57190" r="-1" b="-1"/>
          <a:stretch/>
        </p:blipFill>
        <p:spPr>
          <a:xfrm>
            <a:off x="446534" y="601201"/>
            <a:ext cx="3703320" cy="5774200"/>
          </a:xfrm>
          <a:prstGeom prst="rect">
            <a:avLst/>
          </a:prstGeom>
        </p:spPr>
      </p:pic>
      <p:sp>
        <p:nvSpPr>
          <p:cNvPr id="3" name="Content Placeholder 2">
            <a:extLst>
              <a:ext uri="{FF2B5EF4-FFF2-40B4-BE49-F238E27FC236}">
                <a16:creationId xmlns:a16="http://schemas.microsoft.com/office/drawing/2014/main" xmlns="" id="{1AD730A1-8F3E-E241-BCC5-2517346446A1}"/>
              </a:ext>
            </a:extLst>
          </p:cNvPr>
          <p:cNvSpPr>
            <a:spLocks noGrp="1"/>
          </p:cNvSpPr>
          <p:nvPr>
            <p:ph idx="1"/>
          </p:nvPr>
        </p:nvSpPr>
        <p:spPr>
          <a:xfrm>
            <a:off x="4382726" y="1896533"/>
            <a:ext cx="6878108" cy="4478868"/>
          </a:xfrm>
        </p:spPr>
        <p:txBody>
          <a:bodyPr>
            <a:normAutofit/>
          </a:bodyPr>
          <a:lstStyle/>
          <a:p>
            <a:r>
              <a:rPr lang="hu-HU" sz="1800" dirty="0"/>
              <a:t>A Szentlélek a mi Vigasztalónk, </a:t>
            </a:r>
            <a:r>
              <a:rPr lang="hu-HU" sz="1800" dirty="0" smtClean="0"/>
              <a:t> Aki </a:t>
            </a:r>
            <a:r>
              <a:rPr lang="hu-HU" sz="1800" dirty="0"/>
              <a:t>elvezet minket minden igazságra és bölcsességre. Nemcsak Isten szeretetének melegével vigasztalja szívünket, hanem bölcsességet is ad, mit mondjunk egy bántalmazó személynek. Jézus megért bennünket, mert Ő is szenvedett a bántalmazás minden formájától, úgy fizikai, mint lélektani erőszaktól. Így szól hozzánk: </a:t>
            </a:r>
            <a:r>
              <a:rPr lang="hu-HU" sz="1800" b="1" dirty="0"/>
              <a:t>„Ismerem könnyeiteket: én is sírtam. Ismerem a fájdalmat, mely túlságosan mély, semhogy emberi fül számára kibeszélhető lenne. Ne gondold, hogy elhagyatott, elfeledett vagy. Ha bánatodra egyetlen húr sem rezdül egyetlen emberi szívben sem, nézz rám, és élsz”9</a:t>
            </a:r>
          </a:p>
          <a:p>
            <a:endParaRPr lang="en-US" dirty="0"/>
          </a:p>
        </p:txBody>
      </p:sp>
      <p:pic>
        <p:nvPicPr>
          <p:cNvPr id="10" name="Imagem 9" descr="Fundo preto com letras brancas&#10;&#10;Descrição gerada automaticamente">
            <a:extLst>
              <a:ext uri="{FF2B5EF4-FFF2-40B4-BE49-F238E27FC236}">
                <a16:creationId xmlns:a16="http://schemas.microsoft.com/office/drawing/2014/main" xmlns="" id="{C8964238-20FE-463C-BE1F-BCE8D8C60AFB}"/>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29704902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9B6B47BF-F3D0-4678-9B20-DA45E1BCAD6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A4FDA31B-8BE4-C148-B7CA-8F1B6EEC4872}"/>
              </a:ext>
            </a:extLst>
          </p:cNvPr>
          <p:cNvSpPr>
            <a:spLocks noGrp="1"/>
          </p:cNvSpPr>
          <p:nvPr>
            <p:ph type="title"/>
          </p:nvPr>
        </p:nvSpPr>
        <p:spPr>
          <a:xfrm>
            <a:off x="581192" y="1124999"/>
            <a:ext cx="4076149" cy="4608003"/>
          </a:xfrm>
        </p:spPr>
        <p:txBody>
          <a:bodyPr anchor="ctr">
            <a:normAutofit/>
          </a:bodyPr>
          <a:lstStyle/>
          <a:p>
            <a:pPr algn="ctr">
              <a:lnSpc>
                <a:spcPct val="100000"/>
              </a:lnSpc>
            </a:pPr>
            <a:r>
              <a:rPr lang="hu-HU" sz="4000" b="1" dirty="0" smtClean="0">
                <a:solidFill>
                  <a:schemeClr val="accent1"/>
                </a:solidFill>
                <a:latin typeface="Avenir Next" panose="020B0503020202020204" pitchFamily="34" charset="0"/>
              </a:rPr>
              <a:t>tehetünk-e </a:t>
            </a:r>
            <a:br>
              <a:rPr lang="hu-HU" sz="4000" b="1" dirty="0" smtClean="0">
                <a:solidFill>
                  <a:schemeClr val="accent1"/>
                </a:solidFill>
                <a:latin typeface="Avenir Next" panose="020B0503020202020204" pitchFamily="34" charset="0"/>
              </a:rPr>
            </a:br>
            <a:r>
              <a:rPr lang="hu-HU" sz="4000" b="1" dirty="0" smtClean="0">
                <a:solidFill>
                  <a:schemeClr val="accent1"/>
                </a:solidFill>
                <a:latin typeface="Avenir Next" panose="020B0503020202020204" pitchFamily="34" charset="0"/>
              </a:rPr>
              <a:t>még többet?</a:t>
            </a:r>
            <a:r>
              <a:rPr lang="en-US" sz="4000" b="1" dirty="0">
                <a:solidFill>
                  <a:schemeClr val="accent1"/>
                </a:solidFill>
                <a:latin typeface="Avenir Next" panose="020B0503020202020204" pitchFamily="34" charset="0"/>
              </a:rPr>
              <a:t/>
            </a:r>
            <a:br>
              <a:rPr lang="en-US" sz="4000" b="1" dirty="0">
                <a:solidFill>
                  <a:schemeClr val="accent1"/>
                </a:solidFill>
                <a:latin typeface="Avenir Next" panose="020B0503020202020204" pitchFamily="34" charset="0"/>
              </a:rPr>
            </a:br>
            <a:endParaRPr lang="en-US" sz="4000" dirty="0">
              <a:solidFill>
                <a:schemeClr val="accent1"/>
              </a:solidFill>
              <a:latin typeface="Avenir Next" panose="020B0503020202020204" pitchFamily="34" charset="0"/>
            </a:endParaRPr>
          </a:p>
        </p:txBody>
      </p:sp>
      <p:sp>
        <p:nvSpPr>
          <p:cNvPr id="10" name="Rectangle 9">
            <a:extLst>
              <a:ext uri="{FF2B5EF4-FFF2-40B4-BE49-F238E27FC236}">
                <a16:creationId xmlns:a16="http://schemas.microsoft.com/office/drawing/2014/main" xmlns="" id="{19334917-3673-4EF2-BA7C-CC83AEEEAE3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55673" y="457200"/>
            <a:ext cx="420624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xmlns="" id="{E1589AE1-C0FC-4B66-9C0D-9EB92F40F4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17585" y="457200"/>
            <a:ext cx="658368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xmlns="" id="{4C06FF69-1203-3A49-B795-50E1C1EAA310}"/>
              </a:ext>
            </a:extLst>
          </p:cNvPr>
          <p:cNvSpPr>
            <a:spLocks noGrp="1"/>
          </p:cNvSpPr>
          <p:nvPr>
            <p:ph idx="1"/>
          </p:nvPr>
        </p:nvSpPr>
        <p:spPr>
          <a:xfrm>
            <a:off x="3898233" y="1005840"/>
            <a:ext cx="7307286" cy="5852160"/>
          </a:xfrm>
        </p:spPr>
        <p:txBody>
          <a:bodyPr>
            <a:normAutofit/>
          </a:bodyPr>
          <a:lstStyle/>
          <a:p>
            <a:pPr algn="ctr"/>
            <a:r>
              <a:rPr lang="hu-HU" sz="2400" dirty="0"/>
              <a:t>A Hetednapi Adventista Egyház évek óta nyilvános egészségügyi kampányt folytat az erőszak és a bántalmazás ellen. Ez az </a:t>
            </a:r>
            <a:r>
              <a:rPr lang="hu-HU" sz="2400" b="1" dirty="0" err="1">
                <a:solidFill>
                  <a:schemeClr val="bg1"/>
                </a:solidFill>
              </a:rPr>
              <a:t>end</a:t>
            </a:r>
            <a:r>
              <a:rPr lang="hu-HU" sz="2400" b="1" dirty="0" err="1">
                <a:solidFill>
                  <a:srgbClr val="FF0000"/>
                </a:solidFill>
              </a:rPr>
              <a:t>it</a:t>
            </a:r>
            <a:r>
              <a:rPr lang="hu-HU" sz="2400" b="1" dirty="0" err="1">
                <a:solidFill>
                  <a:schemeClr val="bg1"/>
                </a:solidFill>
              </a:rPr>
              <a:t>now</a:t>
            </a:r>
            <a:r>
              <a:rPr lang="hu-HU" sz="2400" dirty="0"/>
              <a:t>® (</a:t>
            </a:r>
            <a:r>
              <a:rPr lang="hu-HU" sz="2400" dirty="0" err="1"/>
              <a:t>enditnow.org</a:t>
            </a:r>
            <a:r>
              <a:rPr lang="hu-HU" sz="2400" dirty="0"/>
              <a:t>). </a:t>
            </a:r>
            <a:endParaRPr lang="hu-HU" sz="2400" dirty="0" smtClean="0"/>
          </a:p>
          <a:p>
            <a:pPr algn="ctr"/>
            <a:endParaRPr lang="hu-HU" sz="2400" dirty="0"/>
          </a:p>
          <a:p>
            <a:pPr algn="ctr"/>
            <a:r>
              <a:rPr lang="hu-HU" sz="2400" dirty="0" smtClean="0"/>
              <a:t>Eredetileg </a:t>
            </a:r>
            <a:r>
              <a:rPr lang="hu-HU" sz="2400" dirty="0"/>
              <a:t>az asszonyok és lányok problémáira összpontosított, </a:t>
            </a:r>
            <a:r>
              <a:rPr lang="hu-HU" sz="2400" b="1" dirty="0"/>
              <a:t>majd egyre nagyobb hangsúlyt feketetett az általános </a:t>
            </a:r>
            <a:r>
              <a:rPr lang="hu-HU" sz="2400" b="1" dirty="0" smtClean="0"/>
              <a:t>erőszak, a bárkivel,  férfiakkal, nőkkel, gyermekekkel, vagy idősekkel szemben elkövetett  erőszak elleni fellépésre. </a:t>
            </a:r>
            <a:endParaRPr lang="hu-HU" sz="2400" b="1" dirty="0"/>
          </a:p>
        </p:txBody>
      </p:sp>
      <p:pic>
        <p:nvPicPr>
          <p:cNvPr id="7" name="Imagem 6" descr="Uma imagem contendo desenho&#10;&#10;Descrição gerada automaticamente">
            <a:extLst>
              <a:ext uri="{FF2B5EF4-FFF2-40B4-BE49-F238E27FC236}">
                <a16:creationId xmlns:a16="http://schemas.microsoft.com/office/drawing/2014/main" xmlns="" id="{E73DA874-086F-4CB6-94D5-070781F5453E}"/>
              </a:ext>
            </a:extLst>
          </p:cNvPr>
          <p:cNvPicPr>
            <a:picLocks noChangeAspect="1"/>
          </p:cNvPicPr>
          <p:nvPr/>
        </p:nvPicPr>
        <p:blipFill>
          <a:blip r:embed="rId3"/>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658595599"/>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504BED40-EAF7-4E55-AFF7-2CD840EBD3A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F367CCF1-BB1E-41CF-8499-94A870C33E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457200"/>
            <a:ext cx="66751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xmlns="" id="{33E3DBE1-7C98-B544-ACDF-9E52A60DFA38}"/>
              </a:ext>
            </a:extLst>
          </p:cNvPr>
          <p:cNvSpPr>
            <a:spLocks noGrp="1"/>
          </p:cNvSpPr>
          <p:nvPr>
            <p:ph idx="1"/>
          </p:nvPr>
        </p:nvSpPr>
        <p:spPr>
          <a:xfrm>
            <a:off x="569162" y="1323474"/>
            <a:ext cx="6309003" cy="4535325"/>
          </a:xfrm>
        </p:spPr>
        <p:txBody>
          <a:bodyPr>
            <a:normAutofit/>
          </a:bodyPr>
          <a:lstStyle/>
          <a:p>
            <a:pPr algn="ctr"/>
            <a:r>
              <a:rPr lang="hu-HU" sz="2800" b="1" dirty="0" smtClean="0">
                <a:solidFill>
                  <a:schemeClr val="tx2"/>
                </a:solidFill>
              </a:rPr>
              <a:t>Nem </a:t>
            </a:r>
            <a:r>
              <a:rPr lang="hu-HU" sz="2800" b="1" dirty="0">
                <a:solidFill>
                  <a:schemeClr val="tx2"/>
                </a:solidFill>
              </a:rPr>
              <a:t>szabad belefáradnunk, és továbbra is hallatni kell hangunkat, jelen kell lennünk tetteinkkel, </a:t>
            </a:r>
            <a:r>
              <a:rPr lang="hu-HU" sz="2800" b="1" dirty="0" smtClean="0">
                <a:solidFill>
                  <a:schemeClr val="accent2">
                    <a:lumMod val="75000"/>
                  </a:schemeClr>
                </a:solidFill>
              </a:rPr>
              <a:t>miközben </a:t>
            </a:r>
            <a:r>
              <a:rPr lang="hu-HU" sz="2800" b="1" dirty="0">
                <a:solidFill>
                  <a:schemeClr val="accent2">
                    <a:lumMod val="75000"/>
                  </a:schemeClr>
                </a:solidFill>
              </a:rPr>
              <a:t>együtt tanulunk és napvilágra hozzuk a bántalmazás formáit, amelyek mélyen megaláznak másokat. </a:t>
            </a:r>
          </a:p>
          <a:p>
            <a:pPr algn="ctr"/>
            <a:endParaRPr lang="hu-HU" sz="2800" dirty="0">
              <a:solidFill>
                <a:schemeClr val="tx2"/>
              </a:solidFill>
            </a:endParaRPr>
          </a:p>
        </p:txBody>
      </p:sp>
      <p:pic>
        <p:nvPicPr>
          <p:cNvPr id="4" name="Picture 3" descr="A picture containing red, sitting, holding, computer&#10;&#10;Description automatically generated">
            <a:extLst>
              <a:ext uri="{FF2B5EF4-FFF2-40B4-BE49-F238E27FC236}">
                <a16:creationId xmlns:a16="http://schemas.microsoft.com/office/drawing/2014/main" xmlns="" id="{87A55F1D-901F-F34F-8476-F33D7EFFE5D5}"/>
              </a:ext>
            </a:extLst>
          </p:cNvPr>
          <p:cNvPicPr>
            <a:picLocks noChangeAspect="1"/>
          </p:cNvPicPr>
          <p:nvPr/>
        </p:nvPicPr>
        <p:blipFill rotWithShape="1">
          <a:blip r:embed="rId3"/>
          <a:srcRect l="54540" r="-1" b="-1"/>
          <a:stretch/>
        </p:blipFill>
        <p:spPr>
          <a:xfrm>
            <a:off x="7521283" y="10"/>
            <a:ext cx="4670717" cy="6857990"/>
          </a:xfrm>
          <a:prstGeom prst="rect">
            <a:avLst/>
          </a:prstGeom>
        </p:spPr>
      </p:pic>
      <p:pic>
        <p:nvPicPr>
          <p:cNvPr id="6" name="Imagem 5" descr="Uma imagem contendo desenho&#10;&#10;Descrição gerada automaticamente">
            <a:extLst>
              <a:ext uri="{FF2B5EF4-FFF2-40B4-BE49-F238E27FC236}">
                <a16:creationId xmlns:a16="http://schemas.microsoft.com/office/drawing/2014/main" xmlns="" id="{F3E38D2D-FE5B-4DC7-885C-52F12BE73CD3}"/>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2844793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DCF4EB5C-ED25-4675-8255-2F5B12CFFC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xmlns="" id="{9514EC6E-A557-42A2-BCDC-3ABFFC5E56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xmlns="" id="{905482C9-EB42-4BFE-95BF-7FD661F0765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xmlns="" id="{7539E646-A625-4A26-86ED-BD90EDD329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xmlns="" id="{8E019540-1104-4B12-9F83-45F58674186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3C47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F9D252C1-CB79-7A48-8B09-73762D2B5C4B}"/>
              </a:ext>
            </a:extLst>
          </p:cNvPr>
          <p:cNvSpPr>
            <a:spLocks noGrp="1"/>
          </p:cNvSpPr>
          <p:nvPr>
            <p:ph type="title"/>
          </p:nvPr>
        </p:nvSpPr>
        <p:spPr>
          <a:xfrm>
            <a:off x="783771" y="1066800"/>
            <a:ext cx="5727760" cy="4724400"/>
          </a:xfrm>
        </p:spPr>
        <p:txBody>
          <a:bodyPr vert="horz" lIns="91440" tIns="45720" rIns="91440" bIns="45720" rtlCol="0" anchor="ctr">
            <a:normAutofit/>
          </a:bodyPr>
          <a:lstStyle/>
          <a:p>
            <a:pPr algn="r"/>
            <a:r>
              <a:rPr lang="hu-HU" sz="6600" b="1" kern="1200" cap="all" dirty="0" smtClean="0">
                <a:solidFill>
                  <a:srgbClr val="FFFFFF">
                    <a:alpha val="90000"/>
                  </a:srgbClr>
                </a:solidFill>
                <a:latin typeface="+mj-lt"/>
                <a:ea typeface="+mj-ea"/>
                <a:cs typeface="+mj-cs"/>
              </a:rPr>
              <a:t>Történet</a:t>
            </a:r>
            <a:endParaRPr lang="hu-HU" sz="6600" b="1" kern="1200" cap="all" dirty="0">
              <a:solidFill>
                <a:srgbClr val="FFFFFF">
                  <a:alpha val="90000"/>
                </a:srgbClr>
              </a:solidFill>
              <a:latin typeface="+mj-lt"/>
              <a:ea typeface="+mj-ea"/>
              <a:cs typeface="+mj-cs"/>
            </a:endParaRPr>
          </a:p>
        </p:txBody>
      </p:sp>
      <p:sp>
        <p:nvSpPr>
          <p:cNvPr id="18" name="Rectangle 17">
            <a:extLst>
              <a:ext uri="{FF2B5EF4-FFF2-40B4-BE49-F238E27FC236}">
                <a16:creationId xmlns:a16="http://schemas.microsoft.com/office/drawing/2014/main" xmlns="" id="{3580CFD6-E44A-486A-9E73-D8D948F78A3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5171433" y="3396996"/>
            <a:ext cx="3703320" cy="6400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pic>
        <p:nvPicPr>
          <p:cNvPr id="4" name="Imagem 3" descr="Uma imagem contendo desenho&#10;&#10;Descrição gerada automaticamente">
            <a:extLst>
              <a:ext uri="{FF2B5EF4-FFF2-40B4-BE49-F238E27FC236}">
                <a16:creationId xmlns:a16="http://schemas.microsoft.com/office/drawing/2014/main" xmlns="" id="{00E59732-3AFB-4251-A712-9E7DB7FFF551}"/>
              </a:ext>
            </a:extLst>
          </p:cNvPr>
          <p:cNvPicPr>
            <a:picLocks noChangeAspect="1"/>
          </p:cNvPicPr>
          <p:nvPr/>
        </p:nvPicPr>
        <p:blipFill>
          <a:blip r:embed="rId3"/>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3327303646"/>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9B6B47BF-F3D0-4678-9B20-DA45E1BCAD6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4403E39E-C6DF-EC44-9B7A-96ACF5725A93}"/>
              </a:ext>
            </a:extLst>
          </p:cNvPr>
          <p:cNvSpPr>
            <a:spLocks noGrp="1"/>
          </p:cNvSpPr>
          <p:nvPr>
            <p:ph type="title"/>
          </p:nvPr>
        </p:nvSpPr>
        <p:spPr>
          <a:xfrm>
            <a:off x="312820" y="770021"/>
            <a:ext cx="4668253" cy="5161547"/>
          </a:xfrm>
        </p:spPr>
        <p:txBody>
          <a:bodyPr anchor="ctr">
            <a:normAutofit/>
          </a:bodyPr>
          <a:lstStyle/>
          <a:p>
            <a:r>
              <a:rPr lang="hu-HU" sz="4000" b="1" dirty="0" smtClean="0">
                <a:solidFill>
                  <a:schemeClr val="accent1"/>
                </a:solidFill>
              </a:rPr>
              <a:t>az egészségtényező</a:t>
            </a:r>
            <a:br>
              <a:rPr lang="hu-HU" sz="4000" b="1" dirty="0" smtClean="0">
                <a:solidFill>
                  <a:schemeClr val="accent1"/>
                </a:solidFill>
              </a:rPr>
            </a:br>
            <a:endParaRPr lang="hu-HU" sz="4000" dirty="0">
              <a:solidFill>
                <a:schemeClr val="accent1"/>
              </a:solidFill>
            </a:endParaRPr>
          </a:p>
        </p:txBody>
      </p:sp>
      <p:sp>
        <p:nvSpPr>
          <p:cNvPr id="10" name="Rectangle 9">
            <a:extLst>
              <a:ext uri="{FF2B5EF4-FFF2-40B4-BE49-F238E27FC236}">
                <a16:creationId xmlns:a16="http://schemas.microsoft.com/office/drawing/2014/main" xmlns="" id="{19334917-3673-4EF2-BA7C-CC83AEEEAE3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55673" y="457200"/>
            <a:ext cx="420624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xmlns="" id="{E1589AE1-C0FC-4B66-9C0D-9EB92F40F4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17585" y="457200"/>
            <a:ext cx="658368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xmlns="" id="{95C6B8AA-0EC1-CE46-9C73-746B65BCF6A5}"/>
              </a:ext>
            </a:extLst>
          </p:cNvPr>
          <p:cNvSpPr>
            <a:spLocks noGrp="1"/>
          </p:cNvSpPr>
          <p:nvPr>
            <p:ph idx="1"/>
          </p:nvPr>
        </p:nvSpPr>
        <p:spPr>
          <a:xfrm>
            <a:off x="5117586" y="1124998"/>
            <a:ext cx="6143248" cy="5552528"/>
          </a:xfrm>
        </p:spPr>
        <p:txBody>
          <a:bodyPr>
            <a:normAutofit/>
          </a:bodyPr>
          <a:lstStyle/>
          <a:p>
            <a:r>
              <a:rPr lang="hu-HU" sz="2000" dirty="0"/>
              <a:t>Miért kell </a:t>
            </a:r>
            <a:r>
              <a:rPr lang="hu-HU" sz="2000" dirty="0" smtClean="0"/>
              <a:t>még többet </a:t>
            </a:r>
            <a:r>
              <a:rPr lang="hu-HU" sz="2000" dirty="0"/>
              <a:t>tennünk? Isten gyermekei közül sokan haldokolnak vagy szenvednek testi-lelki egészségügyi problémáktól az erőszak, vagy bántalmazás következtében. Az egészségügyi hatóságok jelentései szerint világszerte 1,3 millió ember hal meg évente az erőszak minden formájának következtében: kollektív (bandaháborúk, háborúk), saját elhatározás (öngyilkosság), vagy emberek közötti (pl. családon belüli erőszak). 10 Ez az éves elhalálozások 2,5 %-a. A XXI. század első 15 évében mintegy hatmillió ember vesztette életét csupán az emberi erőszak miatt. </a:t>
            </a:r>
          </a:p>
          <a:p>
            <a:endParaRPr lang="hu-HU" sz="2000" dirty="0"/>
          </a:p>
        </p:txBody>
      </p:sp>
      <p:pic>
        <p:nvPicPr>
          <p:cNvPr id="7" name="Imagem 6" descr="Uma imagem contendo desenho&#10;&#10;Descrição gerada automaticamente">
            <a:extLst>
              <a:ext uri="{FF2B5EF4-FFF2-40B4-BE49-F238E27FC236}">
                <a16:creationId xmlns:a16="http://schemas.microsoft.com/office/drawing/2014/main" xmlns="" id="{44680E15-7A17-4863-8515-E62769B98E21}"/>
              </a:ext>
            </a:extLst>
          </p:cNvPr>
          <p:cNvPicPr>
            <a:picLocks noChangeAspect="1"/>
          </p:cNvPicPr>
          <p:nvPr/>
        </p:nvPicPr>
        <p:blipFill>
          <a:blip r:embed="rId3"/>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376019405"/>
      </p:ext>
    </p:extLst>
  </p:cSld>
  <p:clrMapOvr>
    <a:overrideClrMapping bg1="dk1" tx1="lt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504BED40-EAF7-4E55-AFF7-2CD840EBD3A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F367CCF1-BB1E-41CF-8499-94A870C33E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457200"/>
            <a:ext cx="66751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xmlns="" id="{3DC8B067-42FD-E646-8B6B-A9EEAD534DFE}"/>
              </a:ext>
            </a:extLst>
          </p:cNvPr>
          <p:cNvSpPr>
            <a:spLocks noGrp="1"/>
          </p:cNvSpPr>
          <p:nvPr>
            <p:ph idx="1"/>
          </p:nvPr>
        </p:nvSpPr>
        <p:spPr>
          <a:xfrm>
            <a:off x="581194" y="1896533"/>
            <a:ext cx="6309003" cy="3962266"/>
          </a:xfrm>
        </p:spPr>
        <p:txBody>
          <a:bodyPr>
            <a:normAutofit/>
          </a:bodyPr>
          <a:lstStyle/>
          <a:p>
            <a:pPr algn="ctr"/>
            <a:r>
              <a:rPr lang="hu-HU" sz="2800" b="1" dirty="0">
                <a:solidFill>
                  <a:schemeClr val="accent2">
                    <a:lumMod val="75000"/>
                  </a:schemeClr>
                </a:solidFill>
              </a:rPr>
              <a:t>Az áldozatok sebei nem láthatók, de mélyen érezhetők, ezért hosszú távon is, élethosszig megnyomorítók </a:t>
            </a:r>
            <a:r>
              <a:rPr lang="hu-HU" sz="2800" b="1" dirty="0" smtClean="0">
                <a:solidFill>
                  <a:schemeClr val="accent2">
                    <a:lumMod val="75000"/>
                  </a:schemeClr>
                </a:solidFill>
              </a:rPr>
              <a:t>lehetnek.</a:t>
            </a:r>
            <a:endParaRPr lang="hu-HU" sz="2800" b="1" dirty="0">
              <a:solidFill>
                <a:schemeClr val="accent2">
                  <a:lumMod val="75000"/>
                </a:schemeClr>
              </a:solidFill>
            </a:endParaRPr>
          </a:p>
          <a:p>
            <a:pPr algn="ctr"/>
            <a:endParaRPr lang="hu-HU" sz="2800" b="1" dirty="0">
              <a:solidFill>
                <a:schemeClr val="tx2"/>
              </a:solidFill>
            </a:endParaRPr>
          </a:p>
          <a:p>
            <a:pPr algn="ctr"/>
            <a:endParaRPr lang="en-US" sz="2800" dirty="0">
              <a:solidFill>
                <a:schemeClr val="tx2"/>
              </a:solidFill>
            </a:endParaRPr>
          </a:p>
        </p:txBody>
      </p:sp>
      <p:pic>
        <p:nvPicPr>
          <p:cNvPr id="4" name="Picture 3" descr="A picture containing red, sitting, holding, computer&#10;&#10;Description automatically generated">
            <a:extLst>
              <a:ext uri="{FF2B5EF4-FFF2-40B4-BE49-F238E27FC236}">
                <a16:creationId xmlns:a16="http://schemas.microsoft.com/office/drawing/2014/main" xmlns="" id="{C6CD5012-30E5-8A45-9875-8DC27E86E989}"/>
              </a:ext>
            </a:extLst>
          </p:cNvPr>
          <p:cNvPicPr>
            <a:picLocks noChangeAspect="1"/>
          </p:cNvPicPr>
          <p:nvPr/>
        </p:nvPicPr>
        <p:blipFill rotWithShape="1">
          <a:blip r:embed="rId3"/>
          <a:srcRect l="54540" r="-1" b="-1"/>
          <a:stretch/>
        </p:blipFill>
        <p:spPr>
          <a:xfrm>
            <a:off x="7521283" y="10"/>
            <a:ext cx="4670717" cy="6857990"/>
          </a:xfrm>
          <a:prstGeom prst="rect">
            <a:avLst/>
          </a:prstGeom>
        </p:spPr>
      </p:pic>
      <p:pic>
        <p:nvPicPr>
          <p:cNvPr id="6" name="Imagem 5" descr="Uma imagem contendo desenho&#10;&#10;Descrição gerada automaticamente">
            <a:extLst>
              <a:ext uri="{FF2B5EF4-FFF2-40B4-BE49-F238E27FC236}">
                <a16:creationId xmlns:a16="http://schemas.microsoft.com/office/drawing/2014/main" xmlns="" id="{1EC2ECCF-F96C-4C38-A2B2-50AA9CD8CEC7}"/>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37312031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504BED40-EAF7-4E55-AFF7-2CD840EBD3A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73BA4B69-4C13-714D-9142-F42100103A81}"/>
              </a:ext>
            </a:extLst>
          </p:cNvPr>
          <p:cNvSpPr>
            <a:spLocks noGrp="1"/>
          </p:cNvSpPr>
          <p:nvPr>
            <p:ph type="title"/>
          </p:nvPr>
        </p:nvSpPr>
        <p:spPr>
          <a:xfrm>
            <a:off x="581193" y="1208593"/>
            <a:ext cx="6309003" cy="1013800"/>
          </a:xfrm>
        </p:spPr>
        <p:txBody>
          <a:bodyPr>
            <a:normAutofit/>
          </a:bodyPr>
          <a:lstStyle/>
          <a:p>
            <a:r>
              <a:rPr lang="hu-HU" sz="3200" b="1" dirty="0" smtClean="0">
                <a:solidFill>
                  <a:srgbClr val="C00000"/>
                </a:solidFill>
                <a:latin typeface="Avenir Next" panose="020B0503020202020204" pitchFamily="34" charset="0"/>
              </a:rPr>
              <a:t>A KÉPVISELET - </a:t>
            </a:r>
            <a:r>
              <a:rPr lang="hu-HU" sz="3200" b="1" dirty="0" smtClean="0">
                <a:solidFill>
                  <a:schemeClr val="accent2">
                    <a:lumMod val="75000"/>
                  </a:schemeClr>
                </a:solidFill>
                <a:latin typeface="Avenir Next" panose="020B0503020202020204" pitchFamily="34" charset="0"/>
              </a:rPr>
              <a:t>TÉNYEZŐ</a:t>
            </a:r>
            <a:br>
              <a:rPr lang="hu-HU" sz="3200" b="1" dirty="0" smtClean="0">
                <a:solidFill>
                  <a:schemeClr val="accent2">
                    <a:lumMod val="75000"/>
                  </a:schemeClr>
                </a:solidFill>
                <a:latin typeface="Avenir Next" panose="020B0503020202020204" pitchFamily="34" charset="0"/>
              </a:rPr>
            </a:br>
            <a:endParaRPr lang="hu-HU" sz="3200" dirty="0">
              <a:solidFill>
                <a:schemeClr val="accent2">
                  <a:lumMod val="75000"/>
                </a:schemeClr>
              </a:solidFill>
              <a:latin typeface="Avenir Next" panose="020B0503020202020204" pitchFamily="34" charset="0"/>
            </a:endParaRPr>
          </a:p>
        </p:txBody>
      </p:sp>
      <p:sp>
        <p:nvSpPr>
          <p:cNvPr id="11" name="Rectangle 10">
            <a:extLst>
              <a:ext uri="{FF2B5EF4-FFF2-40B4-BE49-F238E27FC236}">
                <a16:creationId xmlns:a16="http://schemas.microsoft.com/office/drawing/2014/main" xmlns="" id="{F367CCF1-BB1E-41CF-8499-94A870C33E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457200"/>
            <a:ext cx="66751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xmlns="" id="{26C34ECC-1EAF-B447-89EC-836809E22A4E}"/>
              </a:ext>
            </a:extLst>
          </p:cNvPr>
          <p:cNvSpPr>
            <a:spLocks noGrp="1"/>
          </p:cNvSpPr>
          <p:nvPr>
            <p:ph idx="1"/>
          </p:nvPr>
        </p:nvSpPr>
        <p:spPr>
          <a:xfrm>
            <a:off x="581194" y="2276361"/>
            <a:ext cx="6309003" cy="3962266"/>
          </a:xfrm>
        </p:spPr>
        <p:txBody>
          <a:bodyPr>
            <a:normAutofit lnSpcReduction="10000"/>
          </a:bodyPr>
          <a:lstStyle/>
          <a:p>
            <a:r>
              <a:rPr lang="hu-HU" sz="2000" dirty="0" smtClean="0">
                <a:solidFill>
                  <a:schemeClr val="tx1"/>
                </a:solidFill>
              </a:rPr>
              <a:t>„</a:t>
            </a:r>
            <a:r>
              <a:rPr lang="hu-HU" sz="2000" dirty="0">
                <a:solidFill>
                  <a:schemeClr val="tx1"/>
                </a:solidFill>
              </a:rPr>
              <a:t>Új parancsolatot adok néktek, hogy egymást szeressétek; amint én szerettelek titeket, úgy szeressétek ti is egymást. Erről ismeri meg mindenki, hogy az én tanítványaim vagytok, ha egymást szeretni fogjátok.” (</a:t>
            </a:r>
            <a:r>
              <a:rPr lang="hu-HU" sz="2000" dirty="0" err="1">
                <a:solidFill>
                  <a:schemeClr val="tx1"/>
                </a:solidFill>
              </a:rPr>
              <a:t>Jn</a:t>
            </a:r>
            <a:r>
              <a:rPr lang="hu-HU" sz="2000" dirty="0">
                <a:solidFill>
                  <a:schemeClr val="tx1"/>
                </a:solidFill>
              </a:rPr>
              <a:t> 13:34-35). </a:t>
            </a:r>
            <a:endParaRPr lang="hu-HU" sz="2000" dirty="0" smtClean="0">
              <a:solidFill>
                <a:schemeClr val="tx1"/>
              </a:solidFill>
            </a:endParaRPr>
          </a:p>
          <a:p>
            <a:r>
              <a:rPr lang="hu-HU" sz="2000" dirty="0">
                <a:solidFill>
                  <a:schemeClr val="tx1"/>
                </a:solidFill>
              </a:rPr>
              <a:t>A hívők gyülekezetében, amely megosztja az Ő jó hírét, az evangélium a gyógyítás és a támogatás munkájára ösztönöz bennünket: „Végezetre mindnyájan legyetek egyértelműek, rokonérzelműek, atyafiszeretők, irgalmasak, kegyesek…” (1Pt 3:8) </a:t>
            </a:r>
          </a:p>
          <a:p>
            <a:endParaRPr lang="en-US" sz="2000" dirty="0">
              <a:solidFill>
                <a:schemeClr val="tx2"/>
              </a:solidFill>
            </a:endParaRPr>
          </a:p>
        </p:txBody>
      </p:sp>
      <p:pic>
        <p:nvPicPr>
          <p:cNvPr id="4" name="Picture 3" descr="A picture containing red, sitting, holding, computer&#10;&#10;Description automatically generated">
            <a:extLst>
              <a:ext uri="{FF2B5EF4-FFF2-40B4-BE49-F238E27FC236}">
                <a16:creationId xmlns:a16="http://schemas.microsoft.com/office/drawing/2014/main" xmlns="" id="{D20E4E13-D590-A74A-81F4-B29506DE269A}"/>
              </a:ext>
            </a:extLst>
          </p:cNvPr>
          <p:cNvPicPr>
            <a:picLocks noChangeAspect="1"/>
          </p:cNvPicPr>
          <p:nvPr/>
        </p:nvPicPr>
        <p:blipFill rotWithShape="1">
          <a:blip r:embed="rId3"/>
          <a:srcRect l="54540" r="-1" b="-1"/>
          <a:stretch/>
        </p:blipFill>
        <p:spPr>
          <a:xfrm>
            <a:off x="7521283" y="10"/>
            <a:ext cx="4670717" cy="6857990"/>
          </a:xfrm>
          <a:prstGeom prst="rect">
            <a:avLst/>
          </a:prstGeom>
        </p:spPr>
      </p:pic>
      <p:pic>
        <p:nvPicPr>
          <p:cNvPr id="7" name="Imagem 6" descr="Uma imagem contendo desenho&#10;&#10;Descrição gerada automaticamente">
            <a:extLst>
              <a:ext uri="{FF2B5EF4-FFF2-40B4-BE49-F238E27FC236}">
                <a16:creationId xmlns:a16="http://schemas.microsoft.com/office/drawing/2014/main" xmlns="" id="{7225DE3C-4EB0-4F67-8966-2638539AA06D}"/>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29644848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504BED40-EAF7-4E55-AFF7-2CD840EBD3A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F367CCF1-BB1E-41CF-8499-94A870C33E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457200"/>
            <a:ext cx="66751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xmlns="" id="{43F429CD-FF87-C845-A4B9-1957861F45C2}"/>
              </a:ext>
            </a:extLst>
          </p:cNvPr>
          <p:cNvSpPr>
            <a:spLocks noGrp="1"/>
          </p:cNvSpPr>
          <p:nvPr>
            <p:ph idx="1"/>
          </p:nvPr>
        </p:nvSpPr>
        <p:spPr>
          <a:xfrm>
            <a:off x="581194" y="1390096"/>
            <a:ext cx="6309003" cy="3962266"/>
          </a:xfrm>
        </p:spPr>
        <p:txBody>
          <a:bodyPr>
            <a:normAutofit/>
          </a:bodyPr>
          <a:lstStyle/>
          <a:p>
            <a:pPr marL="0" indent="0" algn="ctr">
              <a:buNone/>
            </a:pPr>
            <a:r>
              <a:rPr lang="hu-HU" sz="2400" dirty="0" smtClean="0">
                <a:solidFill>
                  <a:schemeClr val="tx2"/>
                </a:solidFill>
              </a:rPr>
              <a:t>„</a:t>
            </a:r>
            <a:r>
              <a:rPr lang="hu-HU" sz="2400" dirty="0">
                <a:solidFill>
                  <a:schemeClr val="tx2"/>
                </a:solidFill>
              </a:rPr>
              <a:t>A tolvaj nem egyébért jő, hanem hogy lopjon és öljön és pusztítson; én azért jöttem, hogy életük legyen, és bővölködjenek.”(</a:t>
            </a:r>
            <a:r>
              <a:rPr lang="hu-HU" sz="2400" dirty="0" err="1">
                <a:solidFill>
                  <a:schemeClr val="tx2"/>
                </a:solidFill>
              </a:rPr>
              <a:t>Jn</a:t>
            </a:r>
            <a:r>
              <a:rPr lang="hu-HU" sz="2400" dirty="0">
                <a:solidFill>
                  <a:schemeClr val="tx2"/>
                </a:solidFill>
              </a:rPr>
              <a:t> 10:</a:t>
            </a:r>
            <a:r>
              <a:rPr lang="hu-HU" sz="2400" dirty="0" err="1">
                <a:solidFill>
                  <a:schemeClr val="tx2"/>
                </a:solidFill>
              </a:rPr>
              <a:t>10</a:t>
            </a:r>
            <a:r>
              <a:rPr lang="hu-HU" sz="2400" dirty="0">
                <a:solidFill>
                  <a:schemeClr val="tx2"/>
                </a:solidFill>
              </a:rPr>
              <a:t>). </a:t>
            </a:r>
            <a:endParaRPr lang="hu-HU" sz="2400" dirty="0" smtClean="0">
              <a:solidFill>
                <a:schemeClr val="tx2"/>
              </a:solidFill>
            </a:endParaRPr>
          </a:p>
          <a:p>
            <a:pPr marL="0" indent="0" algn="ctr">
              <a:buNone/>
            </a:pPr>
            <a:r>
              <a:rPr lang="hu-HU" sz="3600" b="1" dirty="0" smtClean="0">
                <a:solidFill>
                  <a:schemeClr val="accent1">
                    <a:lumMod val="75000"/>
                  </a:schemeClr>
                </a:solidFill>
                <a:latin typeface="Avenir Next" panose="020B0503020202020204" pitchFamily="34" charset="0"/>
              </a:rPr>
              <a:t>TE VAJON </a:t>
            </a:r>
            <a:r>
              <a:rPr lang="hu-HU" sz="3600" b="1" dirty="0">
                <a:solidFill>
                  <a:schemeClr val="accent1">
                    <a:lumMod val="75000"/>
                  </a:schemeClr>
                </a:solidFill>
                <a:latin typeface="Avenir Next" panose="020B0503020202020204" pitchFamily="34" charset="0"/>
              </a:rPr>
              <a:t>T</a:t>
            </a:r>
            <a:r>
              <a:rPr lang="hu-HU" sz="3600" b="1" dirty="0" smtClean="0">
                <a:solidFill>
                  <a:schemeClr val="accent1">
                    <a:lumMod val="75000"/>
                  </a:schemeClr>
                </a:solidFill>
                <a:latin typeface="Avenir Next" panose="020B0503020202020204" pitchFamily="34" charset="0"/>
              </a:rPr>
              <a:t>UDNÁL TÖBBET TENNI? </a:t>
            </a:r>
          </a:p>
          <a:p>
            <a:pPr algn="ctr"/>
            <a:endParaRPr lang="en-US" sz="2400" dirty="0">
              <a:solidFill>
                <a:schemeClr val="tx2"/>
              </a:solidFill>
            </a:endParaRPr>
          </a:p>
        </p:txBody>
      </p:sp>
      <p:pic>
        <p:nvPicPr>
          <p:cNvPr id="4" name="Picture 3" descr="A picture containing red, sitting, holding, computer&#10;&#10;Description automatically generated">
            <a:extLst>
              <a:ext uri="{FF2B5EF4-FFF2-40B4-BE49-F238E27FC236}">
                <a16:creationId xmlns:a16="http://schemas.microsoft.com/office/drawing/2014/main" xmlns="" id="{8FD92514-1C5F-5B46-9D3B-64DE5A77C965}"/>
              </a:ext>
            </a:extLst>
          </p:cNvPr>
          <p:cNvPicPr>
            <a:picLocks noChangeAspect="1"/>
          </p:cNvPicPr>
          <p:nvPr/>
        </p:nvPicPr>
        <p:blipFill rotWithShape="1">
          <a:blip r:embed="rId3"/>
          <a:srcRect l="54540" r="-1" b="-1"/>
          <a:stretch/>
        </p:blipFill>
        <p:spPr>
          <a:xfrm>
            <a:off x="7521283" y="10"/>
            <a:ext cx="4670717" cy="6857990"/>
          </a:xfrm>
          <a:prstGeom prst="rect">
            <a:avLst/>
          </a:prstGeom>
        </p:spPr>
      </p:pic>
      <p:pic>
        <p:nvPicPr>
          <p:cNvPr id="6" name="Imagem 5" descr="Uma imagem contendo desenho&#10;&#10;Descrição gerada automaticamente">
            <a:extLst>
              <a:ext uri="{FF2B5EF4-FFF2-40B4-BE49-F238E27FC236}">
                <a16:creationId xmlns:a16="http://schemas.microsoft.com/office/drawing/2014/main" xmlns="" id="{4960BF4B-CE68-4976-A962-77E1410A5303}"/>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2280795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1BB56EB9-078F-4952-AC1F-149C7A0AE4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10058680-D07C-4893-B2B7-91543F18AB3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472603"/>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xmlns="" id="{7B42427A-0A1F-4A55-8705-D9179F1E0C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14">
            <a:extLst>
              <a:ext uri="{FF2B5EF4-FFF2-40B4-BE49-F238E27FC236}">
                <a16:creationId xmlns:a16="http://schemas.microsoft.com/office/drawing/2014/main" xmlns="" id="{EE54A6FE-D8CB-48A3-900B-053D4EBD3B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4" name="Picture 3">
            <a:extLst>
              <a:ext uri="{FF2B5EF4-FFF2-40B4-BE49-F238E27FC236}">
                <a16:creationId xmlns:a16="http://schemas.microsoft.com/office/drawing/2014/main" xmlns="" id="{7ABE4B00-EEF3-8F4C-B16B-0BF358E603A1}"/>
              </a:ext>
            </a:extLst>
          </p:cNvPr>
          <p:cNvPicPr>
            <a:picLocks noChangeAspect="1"/>
          </p:cNvPicPr>
          <p:nvPr/>
        </p:nvPicPr>
        <p:blipFill rotWithShape="1">
          <a:blip r:embed="rId3"/>
          <a:srcRect l="57190" r="-1" b="-1"/>
          <a:stretch/>
        </p:blipFill>
        <p:spPr>
          <a:xfrm>
            <a:off x="446534" y="601201"/>
            <a:ext cx="3703320" cy="5774200"/>
          </a:xfrm>
          <a:prstGeom prst="rect">
            <a:avLst/>
          </a:prstGeom>
        </p:spPr>
      </p:pic>
      <p:sp>
        <p:nvSpPr>
          <p:cNvPr id="3" name="Content Placeholder 2">
            <a:extLst>
              <a:ext uri="{FF2B5EF4-FFF2-40B4-BE49-F238E27FC236}">
                <a16:creationId xmlns:a16="http://schemas.microsoft.com/office/drawing/2014/main" xmlns="" id="{15236CD6-F067-8F47-A15B-AD1F9014BF1A}"/>
              </a:ext>
            </a:extLst>
          </p:cNvPr>
          <p:cNvSpPr>
            <a:spLocks noGrp="1"/>
          </p:cNvSpPr>
          <p:nvPr>
            <p:ph idx="1"/>
          </p:nvPr>
        </p:nvSpPr>
        <p:spPr>
          <a:xfrm>
            <a:off x="4382726" y="1460434"/>
            <a:ext cx="6878108" cy="3962266"/>
          </a:xfrm>
        </p:spPr>
        <p:txBody>
          <a:bodyPr>
            <a:normAutofit/>
          </a:bodyPr>
          <a:lstStyle/>
          <a:p>
            <a:r>
              <a:rPr lang="hu-HU" sz="2800" dirty="0"/>
              <a:t>Tudományos kutatások bizonyítják, hogy az áldozatok mindenekelőtt a lelkészüknek beszélnek bántalmazásukról.</a:t>
            </a:r>
          </a:p>
        </p:txBody>
      </p:sp>
      <p:pic>
        <p:nvPicPr>
          <p:cNvPr id="10" name="Imagem 9" descr="Fundo preto com letras brancas&#10;&#10;Descrição gerada automaticamente">
            <a:extLst>
              <a:ext uri="{FF2B5EF4-FFF2-40B4-BE49-F238E27FC236}">
                <a16:creationId xmlns:a16="http://schemas.microsoft.com/office/drawing/2014/main" xmlns="" id="{DCF98B15-907A-4D58-AE5D-2105F56C5401}"/>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2681124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9B6B47BF-F3D0-4678-9B20-DA45E1BCAD6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1157F55D-D2A5-E041-A66D-B545623CF286}"/>
              </a:ext>
            </a:extLst>
          </p:cNvPr>
          <p:cNvSpPr>
            <a:spLocks noGrp="1"/>
          </p:cNvSpPr>
          <p:nvPr>
            <p:ph type="title"/>
          </p:nvPr>
        </p:nvSpPr>
        <p:spPr>
          <a:xfrm>
            <a:off x="581192" y="1124999"/>
            <a:ext cx="4076149" cy="4608003"/>
          </a:xfrm>
        </p:spPr>
        <p:txBody>
          <a:bodyPr anchor="ctr">
            <a:normAutofit/>
          </a:bodyPr>
          <a:lstStyle/>
          <a:p>
            <a:pPr algn="ctr"/>
            <a:r>
              <a:rPr lang="hu-HU" sz="4400" b="1" dirty="0">
                <a:solidFill>
                  <a:schemeClr val="accent1"/>
                </a:solidFill>
                <a:latin typeface="Avenir Next" panose="020B0503020202020204" pitchFamily="34" charset="0"/>
              </a:rPr>
              <a:t>A BÁNTALMAZÁS FORMÁI</a:t>
            </a:r>
          </a:p>
        </p:txBody>
      </p:sp>
      <p:sp>
        <p:nvSpPr>
          <p:cNvPr id="10" name="Rectangle 9">
            <a:extLst>
              <a:ext uri="{FF2B5EF4-FFF2-40B4-BE49-F238E27FC236}">
                <a16:creationId xmlns:a16="http://schemas.microsoft.com/office/drawing/2014/main" xmlns="" id="{19334917-3673-4EF2-BA7C-CC83AEEEAE3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55673" y="457200"/>
            <a:ext cx="420624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xmlns="" id="{E1589AE1-C0FC-4B66-9C0D-9EB92F40F4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17585" y="457200"/>
            <a:ext cx="658368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xmlns="" id="{A0147961-EEA0-384C-8B53-A4C6DBC11CDC}"/>
              </a:ext>
            </a:extLst>
          </p:cNvPr>
          <p:cNvSpPr>
            <a:spLocks noGrp="1"/>
          </p:cNvSpPr>
          <p:nvPr>
            <p:ph idx="1"/>
          </p:nvPr>
        </p:nvSpPr>
        <p:spPr>
          <a:xfrm>
            <a:off x="5117586" y="1378217"/>
            <a:ext cx="6143248" cy="4608003"/>
          </a:xfrm>
        </p:spPr>
        <p:txBody>
          <a:bodyPr>
            <a:normAutofit/>
          </a:bodyPr>
          <a:lstStyle/>
          <a:p>
            <a:pPr algn="ctr"/>
            <a:r>
              <a:rPr lang="hu-HU" sz="2800" dirty="0"/>
              <a:t>Bár az erőszak mindenkit érint, láthatóan a nőket, a gyermekeket és az időseket éri leggyakrabban nem halálos fizikai, szexuális és lélektani bántalmazás. Tekintsük át a bántalmazások különféle típusait:</a:t>
            </a:r>
          </a:p>
        </p:txBody>
      </p:sp>
      <p:pic>
        <p:nvPicPr>
          <p:cNvPr id="7" name="Imagem 6" descr="Uma imagem contendo desenho&#10;&#10;Descrição gerada automaticamente">
            <a:extLst>
              <a:ext uri="{FF2B5EF4-FFF2-40B4-BE49-F238E27FC236}">
                <a16:creationId xmlns:a16="http://schemas.microsoft.com/office/drawing/2014/main" xmlns="" id="{53D36166-9D11-4E92-B15A-9FF6C07553C1}"/>
              </a:ext>
            </a:extLst>
          </p:cNvPr>
          <p:cNvPicPr>
            <a:picLocks noChangeAspect="1"/>
          </p:cNvPicPr>
          <p:nvPr/>
        </p:nvPicPr>
        <p:blipFill>
          <a:blip r:embed="rId3"/>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3520654943"/>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0">
            <a:extLst>
              <a:ext uri="{FF2B5EF4-FFF2-40B4-BE49-F238E27FC236}">
                <a16:creationId xmlns:a16="http://schemas.microsoft.com/office/drawing/2014/main" xmlns="" id="{1BB56EB9-078F-4952-AC1F-149C7A0AE4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xmlns="" id="{10058680-D07C-4893-B2B7-91543F18AB3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472603"/>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4">
            <a:extLst>
              <a:ext uri="{FF2B5EF4-FFF2-40B4-BE49-F238E27FC236}">
                <a16:creationId xmlns:a16="http://schemas.microsoft.com/office/drawing/2014/main" xmlns="" id="{7B42427A-0A1F-4A55-8705-D9179F1E0C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7" name="Rectangle 26">
            <a:extLst>
              <a:ext uri="{FF2B5EF4-FFF2-40B4-BE49-F238E27FC236}">
                <a16:creationId xmlns:a16="http://schemas.microsoft.com/office/drawing/2014/main" xmlns="" id="{EE54A6FE-D8CB-48A3-900B-053D4EBD3B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5" name="Picture 4">
            <a:extLst>
              <a:ext uri="{FF2B5EF4-FFF2-40B4-BE49-F238E27FC236}">
                <a16:creationId xmlns:a16="http://schemas.microsoft.com/office/drawing/2014/main" xmlns="" id="{730C5341-FA06-8A46-90C6-DA530F3AA00B}"/>
              </a:ext>
            </a:extLst>
          </p:cNvPr>
          <p:cNvPicPr>
            <a:picLocks noChangeAspect="1"/>
          </p:cNvPicPr>
          <p:nvPr/>
        </p:nvPicPr>
        <p:blipFill rotWithShape="1">
          <a:blip r:embed="rId3"/>
          <a:srcRect l="57190" r="-1" b="-1"/>
          <a:stretch/>
        </p:blipFill>
        <p:spPr>
          <a:xfrm>
            <a:off x="446534" y="601201"/>
            <a:ext cx="3703320" cy="5774200"/>
          </a:xfrm>
          <a:prstGeom prst="rect">
            <a:avLst/>
          </a:prstGeom>
        </p:spPr>
      </p:pic>
      <p:sp>
        <p:nvSpPr>
          <p:cNvPr id="3" name="Content Placeholder 2">
            <a:extLst>
              <a:ext uri="{FF2B5EF4-FFF2-40B4-BE49-F238E27FC236}">
                <a16:creationId xmlns:a16="http://schemas.microsoft.com/office/drawing/2014/main" xmlns="" id="{24DAE9E7-B81E-7A45-BD65-C3EC8C54FC14}"/>
              </a:ext>
            </a:extLst>
          </p:cNvPr>
          <p:cNvSpPr>
            <a:spLocks noGrp="1"/>
          </p:cNvSpPr>
          <p:nvPr>
            <p:ph idx="1"/>
          </p:nvPr>
        </p:nvSpPr>
        <p:spPr>
          <a:xfrm>
            <a:off x="4487778" y="914401"/>
            <a:ext cx="6773055" cy="5092504"/>
          </a:xfrm>
        </p:spPr>
        <p:txBody>
          <a:bodyPr>
            <a:normAutofit fontScale="92500" lnSpcReduction="10000"/>
          </a:bodyPr>
          <a:lstStyle/>
          <a:p>
            <a:pPr lvl="0"/>
            <a:r>
              <a:rPr lang="hu-HU" sz="2400" b="1" dirty="0" smtClean="0"/>
              <a:t>Minden </a:t>
            </a:r>
            <a:r>
              <a:rPr lang="hu-HU" sz="2400" b="1" dirty="0"/>
              <a:t>negyedik felnőtt számol be arról, hogy gyermekkorában fizikailag bántalmazták.</a:t>
            </a:r>
          </a:p>
          <a:p>
            <a:pPr lvl="0"/>
            <a:r>
              <a:rPr lang="hu-HU" sz="2400" b="1" dirty="0" smtClean="0"/>
              <a:t>Minden </a:t>
            </a:r>
            <a:r>
              <a:rPr lang="hu-HU" sz="2400" b="1" dirty="0"/>
              <a:t>ötödik nőt ért szexuális visszaélés gyermekkorában. </a:t>
            </a:r>
          </a:p>
          <a:p>
            <a:pPr lvl="0"/>
            <a:r>
              <a:rPr lang="hu-HU" sz="2400" b="1" dirty="0" smtClean="0"/>
              <a:t>Minden </a:t>
            </a:r>
            <a:r>
              <a:rPr lang="hu-HU" sz="2400" b="1" dirty="0"/>
              <a:t>harmadik nőt bántalmazott fizikailag, vagy szexuálisan élete során a közeli partnere.</a:t>
            </a:r>
          </a:p>
          <a:p>
            <a:pPr lvl="0"/>
            <a:r>
              <a:rPr lang="hu-HU" sz="2400" b="1" dirty="0" smtClean="0"/>
              <a:t>Minden </a:t>
            </a:r>
            <a:r>
              <a:rPr lang="hu-HU" sz="2400" b="1" dirty="0"/>
              <a:t>tizenhetedik idősebb felnőtt szenvedett el bántalmazást az elmúlt </a:t>
            </a:r>
            <a:r>
              <a:rPr lang="hu-HU" sz="2400" b="1" dirty="0" smtClean="0"/>
              <a:t>hónapban.2</a:t>
            </a:r>
            <a:endParaRPr lang="hu-HU" sz="2400" b="1" dirty="0"/>
          </a:p>
          <a:p>
            <a:pPr lvl="0"/>
            <a:r>
              <a:rPr lang="hu-HU" sz="2400" b="1" dirty="0" smtClean="0"/>
              <a:t>A </a:t>
            </a:r>
            <a:r>
              <a:rPr lang="hu-HU" sz="2400" b="1" dirty="0"/>
              <a:t>nőket nagyobb arányban éri megerőszakolás, fizikai bántalmazás és zaklatás életük során, mint a férfiakat</a:t>
            </a:r>
            <a:r>
              <a:rPr lang="hu-HU" sz="2400" b="1" dirty="0" smtClean="0"/>
              <a:t>. </a:t>
            </a:r>
            <a:endParaRPr lang="en-US" sz="2400" dirty="0"/>
          </a:p>
          <a:p>
            <a:endParaRPr lang="en-US" sz="2400" dirty="0"/>
          </a:p>
        </p:txBody>
      </p:sp>
      <p:pic>
        <p:nvPicPr>
          <p:cNvPr id="8" name="Imagem 7" descr="Fundo preto com letras brancas&#10;&#10;Descrição gerada automaticamente">
            <a:extLst>
              <a:ext uri="{FF2B5EF4-FFF2-40B4-BE49-F238E27FC236}">
                <a16:creationId xmlns:a16="http://schemas.microsoft.com/office/drawing/2014/main" xmlns="" id="{3B38C156-2454-44A1-840B-47CAFDD7F17D}"/>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738592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6A72CB8-A757-1B40-8526-737DA4E54D9B}"/>
              </a:ext>
            </a:extLst>
          </p:cNvPr>
          <p:cNvSpPr>
            <a:spLocks noGrp="1"/>
          </p:cNvSpPr>
          <p:nvPr>
            <p:ph type="title"/>
          </p:nvPr>
        </p:nvSpPr>
        <p:spPr>
          <a:xfrm>
            <a:off x="4515728" y="1208593"/>
            <a:ext cx="7095079" cy="1188720"/>
          </a:xfrm>
        </p:spPr>
        <p:txBody>
          <a:bodyPr>
            <a:normAutofit/>
          </a:bodyPr>
          <a:lstStyle/>
          <a:p>
            <a:r>
              <a:rPr lang="hu-HU" sz="3200" b="1" dirty="0" smtClean="0">
                <a:latin typeface="Avenir Next" panose="020B0503020202020204" pitchFamily="34" charset="0"/>
              </a:rPr>
              <a:t>ÁLTALÁNOS, MÉGsem könnyű </a:t>
            </a:r>
            <a:r>
              <a:rPr lang="hu-HU" sz="3200" b="1" dirty="0" smtClean="0">
                <a:solidFill>
                  <a:schemeClr val="tx2">
                    <a:lumMod val="75000"/>
                    <a:lumOff val="25000"/>
                  </a:schemeClr>
                </a:solidFill>
                <a:latin typeface="Avenir Next" panose="020B0503020202020204" pitchFamily="34" charset="0"/>
              </a:rPr>
              <a:t>felismerni</a:t>
            </a:r>
            <a:r>
              <a:rPr lang="en-US" sz="3200" b="1" dirty="0" smtClean="0">
                <a:latin typeface="Avenir Next" panose="020B0503020202020204" pitchFamily="34" charset="0"/>
              </a:rPr>
              <a:t/>
            </a:r>
            <a:br>
              <a:rPr lang="en-US" sz="3200" b="1" dirty="0" smtClean="0">
                <a:latin typeface="Avenir Next" panose="020B0503020202020204" pitchFamily="34" charset="0"/>
              </a:rPr>
            </a:br>
            <a:endParaRPr lang="en-US" sz="3200" dirty="0">
              <a:latin typeface="Avenir Next" panose="020B0503020202020204" pitchFamily="34" charset="0"/>
            </a:endParaRPr>
          </a:p>
        </p:txBody>
      </p:sp>
      <p:sp>
        <p:nvSpPr>
          <p:cNvPr id="3" name="Content Placeholder 2">
            <a:extLst>
              <a:ext uri="{FF2B5EF4-FFF2-40B4-BE49-F238E27FC236}">
                <a16:creationId xmlns:a16="http://schemas.microsoft.com/office/drawing/2014/main" xmlns="" id="{6E138185-AEF4-8641-8D83-146C2122C3F2}"/>
              </a:ext>
            </a:extLst>
          </p:cNvPr>
          <p:cNvSpPr>
            <a:spLocks noGrp="1"/>
          </p:cNvSpPr>
          <p:nvPr>
            <p:ph idx="1"/>
          </p:nvPr>
        </p:nvSpPr>
        <p:spPr>
          <a:xfrm>
            <a:off x="4389120" y="2087646"/>
            <a:ext cx="7221687" cy="3634486"/>
          </a:xfrm>
        </p:spPr>
        <p:txBody>
          <a:bodyPr>
            <a:normAutofit/>
          </a:bodyPr>
          <a:lstStyle/>
          <a:p>
            <a:r>
              <a:rPr lang="hu-HU" sz="2400" dirty="0"/>
              <a:t>Míg a fizikai és szexuális erőszak tünetei azonnal felismerhető bizonyítékok, a lélektani bántalmazás nehezebben ismerhető fel</a:t>
            </a:r>
            <a:r>
              <a:rPr lang="hu-HU" sz="2400" dirty="0" smtClean="0"/>
              <a:t>.</a:t>
            </a:r>
          </a:p>
          <a:p>
            <a:r>
              <a:rPr lang="hu-HU" sz="2400" dirty="0"/>
              <a:t>Sajnálatos módon az érzelmi erőszak leggyakoribb formája a szóbeli bántalmazás, amit gyakran nem tartanak erőszaknak. </a:t>
            </a:r>
          </a:p>
          <a:p>
            <a:pPr marL="0" indent="0">
              <a:buNone/>
            </a:pPr>
            <a:endParaRPr lang="en-US" sz="2000" dirty="0"/>
          </a:p>
        </p:txBody>
      </p:sp>
      <p:pic>
        <p:nvPicPr>
          <p:cNvPr id="4" name="Picture 3">
            <a:extLst>
              <a:ext uri="{FF2B5EF4-FFF2-40B4-BE49-F238E27FC236}">
                <a16:creationId xmlns:a16="http://schemas.microsoft.com/office/drawing/2014/main" xmlns="" id="{A6D43584-87DF-7E48-8898-1583DB51B918}"/>
              </a:ext>
            </a:extLst>
          </p:cNvPr>
          <p:cNvPicPr>
            <a:picLocks noChangeAspect="1"/>
          </p:cNvPicPr>
          <p:nvPr/>
        </p:nvPicPr>
        <p:blipFill rotWithShape="1">
          <a:blip r:embed="rId3"/>
          <a:srcRect l="57190" r="-1" b="-1"/>
          <a:stretch/>
        </p:blipFill>
        <p:spPr>
          <a:xfrm>
            <a:off x="446534" y="601201"/>
            <a:ext cx="3703320" cy="5774200"/>
          </a:xfrm>
          <a:prstGeom prst="rect">
            <a:avLst/>
          </a:prstGeom>
        </p:spPr>
      </p:pic>
      <p:pic>
        <p:nvPicPr>
          <p:cNvPr id="5" name="Imagem 4" descr="Fundo preto com letras brancas&#10;&#10;Descrição gerada automaticamente">
            <a:extLst>
              <a:ext uri="{FF2B5EF4-FFF2-40B4-BE49-F238E27FC236}">
                <a16:creationId xmlns:a16="http://schemas.microsoft.com/office/drawing/2014/main" xmlns="" id="{74778F6B-BB1A-44C7-8371-2D2DFEE1DA4E}"/>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1281375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504BED40-EAF7-4E55-AFF7-2CD840EBD3A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EB044E3B-04C1-8D4B-B085-7C91115D85C6}"/>
              </a:ext>
            </a:extLst>
          </p:cNvPr>
          <p:cNvSpPr>
            <a:spLocks noGrp="1"/>
          </p:cNvSpPr>
          <p:nvPr>
            <p:ph type="title"/>
          </p:nvPr>
        </p:nvSpPr>
        <p:spPr>
          <a:xfrm>
            <a:off x="398313" y="1208593"/>
            <a:ext cx="7085699" cy="1013800"/>
          </a:xfrm>
        </p:spPr>
        <p:txBody>
          <a:bodyPr>
            <a:normAutofit/>
          </a:bodyPr>
          <a:lstStyle/>
          <a:p>
            <a:r>
              <a:rPr lang="hu-HU" sz="3200" b="1" dirty="0" smtClean="0">
                <a:solidFill>
                  <a:schemeClr val="accent2">
                    <a:lumMod val="75000"/>
                  </a:schemeClr>
                </a:solidFill>
                <a:latin typeface="Avenir Next" panose="020B0503020202020204" pitchFamily="34" charset="0"/>
              </a:rPr>
              <a:t>az érzelmi bántalmazás</a:t>
            </a:r>
            <a:r>
              <a:rPr lang="en-US" sz="3200" b="1" dirty="0" smtClean="0">
                <a:solidFill>
                  <a:schemeClr val="accent2">
                    <a:lumMod val="75000"/>
                  </a:schemeClr>
                </a:solidFill>
                <a:latin typeface="Avenir Next" panose="020B0503020202020204" pitchFamily="34" charset="0"/>
              </a:rPr>
              <a:t> </a:t>
            </a:r>
            <a:r>
              <a:rPr lang="hu-HU" sz="3200" b="1" dirty="0" smtClean="0">
                <a:latin typeface="Avenir Next" panose="020B0503020202020204" pitchFamily="34" charset="0"/>
              </a:rPr>
              <a:t>felismerése</a:t>
            </a:r>
            <a:br>
              <a:rPr lang="hu-HU" sz="3200" b="1" dirty="0" smtClean="0">
                <a:latin typeface="Avenir Next" panose="020B0503020202020204" pitchFamily="34" charset="0"/>
              </a:rPr>
            </a:br>
            <a:endParaRPr lang="hu-HU" sz="3200" dirty="0">
              <a:solidFill>
                <a:schemeClr val="tx2"/>
              </a:solidFill>
              <a:latin typeface="Avenir Next" panose="020B0503020202020204" pitchFamily="34" charset="0"/>
            </a:endParaRPr>
          </a:p>
        </p:txBody>
      </p:sp>
      <p:sp>
        <p:nvSpPr>
          <p:cNvPr id="11" name="Rectangle 10">
            <a:extLst>
              <a:ext uri="{FF2B5EF4-FFF2-40B4-BE49-F238E27FC236}">
                <a16:creationId xmlns:a16="http://schemas.microsoft.com/office/drawing/2014/main" xmlns="" id="{F367CCF1-BB1E-41CF-8499-94A870C33E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457200"/>
            <a:ext cx="66751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xmlns="" id="{215FB8E0-771E-4D47-B43D-F130486AA218}"/>
              </a:ext>
            </a:extLst>
          </p:cNvPr>
          <p:cNvSpPr>
            <a:spLocks noGrp="1"/>
          </p:cNvSpPr>
          <p:nvPr>
            <p:ph idx="1"/>
          </p:nvPr>
        </p:nvSpPr>
        <p:spPr>
          <a:xfrm>
            <a:off x="446535" y="2033337"/>
            <a:ext cx="6359256" cy="3826042"/>
          </a:xfrm>
        </p:spPr>
        <p:txBody>
          <a:bodyPr>
            <a:normAutofit/>
          </a:bodyPr>
          <a:lstStyle/>
          <a:p>
            <a:pPr marL="0" indent="0">
              <a:buNone/>
            </a:pPr>
            <a:r>
              <a:rPr lang="hu-HU" sz="2000" dirty="0" smtClean="0"/>
              <a:t>Számos fontos kérdést kell figyelembe vennünk a lélektani bántalmazással kapcsolatban.  </a:t>
            </a:r>
          </a:p>
          <a:p>
            <a:r>
              <a:rPr lang="hu-HU" sz="2000" b="1" dirty="0"/>
              <a:t>Felismerjük-e az érzelmi erőszakot? </a:t>
            </a:r>
            <a:r>
              <a:rPr lang="hu-HU" sz="2000" b="1" dirty="0" smtClean="0"/>
              <a:t> </a:t>
            </a:r>
          </a:p>
          <a:p>
            <a:r>
              <a:rPr lang="hu-HU" sz="2000" b="1" dirty="0"/>
              <a:t>Hogyan reagáljunk, ha minket bántalmaznak? </a:t>
            </a:r>
            <a:r>
              <a:rPr lang="hu-HU" sz="2000" b="1" dirty="0" smtClean="0"/>
              <a:t> </a:t>
            </a:r>
          </a:p>
          <a:p>
            <a:r>
              <a:rPr lang="hu-HU" sz="2000" b="1" dirty="0"/>
              <a:t>Mit mond erről a Biblia? </a:t>
            </a:r>
            <a:endParaRPr lang="hu-HU" sz="2000" b="1" dirty="0">
              <a:solidFill>
                <a:schemeClr val="tx2"/>
              </a:solidFill>
            </a:endParaRPr>
          </a:p>
        </p:txBody>
      </p:sp>
      <p:pic>
        <p:nvPicPr>
          <p:cNvPr id="4" name="Picture 3">
            <a:extLst>
              <a:ext uri="{FF2B5EF4-FFF2-40B4-BE49-F238E27FC236}">
                <a16:creationId xmlns:a16="http://schemas.microsoft.com/office/drawing/2014/main" xmlns="" id="{EAE9ACC9-1A15-5E49-B327-6317E72A03E6}"/>
              </a:ext>
            </a:extLst>
          </p:cNvPr>
          <p:cNvPicPr>
            <a:picLocks noChangeAspect="1"/>
          </p:cNvPicPr>
          <p:nvPr/>
        </p:nvPicPr>
        <p:blipFill rotWithShape="1">
          <a:blip r:embed="rId3"/>
          <a:srcRect l="54540" r="-1" b="-1"/>
          <a:stretch/>
        </p:blipFill>
        <p:spPr>
          <a:xfrm>
            <a:off x="7521283" y="10"/>
            <a:ext cx="4670717" cy="6857990"/>
          </a:xfrm>
          <a:prstGeom prst="rect">
            <a:avLst/>
          </a:prstGeom>
        </p:spPr>
      </p:pic>
      <p:pic>
        <p:nvPicPr>
          <p:cNvPr id="7" name="Imagem 6" descr="Uma imagem contendo desenho&#10;&#10;Descrição gerada automaticamente">
            <a:extLst>
              <a:ext uri="{FF2B5EF4-FFF2-40B4-BE49-F238E27FC236}">
                <a16:creationId xmlns:a16="http://schemas.microsoft.com/office/drawing/2014/main" xmlns="" id="{47885F50-351E-488E-B43F-F0E044472306}"/>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901071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B044E3B-04C1-8D4B-B085-7C91115D85C6}"/>
              </a:ext>
            </a:extLst>
          </p:cNvPr>
          <p:cNvSpPr>
            <a:spLocks noGrp="1"/>
          </p:cNvSpPr>
          <p:nvPr>
            <p:ph type="title"/>
          </p:nvPr>
        </p:nvSpPr>
        <p:spPr>
          <a:xfrm>
            <a:off x="156411" y="866273"/>
            <a:ext cx="7218947" cy="1515979"/>
          </a:xfrm>
        </p:spPr>
        <p:txBody>
          <a:bodyPr>
            <a:normAutofit/>
          </a:bodyPr>
          <a:lstStyle/>
          <a:p>
            <a:r>
              <a:rPr lang="hu-HU" sz="2900" b="1" dirty="0">
                <a:solidFill>
                  <a:srgbClr val="24413A">
                    <a:lumMod val="75000"/>
                    <a:lumOff val="25000"/>
                  </a:srgbClr>
                </a:solidFill>
                <a:latin typeface="Avenir Next" panose="020B0503020202020204" pitchFamily="34" charset="0"/>
              </a:rPr>
              <a:t>az érzelmi bántalmazás</a:t>
            </a:r>
            <a:r>
              <a:rPr lang="en-US" sz="2900" b="1" dirty="0">
                <a:solidFill>
                  <a:srgbClr val="000000">
                    <a:lumMod val="75000"/>
                    <a:lumOff val="25000"/>
                  </a:srgbClr>
                </a:solidFill>
                <a:latin typeface="Avenir Next" panose="020B0503020202020204" pitchFamily="34" charset="0"/>
              </a:rPr>
              <a:t> </a:t>
            </a:r>
            <a:r>
              <a:rPr lang="hu-HU" sz="2900" b="1" dirty="0">
                <a:solidFill>
                  <a:srgbClr val="000000">
                    <a:lumMod val="75000"/>
                    <a:lumOff val="25000"/>
                  </a:srgbClr>
                </a:solidFill>
                <a:latin typeface="Avenir Next" panose="020B0503020202020204" pitchFamily="34" charset="0"/>
              </a:rPr>
              <a:t>felismerése</a:t>
            </a:r>
            <a:br>
              <a:rPr lang="hu-HU" sz="2900" b="1" dirty="0">
                <a:solidFill>
                  <a:srgbClr val="000000">
                    <a:lumMod val="75000"/>
                    <a:lumOff val="25000"/>
                  </a:srgbClr>
                </a:solidFill>
                <a:latin typeface="Avenir Next" panose="020B0503020202020204" pitchFamily="34" charset="0"/>
              </a:rPr>
            </a:br>
            <a:endParaRPr lang="en-US" dirty="0">
              <a:solidFill>
                <a:schemeClr val="tx2"/>
              </a:solidFill>
            </a:endParaRPr>
          </a:p>
        </p:txBody>
      </p:sp>
      <p:sp>
        <p:nvSpPr>
          <p:cNvPr id="3" name="Content Placeholder 2">
            <a:extLst>
              <a:ext uri="{FF2B5EF4-FFF2-40B4-BE49-F238E27FC236}">
                <a16:creationId xmlns:a16="http://schemas.microsoft.com/office/drawing/2014/main" xmlns="" id="{215FB8E0-771E-4D47-B43D-F130486AA218}"/>
              </a:ext>
            </a:extLst>
          </p:cNvPr>
          <p:cNvSpPr>
            <a:spLocks noGrp="1"/>
          </p:cNvSpPr>
          <p:nvPr>
            <p:ph idx="1"/>
          </p:nvPr>
        </p:nvSpPr>
        <p:spPr>
          <a:xfrm>
            <a:off x="581194" y="1896533"/>
            <a:ext cx="6309003" cy="3962266"/>
          </a:xfrm>
        </p:spPr>
        <p:txBody>
          <a:bodyPr>
            <a:normAutofit/>
          </a:bodyPr>
          <a:lstStyle/>
          <a:p>
            <a:pPr algn="ctr"/>
            <a:r>
              <a:rPr lang="hu-HU" sz="2400" dirty="0"/>
              <a:t>Mindkét nem ellen leggyakrabban alkalmazott lélektani agresszió </a:t>
            </a:r>
            <a:r>
              <a:rPr lang="hu-HU" sz="2400" b="1" dirty="0"/>
              <a:t>a kontroll igénye, amikor valaki folyamatosan tudni akarja, hol tartózkodik, és mit csinál a partnere. </a:t>
            </a:r>
            <a:r>
              <a:rPr lang="hu-HU" sz="2400" dirty="0"/>
              <a:t> </a:t>
            </a:r>
          </a:p>
          <a:p>
            <a:pPr algn="ctr"/>
            <a:endParaRPr lang="en-US" sz="2400" dirty="0">
              <a:solidFill>
                <a:schemeClr val="tx2"/>
              </a:solidFill>
            </a:endParaRPr>
          </a:p>
        </p:txBody>
      </p:sp>
      <p:pic>
        <p:nvPicPr>
          <p:cNvPr id="4" name="Picture 3">
            <a:extLst>
              <a:ext uri="{FF2B5EF4-FFF2-40B4-BE49-F238E27FC236}">
                <a16:creationId xmlns:a16="http://schemas.microsoft.com/office/drawing/2014/main" xmlns="" id="{EAE9ACC9-1A15-5E49-B327-6317E72A03E6}"/>
              </a:ext>
            </a:extLst>
          </p:cNvPr>
          <p:cNvPicPr>
            <a:picLocks noChangeAspect="1"/>
          </p:cNvPicPr>
          <p:nvPr/>
        </p:nvPicPr>
        <p:blipFill rotWithShape="1">
          <a:blip r:embed="rId3"/>
          <a:srcRect l="54540" r="-1" b="-1"/>
          <a:stretch/>
        </p:blipFill>
        <p:spPr>
          <a:xfrm>
            <a:off x="7521283" y="10"/>
            <a:ext cx="4670717" cy="6857990"/>
          </a:xfrm>
          <a:prstGeom prst="rect">
            <a:avLst/>
          </a:prstGeom>
        </p:spPr>
      </p:pic>
      <p:pic>
        <p:nvPicPr>
          <p:cNvPr id="5" name="Imagem 4" descr="Uma imagem contendo desenho&#10;&#10;Descrição gerada automaticamente">
            <a:extLst>
              <a:ext uri="{FF2B5EF4-FFF2-40B4-BE49-F238E27FC236}">
                <a16:creationId xmlns:a16="http://schemas.microsoft.com/office/drawing/2014/main" xmlns="" id="{E58D1CEF-7528-4DB5-AC50-D03B7D5315B6}"/>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1754646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1BB56EB9-078F-4952-AC1F-149C7A0AE4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E8228E56-3DA6-604C-8329-AAA678863105}"/>
              </a:ext>
            </a:extLst>
          </p:cNvPr>
          <p:cNvSpPr>
            <a:spLocks noGrp="1"/>
          </p:cNvSpPr>
          <p:nvPr>
            <p:ph type="title"/>
          </p:nvPr>
        </p:nvSpPr>
        <p:spPr>
          <a:xfrm>
            <a:off x="4382726" y="812929"/>
            <a:ext cx="7225073" cy="1280566"/>
          </a:xfrm>
        </p:spPr>
        <p:txBody>
          <a:bodyPr>
            <a:noAutofit/>
          </a:bodyPr>
          <a:lstStyle/>
          <a:p>
            <a:pPr>
              <a:lnSpc>
                <a:spcPct val="100000"/>
              </a:lnSpc>
            </a:pPr>
            <a:r>
              <a:rPr lang="hu-HU" sz="2800" b="1" dirty="0" smtClean="0">
                <a:solidFill>
                  <a:schemeClr val="tx2"/>
                </a:solidFill>
                <a:latin typeface="Avenir Next" panose="020B0503020202020204" pitchFamily="34" charset="0"/>
              </a:rPr>
              <a:t>AZ ÉRZELMI </a:t>
            </a:r>
            <a:r>
              <a:rPr lang="hu-HU" sz="2800" b="1" dirty="0" smtClean="0">
                <a:solidFill>
                  <a:schemeClr val="tx2">
                    <a:lumMod val="75000"/>
                    <a:lumOff val="25000"/>
                  </a:schemeClr>
                </a:solidFill>
                <a:latin typeface="Avenir Next" panose="020B0503020202020204" pitchFamily="34" charset="0"/>
              </a:rPr>
              <a:t>BÁNTALMAZÁS </a:t>
            </a:r>
            <a:r>
              <a:rPr lang="hu-HU" sz="2800" b="1" dirty="0" smtClean="0">
                <a:solidFill>
                  <a:schemeClr val="tx1"/>
                </a:solidFill>
                <a:latin typeface="Avenir Next" panose="020B0503020202020204" pitchFamily="34" charset="0"/>
              </a:rPr>
              <a:t>GYAKORISÁGA</a:t>
            </a:r>
            <a:r>
              <a:rPr lang="hu-HU" sz="2800" b="1" dirty="0" smtClean="0">
                <a:solidFill>
                  <a:schemeClr val="tx2">
                    <a:lumMod val="75000"/>
                    <a:lumOff val="25000"/>
                  </a:schemeClr>
                </a:solidFill>
                <a:latin typeface="Avenir Next" panose="020B0503020202020204" pitchFamily="34" charset="0"/>
              </a:rPr>
              <a:t> A KERESZTÉNYEK KÖZÖTT</a:t>
            </a:r>
            <a:endParaRPr lang="hu-HU" sz="2800" dirty="0">
              <a:solidFill>
                <a:schemeClr val="tx2"/>
              </a:solidFill>
              <a:latin typeface="Avenir Next" panose="020B0503020202020204" pitchFamily="34" charset="0"/>
            </a:endParaRPr>
          </a:p>
        </p:txBody>
      </p:sp>
      <p:sp>
        <p:nvSpPr>
          <p:cNvPr id="11" name="Rectangle 10">
            <a:extLst>
              <a:ext uri="{FF2B5EF4-FFF2-40B4-BE49-F238E27FC236}">
                <a16:creationId xmlns:a16="http://schemas.microsoft.com/office/drawing/2014/main" xmlns="" id="{10058680-D07C-4893-B2B7-91543F18AB3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6534" y="472603"/>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xmlns="" id="{7B42427A-0A1F-4A55-8705-D9179F1E0C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Rectangle 14">
            <a:extLst>
              <a:ext uri="{FF2B5EF4-FFF2-40B4-BE49-F238E27FC236}">
                <a16:creationId xmlns:a16="http://schemas.microsoft.com/office/drawing/2014/main" xmlns="" id="{EE54A6FE-D8CB-48A3-900B-053D4EBD3B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4" name="Picture 3" descr="A picture containing red, sitting, holding, computer&#10;&#10;Description automatically generated">
            <a:extLst>
              <a:ext uri="{FF2B5EF4-FFF2-40B4-BE49-F238E27FC236}">
                <a16:creationId xmlns:a16="http://schemas.microsoft.com/office/drawing/2014/main" xmlns="" id="{FD099891-407C-4E43-A5BC-905C0511A461}"/>
              </a:ext>
            </a:extLst>
          </p:cNvPr>
          <p:cNvPicPr>
            <a:picLocks noChangeAspect="1"/>
          </p:cNvPicPr>
          <p:nvPr/>
        </p:nvPicPr>
        <p:blipFill rotWithShape="1">
          <a:blip r:embed="rId3"/>
          <a:srcRect l="57190" r="-1" b="-1"/>
          <a:stretch/>
        </p:blipFill>
        <p:spPr>
          <a:xfrm>
            <a:off x="446534" y="601201"/>
            <a:ext cx="3703320" cy="5774200"/>
          </a:xfrm>
          <a:prstGeom prst="rect">
            <a:avLst/>
          </a:prstGeom>
        </p:spPr>
      </p:pic>
      <p:sp>
        <p:nvSpPr>
          <p:cNvPr id="3" name="Content Placeholder 2">
            <a:extLst>
              <a:ext uri="{FF2B5EF4-FFF2-40B4-BE49-F238E27FC236}">
                <a16:creationId xmlns:a16="http://schemas.microsoft.com/office/drawing/2014/main" xmlns="" id="{392659EA-54CC-D848-B193-7812E7938081}"/>
              </a:ext>
            </a:extLst>
          </p:cNvPr>
          <p:cNvSpPr>
            <a:spLocks noGrp="1"/>
          </p:cNvSpPr>
          <p:nvPr>
            <p:ph idx="1"/>
          </p:nvPr>
        </p:nvSpPr>
        <p:spPr>
          <a:xfrm>
            <a:off x="4596388" y="2354227"/>
            <a:ext cx="6664446" cy="3462369"/>
          </a:xfrm>
        </p:spPr>
        <p:txBody>
          <a:bodyPr>
            <a:normAutofit/>
          </a:bodyPr>
          <a:lstStyle/>
          <a:p>
            <a:r>
              <a:rPr lang="hu-HU" sz="2000" b="1" dirty="0"/>
              <a:t>az </a:t>
            </a:r>
            <a:r>
              <a:rPr lang="hu-HU" sz="2000" b="1" dirty="0" smtClean="0"/>
              <a:t>Adventista </a:t>
            </a:r>
            <a:r>
              <a:rPr lang="hu-HU" sz="2000" b="1" dirty="0"/>
              <a:t>Egészségügyi tanulmány-2. </a:t>
            </a:r>
            <a:r>
              <a:rPr lang="hu-HU" sz="2000" dirty="0"/>
              <a:t>10 283 észak-Amerikai Hetednapi Adventista felnőtt részvételével feltárta a gyermekkori érzelmi bántalmazás előfordulásának gyakoriságát</a:t>
            </a:r>
            <a:r>
              <a:rPr lang="hu-HU" sz="2000" dirty="0" smtClean="0"/>
              <a:t>. </a:t>
            </a:r>
            <a:r>
              <a:rPr lang="hu-HU" sz="2000" b="1" dirty="0" smtClean="0"/>
              <a:t>A </a:t>
            </a:r>
            <a:r>
              <a:rPr lang="hu-HU" sz="2000" b="1" dirty="0"/>
              <a:t>tanulmány szerint a nők 39%-a, és a férfiak 35%-a számolt be a szüleitől (anya, vagy apa) 18 éves kora előtt elszenvedett érzelmi bántalmazásról. </a:t>
            </a:r>
          </a:p>
        </p:txBody>
      </p:sp>
      <p:pic>
        <p:nvPicPr>
          <p:cNvPr id="10" name="Imagem 9" descr="Fundo preto com letras brancas&#10;&#10;Descrição gerada automaticamente">
            <a:extLst>
              <a:ext uri="{FF2B5EF4-FFF2-40B4-BE49-F238E27FC236}">
                <a16:creationId xmlns:a16="http://schemas.microsoft.com/office/drawing/2014/main" xmlns="" id="{BD01368C-9C92-4FC4-8217-33BA16DA265E}"/>
              </a:ext>
            </a:extLst>
          </p:cNvPr>
          <p:cNvPicPr>
            <a:picLocks noChangeAspect="1"/>
          </p:cNvPicPr>
          <p:nvPr/>
        </p:nvPicPr>
        <p:blipFill>
          <a:blip r:embed="rId4"/>
          <a:stretch>
            <a:fillRect/>
          </a:stretch>
        </p:blipFill>
        <p:spPr>
          <a:xfrm>
            <a:off x="11428785" y="6048078"/>
            <a:ext cx="539948" cy="539948"/>
          </a:xfrm>
          <a:prstGeom prst="rect">
            <a:avLst/>
          </a:prstGeom>
        </p:spPr>
      </p:pic>
    </p:spTree>
    <p:extLst>
      <p:ext uri="{BB962C8B-B14F-4D97-AF65-F5344CB8AC3E}">
        <p14:creationId xmlns:p14="http://schemas.microsoft.com/office/powerpoint/2010/main" val="772697238"/>
      </p:ext>
    </p:extLst>
  </p:cSld>
  <p:clrMapOvr>
    <a:masterClrMapping/>
  </p:clrMapOvr>
</p:sld>
</file>

<file path=ppt/theme/theme1.xml><?xml version="1.0" encoding="utf-8"?>
<a:theme xmlns:a="http://schemas.openxmlformats.org/drawingml/2006/main" name="DividendVTI">
  <a:themeElements>
    <a:clrScheme name="AnalogousFromRegularSeedLeftStep">
      <a:dk1>
        <a:srgbClr val="000000"/>
      </a:dk1>
      <a:lt1>
        <a:srgbClr val="FFFFFF"/>
      </a:lt1>
      <a:dk2>
        <a:srgbClr val="24413A"/>
      </a:dk2>
      <a:lt2>
        <a:srgbClr val="EFECEB"/>
      </a:lt2>
      <a:accent1>
        <a:srgbClr val="46AFCA"/>
      </a:accent1>
      <a:accent2>
        <a:srgbClr val="33B398"/>
      </a:accent2>
      <a:accent3>
        <a:srgbClr val="40B76C"/>
      </a:accent3>
      <a:accent4>
        <a:srgbClr val="3AB834"/>
      </a:accent4>
      <a:accent5>
        <a:srgbClr val="72B13D"/>
      </a:accent5>
      <a:accent6>
        <a:srgbClr val="9BAA30"/>
      </a:accent6>
      <a:hlink>
        <a:srgbClr val="C76E57"/>
      </a:hlink>
      <a:folHlink>
        <a:srgbClr val="878787"/>
      </a:folHlink>
    </a:clrScheme>
    <a:fontScheme name="Dividend">
      <a:majorFont>
        <a:latin typeface="Arial Nova Ligh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ova Ligh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580</TotalTime>
  <Words>2084</Words>
  <Application>Microsoft Office PowerPoint</Application>
  <PresentationFormat>Szélesvásznú</PresentationFormat>
  <Paragraphs>172</Paragraphs>
  <Slides>23</Slides>
  <Notes>23</Notes>
  <HiddenSlides>0</HiddenSlides>
  <MMClips>0</MMClips>
  <ScaleCrop>false</ScaleCrop>
  <HeadingPairs>
    <vt:vector size="6" baseType="variant">
      <vt:variant>
        <vt:lpstr>Használt betűtípusok</vt:lpstr>
      </vt:variant>
      <vt:variant>
        <vt:i4>7</vt:i4>
      </vt:variant>
      <vt:variant>
        <vt:lpstr>Téma</vt:lpstr>
      </vt:variant>
      <vt:variant>
        <vt:i4>1</vt:i4>
      </vt:variant>
      <vt:variant>
        <vt:lpstr>Diacímek</vt:lpstr>
      </vt:variant>
      <vt:variant>
        <vt:i4>23</vt:i4>
      </vt:variant>
    </vt:vector>
  </HeadingPairs>
  <TitlesOfParts>
    <vt:vector size="31" baseType="lpstr">
      <vt:lpstr>Arial</vt:lpstr>
      <vt:lpstr>Arial Nova Light</vt:lpstr>
      <vt:lpstr>Avenir Next</vt:lpstr>
      <vt:lpstr>Book Antiqua</vt:lpstr>
      <vt:lpstr>Calibri</vt:lpstr>
      <vt:lpstr>Times New Roman</vt:lpstr>
      <vt:lpstr>Wingdings 2</vt:lpstr>
      <vt:lpstr>DividendVTI</vt:lpstr>
      <vt:lpstr>a bántalmazás sebhelyei Tehetünk-e többet?  (Szeminárium) </vt:lpstr>
      <vt:lpstr>Történet</vt:lpstr>
      <vt:lpstr>PowerPoint bemutató</vt:lpstr>
      <vt:lpstr>A BÁNTALMAZÁS FORMÁI</vt:lpstr>
      <vt:lpstr>PowerPoint bemutató</vt:lpstr>
      <vt:lpstr>ÁLTALÁNOS, MÉGsem könnyű felismerni </vt:lpstr>
      <vt:lpstr>az érzelmi bántalmazás felismerése </vt:lpstr>
      <vt:lpstr>az érzelmi bántalmazás felismerése </vt:lpstr>
      <vt:lpstr>AZ ÉRZELMI BÁNTALMAZÁS GYAKORISÁGA A KERESZTÉNYEK KÖZÖTT</vt:lpstr>
      <vt:lpstr>ÉRZELMI BÁNTALMAZÁS  KONTRA KONFLIKTUS </vt:lpstr>
      <vt:lpstr>PowerPoint bemutató</vt:lpstr>
      <vt:lpstr>HOGYAN SEGÍTHETÜNK REAGÁLNI A LÉLEKTANI BÁNTALMAZÁS ELSZENVEDŐJÉNEK? </vt:lpstr>
      <vt:lpstr>1. FIGYELJÜK MEG A BÁNTALMAZÓ TAKTIKÁJÁT ÉS tanuljunk önvédelmet! </vt:lpstr>
      <vt:lpstr>2. ÁLLÍTSUNK FEL  Egészséges határokat!  </vt:lpstr>
      <vt:lpstr>3. ÉPÍTSÜK   önértékelésünket és önbecsülésünket!</vt:lpstr>
      <vt:lpstr>4. kérjünk segítséget szakképzett tanácsadótól! </vt:lpstr>
      <vt:lpstr>5. KERESSÜNK VIGASZT ÉS GYÓGYULÁST istennél, és tőle kérjünk bölcsességet!  </vt:lpstr>
      <vt:lpstr>tehetünk-e  még többet? </vt:lpstr>
      <vt:lpstr>PowerPoint bemutató</vt:lpstr>
      <vt:lpstr>az egészségtényező </vt:lpstr>
      <vt:lpstr>PowerPoint bemutató</vt:lpstr>
      <vt:lpstr>A KÉPVISELET - TÉNYEZŐ </vt:lpstr>
      <vt:lpstr>PowerPoint bemutató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wounds of abuse Can We do More?</dc:title>
  <dc:creator>Arrais, Raquel</dc:creator>
  <cp:lastModifiedBy>Bea</cp:lastModifiedBy>
  <cp:revision>72</cp:revision>
  <dcterms:created xsi:type="dcterms:W3CDTF">2020-04-14T13:18:25Z</dcterms:created>
  <dcterms:modified xsi:type="dcterms:W3CDTF">2020-10-11T12:06:43Z</dcterms:modified>
</cp:coreProperties>
</file>