
<file path=[Content_Types].xml><?xml version="1.0" encoding="utf-8"?>
<Types xmlns="http://schemas.openxmlformats.org/package/2006/content-types">
  <Default Extension="asf" ContentType="video/x-ms-as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16" r:id="rId3"/>
    <p:sldId id="257" r:id="rId4"/>
    <p:sldId id="262" r:id="rId5"/>
    <p:sldId id="264" r:id="rId6"/>
    <p:sldId id="265" r:id="rId7"/>
    <p:sldId id="294" r:id="rId8"/>
    <p:sldId id="295" r:id="rId9"/>
    <p:sldId id="296" r:id="rId10"/>
    <p:sldId id="269" r:id="rId11"/>
    <p:sldId id="270" r:id="rId12"/>
    <p:sldId id="258" r:id="rId13"/>
    <p:sldId id="261" r:id="rId14"/>
    <p:sldId id="263" r:id="rId15"/>
    <p:sldId id="289" r:id="rId16"/>
    <p:sldId id="266" r:id="rId17"/>
    <p:sldId id="271" r:id="rId18"/>
    <p:sldId id="267" r:id="rId19"/>
    <p:sldId id="273" r:id="rId20"/>
    <p:sldId id="274" r:id="rId21"/>
    <p:sldId id="281" r:id="rId22"/>
    <p:sldId id="282" r:id="rId23"/>
    <p:sldId id="284" r:id="rId24"/>
    <p:sldId id="283" r:id="rId25"/>
    <p:sldId id="285" r:id="rId26"/>
    <p:sldId id="286" r:id="rId27"/>
    <p:sldId id="288" r:id="rId28"/>
    <p:sldId id="297" r:id="rId29"/>
    <p:sldId id="311" r:id="rId30"/>
    <p:sldId id="280" r:id="rId31"/>
    <p:sldId id="313" r:id="rId32"/>
    <p:sldId id="310" r:id="rId33"/>
    <p:sldId id="314" r:id="rId34"/>
    <p:sldId id="317" r:id="rId35"/>
    <p:sldId id="312" r:id="rId36"/>
    <p:sldId id="31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2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Newbold Church Combined Survey Results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Max factor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Empowering Leadership</c:v>
                </c:pt>
                <c:pt idx="1">
                  <c:v>Gift-based Ministry</c:v>
                </c:pt>
                <c:pt idx="2">
                  <c:v>Passionate Spirituality</c:v>
                </c:pt>
                <c:pt idx="3">
                  <c:v>Effective Organisation &amp; Structures</c:v>
                </c:pt>
                <c:pt idx="4">
                  <c:v>Inspiring Worship Services</c:v>
                </c:pt>
                <c:pt idx="5">
                  <c:v>Holistic Small Group Ministry</c:v>
                </c:pt>
                <c:pt idx="6">
                  <c:v>Need-oriented Evangelism</c:v>
                </c:pt>
                <c:pt idx="7">
                  <c:v>Loving Relationships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4250</c:v>
                </c:pt>
                <c:pt idx="1">
                  <c:v>4250</c:v>
                </c:pt>
                <c:pt idx="2">
                  <c:v>4250</c:v>
                </c:pt>
                <c:pt idx="3">
                  <c:v>4250</c:v>
                </c:pt>
                <c:pt idx="4">
                  <c:v>4250</c:v>
                </c:pt>
                <c:pt idx="5">
                  <c:v>4250</c:v>
                </c:pt>
                <c:pt idx="6">
                  <c:v>4250</c:v>
                </c:pt>
                <c:pt idx="7">
                  <c:v>4250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D-49C4-B4C8-ABE7380BC3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148464"/>
        <c:axId val="521993616"/>
      </c:barChar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Answers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2.27272727272727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CD-49C4-B4C8-ABE7380BC3EF}"/>
                </c:ext>
              </c:extLst>
            </c:dLbl>
            <c:dLbl>
              <c:idx val="7"/>
              <c:layout>
                <c:manualLayout>
                  <c:x val="0"/>
                  <c:y val="-2.0202020202020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CD-49C4-B4C8-ABE7380BC3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Empowering Leadership</c:v>
                </c:pt>
                <c:pt idx="1">
                  <c:v>Gift-based Ministry</c:v>
                </c:pt>
                <c:pt idx="2">
                  <c:v>Passionate Spirituality</c:v>
                </c:pt>
                <c:pt idx="3">
                  <c:v>Effective Organisation &amp; Structures</c:v>
                </c:pt>
                <c:pt idx="4">
                  <c:v>Inspiring Worship Services</c:v>
                </c:pt>
                <c:pt idx="5">
                  <c:v>Holistic Small Group Ministry</c:v>
                </c:pt>
                <c:pt idx="6">
                  <c:v>Need-oriented Evangelism</c:v>
                </c:pt>
                <c:pt idx="7">
                  <c:v>Loving Relationships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3029</c:v>
                </c:pt>
                <c:pt idx="1">
                  <c:v>2785</c:v>
                </c:pt>
                <c:pt idx="2">
                  <c:v>3326</c:v>
                </c:pt>
                <c:pt idx="3">
                  <c:v>2654</c:v>
                </c:pt>
                <c:pt idx="4">
                  <c:v>3098</c:v>
                </c:pt>
                <c:pt idx="5">
                  <c:v>2168</c:v>
                </c:pt>
                <c:pt idx="6">
                  <c:v>2929</c:v>
                </c:pt>
                <c:pt idx="7">
                  <c:v>2675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CD-49C4-B4C8-ABE7380BC3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2174464"/>
        <c:axId val="52199028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Minimum factor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Empowering Leadership</c:v>
                </c:pt>
                <c:pt idx="1">
                  <c:v>Gift-based Ministry</c:v>
                </c:pt>
                <c:pt idx="2">
                  <c:v>Passionate Spirituality</c:v>
                </c:pt>
                <c:pt idx="3">
                  <c:v>Effective Organisation &amp; Structures</c:v>
                </c:pt>
                <c:pt idx="4">
                  <c:v>Inspiring Worship Services</c:v>
                </c:pt>
                <c:pt idx="5">
                  <c:v>Holistic Small Group Ministry</c:v>
                </c:pt>
                <c:pt idx="6">
                  <c:v>Need-oriented Evangelism</c:v>
                </c:pt>
                <c:pt idx="7">
                  <c:v>Loving Relationships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2762.5</c:v>
                </c:pt>
                <c:pt idx="1">
                  <c:v>2762.5</c:v>
                </c:pt>
                <c:pt idx="2">
                  <c:v>2762.5</c:v>
                </c:pt>
                <c:pt idx="3">
                  <c:v>2762.5</c:v>
                </c:pt>
                <c:pt idx="4">
                  <c:v>2762.5</c:v>
                </c:pt>
                <c:pt idx="5">
                  <c:v>2762.5</c:v>
                </c:pt>
                <c:pt idx="6">
                  <c:v>2762.5</c:v>
                </c:pt>
                <c:pt idx="7">
                  <c:v>2762.5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CD-49C4-B4C8-ABE7380BC3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2148464"/>
        <c:axId val="521993616"/>
      </c:lineChart>
      <c:catAx>
        <c:axId val="47214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993616"/>
        <c:crosses val="autoZero"/>
        <c:auto val="1"/>
        <c:lblAlgn val="ctr"/>
        <c:lblOffset val="100"/>
        <c:noMultiLvlLbl val="0"/>
      </c:catAx>
      <c:valAx>
        <c:axId val="52199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148464"/>
        <c:crosses val="autoZero"/>
        <c:crossBetween val="between"/>
      </c:valAx>
      <c:valAx>
        <c:axId val="52199028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472174464"/>
        <c:crosses val="max"/>
        <c:crossBetween val="between"/>
      </c:valAx>
      <c:catAx>
        <c:axId val="4721744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19902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9D108-E860-47A4-BD09-1F33C84EDC75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46743-048C-4C0D-B06F-4D3BD070F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44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80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19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614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418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269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68E1E-5F3D-4177-958F-F9CFF42DD0A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49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20FB-8E40-49E5-A625-1115F7481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EAA72-E743-4EE3-8CAD-1408A214E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99D7B-32ED-4B53-A279-9BCFFF4C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89B4D-B410-4C8D-90BC-30FDE6377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38AC-9C1D-4FBD-AB01-73507D48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97979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AA9D-682C-4F46-A4AD-6A95C91A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F5095C-24A8-4AE8-BB8C-57D61B630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FC4-EAD3-4705-8CCF-48789428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36521-79D5-4F4C-BF8C-0FE49A38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61CF2-2543-4B8C-8C2C-65BFCC49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89380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BCF832-C6D8-4746-9FD1-61251D763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F4617-E582-42C8-9576-520BE39D3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F678E-212B-4FAC-A607-827069C0E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5FBF-709C-4FE4-ABF4-D95D649D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58BA5-86B1-4636-8388-6A9C8B04C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0249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D3C7-4105-4DBF-BA7F-EDAB3960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26E56-B9E4-4405-ADB1-ED99EE1C8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A0026-A34A-4C6C-9B37-BA4B6825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B358A-4E8E-40C1-AEEB-33D1C6F1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7ECD2-2FC4-48DF-9EBA-B57BC959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7563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597-B78F-4BE5-9AA4-84E522AC8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2C8F9-2734-4304-A513-F40CAF969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D0190-06A3-49F3-93D8-7B796E16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1B0A3-B60E-4165-8882-00BB2BCB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EDEF6-021B-460F-A3CB-813F5939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7437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3786-4713-4D0E-BAC0-914F36A3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E5181-5804-4FF9-86AA-1164DA95F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8BCDB-FFEA-4539-91F2-58AEC7C94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F6762-AA47-430E-8C28-7EA4AD7F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C142F-CCA6-4E0E-A820-B00C87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5DF66-F9E8-4CCC-9DCA-2DB5F3C97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7930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2352-AEFC-4774-9940-F1FC79E6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E182-5A45-4ACA-82A5-BF25CC550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6DB00-3F46-4741-9C2B-8181ABD4B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E3EA4-3A88-4341-8796-2924E47CCA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572C2-BDBD-4BEB-8047-ADDB007777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7B292-35D5-4EAB-A47A-DE6E96C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3E0DF8-6B35-4352-BC92-D04E256A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EE584-6946-4E07-8D73-8A204174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3889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4D0A-A973-4591-9AA9-2707CE87A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B41223-333B-4105-8997-159AB548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1F682-491B-466D-AEE7-3C5A0FBB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3D12C-27FE-4BB4-85D0-4E3B029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1095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95A02-164E-4699-8095-99A273F20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554367-6D82-47C6-B90B-0574079BC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C63A8-A0FE-4BFF-B3DC-F8A983DA9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64082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FDC7-CBD6-4985-B154-C02EEC7A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125D7-AEAD-4E51-A53B-CAF147EE5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62190-0FA2-4E7D-A250-B0CDA04C2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87974-3565-49CC-8C7D-8E22A491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71353-BC3B-4A61-A5D4-E5A7D2CA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0FDAE-CC5B-454C-9150-A614EADF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5781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7681-42DB-4CB9-975A-889E55685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27617A-0D17-4A32-A09F-5E30AE42A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ADB61-560A-4DA6-A818-70B3649BD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9029C-6E37-455C-90DA-DC8EA1686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F609E-4121-4EA9-939C-3920378E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03CF5-4590-4ABB-A647-F8F4F4B01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0843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32DACC-2B5B-4367-875A-CDD10BA3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AF5E2-CCF6-42D3-8CE2-31EEEB335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E18AD-3611-4653-8DE0-27B972C63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0678-F287-460E-A0E1-447AF03908A0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80D1-1947-4F12-ACAD-9E972B3EE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DD37B-A4A2-4171-B183-0340DA500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F836E-5D0D-45D3-B6FD-D331D6022F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50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mall Christian Communities - Diocese of Saskatoon">
            <a:extLst>
              <a:ext uri="{FF2B5EF4-FFF2-40B4-BE49-F238E27FC236}">
                <a16:creationId xmlns:a16="http://schemas.microsoft.com/office/drawing/2014/main" id="{0DA75128-3E56-85A9-09F8-8F7F14CC1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 b="11135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2A30C-B905-4186-AD58-A58B4D796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Kiscsoportok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vezetésének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alapjai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szombatiskola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kontextusában</a:t>
            </a:r>
            <a:endParaRPr lang="en-GB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4BF49-C214-4EED-9E23-2C1A36E71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FFFFFF"/>
                </a:solidFill>
              </a:rPr>
              <a:t>Szombatiskolai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Tanítók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képzése</a:t>
            </a:r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9265976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en-US" sz="3600" b="1" dirty="0" err="1"/>
              <a:t>Kiscsoportok</a:t>
            </a:r>
            <a:r>
              <a:rPr lang="en-US" sz="3600" b="1" dirty="0"/>
              <a:t>: „</a:t>
            </a:r>
            <a:r>
              <a:rPr lang="en-US" sz="3600" b="1" dirty="0" err="1"/>
              <a:t>Szeresd</a:t>
            </a:r>
            <a:r>
              <a:rPr lang="en-US" sz="3600" b="1" dirty="0"/>
              <a:t> </a:t>
            </a:r>
            <a:r>
              <a:rPr lang="en-US" sz="3600" b="1" dirty="0" err="1"/>
              <a:t>felebarátodat</a:t>
            </a:r>
            <a:r>
              <a:rPr lang="en-US" sz="3600" b="1" dirty="0"/>
              <a:t>, mint </a:t>
            </a:r>
            <a:r>
              <a:rPr lang="en-US" sz="3600" b="1" dirty="0" err="1"/>
              <a:t>önmagadat</a:t>
            </a:r>
            <a:r>
              <a:rPr lang="en-US" sz="3600" b="1" dirty="0"/>
              <a:t>”</a:t>
            </a:r>
            <a:endParaRPr lang="en-GB" sz="7200" b="1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912242" y="2179677"/>
            <a:ext cx="7060683" cy="4358281"/>
          </a:xfrm>
        </p:spPr>
        <p:txBody>
          <a:bodyPr>
            <a:noAutofit/>
          </a:bodyPr>
          <a:lstStyle/>
          <a:p>
            <a:r>
              <a:rPr lang="en-US" sz="2400" b="1" dirty="0" err="1"/>
              <a:t>Kiscsoportok</a:t>
            </a:r>
            <a:r>
              <a:rPr lang="en-US" sz="2400" b="1" dirty="0"/>
              <a:t>/</a:t>
            </a:r>
            <a:r>
              <a:rPr lang="en-US" sz="2400" b="1" dirty="0" err="1"/>
              <a:t>otthoni</a:t>
            </a:r>
            <a:r>
              <a:rPr lang="en-US" sz="2400" b="1" dirty="0"/>
              <a:t> </a:t>
            </a:r>
            <a:r>
              <a:rPr lang="en-US" sz="2400" b="1" dirty="0" err="1"/>
              <a:t>csoportok</a:t>
            </a:r>
            <a:r>
              <a:rPr lang="en-US" sz="2400" b="1" dirty="0"/>
              <a:t>: </a:t>
            </a:r>
            <a:r>
              <a:rPr lang="en-US" sz="2400" b="1" dirty="0" err="1"/>
              <a:t>Kapcsolatok</a:t>
            </a:r>
            <a:r>
              <a:rPr lang="en-US" sz="2400" b="1" dirty="0"/>
              <a:t> </a:t>
            </a:r>
            <a:r>
              <a:rPr lang="en-US" sz="2400" b="1" dirty="0" err="1"/>
              <a:t>építése</a:t>
            </a:r>
            <a:endParaRPr lang="en-US" sz="2400" dirty="0"/>
          </a:p>
          <a:p>
            <a:r>
              <a:rPr lang="en-US" sz="2400" b="1" dirty="0" err="1"/>
              <a:t>Helyszín</a:t>
            </a:r>
            <a:r>
              <a:rPr lang="en-US" sz="2400" dirty="0"/>
              <a:t>: A </a:t>
            </a:r>
            <a:r>
              <a:rPr lang="en-US" sz="2400" dirty="0" err="1"/>
              <a:t>helyi</a:t>
            </a:r>
            <a:r>
              <a:rPr lang="en-US" sz="2400" dirty="0"/>
              <a:t> </a:t>
            </a:r>
            <a:r>
              <a:rPr lang="en-US" sz="2400" dirty="0" err="1"/>
              <a:t>közösségben</a:t>
            </a:r>
            <a:r>
              <a:rPr lang="en-US" sz="2400" dirty="0"/>
              <a:t>, </a:t>
            </a:r>
            <a:r>
              <a:rPr lang="en-US" sz="2400" dirty="0" err="1"/>
              <a:t>gyülekezeti</a:t>
            </a:r>
            <a:r>
              <a:rPr lang="en-US" sz="2400" dirty="0"/>
              <a:t> </a:t>
            </a:r>
            <a:r>
              <a:rPr lang="en-US" sz="2400" dirty="0" err="1"/>
              <a:t>tagok</a:t>
            </a:r>
            <a:r>
              <a:rPr lang="en-US" sz="2400" dirty="0"/>
              <a:t> </a:t>
            </a:r>
            <a:r>
              <a:rPr lang="en-US" sz="2400" dirty="0" err="1"/>
              <a:t>otthonaiban</a:t>
            </a:r>
            <a:r>
              <a:rPr lang="en-US" sz="2400" dirty="0"/>
              <a:t> </a:t>
            </a:r>
            <a:r>
              <a:rPr lang="en-US" sz="2400" dirty="0" err="1"/>
              <a:t>találkoznak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Házigazdák</a:t>
            </a:r>
            <a:r>
              <a:rPr lang="en-US" sz="2400" dirty="0"/>
              <a:t>: </a:t>
            </a:r>
            <a:r>
              <a:rPr lang="en-US" sz="2400" dirty="0" err="1"/>
              <a:t>Felkészített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elkötelezett</a:t>
            </a:r>
            <a:r>
              <a:rPr lang="en-US" sz="2400" dirty="0"/>
              <a:t> </a:t>
            </a:r>
            <a:r>
              <a:rPr lang="en-US" sz="2400" dirty="0" err="1"/>
              <a:t>tagok</a:t>
            </a:r>
            <a:r>
              <a:rPr lang="en-US" sz="2400" dirty="0"/>
              <a:t> </a:t>
            </a:r>
            <a:r>
              <a:rPr lang="en-US" sz="2400" dirty="0" err="1"/>
              <a:t>nyitják</a:t>
            </a:r>
            <a:r>
              <a:rPr lang="en-US" sz="2400" dirty="0"/>
              <a:t> meg </a:t>
            </a:r>
            <a:r>
              <a:rPr lang="en-US" sz="2400" dirty="0" err="1"/>
              <a:t>otthonaikat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szívüket</a:t>
            </a:r>
            <a:r>
              <a:rPr lang="en-US" sz="2400" dirty="0"/>
              <a:t> </a:t>
            </a:r>
            <a:r>
              <a:rPr lang="en-US" sz="2400" dirty="0" err="1"/>
              <a:t>egymás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egyházon</a:t>
            </a:r>
            <a:r>
              <a:rPr lang="en-US" sz="2400" dirty="0"/>
              <a:t> </a:t>
            </a:r>
            <a:r>
              <a:rPr lang="en-US" sz="2400" dirty="0" err="1"/>
              <a:t>kívüliek</a:t>
            </a:r>
            <a:r>
              <a:rPr lang="en-US" sz="2400" dirty="0"/>
              <a:t> </a:t>
            </a:r>
            <a:r>
              <a:rPr lang="en-US" sz="2400" dirty="0" err="1"/>
              <a:t>számára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Környezet</a:t>
            </a:r>
            <a:r>
              <a:rPr lang="en-US" sz="2400" dirty="0"/>
              <a:t>: </a:t>
            </a:r>
            <a:r>
              <a:rPr lang="en-US" sz="2400" dirty="0" err="1"/>
              <a:t>Barátságos</a:t>
            </a:r>
            <a:r>
              <a:rPr lang="en-US" sz="2400" dirty="0"/>
              <a:t>, </a:t>
            </a:r>
            <a:r>
              <a:rPr lang="en-US" sz="2400" dirty="0" err="1"/>
              <a:t>biztonságos</a:t>
            </a:r>
            <a:r>
              <a:rPr lang="en-US" sz="2400" dirty="0"/>
              <a:t> </a:t>
            </a:r>
            <a:r>
              <a:rPr lang="en-US" sz="2400" dirty="0" err="1"/>
              <a:t>légkör</a:t>
            </a:r>
            <a:r>
              <a:rPr lang="en-US" sz="2400" dirty="0"/>
              <a:t>, </a:t>
            </a:r>
            <a:r>
              <a:rPr lang="en-US" sz="2400" dirty="0" err="1"/>
              <a:t>amely</a:t>
            </a:r>
            <a:r>
              <a:rPr lang="en-US" sz="2400" dirty="0"/>
              <a:t> </a:t>
            </a:r>
            <a:r>
              <a:rPr lang="en-US" sz="2400" dirty="0" err="1"/>
              <a:t>meghívó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nem</a:t>
            </a:r>
            <a:r>
              <a:rPr lang="en-US" sz="2400" dirty="0"/>
              <a:t> </a:t>
            </a:r>
            <a:r>
              <a:rPr lang="en-US" sz="2400" dirty="0" err="1"/>
              <a:t>fenyegető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Kapcsolatok</a:t>
            </a:r>
            <a:r>
              <a:rPr lang="en-US" sz="2400" dirty="0"/>
              <a:t>: </a:t>
            </a:r>
            <a:r>
              <a:rPr lang="en-US" sz="2400" dirty="0" err="1"/>
              <a:t>Lehetőség</a:t>
            </a:r>
            <a:r>
              <a:rPr lang="en-US" sz="2400" dirty="0"/>
              <a:t> a </a:t>
            </a:r>
            <a:r>
              <a:rPr lang="en-US" sz="2400" dirty="0" err="1"/>
              <a:t>felelősségteljes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őszinte</a:t>
            </a:r>
            <a:r>
              <a:rPr lang="en-US" sz="2400" dirty="0"/>
              <a:t> </a:t>
            </a:r>
            <a:r>
              <a:rPr lang="en-US" sz="2400" dirty="0" err="1"/>
              <a:t>kapcsolatok</a:t>
            </a:r>
            <a:r>
              <a:rPr lang="en-US" sz="2400" dirty="0"/>
              <a:t> </a:t>
            </a:r>
            <a:r>
              <a:rPr lang="en-US" sz="2400" dirty="0" err="1"/>
              <a:t>kialakítására</a:t>
            </a:r>
            <a:r>
              <a:rPr lang="en-US" sz="2400" dirty="0"/>
              <a:t> </a:t>
            </a:r>
            <a:r>
              <a:rPr lang="en-US" sz="2400" dirty="0" err="1"/>
              <a:t>egymással</a:t>
            </a:r>
            <a:r>
              <a:rPr lang="en-US" sz="24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r="2198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488" name="Straight Connector 2048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67E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98820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defRPr/>
            </a:pPr>
            <a:r>
              <a:rPr lang="hu-HU" sz="2600" b="1" dirty="0">
                <a:solidFill>
                  <a:schemeClr val="bg1"/>
                </a:solidFill>
              </a:rPr>
              <a:t>Jönni fognak</a:t>
            </a:r>
            <a:r>
              <a:rPr lang="en-US" sz="2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pic>
        <p:nvPicPr>
          <p:cNvPr id="4" name="He's got the whole world in his hands-Adidas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5375" y="339300"/>
            <a:ext cx="7404665" cy="55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27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D81FB40-3C8F-421D-AB63-4851D331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94" y="245264"/>
            <a:ext cx="6002110" cy="957270"/>
          </a:xfrm>
        </p:spPr>
        <p:txBody>
          <a:bodyPr>
            <a:normAutofit/>
          </a:bodyPr>
          <a:lstStyle/>
          <a:p>
            <a:r>
              <a:rPr lang="hu-HU" sz="4000" b="1" dirty="0"/>
              <a:t>Cél</a:t>
            </a:r>
            <a:endParaRPr lang="en-GB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88520F-7969-465B-B6AF-F492F12AB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5" y="1202534"/>
            <a:ext cx="6547339" cy="5309635"/>
          </a:xfrm>
        </p:spPr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dirty="0" err="1"/>
              <a:t>kis</a:t>
            </a:r>
            <a:r>
              <a:rPr lang="en-US" sz="2400" dirty="0"/>
              <a:t> </a:t>
            </a:r>
            <a:r>
              <a:rPr lang="en-US" sz="2400" dirty="0" err="1"/>
              <a:t>csoportok</a:t>
            </a:r>
            <a:r>
              <a:rPr lang="en-US" sz="2400" dirty="0"/>
              <a:t> </a:t>
            </a:r>
            <a:r>
              <a:rPr lang="en-US" sz="2400" dirty="0" err="1"/>
              <a:t>célja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</a:t>
            </a:r>
            <a:r>
              <a:rPr lang="en-US" sz="2400" b="1" dirty="0"/>
              <a:t>"</a:t>
            </a:r>
            <a:r>
              <a:rPr lang="en-US" sz="2400" b="1" dirty="0" err="1"/>
              <a:t>az</a:t>
            </a:r>
            <a:r>
              <a:rPr lang="en-US" sz="2400" b="1" dirty="0"/>
              <a:t> </a:t>
            </a:r>
            <a:r>
              <a:rPr lang="en-US" sz="2400" b="1" dirty="0" err="1"/>
              <a:t>embereket</a:t>
            </a:r>
            <a:r>
              <a:rPr lang="en-US" sz="2400" b="1" dirty="0"/>
              <a:t> a </a:t>
            </a:r>
            <a:r>
              <a:rPr lang="en-US" sz="2400" b="1" dirty="0" err="1"/>
              <a:t>sorokból</a:t>
            </a:r>
            <a:r>
              <a:rPr lang="en-US" sz="2400" b="1" dirty="0"/>
              <a:t> a </a:t>
            </a:r>
            <a:r>
              <a:rPr lang="en-US" sz="2400" b="1" dirty="0" err="1"/>
              <a:t>körökbe</a:t>
            </a:r>
            <a:r>
              <a:rPr lang="en-US" sz="2400" b="1" dirty="0"/>
              <a:t> </a:t>
            </a:r>
            <a:r>
              <a:rPr lang="en-US" sz="2400" b="1" dirty="0" err="1"/>
              <a:t>mozdítsák</a:t>
            </a:r>
            <a:r>
              <a:rPr lang="en-US" sz="2400" b="1" dirty="0"/>
              <a:t>"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</a:t>
            </a:r>
            <a:r>
              <a:rPr lang="en-US" sz="2400" dirty="0" err="1"/>
              <a:t>ezzel</a:t>
            </a:r>
            <a:r>
              <a:rPr lang="en-US" sz="2400" dirty="0"/>
              <a:t> is </a:t>
            </a:r>
            <a:r>
              <a:rPr lang="en-US" sz="2400" dirty="0" err="1"/>
              <a:t>elősegítsék</a:t>
            </a:r>
            <a:r>
              <a:rPr lang="en-US" sz="2400" dirty="0"/>
              <a:t> a </a:t>
            </a:r>
            <a:r>
              <a:rPr lang="en-US" sz="2400" dirty="0" err="1"/>
              <a:t>közösség</a:t>
            </a:r>
            <a:r>
              <a:rPr lang="en-US" sz="2400" dirty="0"/>
              <a:t>, a </a:t>
            </a:r>
            <a:r>
              <a:rPr lang="hu-HU" sz="2400" dirty="0"/>
              <a:t>lelkiség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egymás</a:t>
            </a:r>
            <a:r>
              <a:rPr lang="en-US" sz="2400" dirty="0"/>
              <a:t> </a:t>
            </a:r>
            <a:r>
              <a:rPr lang="en-US" sz="2400" dirty="0" err="1"/>
              <a:t>iránti</a:t>
            </a:r>
            <a:r>
              <a:rPr lang="en-US" sz="2400" dirty="0"/>
              <a:t> </a:t>
            </a:r>
            <a:r>
              <a:rPr lang="en-US" sz="2400" dirty="0" err="1"/>
              <a:t>gondoskodás</a:t>
            </a:r>
            <a:r>
              <a:rPr lang="en-US" sz="2400" dirty="0"/>
              <a:t> </a:t>
            </a:r>
            <a:r>
              <a:rPr lang="en-US" sz="2400" dirty="0" err="1"/>
              <a:t>elmélyítését</a:t>
            </a:r>
            <a:r>
              <a:rPr lang="en-US" sz="2400" dirty="0"/>
              <a:t>, </a:t>
            </a:r>
            <a:r>
              <a:rPr lang="en-US" sz="2400" dirty="0" err="1"/>
              <a:t>így</a:t>
            </a:r>
            <a:r>
              <a:rPr lang="en-US" sz="2400" dirty="0"/>
              <a:t> </a:t>
            </a:r>
            <a:r>
              <a:rPr lang="en-US" sz="2400" dirty="0" err="1"/>
              <a:t>lehetővé</a:t>
            </a:r>
            <a:r>
              <a:rPr lang="en-US" sz="2400" dirty="0"/>
              <a:t> </a:t>
            </a:r>
            <a:r>
              <a:rPr lang="en-US" sz="2400" dirty="0" err="1"/>
              <a:t>téve</a:t>
            </a:r>
            <a:r>
              <a:rPr lang="en-US" sz="2400" dirty="0"/>
              <a:t> Isten </a:t>
            </a:r>
            <a:r>
              <a:rPr lang="hu-HU" sz="2400" dirty="0" err="1"/>
              <a:t>orsz</a:t>
            </a:r>
            <a:r>
              <a:rPr lang="en-US" sz="2400" dirty="0" err="1"/>
              <a:t>ágának</a:t>
            </a:r>
            <a:r>
              <a:rPr lang="en-US" sz="2400" dirty="0"/>
              <a:t> </a:t>
            </a:r>
            <a:r>
              <a:rPr lang="en-US" sz="2400" dirty="0" err="1"/>
              <a:t>előrehaladását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öt</a:t>
            </a:r>
            <a:r>
              <a:rPr lang="en-US" sz="2400" dirty="0"/>
              <a:t> </a:t>
            </a:r>
            <a:r>
              <a:rPr lang="hu-HU" sz="2400" dirty="0"/>
              <a:t>növekedési elv</a:t>
            </a:r>
            <a:r>
              <a:rPr lang="en-US" sz="2400" dirty="0"/>
              <a:t> </a:t>
            </a:r>
            <a:r>
              <a:rPr lang="en-US" sz="2400" dirty="0" err="1"/>
              <a:t>megvalósítását</a:t>
            </a:r>
            <a:r>
              <a:rPr lang="en-US" sz="2400" dirty="0"/>
              <a:t>.</a:t>
            </a:r>
            <a:endParaRPr lang="hu-HU" sz="2400" dirty="0"/>
          </a:p>
          <a:p>
            <a:r>
              <a:rPr lang="hu-HU" sz="2400" dirty="0"/>
              <a:t>Gyors létszámbeli növekedés (ennek 5 elve – „Hidak és pillérek”) </a:t>
            </a:r>
            <a:endParaRPr lang="en-GB" sz="2400" dirty="0"/>
          </a:p>
          <a:p>
            <a:r>
              <a:rPr lang="hu-HU" sz="2400" dirty="0"/>
              <a:t>1. Jézus megbízása alapján való élet, </a:t>
            </a:r>
          </a:p>
          <a:p>
            <a:r>
              <a:rPr lang="hu-HU" sz="2400" dirty="0"/>
              <a:t>2. Szentlélek általi felhatalmazás,          </a:t>
            </a:r>
          </a:p>
          <a:p>
            <a:r>
              <a:rPr lang="hu-HU" sz="2400" dirty="0"/>
              <a:t>3. Isten üzenetének képviselete, </a:t>
            </a:r>
          </a:p>
          <a:p>
            <a:r>
              <a:rPr lang="hu-HU" sz="2400" dirty="0"/>
              <a:t>4. Tanítványság, </a:t>
            </a:r>
          </a:p>
          <a:p>
            <a:r>
              <a:rPr lang="hu-HU" sz="2400" dirty="0"/>
              <a:t>5. Lelki nagykorúság.</a:t>
            </a:r>
          </a:p>
          <a:p>
            <a:endParaRPr lang="en-GB" sz="1900" dirty="0"/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7B3A9E85-E126-4A67-A321-0E2177878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r="12224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6154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FE9A0B-0767-46F0-8A5F-195CD984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b="1" dirty="0" err="1"/>
              <a:t>Cél</a:t>
            </a:r>
            <a:r>
              <a:rPr lang="en-US" b="1" dirty="0"/>
              <a:t> </a:t>
            </a:r>
            <a:r>
              <a:rPr lang="en-US" b="1" dirty="0" err="1"/>
              <a:t>és</a:t>
            </a:r>
            <a:r>
              <a:rPr lang="en-US" b="1" dirty="0"/>
              <a:t> </a:t>
            </a:r>
            <a:r>
              <a:rPr lang="en-US" b="1" dirty="0" err="1"/>
              <a:t>Eredmény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295184-2B65-4DA1-AE21-0F414B150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77" y="2256697"/>
            <a:ext cx="6916615" cy="4366837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A </a:t>
            </a:r>
            <a:r>
              <a:rPr lang="en-US" b="1" dirty="0" err="1"/>
              <a:t>csoportok</a:t>
            </a:r>
            <a:r>
              <a:rPr lang="en-US" b="1" dirty="0"/>
              <a:t> </a:t>
            </a:r>
            <a:r>
              <a:rPr lang="en-US" b="1" dirty="0" err="1"/>
              <a:t>célja</a:t>
            </a:r>
            <a:r>
              <a:rPr lang="en-US" b="1" dirty="0"/>
              <a:t>: </a:t>
            </a:r>
            <a:r>
              <a:rPr lang="en-US" dirty="0" err="1"/>
              <a:t>személyes</a:t>
            </a:r>
            <a:r>
              <a:rPr lang="en-US" dirty="0"/>
              <a:t> </a:t>
            </a:r>
            <a:r>
              <a:rPr lang="en-US" dirty="0" err="1"/>
              <a:t>átalakulás</a:t>
            </a:r>
            <a:r>
              <a:rPr lang="en-US" dirty="0"/>
              <a:t> </a:t>
            </a:r>
            <a:r>
              <a:rPr lang="en-US" dirty="0" err="1"/>
              <a:t>Krisztus</a:t>
            </a:r>
            <a:r>
              <a:rPr lang="en-US" dirty="0"/>
              <a:t> </a:t>
            </a:r>
            <a:r>
              <a:rPr lang="en-US" dirty="0" err="1"/>
              <a:t>képmására</a:t>
            </a:r>
            <a:r>
              <a:rPr lang="en-US" dirty="0"/>
              <a:t> a </a:t>
            </a:r>
            <a:r>
              <a:rPr lang="en-US" dirty="0" err="1"/>
              <a:t>közösségben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kis</a:t>
            </a:r>
            <a:r>
              <a:rPr lang="hu-HU" dirty="0"/>
              <a:t>csoport által</a:t>
            </a:r>
            <a:r>
              <a:rPr lang="en-US" dirty="0"/>
              <a:t> </a:t>
            </a:r>
            <a:r>
              <a:rPr lang="en-US" dirty="0" err="1"/>
              <a:t>végzett</a:t>
            </a:r>
            <a:r>
              <a:rPr lang="en-US" dirty="0"/>
              <a:t> </a:t>
            </a:r>
            <a:r>
              <a:rPr lang="en-US" dirty="0" err="1"/>
              <a:t>szolgálat</a:t>
            </a:r>
            <a:r>
              <a:rPr lang="en-US" dirty="0"/>
              <a:t> </a:t>
            </a:r>
            <a:r>
              <a:rPr lang="en-US" dirty="0" err="1"/>
              <a:t>kontextusában</a:t>
            </a:r>
            <a:r>
              <a:rPr lang="en-US" dirty="0"/>
              <a:t>.</a:t>
            </a:r>
            <a:br>
              <a:rPr lang="en-US" dirty="0"/>
            </a:br>
            <a:endParaRPr lang="hu-HU" dirty="0"/>
          </a:p>
          <a:p>
            <a:r>
              <a:rPr lang="en-US" b="1" dirty="0" err="1"/>
              <a:t>Kívánt</a:t>
            </a:r>
            <a:r>
              <a:rPr lang="en-US" b="1" dirty="0"/>
              <a:t> </a:t>
            </a:r>
            <a:r>
              <a:rPr lang="en-US" b="1" dirty="0" err="1"/>
              <a:t>eredmény</a:t>
            </a:r>
            <a:r>
              <a:rPr lang="en-US" b="1" dirty="0"/>
              <a:t>: </a:t>
            </a:r>
            <a:r>
              <a:rPr lang="en-US" dirty="0" err="1"/>
              <a:t>Egyházunk</a:t>
            </a:r>
            <a:r>
              <a:rPr lang="en-US" dirty="0"/>
              <a:t> </a:t>
            </a:r>
            <a:r>
              <a:rPr lang="en-US" dirty="0" err="1"/>
              <a:t>ismét</a:t>
            </a:r>
            <a:r>
              <a:rPr lang="en-US" dirty="0"/>
              <a:t> </a:t>
            </a:r>
            <a:r>
              <a:rPr lang="en-US" dirty="0" err="1"/>
              <a:t>olyan</a:t>
            </a:r>
            <a:r>
              <a:rPr lang="en-US" dirty="0"/>
              <a:t> </a:t>
            </a:r>
            <a:r>
              <a:rPr lang="hu-HU" dirty="0"/>
              <a:t>vonz</a:t>
            </a:r>
            <a:r>
              <a:rPr lang="en-US" dirty="0"/>
              <a:t>ó </a:t>
            </a:r>
            <a:r>
              <a:rPr lang="en-US" dirty="0" err="1"/>
              <a:t>keresztény</a:t>
            </a:r>
            <a:r>
              <a:rPr lang="en-US" dirty="0"/>
              <a:t> </a:t>
            </a:r>
            <a:r>
              <a:rPr lang="en-US" dirty="0" err="1"/>
              <a:t>közösséggé</a:t>
            </a:r>
            <a:r>
              <a:rPr lang="en-US" dirty="0"/>
              <a:t> </a:t>
            </a:r>
            <a:r>
              <a:rPr lang="en-US" dirty="0" err="1"/>
              <a:t>válhat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Krisztust</a:t>
            </a:r>
            <a:r>
              <a:rPr lang="en-US" dirty="0"/>
              <a:t> </a:t>
            </a:r>
            <a:r>
              <a:rPr lang="en-US" dirty="0" err="1"/>
              <a:t>tükrözi</a:t>
            </a:r>
            <a:r>
              <a:rPr lang="en-US" dirty="0"/>
              <a:t>, </a:t>
            </a:r>
            <a:r>
              <a:rPr lang="en-US" dirty="0" err="1"/>
              <a:t>ahol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emberek</a:t>
            </a:r>
            <a:r>
              <a:rPr lang="en-US" dirty="0"/>
              <a:t> </a:t>
            </a:r>
            <a:r>
              <a:rPr lang="en-US" dirty="0" err="1"/>
              <a:t>támogatást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szeretetet</a:t>
            </a:r>
            <a:r>
              <a:rPr lang="en-US" dirty="0"/>
              <a:t> </a:t>
            </a:r>
            <a:r>
              <a:rPr lang="en-US" dirty="0" err="1"/>
              <a:t>kaphatnak</a:t>
            </a:r>
            <a:r>
              <a:rPr lang="en-US" dirty="0"/>
              <a:t>, </a:t>
            </a:r>
            <a:r>
              <a:rPr lang="en-US" dirty="0" err="1"/>
              <a:t>megtanul</a:t>
            </a:r>
            <a:r>
              <a:rPr lang="hu-HU" dirty="0"/>
              <a:t>na</a:t>
            </a:r>
            <a:r>
              <a:rPr lang="en-US" dirty="0"/>
              <a:t>k </a:t>
            </a:r>
            <a:r>
              <a:rPr lang="en-US" dirty="0" err="1"/>
              <a:t>szeretni</a:t>
            </a:r>
            <a:r>
              <a:rPr lang="en-US" dirty="0"/>
              <a:t>, </a:t>
            </a:r>
            <a:r>
              <a:rPr lang="en-US" dirty="0" err="1"/>
              <a:t>megismerhetik</a:t>
            </a:r>
            <a:r>
              <a:rPr lang="en-US" dirty="0"/>
              <a:t> </a:t>
            </a:r>
            <a:r>
              <a:rPr lang="en-US" dirty="0" err="1"/>
              <a:t>egymást</a:t>
            </a:r>
            <a:r>
              <a:rPr lang="en-US" dirty="0"/>
              <a:t>, </a:t>
            </a:r>
            <a:r>
              <a:rPr lang="en-US" dirty="0" err="1"/>
              <a:t>megtanulhatják</a:t>
            </a:r>
            <a:r>
              <a:rPr lang="en-US" dirty="0"/>
              <a:t> </a:t>
            </a:r>
            <a:r>
              <a:rPr lang="en-US" dirty="0" err="1"/>
              <a:t>Istent</a:t>
            </a:r>
            <a:r>
              <a:rPr lang="en-US" dirty="0"/>
              <a:t> </a:t>
            </a:r>
            <a:r>
              <a:rPr lang="en-US" dirty="0" err="1"/>
              <a:t>megismertetni</a:t>
            </a:r>
            <a:r>
              <a:rPr lang="en-US" dirty="0"/>
              <a:t>, </a:t>
            </a:r>
            <a:r>
              <a:rPr lang="en-US" dirty="0" err="1"/>
              <a:t>szolgálnak</a:t>
            </a:r>
            <a:r>
              <a:rPr lang="hu-HU" dirty="0"/>
              <a:t> egymásért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megtanulhatják</a:t>
            </a:r>
            <a:r>
              <a:rPr lang="en-US" dirty="0"/>
              <a:t>, </a:t>
            </a:r>
            <a:r>
              <a:rPr lang="en-US" dirty="0" err="1"/>
              <a:t>hogyan</a:t>
            </a:r>
            <a:r>
              <a:rPr lang="en-US" dirty="0"/>
              <a:t> </a:t>
            </a:r>
            <a:r>
              <a:rPr lang="en-US" dirty="0" err="1"/>
              <a:t>szolgáljanak</a:t>
            </a:r>
            <a:r>
              <a:rPr lang="hu-HU" dirty="0"/>
              <a:t> másokért</a:t>
            </a:r>
            <a:r>
              <a:rPr lang="en-US" dirty="0"/>
              <a:t>.</a:t>
            </a:r>
            <a:endParaRPr lang="en-GB" sz="3600" dirty="0"/>
          </a:p>
        </p:txBody>
      </p:sp>
      <p:pic>
        <p:nvPicPr>
          <p:cNvPr id="7170" name="Picture 2" descr="Image result for community">
            <a:extLst>
              <a:ext uri="{FF2B5EF4-FFF2-40B4-BE49-F238E27FC236}">
                <a16:creationId xmlns:a16="http://schemas.microsoft.com/office/drawing/2014/main" id="{60BC1D29-A2BE-48B2-B1CA-201CC3103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6" r="34312" b="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B5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81143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E82201-CE2C-40BC-B2C5-860C6C04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755" y="653850"/>
            <a:ext cx="7045595" cy="1286160"/>
          </a:xfrm>
        </p:spPr>
        <p:txBody>
          <a:bodyPr anchor="b">
            <a:normAutofit/>
          </a:bodyPr>
          <a:lstStyle/>
          <a:p>
            <a:r>
              <a:rPr lang="en-US" sz="3600" b="1" dirty="0"/>
              <a:t>A</a:t>
            </a:r>
            <a:r>
              <a:rPr lang="hu-HU" sz="3600" b="1" dirty="0"/>
              <a:t>z</a:t>
            </a:r>
            <a:r>
              <a:rPr lang="en-US" sz="3600" b="1" dirty="0"/>
              <a:t> </a:t>
            </a:r>
            <a:r>
              <a:rPr lang="en-US" sz="3600" b="1" dirty="0" err="1"/>
              <a:t>életcsoportok</a:t>
            </a:r>
            <a:r>
              <a:rPr lang="en-US" sz="3600" b="1" dirty="0"/>
              <a:t> </a:t>
            </a:r>
            <a:r>
              <a:rPr lang="en-US" sz="3600" b="1" dirty="0" err="1"/>
              <a:t>alapvető</a:t>
            </a:r>
            <a:r>
              <a:rPr lang="en-US" sz="3600" b="1" dirty="0"/>
              <a:t> </a:t>
            </a:r>
            <a:r>
              <a:rPr lang="en-US" sz="3600" b="1" dirty="0" err="1"/>
              <a:t>jellemzői</a:t>
            </a:r>
            <a:endParaRPr lang="en-GB" sz="72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C2B959-C72B-47DC-95EB-0E9BED1F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Elköteleződés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növekedés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mellett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tanítványság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Nyitottság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Isten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felé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alt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lelk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hu-HU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élet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hu-HU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hu-HU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Együtt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élni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társas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közös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tapasztalatok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Szolgálat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egyházon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belül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körülöttünk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lévő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hu-HU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lakó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közösség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szolgálata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194" name="Picture 2" descr="Image result for serving community">
            <a:extLst>
              <a:ext uri="{FF2B5EF4-FFF2-40B4-BE49-F238E27FC236}">
                <a16:creationId xmlns:a16="http://schemas.microsoft.com/office/drawing/2014/main" id="{6A1D2B6A-C6EE-47C1-848E-06280C00E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30443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CA9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836150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1994-5887-4233-90A3-08102330C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Csoport</a:t>
            </a:r>
            <a:r>
              <a:rPr lang="en-US" sz="2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-harm</a:t>
            </a:r>
            <a:r>
              <a:rPr lang="hu-HU" sz="2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ónia</a:t>
            </a:r>
            <a:endParaRPr lang="en-US" sz="2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Teamwork ripped from DVD">
            <a:hlinkClick r:id="" action="ppaction://media"/>
            <a:extLst>
              <a:ext uri="{FF2B5EF4-FFF2-40B4-BE49-F238E27FC236}">
                <a16:creationId xmlns:a16="http://schemas.microsoft.com/office/drawing/2014/main" id="{8E1A792E-EE84-484D-832C-AAC9EE269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680297"/>
            <a:ext cx="7717155" cy="514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598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1F9107E-A610-4C8F-943D-31105BBA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56" y="118336"/>
            <a:ext cx="6002110" cy="905066"/>
          </a:xfrm>
        </p:spPr>
        <p:txBody>
          <a:bodyPr>
            <a:normAutofit/>
          </a:bodyPr>
          <a:lstStyle/>
          <a:p>
            <a:r>
              <a:rPr lang="hu-HU" sz="4000" b="1" dirty="0"/>
              <a:t>Szükséges lépések</a:t>
            </a:r>
            <a:endParaRPr lang="en-GB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D6DFD2-02D3-4E01-B823-71737AFF2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003" y="938622"/>
            <a:ext cx="6582469" cy="5631735"/>
          </a:xfrm>
        </p:spPr>
        <p:txBody>
          <a:bodyPr>
            <a:normAutofit lnSpcReduction="10000"/>
          </a:bodyPr>
          <a:lstStyle/>
          <a:p>
            <a:r>
              <a:rPr lang="en-US" sz="2000" b="1" dirty="0" err="1"/>
              <a:t>Kulcsfontosságú</a:t>
            </a:r>
            <a:r>
              <a:rPr lang="en-US" sz="2000" b="1" dirty="0"/>
              <a:t> </a:t>
            </a:r>
            <a:r>
              <a:rPr lang="en-US" sz="2000" b="1" dirty="0" err="1"/>
              <a:t>személyek</a:t>
            </a:r>
            <a:r>
              <a:rPr lang="en-US" sz="2000" b="1" dirty="0"/>
              <a:t> </a:t>
            </a:r>
            <a:r>
              <a:rPr lang="en-US" sz="2000" b="1" dirty="0" err="1"/>
              <a:t>azonosítása</a:t>
            </a:r>
            <a:r>
              <a:rPr lang="en-US" sz="2000" b="1" dirty="0"/>
              <a:t> – </a:t>
            </a:r>
            <a:r>
              <a:rPr lang="en-US" sz="2000" b="1" dirty="0" err="1"/>
              <a:t>azok</a:t>
            </a:r>
            <a:r>
              <a:rPr lang="en-US" sz="2000" b="1" dirty="0"/>
              <a:t>, </a:t>
            </a:r>
            <a:r>
              <a:rPr lang="en-US" sz="2000" b="1" dirty="0" err="1"/>
              <a:t>akik</a:t>
            </a:r>
            <a:r>
              <a:rPr lang="en-US" sz="2000" b="1" dirty="0"/>
              <a:t> </a:t>
            </a:r>
            <a:r>
              <a:rPr lang="en-US" sz="2000" b="1" dirty="0" err="1"/>
              <a:t>mozgatják</a:t>
            </a:r>
            <a:r>
              <a:rPr lang="en-US" sz="2000" b="1" dirty="0"/>
              <a:t> a </a:t>
            </a:r>
            <a:r>
              <a:rPr lang="en-US" sz="2000" b="1" dirty="0" err="1"/>
              <a:t>dolgokat</a:t>
            </a:r>
            <a:r>
              <a:rPr lang="en-US" sz="2000" b="1" dirty="0"/>
              <a:t>: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Értékelni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r>
              <a:rPr lang="en-US" sz="2000" dirty="0"/>
              <a:t> </a:t>
            </a:r>
            <a:r>
              <a:rPr lang="en-US" sz="2000" dirty="0" err="1"/>
              <a:t>azt</a:t>
            </a:r>
            <a:r>
              <a:rPr lang="en-US" sz="2000" dirty="0"/>
              <a:t>, </a:t>
            </a:r>
            <a:r>
              <a:rPr lang="en-US" sz="2000" dirty="0" err="1"/>
              <a:t>ami</a:t>
            </a:r>
            <a:r>
              <a:rPr lang="en-US" sz="2000" dirty="0"/>
              <a:t> </a:t>
            </a:r>
            <a:r>
              <a:rPr lang="en-US" sz="2000" dirty="0" err="1"/>
              <a:t>még</a:t>
            </a:r>
            <a:r>
              <a:rPr lang="en-US" sz="2000" dirty="0"/>
              <a:t> </a:t>
            </a:r>
            <a:r>
              <a:rPr lang="en-US" sz="2000" dirty="0" err="1"/>
              <a:t>mindig</a:t>
            </a:r>
            <a:r>
              <a:rPr lang="en-US" sz="2000" dirty="0"/>
              <a:t> </a:t>
            </a:r>
            <a:r>
              <a:rPr lang="en-US" sz="2000" dirty="0" err="1"/>
              <a:t>történik</a:t>
            </a:r>
            <a:r>
              <a:rPr lang="en-US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Elismerni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r>
              <a:rPr lang="en-US" sz="2000" dirty="0"/>
              <a:t> </a:t>
            </a:r>
            <a:r>
              <a:rPr lang="en-US" sz="2000" dirty="0" err="1"/>
              <a:t>azokat</a:t>
            </a:r>
            <a:r>
              <a:rPr lang="en-US" sz="2000" dirty="0"/>
              <a:t>, </a:t>
            </a:r>
            <a:r>
              <a:rPr lang="en-US" sz="2000" dirty="0" err="1"/>
              <a:t>akik</a:t>
            </a:r>
            <a:r>
              <a:rPr lang="en-US" sz="2000" dirty="0"/>
              <a:t> </a:t>
            </a:r>
            <a:r>
              <a:rPr lang="en-US" sz="2000" dirty="0" err="1"/>
              <a:t>már</a:t>
            </a:r>
            <a:r>
              <a:rPr lang="en-US" sz="2000" dirty="0"/>
              <a:t> </a:t>
            </a:r>
            <a:r>
              <a:rPr lang="en-US" sz="2000" dirty="0" err="1"/>
              <a:t>dolgoznak</a:t>
            </a:r>
            <a:r>
              <a:rPr lang="en-US" sz="2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/>
              <a:t>Azonosítani</a:t>
            </a:r>
            <a:r>
              <a:rPr lang="en-US" sz="2000" dirty="0"/>
              <a:t> </a:t>
            </a:r>
            <a:r>
              <a:rPr lang="en-US" sz="2000" dirty="0" err="1"/>
              <a:t>kell</a:t>
            </a:r>
            <a:r>
              <a:rPr lang="en-US" sz="2000" dirty="0"/>
              <a:t> </a:t>
            </a:r>
            <a:r>
              <a:rPr lang="en-US" sz="2000" dirty="0" err="1"/>
              <a:t>azokat</a:t>
            </a:r>
            <a:r>
              <a:rPr lang="en-US" sz="2000" dirty="0"/>
              <a:t>, </a:t>
            </a:r>
            <a:r>
              <a:rPr lang="en-US" sz="2000" dirty="0" err="1"/>
              <a:t>akik</a:t>
            </a:r>
            <a:r>
              <a:rPr lang="en-US" sz="2000" dirty="0"/>
              <a:t> </a:t>
            </a:r>
            <a:r>
              <a:rPr lang="en-US" sz="2000" dirty="0" err="1"/>
              <a:t>dolgoz</a:t>
            </a:r>
            <a:r>
              <a:rPr lang="hu-HU" sz="2000" dirty="0"/>
              <a:t>hat</a:t>
            </a:r>
            <a:r>
              <a:rPr lang="en-US" sz="2000" dirty="0"/>
              <a:t>nak.</a:t>
            </a:r>
            <a:endParaRPr lang="hu-HU" sz="2000" dirty="0"/>
          </a:p>
          <a:p>
            <a:r>
              <a:rPr lang="hu-HU" sz="2000" b="1" dirty="0"/>
              <a:t>Könyv olvasása a közös nyelv és megértés kialakítása érdekében a kis csoportokkal kapcsolatban:</a:t>
            </a:r>
            <a:r>
              <a:rPr lang="en-GB" sz="2000" b="1" dirty="0"/>
              <a:t> </a:t>
            </a:r>
            <a:r>
              <a:rPr lang="hu-HU" sz="2000" i="1" dirty="0" err="1"/>
              <a:t>How</a:t>
            </a:r>
            <a:r>
              <a:rPr lang="hu-HU" sz="2000" i="1" dirty="0"/>
              <a:t> </a:t>
            </a:r>
            <a:r>
              <a:rPr lang="hu-HU" sz="2000" i="1" dirty="0" err="1"/>
              <a:t>to</a:t>
            </a:r>
            <a:r>
              <a:rPr lang="hu-HU" sz="2000" i="1" dirty="0"/>
              <a:t> </a:t>
            </a:r>
            <a:r>
              <a:rPr lang="hu-HU" sz="2000" i="1" dirty="0" err="1"/>
              <a:t>Have</a:t>
            </a:r>
            <a:r>
              <a:rPr lang="hu-HU" sz="2000" i="1" dirty="0"/>
              <a:t> Great </a:t>
            </a:r>
            <a:r>
              <a:rPr lang="hu-HU" sz="2000" i="1" dirty="0" err="1"/>
              <a:t>Small</a:t>
            </a:r>
            <a:r>
              <a:rPr lang="hu-HU" sz="2000" i="1" dirty="0"/>
              <a:t> Group </a:t>
            </a:r>
            <a:r>
              <a:rPr lang="hu-HU" sz="2000" i="1" dirty="0" err="1"/>
              <a:t>Meetings</a:t>
            </a:r>
            <a:r>
              <a:rPr lang="hu-HU" sz="2000" dirty="0"/>
              <a:t> </a:t>
            </a:r>
            <a:r>
              <a:rPr lang="hu-HU" sz="2000" dirty="0" err="1"/>
              <a:t>Neal</a:t>
            </a:r>
            <a:r>
              <a:rPr lang="hu-HU" sz="2000" dirty="0"/>
              <a:t> F. </a:t>
            </a:r>
            <a:r>
              <a:rPr lang="hu-HU" sz="2000" dirty="0" err="1"/>
              <a:t>McBride</a:t>
            </a:r>
            <a:r>
              <a:rPr lang="hu-HU" sz="2000" dirty="0"/>
              <a:t>, </a:t>
            </a:r>
            <a:r>
              <a:rPr lang="hu-HU" sz="2000" dirty="0" err="1"/>
              <a:t>NavPress</a:t>
            </a:r>
            <a:r>
              <a:rPr lang="hu-HU" sz="2000" dirty="0"/>
              <a:t>, 1997.</a:t>
            </a:r>
          </a:p>
          <a:p>
            <a:r>
              <a:rPr lang="hu-HU" sz="2000" b="1" dirty="0"/>
              <a:t>A csoportok vezetésére használt kézikönyv:</a:t>
            </a:r>
            <a:r>
              <a:rPr lang="en-GB" sz="2000" b="1" dirty="0"/>
              <a:t> </a:t>
            </a:r>
            <a:r>
              <a:rPr lang="hu-HU" sz="2000" i="1" dirty="0" err="1"/>
              <a:t>Making</a:t>
            </a:r>
            <a:r>
              <a:rPr lang="hu-HU" sz="2000" i="1" dirty="0"/>
              <a:t> </a:t>
            </a:r>
            <a:r>
              <a:rPr lang="hu-HU" sz="2000" i="1" dirty="0" err="1"/>
              <a:t>Small</a:t>
            </a:r>
            <a:r>
              <a:rPr lang="hu-HU" sz="2000" i="1" dirty="0"/>
              <a:t> </a:t>
            </a:r>
            <a:r>
              <a:rPr lang="hu-HU" sz="2000" i="1" dirty="0" err="1"/>
              <a:t>Groups</a:t>
            </a:r>
            <a:r>
              <a:rPr lang="hu-HU" sz="2000" i="1" dirty="0"/>
              <a:t> </a:t>
            </a:r>
            <a:r>
              <a:rPr lang="hu-HU" sz="2000" i="1" dirty="0" err="1"/>
              <a:t>Work</a:t>
            </a:r>
            <a:r>
              <a:rPr lang="hu-HU" sz="2000" dirty="0"/>
              <a:t> Dr. Henry </a:t>
            </a:r>
            <a:r>
              <a:rPr lang="hu-HU" sz="2000" dirty="0" err="1"/>
              <a:t>Cloud</a:t>
            </a:r>
            <a:r>
              <a:rPr lang="hu-HU" sz="2000" dirty="0"/>
              <a:t> &amp; Dr. John </a:t>
            </a:r>
            <a:r>
              <a:rPr lang="hu-HU" sz="2000" dirty="0" err="1"/>
              <a:t>Townsend</a:t>
            </a:r>
            <a:r>
              <a:rPr lang="hu-HU" sz="2000" dirty="0"/>
              <a:t>, </a:t>
            </a:r>
            <a:r>
              <a:rPr lang="hu-HU" sz="2000" dirty="0" err="1"/>
              <a:t>Zondervan</a:t>
            </a:r>
            <a:r>
              <a:rPr lang="hu-HU" sz="2000" dirty="0"/>
              <a:t>, 2003. augusztus 1.</a:t>
            </a:r>
          </a:p>
          <a:p>
            <a:r>
              <a:rPr lang="hu-HU" sz="2000" b="1" dirty="0"/>
              <a:t>Tanulmányi túra:</a:t>
            </a:r>
            <a:endParaRPr lang="hu-HU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u-HU" sz="2000" dirty="0"/>
              <a:t>A kis csoportokon alapuló egyházi működés tapasztalata.</a:t>
            </a:r>
          </a:p>
          <a:p>
            <a:r>
              <a:rPr lang="hu-HU" sz="2000" b="1" dirty="0"/>
              <a:t>A kis csoportok vezetésének modellezése a vezetők számára.</a:t>
            </a:r>
            <a:endParaRPr lang="hu-HU" sz="2000" dirty="0"/>
          </a:p>
          <a:p>
            <a:r>
              <a:rPr lang="hu-HU" sz="2000" b="1" dirty="0"/>
              <a:t>Időbeli elköteleződés a vezetők számára.</a:t>
            </a:r>
            <a:endParaRPr lang="hu-HU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9218" name="Picture 2" descr="Image result for steps">
            <a:extLst>
              <a:ext uri="{FF2B5EF4-FFF2-40B4-BE49-F238E27FC236}">
                <a16:creationId xmlns:a16="http://schemas.microsoft.com/office/drawing/2014/main" id="{8A3ABE44-4572-4194-96A2-E7B8361E8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r="49263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5338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A24DC8-C707-441A-9E34-46F58DD46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u-HU" sz="3600" b="1" dirty="0"/>
              <a:t>Gyülekezeti felmérések</a:t>
            </a:r>
            <a:endParaRPr lang="en-GB" sz="3600" b="1" dirty="0"/>
          </a:p>
        </p:txBody>
      </p:sp>
      <p:pic>
        <p:nvPicPr>
          <p:cNvPr id="15362" name="Picture 2" descr="Related image">
            <a:extLst>
              <a:ext uri="{FF2B5EF4-FFF2-40B4-BE49-F238E27FC236}">
                <a16:creationId xmlns:a16="http://schemas.microsoft.com/office/drawing/2014/main" id="{C1C3DC0C-39EE-40E2-99D3-986D15E0A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" b="53012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8490C9-AB71-4790-B29E-9B1A87D5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990850"/>
          </a:xfrm>
        </p:spPr>
        <p:txBody>
          <a:bodyPr anchor="ctr"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két</a:t>
            </a:r>
            <a:r>
              <a:rPr lang="hu-HU" dirty="0"/>
              <a:t> lépéses</a:t>
            </a:r>
            <a:r>
              <a:rPr lang="en-US" dirty="0"/>
              <a:t> </a:t>
            </a:r>
            <a:r>
              <a:rPr lang="en-US" dirty="0" err="1"/>
              <a:t>felmérés</a:t>
            </a:r>
            <a:r>
              <a:rPr lang="en-US" dirty="0"/>
              <a:t> </a:t>
            </a:r>
            <a:r>
              <a:rPr lang="en-US" dirty="0" err="1"/>
              <a:t>célja</a:t>
            </a:r>
            <a:r>
              <a:rPr lang="en-US" dirty="0"/>
              <a:t> </a:t>
            </a:r>
            <a:r>
              <a:rPr lang="en-US" dirty="0" err="1"/>
              <a:t>egyrészt</a:t>
            </a:r>
            <a:r>
              <a:rPr lang="en-US" dirty="0"/>
              <a:t> a </a:t>
            </a:r>
            <a:r>
              <a:rPr lang="en-US" dirty="0" err="1"/>
              <a:t>jelenlegi</a:t>
            </a:r>
            <a:r>
              <a:rPr lang="en-US" dirty="0"/>
              <a:t> </a:t>
            </a:r>
            <a:r>
              <a:rPr lang="en-US" dirty="0" err="1"/>
              <a:t>szolgálatok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hu-HU" dirty="0"/>
              <a:t>hatékonyságuk</a:t>
            </a:r>
            <a:r>
              <a:rPr lang="en-US" dirty="0"/>
              <a:t> </a:t>
            </a:r>
            <a:r>
              <a:rPr lang="en-US" dirty="0" err="1"/>
              <a:t>felmérése</a:t>
            </a:r>
            <a:r>
              <a:rPr lang="en-US" dirty="0"/>
              <a:t>, </a:t>
            </a:r>
            <a:r>
              <a:rPr lang="en-US" dirty="0" err="1"/>
              <a:t>valamint</a:t>
            </a:r>
            <a:r>
              <a:rPr lang="en-US" dirty="0"/>
              <a:t> </a:t>
            </a:r>
            <a:r>
              <a:rPr lang="en-US" dirty="0" err="1"/>
              <a:t>azok</a:t>
            </a:r>
            <a:r>
              <a:rPr lang="en-US" dirty="0"/>
              <a:t> </a:t>
            </a:r>
            <a:r>
              <a:rPr lang="en-US" dirty="0" err="1"/>
              <a:t>megerősítése</a:t>
            </a:r>
            <a:r>
              <a:rPr lang="en-US" dirty="0"/>
              <a:t>.</a:t>
            </a:r>
          </a:p>
          <a:p>
            <a:r>
              <a:rPr lang="en-US" dirty="0" err="1"/>
              <a:t>Másrészt</a:t>
            </a:r>
            <a:r>
              <a:rPr lang="en-US" dirty="0"/>
              <a:t> a </a:t>
            </a:r>
            <a:r>
              <a:rPr lang="en-US" dirty="0" err="1"/>
              <a:t>célja</a:t>
            </a:r>
            <a:r>
              <a:rPr lang="en-US" dirty="0"/>
              <a:t> a </a:t>
            </a:r>
            <a:r>
              <a:rPr lang="en-US" dirty="0" err="1"/>
              <a:t>jelenlegi</a:t>
            </a:r>
            <a:r>
              <a:rPr lang="en-US" dirty="0"/>
              <a:t> </a:t>
            </a:r>
            <a:r>
              <a:rPr lang="en-US" dirty="0" err="1"/>
              <a:t>lelki</a:t>
            </a:r>
            <a:r>
              <a:rPr lang="en-US" dirty="0"/>
              <a:t> </a:t>
            </a:r>
            <a:r>
              <a:rPr lang="en-US" dirty="0" err="1"/>
              <a:t>állapot</a:t>
            </a:r>
            <a:r>
              <a:rPr lang="en-US" dirty="0"/>
              <a:t>, </a:t>
            </a:r>
            <a:r>
              <a:rPr lang="en-US" dirty="0" err="1"/>
              <a:t>elköteleződés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gyülekezet</a:t>
            </a:r>
            <a:r>
              <a:rPr lang="en-US" dirty="0"/>
              <a:t> </a:t>
            </a:r>
            <a:r>
              <a:rPr lang="en-US" dirty="0" err="1"/>
              <a:t>készenléte</a:t>
            </a:r>
            <a:r>
              <a:rPr lang="en-US" dirty="0"/>
              <a:t>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csoportok</a:t>
            </a:r>
            <a:r>
              <a:rPr lang="en-US" dirty="0"/>
              <a:t> </a:t>
            </a:r>
            <a:r>
              <a:rPr lang="en-US" dirty="0" err="1"/>
              <a:t>indítására</a:t>
            </a:r>
            <a:r>
              <a:rPr lang="en-US" dirty="0"/>
              <a:t>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1146714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C2E9F16-715A-4035-97BD-6416EC02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4" y="191004"/>
            <a:ext cx="6002110" cy="874788"/>
          </a:xfrm>
        </p:spPr>
        <p:txBody>
          <a:bodyPr>
            <a:normAutofit/>
          </a:bodyPr>
          <a:lstStyle/>
          <a:p>
            <a:r>
              <a:rPr lang="hu-HU" sz="4000" b="1" dirty="0"/>
              <a:t>Felmérés</a:t>
            </a:r>
            <a:endParaRPr lang="en-GB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BCF4A8-89A3-402B-9D7C-9A2C9C219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69" y="1011290"/>
            <a:ext cx="6657121" cy="5589346"/>
          </a:xfrm>
        </p:spPr>
        <p:txBody>
          <a:bodyPr>
            <a:normAutofit/>
          </a:bodyPr>
          <a:lstStyle/>
          <a:p>
            <a:r>
              <a:rPr lang="en-GB" sz="1800" b="1" dirty="0"/>
              <a:t>I. </a:t>
            </a:r>
            <a:r>
              <a:rPr lang="hu-HU" sz="1800" b="1" dirty="0"/>
              <a:t>lépés</a:t>
            </a:r>
            <a:r>
              <a:rPr lang="en-GB" sz="1800" b="1" dirty="0"/>
              <a:t>: </a:t>
            </a:r>
            <a:r>
              <a:rPr lang="hu-HU" sz="1800" b="1" dirty="0"/>
              <a:t>„műszerfal”</a:t>
            </a:r>
            <a:endParaRPr lang="en-GB" sz="1800" b="1" dirty="0"/>
          </a:p>
          <a:p>
            <a:r>
              <a:rPr lang="en-US" sz="1800" dirty="0"/>
              <a:t>A Newbold </a:t>
            </a:r>
            <a:r>
              <a:rPr lang="en-US" sz="1800" dirty="0" err="1"/>
              <a:t>gyülekezet</a:t>
            </a:r>
            <a:r>
              <a:rPr lang="en-US" sz="1800" dirty="0"/>
              <a:t> </a:t>
            </a:r>
            <a:r>
              <a:rPr lang="en-US" sz="1800" dirty="0" err="1"/>
              <a:t>körülbelül</a:t>
            </a:r>
            <a:r>
              <a:rPr lang="en-US" sz="1800" dirty="0"/>
              <a:t> </a:t>
            </a:r>
            <a:r>
              <a:rPr lang="hu-HU" sz="1800" dirty="0"/>
              <a:t>725</a:t>
            </a:r>
            <a:r>
              <a:rPr lang="en-US" sz="1800" dirty="0"/>
              <a:t> </a:t>
            </a:r>
            <a:r>
              <a:rPr lang="en-US" sz="1800" dirty="0" err="1"/>
              <a:t>nyilvántartott</a:t>
            </a:r>
            <a:r>
              <a:rPr lang="en-US" sz="1800" dirty="0"/>
              <a:t> </a:t>
            </a:r>
            <a:r>
              <a:rPr lang="en-US" sz="1800" dirty="0" err="1"/>
              <a:t>taggal</a:t>
            </a:r>
            <a:r>
              <a:rPr lang="en-US" sz="1800" dirty="0"/>
              <a:t> </a:t>
            </a:r>
            <a:r>
              <a:rPr lang="en-US" sz="1800" dirty="0" err="1"/>
              <a:t>rendelkezik</a:t>
            </a:r>
            <a:r>
              <a:rPr lang="en-US" sz="1800" dirty="0"/>
              <a:t>. </a:t>
            </a:r>
            <a:r>
              <a:rPr lang="en-US" sz="1800" dirty="0" err="1"/>
              <a:t>Ez</a:t>
            </a:r>
            <a:r>
              <a:rPr lang="en-US" sz="1800" dirty="0"/>
              <a:t> </a:t>
            </a:r>
            <a:r>
              <a:rPr lang="en-US" sz="1800" dirty="0" err="1"/>
              <a:t>különböző</a:t>
            </a:r>
            <a:r>
              <a:rPr lang="en-US" sz="1800" dirty="0"/>
              <a:t> </a:t>
            </a:r>
            <a:r>
              <a:rPr lang="en-US" sz="1800" dirty="0" err="1"/>
              <a:t>tevékenységek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mozgások</a:t>
            </a:r>
            <a:r>
              <a:rPr lang="en-US" sz="1800" dirty="0"/>
              <a:t> </a:t>
            </a:r>
            <a:r>
              <a:rPr lang="en-US" sz="1800" dirty="0" err="1"/>
              <a:t>hatására</a:t>
            </a:r>
            <a:r>
              <a:rPr lang="en-US" sz="1800" dirty="0"/>
              <a:t> </a:t>
            </a:r>
            <a:r>
              <a:rPr lang="en-US" sz="1800" dirty="0" err="1"/>
              <a:t>alakult</a:t>
            </a:r>
            <a:r>
              <a:rPr lang="en-US" sz="1800" dirty="0"/>
              <a:t> ki. </a:t>
            </a:r>
            <a:r>
              <a:rPr lang="en-US" sz="1800" dirty="0" err="1"/>
              <a:t>Például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elmúlt</a:t>
            </a:r>
            <a:r>
              <a:rPr lang="en-US" sz="1800" dirty="0"/>
              <a:t> 3 </a:t>
            </a:r>
            <a:r>
              <a:rPr lang="en-US" sz="1800" dirty="0" err="1"/>
              <a:t>évben</a:t>
            </a:r>
            <a:r>
              <a:rPr lang="en-US" sz="1800" dirty="0"/>
              <a:t> </a:t>
            </a:r>
            <a:r>
              <a:rPr lang="hu-HU" sz="1800" dirty="0"/>
              <a:t>4</a:t>
            </a:r>
            <a:r>
              <a:rPr lang="en-US" sz="1800" dirty="0"/>
              <a:t>5 </a:t>
            </a:r>
            <a:r>
              <a:rPr lang="en-US" sz="1800" dirty="0" err="1"/>
              <a:t>új</a:t>
            </a:r>
            <a:r>
              <a:rPr lang="en-US" sz="1800" dirty="0"/>
              <a:t> </a:t>
            </a:r>
            <a:r>
              <a:rPr lang="en-US" sz="1800" dirty="0" err="1"/>
              <a:t>tagot</a:t>
            </a:r>
            <a:r>
              <a:rPr lang="en-US" sz="1800" dirty="0"/>
              <a:t> </a:t>
            </a:r>
            <a:r>
              <a:rPr lang="en-US" sz="1800" dirty="0" err="1"/>
              <a:t>csatlakozott</a:t>
            </a:r>
            <a:r>
              <a:rPr lang="en-US" sz="1800" dirty="0"/>
              <a:t> a </a:t>
            </a:r>
            <a:r>
              <a:rPr lang="en-US" sz="1800" dirty="0" err="1"/>
              <a:t>gyülekezethez</a:t>
            </a:r>
            <a:r>
              <a:rPr lang="en-US" sz="1800" dirty="0"/>
              <a:t> </a:t>
            </a:r>
            <a:r>
              <a:rPr lang="en-US" sz="1800" dirty="0" err="1"/>
              <a:t>keresztség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hitvallás</a:t>
            </a:r>
            <a:r>
              <a:rPr lang="en-US" sz="1800" dirty="0"/>
              <a:t> </a:t>
            </a:r>
            <a:r>
              <a:rPr lang="en-US" sz="1800" dirty="0" err="1"/>
              <a:t>révén</a:t>
            </a:r>
            <a:r>
              <a:rPr lang="en-US" sz="1800" dirty="0"/>
              <a:t>; </a:t>
            </a:r>
            <a:r>
              <a:rPr lang="en-US" sz="1800" dirty="0" err="1"/>
              <a:t>míg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elmúlt</a:t>
            </a:r>
            <a:r>
              <a:rPr lang="en-US" sz="1800" dirty="0"/>
              <a:t> 12 </a:t>
            </a:r>
            <a:r>
              <a:rPr lang="en-US" sz="1800" dirty="0" err="1"/>
              <a:t>hónapban</a:t>
            </a:r>
            <a:r>
              <a:rPr lang="en-US" sz="1800" dirty="0"/>
              <a:t> </a:t>
            </a:r>
            <a:r>
              <a:rPr lang="hu-HU" sz="1800" dirty="0"/>
              <a:t>17</a:t>
            </a:r>
            <a:r>
              <a:rPr lang="en-US" sz="1800" dirty="0"/>
              <a:t> </a:t>
            </a:r>
            <a:r>
              <a:rPr lang="en-US" sz="1800" dirty="0" err="1"/>
              <a:t>új</a:t>
            </a:r>
            <a:r>
              <a:rPr lang="en-US" sz="1800" dirty="0"/>
              <a:t> </a:t>
            </a:r>
            <a:r>
              <a:rPr lang="en-US" sz="1800" dirty="0" err="1"/>
              <a:t>tagot</a:t>
            </a:r>
            <a:r>
              <a:rPr lang="en-US" sz="1800" dirty="0"/>
              <a:t> </a:t>
            </a:r>
            <a:r>
              <a:rPr lang="en-US" sz="1800" dirty="0" err="1"/>
              <a:t>adtunk</a:t>
            </a:r>
            <a:r>
              <a:rPr lang="en-US" sz="1800" dirty="0"/>
              <a:t> </a:t>
            </a:r>
            <a:r>
              <a:rPr lang="en-US" sz="1800" dirty="0" err="1"/>
              <a:t>hozzá</a:t>
            </a:r>
            <a:r>
              <a:rPr lang="en-US" sz="1800" dirty="0"/>
              <a:t> </a:t>
            </a:r>
            <a:r>
              <a:rPr lang="en-US" sz="1800" dirty="0" err="1"/>
              <a:t>ugyanígy</a:t>
            </a:r>
            <a:r>
              <a:rPr lang="en-US" sz="1800" dirty="0"/>
              <a:t>. </a:t>
            </a:r>
            <a:r>
              <a:rPr lang="en-US" sz="1800" dirty="0" err="1"/>
              <a:t>Továbbá</a:t>
            </a:r>
            <a:r>
              <a:rPr lang="en-US" sz="1800" dirty="0"/>
              <a:t>, a Newbold </a:t>
            </a:r>
            <a:r>
              <a:rPr lang="en-US" sz="1800" dirty="0" err="1"/>
              <a:t>gyülekezetbe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elmúlt</a:t>
            </a:r>
            <a:r>
              <a:rPr lang="en-US" sz="1800" dirty="0"/>
              <a:t> 12 </a:t>
            </a:r>
            <a:r>
              <a:rPr lang="en-US" sz="1800" dirty="0" err="1"/>
              <a:t>hónapban</a:t>
            </a:r>
            <a:r>
              <a:rPr lang="en-US" sz="1800" dirty="0"/>
              <a:t> </a:t>
            </a:r>
            <a:r>
              <a:rPr lang="en-US" sz="1800" dirty="0" err="1"/>
              <a:t>történt</a:t>
            </a:r>
            <a:r>
              <a:rPr lang="en-US" sz="1800" dirty="0"/>
              <a:t> </a:t>
            </a:r>
            <a:r>
              <a:rPr lang="en-US" sz="1800" dirty="0" err="1"/>
              <a:t>nettó</a:t>
            </a:r>
            <a:r>
              <a:rPr lang="en-US" sz="1800" dirty="0"/>
              <a:t> </a:t>
            </a:r>
            <a:r>
              <a:rPr lang="en-US" sz="1800" dirty="0" err="1"/>
              <a:t>átigazolás</a:t>
            </a:r>
            <a:r>
              <a:rPr lang="en-US" sz="1800" dirty="0"/>
              <a:t> (</a:t>
            </a:r>
            <a:r>
              <a:rPr lang="en-US" sz="1800" dirty="0" err="1"/>
              <a:t>beérkezett</a:t>
            </a:r>
            <a:r>
              <a:rPr lang="en-US" sz="1800" dirty="0"/>
              <a:t> </a:t>
            </a:r>
            <a:r>
              <a:rPr lang="en-US" sz="1800" dirty="0" err="1"/>
              <a:t>tagok</a:t>
            </a:r>
            <a:r>
              <a:rPr lang="en-US" sz="1800" dirty="0"/>
              <a:t> </a:t>
            </a:r>
            <a:r>
              <a:rPr lang="en-US" sz="1800" dirty="0" err="1"/>
              <a:t>mínusz</a:t>
            </a:r>
            <a:r>
              <a:rPr lang="en-US" sz="1800" dirty="0"/>
              <a:t> </a:t>
            </a:r>
            <a:r>
              <a:rPr lang="en-US" sz="1800" dirty="0" err="1"/>
              <a:t>távozók</a:t>
            </a:r>
            <a:r>
              <a:rPr lang="en-US" sz="1800" dirty="0"/>
              <a:t>) </a:t>
            </a:r>
            <a:r>
              <a:rPr lang="hu-HU" sz="1800" dirty="0"/>
              <a:t>8</a:t>
            </a:r>
            <a:r>
              <a:rPr lang="en-US" sz="1800" dirty="0"/>
              <a:t> </a:t>
            </a:r>
            <a:r>
              <a:rPr lang="en-US" sz="1800" dirty="0" err="1"/>
              <a:t>fő</a:t>
            </a:r>
            <a:r>
              <a:rPr lang="en-US" sz="1800" dirty="0"/>
              <a:t> volt.</a:t>
            </a:r>
          </a:p>
          <a:p>
            <a:r>
              <a:rPr lang="en-US" sz="1800" dirty="0"/>
              <a:t>A </a:t>
            </a:r>
            <a:r>
              <a:rPr lang="en-US" sz="1800" dirty="0" err="1"/>
              <a:t>heti</a:t>
            </a:r>
            <a:r>
              <a:rPr lang="en-US" sz="1800" dirty="0"/>
              <a:t> </a:t>
            </a:r>
            <a:r>
              <a:rPr lang="en-US" sz="1800" dirty="0" err="1"/>
              <a:t>látogatottság</a:t>
            </a:r>
            <a:r>
              <a:rPr lang="en-US" sz="1800" dirty="0"/>
              <a:t> a </a:t>
            </a:r>
            <a:r>
              <a:rPr lang="en-US" sz="1800" dirty="0" err="1"/>
              <a:t>három</a:t>
            </a:r>
            <a:r>
              <a:rPr lang="en-US" sz="1800" dirty="0"/>
              <a:t> </a:t>
            </a:r>
            <a:r>
              <a:rPr lang="en-US" sz="1800" dirty="0" err="1"/>
              <a:t>istentisztelet</a:t>
            </a:r>
            <a:r>
              <a:rPr lang="en-US" sz="1800" dirty="0"/>
              <a:t> </a:t>
            </a:r>
            <a:r>
              <a:rPr lang="en-US" sz="1800" dirty="0" err="1"/>
              <a:t>során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elmúlt</a:t>
            </a:r>
            <a:r>
              <a:rPr lang="en-US" sz="1800" dirty="0"/>
              <a:t> 12 </a:t>
            </a:r>
            <a:r>
              <a:rPr lang="en-US" sz="1800" dirty="0" err="1"/>
              <a:t>hónapban</a:t>
            </a:r>
            <a:r>
              <a:rPr lang="en-US" sz="1800" dirty="0"/>
              <a:t> </a:t>
            </a:r>
            <a:r>
              <a:rPr lang="hu-HU" sz="1800" dirty="0"/>
              <a:t>5</a:t>
            </a:r>
            <a:r>
              <a:rPr lang="en-US" sz="1800" dirty="0"/>
              <a:t>50 </a:t>
            </a:r>
            <a:r>
              <a:rPr lang="en-US" sz="1800" dirty="0" err="1"/>
              <a:t>és</a:t>
            </a:r>
            <a:r>
              <a:rPr lang="en-US" sz="1800" dirty="0"/>
              <a:t> 850 </a:t>
            </a:r>
            <a:r>
              <a:rPr lang="en-US" sz="1800" dirty="0" err="1"/>
              <a:t>között</a:t>
            </a:r>
            <a:r>
              <a:rPr lang="en-US" sz="1800" dirty="0"/>
              <a:t> </a:t>
            </a:r>
            <a:r>
              <a:rPr lang="en-US" sz="1800" dirty="0" err="1"/>
              <a:t>ingadozott</a:t>
            </a:r>
            <a:r>
              <a:rPr lang="en-US" sz="1800" dirty="0"/>
              <a:t>. A </a:t>
            </a:r>
            <a:r>
              <a:rPr lang="en-US" sz="1800" dirty="0" err="1"/>
              <a:t>résztvevők</a:t>
            </a:r>
            <a:r>
              <a:rPr lang="en-US" sz="1800" dirty="0"/>
              <a:t> </a:t>
            </a:r>
            <a:r>
              <a:rPr lang="en-US" sz="1800" dirty="0" err="1"/>
              <a:t>korcsoportok</a:t>
            </a:r>
            <a:r>
              <a:rPr lang="en-US" sz="1800" dirty="0"/>
              <a:t> </a:t>
            </a:r>
            <a:r>
              <a:rPr lang="en-US" sz="1800" dirty="0" err="1"/>
              <a:t>szerinti</a:t>
            </a:r>
            <a:r>
              <a:rPr lang="en-US" sz="1800" dirty="0"/>
              <a:t> </a:t>
            </a:r>
            <a:r>
              <a:rPr lang="en-US" sz="1800" dirty="0" err="1"/>
              <a:t>megoszlása</a:t>
            </a:r>
            <a:r>
              <a:rPr lang="en-US" sz="1800" dirty="0"/>
              <a:t> a </a:t>
            </a:r>
            <a:r>
              <a:rPr lang="en-US" sz="1800" dirty="0" err="1"/>
              <a:t>következő</a:t>
            </a:r>
            <a:r>
              <a:rPr lang="en-US" sz="18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Szeniorok</a:t>
            </a:r>
            <a:r>
              <a:rPr lang="en-US" sz="1800" dirty="0"/>
              <a:t> (65 </a:t>
            </a:r>
            <a:r>
              <a:rPr lang="en-US" sz="1800" dirty="0" err="1"/>
              <a:t>év</a:t>
            </a:r>
            <a:r>
              <a:rPr lang="en-US" sz="1800" dirty="0"/>
              <a:t> </a:t>
            </a:r>
            <a:r>
              <a:rPr lang="en-US" sz="1800" dirty="0" err="1"/>
              <a:t>felett</a:t>
            </a:r>
            <a:r>
              <a:rPr lang="en-US" sz="1800" dirty="0"/>
              <a:t>) </a:t>
            </a:r>
            <a:r>
              <a:rPr lang="hu-HU" sz="1800" dirty="0"/>
              <a:t>9</a:t>
            </a:r>
            <a:r>
              <a:rPr lang="en-US" sz="1800" dirty="0"/>
              <a:t>0 </a:t>
            </a:r>
            <a:r>
              <a:rPr lang="en-US" sz="1800" dirty="0" err="1"/>
              <a:t>fő</a:t>
            </a:r>
            <a:r>
              <a:rPr lang="en-US" sz="18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Középkorú</a:t>
            </a:r>
            <a:r>
              <a:rPr lang="en-US" sz="1800" dirty="0"/>
              <a:t> </a:t>
            </a:r>
            <a:r>
              <a:rPr lang="en-US" sz="1800" dirty="0" err="1"/>
              <a:t>felnőttek</a:t>
            </a:r>
            <a:r>
              <a:rPr lang="en-US" sz="1800" dirty="0"/>
              <a:t> (35-64 </a:t>
            </a:r>
            <a:r>
              <a:rPr lang="en-US" sz="1800" dirty="0" err="1"/>
              <a:t>évesek</a:t>
            </a:r>
            <a:r>
              <a:rPr lang="en-US" sz="1800" dirty="0"/>
              <a:t>) 2</a:t>
            </a:r>
            <a:r>
              <a:rPr lang="hu-HU" sz="1800" dirty="0"/>
              <a:t>7</a:t>
            </a:r>
            <a:r>
              <a:rPr lang="en-US" sz="1800" dirty="0"/>
              <a:t>0 </a:t>
            </a:r>
            <a:r>
              <a:rPr lang="en-US" sz="1800" dirty="0" err="1"/>
              <a:t>fő</a:t>
            </a:r>
            <a:r>
              <a:rPr lang="en-US" sz="18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Fiatal</a:t>
            </a:r>
            <a:r>
              <a:rPr lang="en-US" sz="1800" dirty="0"/>
              <a:t> </a:t>
            </a:r>
            <a:r>
              <a:rPr lang="en-US" sz="1800" dirty="0" err="1"/>
              <a:t>felnőttek</a:t>
            </a:r>
            <a:r>
              <a:rPr lang="en-US" sz="1800" dirty="0"/>
              <a:t> (16-34 </a:t>
            </a:r>
            <a:r>
              <a:rPr lang="en-US" sz="1800" dirty="0" err="1"/>
              <a:t>évesek</a:t>
            </a:r>
            <a:r>
              <a:rPr lang="en-US" sz="1800" dirty="0"/>
              <a:t>) 150 </a:t>
            </a:r>
            <a:r>
              <a:rPr lang="en-US" sz="1800" dirty="0" err="1"/>
              <a:t>fő</a:t>
            </a:r>
            <a:r>
              <a:rPr lang="en-US" sz="1800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err="1"/>
              <a:t>Gyerekek</a:t>
            </a:r>
            <a:r>
              <a:rPr lang="en-US" sz="1800" dirty="0"/>
              <a:t> (0-15 </a:t>
            </a:r>
            <a:r>
              <a:rPr lang="en-US" sz="1800" dirty="0" err="1"/>
              <a:t>évesek</a:t>
            </a:r>
            <a:r>
              <a:rPr lang="en-US" sz="1800" dirty="0"/>
              <a:t>) 200 </a:t>
            </a:r>
            <a:r>
              <a:rPr lang="en-US" sz="1800" dirty="0" err="1"/>
              <a:t>fő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 err="1"/>
              <a:t>Jelenleg</a:t>
            </a:r>
            <a:r>
              <a:rPr lang="en-US" sz="1800" dirty="0"/>
              <a:t> 1</a:t>
            </a:r>
            <a:r>
              <a:rPr lang="hu-HU" sz="1800" dirty="0"/>
              <a:t>5</a:t>
            </a:r>
            <a:r>
              <a:rPr lang="en-US" sz="1800" dirty="0"/>
              <a:t>0 </a:t>
            </a:r>
            <a:r>
              <a:rPr lang="en-US" sz="1800" dirty="0" err="1"/>
              <a:t>fő</a:t>
            </a:r>
            <a:r>
              <a:rPr lang="en-US" sz="1800" dirty="0"/>
              <a:t> ad</a:t>
            </a:r>
            <a:r>
              <a:rPr lang="hu-HU" sz="1800" dirty="0" err="1"/>
              <a:t>akozik</a:t>
            </a:r>
            <a:r>
              <a:rPr lang="en-US" sz="1800" dirty="0"/>
              <a:t> </a:t>
            </a:r>
            <a:r>
              <a:rPr lang="en-US" sz="1800" dirty="0" err="1"/>
              <a:t>rendszeresen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b="1" dirty="0"/>
              <a:t>II. </a:t>
            </a:r>
            <a:r>
              <a:rPr lang="hu-HU" sz="1800" b="1" dirty="0"/>
              <a:t>lépés</a:t>
            </a:r>
            <a:r>
              <a:rPr lang="en-GB" sz="1800" b="1" dirty="0"/>
              <a:t>: </a:t>
            </a:r>
            <a:r>
              <a:rPr lang="hu-HU" sz="1800" b="1" dirty="0"/>
              <a:t>közösségi felmérés – lelki egészség</a:t>
            </a:r>
            <a:endParaRPr lang="en-GB" sz="1800" b="1" dirty="0"/>
          </a:p>
        </p:txBody>
      </p:sp>
      <p:pic>
        <p:nvPicPr>
          <p:cNvPr id="11266" name="Picture 2" descr="Image result for car dashboard">
            <a:extLst>
              <a:ext uri="{FF2B5EF4-FFF2-40B4-BE49-F238E27FC236}">
                <a16:creationId xmlns:a16="http://schemas.microsoft.com/office/drawing/2014/main" id="{01A478CA-F171-4276-B7FB-4D854CE9D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8" r="29918" b="-1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09641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B8DD-084B-4E70-A961-DAF926CD9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100" b="1" dirty="0"/>
              <a:t>Newbold Church Combined </a:t>
            </a:r>
            <a:r>
              <a:rPr lang="en-US" sz="4100" dirty="0"/>
              <a:t>(max score = 4250  for 170  participants, minimum factor = 2762.5)</a:t>
            </a:r>
            <a:endParaRPr lang="en-GB" sz="41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EAB6E2-B6C0-4161-A4BF-1537865ED7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53415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Lead a Small Group Bible Study | Next Step Disciple">
            <a:extLst>
              <a:ext uri="{FF2B5EF4-FFF2-40B4-BE49-F238E27FC236}">
                <a16:creationId xmlns:a16="http://schemas.microsoft.com/office/drawing/2014/main" id="{EBB754B3-9D6C-C180-09D7-31B2FEDD66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2" b="62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7CF34-9E35-9850-0904-8E34B3E2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Mire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jó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egy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kiscsoport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366259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22C47-A635-48B7-BB0E-F161B5E5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FFFFFF"/>
                </a:solidFill>
              </a:rPr>
              <a:t>Összesítés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11E2D-F5E0-489B-9F25-8FBA503BD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 err="1"/>
              <a:t>Mindhárom</a:t>
            </a:r>
            <a:r>
              <a:rPr lang="en-US" dirty="0"/>
              <a:t> </a:t>
            </a:r>
            <a:r>
              <a:rPr lang="en-US" dirty="0" err="1"/>
              <a:t>istentiszteleten</a:t>
            </a:r>
            <a:r>
              <a:rPr lang="en-US" dirty="0"/>
              <a:t> a </a:t>
            </a:r>
            <a:r>
              <a:rPr lang="en-US" dirty="0" err="1"/>
              <a:t>legnagyobb</a:t>
            </a:r>
            <a:r>
              <a:rPr lang="en-US" dirty="0"/>
              <a:t> </a:t>
            </a:r>
            <a:r>
              <a:rPr lang="en-US" dirty="0" err="1"/>
              <a:t>fejlődést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hu-HU" b="1" dirty="0"/>
              <a:t>Megbízás-alapú</a:t>
            </a:r>
            <a:r>
              <a:rPr lang="en-US" b="1" dirty="0"/>
              <a:t> </a:t>
            </a:r>
            <a:r>
              <a:rPr lang="en-US" b="1" dirty="0" err="1"/>
              <a:t>Vezetés</a:t>
            </a:r>
            <a:r>
              <a:rPr lang="en-US" dirty="0"/>
              <a:t> </a:t>
            </a:r>
            <a:r>
              <a:rPr lang="en-US" dirty="0" err="1"/>
              <a:t>mutatta</a:t>
            </a:r>
            <a:r>
              <a:rPr lang="en-US" dirty="0"/>
              <a:t>.</a:t>
            </a:r>
            <a:endParaRPr lang="hu-HU" dirty="0"/>
          </a:p>
          <a:p>
            <a:r>
              <a:rPr lang="en-US" dirty="0"/>
              <a:t>A </a:t>
            </a:r>
            <a:r>
              <a:rPr lang="en-US" dirty="0" err="1"/>
              <a:t>legalacsonyabb</a:t>
            </a:r>
            <a:r>
              <a:rPr lang="en-US" dirty="0"/>
              <a:t> </a:t>
            </a:r>
            <a:r>
              <a:rPr lang="en-US" dirty="0" err="1"/>
              <a:t>jellemző</a:t>
            </a:r>
            <a:r>
              <a:rPr lang="en-US" dirty="0"/>
              <a:t> a </a:t>
            </a:r>
            <a:r>
              <a:rPr lang="en-US" b="1" dirty="0"/>
              <a:t>Kis</a:t>
            </a:r>
            <a:r>
              <a:rPr lang="hu-HU" b="1" dirty="0"/>
              <a:t>c</a:t>
            </a:r>
            <a:r>
              <a:rPr lang="en-US" b="1" dirty="0" err="1"/>
              <a:t>soportos</a:t>
            </a:r>
            <a:r>
              <a:rPr lang="en-US" b="1" dirty="0"/>
              <a:t> </a:t>
            </a:r>
            <a:r>
              <a:rPr lang="en-US" b="1" dirty="0" err="1"/>
              <a:t>Szolgálat</a:t>
            </a:r>
            <a:r>
              <a:rPr lang="en-US" dirty="0"/>
              <a:t> volt.</a:t>
            </a:r>
            <a:endParaRPr lang="hu-HU" dirty="0"/>
          </a:p>
          <a:p>
            <a:r>
              <a:rPr lang="en-US" dirty="0" err="1"/>
              <a:t>Úgy</a:t>
            </a:r>
            <a:r>
              <a:rPr lang="en-US" dirty="0"/>
              <a:t> </a:t>
            </a:r>
            <a:r>
              <a:rPr lang="en-US" dirty="0" err="1"/>
              <a:t>véljük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legalacsonyabb</a:t>
            </a:r>
            <a:r>
              <a:rPr lang="en-US" dirty="0"/>
              <a:t> </a:t>
            </a:r>
            <a:r>
              <a:rPr lang="en-US" dirty="0" err="1"/>
              <a:t>aspektus</a:t>
            </a:r>
            <a:r>
              <a:rPr lang="en-US" dirty="0"/>
              <a:t> </a:t>
            </a:r>
            <a:r>
              <a:rPr lang="en-US" dirty="0" err="1"/>
              <a:t>kezelésével</a:t>
            </a:r>
            <a:r>
              <a:rPr lang="en-US" dirty="0"/>
              <a:t> </a:t>
            </a:r>
            <a:r>
              <a:rPr lang="en-US" dirty="0" err="1"/>
              <a:t>közvetlen</a:t>
            </a:r>
            <a:r>
              <a:rPr lang="en-US" dirty="0"/>
              <a:t> </a:t>
            </a:r>
            <a:r>
              <a:rPr lang="en-US" dirty="0" err="1"/>
              <a:t>hatást</a:t>
            </a:r>
            <a:r>
              <a:rPr lang="en-US" dirty="0"/>
              <a:t> </a:t>
            </a:r>
            <a:r>
              <a:rPr lang="en-US" dirty="0" err="1"/>
              <a:t>gyakorolhatunk</a:t>
            </a:r>
            <a:r>
              <a:rPr lang="en-US" dirty="0"/>
              <a:t> a </a:t>
            </a:r>
            <a:r>
              <a:rPr lang="en-US" b="1" dirty="0" err="1"/>
              <a:t>Szeretetteljes</a:t>
            </a:r>
            <a:r>
              <a:rPr lang="en-US" b="1" dirty="0"/>
              <a:t> </a:t>
            </a:r>
            <a:r>
              <a:rPr lang="en-US" b="1" dirty="0" err="1"/>
              <a:t>Kapcsolatokra</a:t>
            </a:r>
            <a:r>
              <a:rPr lang="en-US" dirty="0"/>
              <a:t>, </a:t>
            </a:r>
            <a:r>
              <a:rPr lang="en-US" b="1" dirty="0" err="1"/>
              <a:t>Hatékony</a:t>
            </a:r>
            <a:r>
              <a:rPr lang="en-US" b="1" dirty="0"/>
              <a:t> </a:t>
            </a:r>
            <a:r>
              <a:rPr lang="en-US" b="1" dirty="0" err="1"/>
              <a:t>Struktúrákra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hu-HU" b="1" dirty="0"/>
              <a:t>Lelki ajándék</a:t>
            </a:r>
            <a:r>
              <a:rPr lang="en-US" b="1" dirty="0"/>
              <a:t>-</a:t>
            </a:r>
            <a:r>
              <a:rPr lang="en-US" b="1" dirty="0" err="1"/>
              <a:t>alapú</a:t>
            </a:r>
            <a:r>
              <a:rPr lang="en-US" b="1" dirty="0"/>
              <a:t> </a:t>
            </a:r>
            <a:r>
              <a:rPr lang="en-US" b="1" dirty="0" err="1"/>
              <a:t>Szolgálatra</a:t>
            </a:r>
            <a:r>
              <a:rPr lang="en-US" dirty="0"/>
              <a:t>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5960049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5A63-FEAD-4BCC-A008-4F603DD89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b="1" dirty="0"/>
              <a:t>Továbbképzés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44BD7-54B8-45FC-B1FE-89B33FFBE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17019" cy="4286247"/>
          </a:xfrm>
        </p:spPr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kiscsoportok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tagjainak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toborzási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módszerei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kiscsoportos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találkozók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tervezése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megszervezése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Az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első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találkozó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kiscsoportos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megbeszélések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elérés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vezetése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Erőforrások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használata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hu-HU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Közösség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Építs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bizalmat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támogasd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növekedést</a:t>
            </a:r>
            <a:endParaRPr kumimoji="0" lang="en-US" altLang="en-US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hu-HU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Kis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csoportos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problémamegoldás</a:t>
            </a:r>
            <a:r>
              <a:rPr kumimoji="0" lang="en-US" altLang="en-US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 descr="Image result for curriculum">
            <a:extLst>
              <a:ext uri="{FF2B5EF4-FFF2-40B4-BE49-F238E27FC236}">
                <a16:creationId xmlns:a16="http://schemas.microsoft.com/office/drawing/2014/main" id="{E010067B-C7E8-4E77-A858-67011F680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1" r="1659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87C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456324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BABE-6329-46EA-BDB7-723AD19D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sz="4100" b="1" dirty="0"/>
              <a:t>Hogyan toborozzunk csoport tagokat?</a:t>
            </a:r>
            <a:endParaRPr lang="en-GB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BF01-74F8-46B2-B666-09E5A978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hu-HU" b="1" dirty="0"/>
              <a:t>Imádkozzunk</a:t>
            </a:r>
            <a:endParaRPr lang="en-GB" b="1" dirty="0"/>
          </a:p>
          <a:p>
            <a:pPr fontAlgn="base"/>
            <a:r>
              <a:rPr lang="en-US" dirty="0"/>
              <a:t>Minden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csoport</a:t>
            </a:r>
            <a:r>
              <a:rPr lang="en-US" dirty="0"/>
              <a:t> </a:t>
            </a:r>
            <a:r>
              <a:rPr lang="en-US" dirty="0" err="1"/>
              <a:t>tagjainak</a:t>
            </a:r>
            <a:r>
              <a:rPr lang="en-US" dirty="0"/>
              <a:t> </a:t>
            </a:r>
            <a:r>
              <a:rPr lang="en-US" dirty="0" err="1"/>
              <a:t>toborzása</a:t>
            </a:r>
            <a:r>
              <a:rPr lang="en-US" dirty="0"/>
              <a:t> </a:t>
            </a:r>
            <a:r>
              <a:rPr lang="en-US" dirty="0" err="1"/>
              <a:t>imádságban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történjen</a:t>
            </a:r>
            <a:r>
              <a:rPr lang="en-US" dirty="0"/>
              <a:t>.</a:t>
            </a:r>
            <a:br>
              <a:rPr lang="en-US" dirty="0"/>
            </a:br>
            <a:endParaRPr lang="hu-HU" dirty="0"/>
          </a:p>
          <a:p>
            <a:pPr fontAlgn="base"/>
            <a:r>
              <a:rPr lang="en-US" dirty="0" err="1"/>
              <a:t>Kérd</a:t>
            </a:r>
            <a:r>
              <a:rPr lang="en-US" dirty="0"/>
              <a:t> </a:t>
            </a:r>
            <a:r>
              <a:rPr lang="en-US" dirty="0" err="1"/>
              <a:t>Istent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helyezzen</a:t>
            </a:r>
            <a:r>
              <a:rPr lang="en-US" dirty="0"/>
              <a:t> </a:t>
            </a:r>
            <a:r>
              <a:rPr lang="en-US" dirty="0" err="1"/>
              <a:t>olyan</a:t>
            </a:r>
            <a:r>
              <a:rPr lang="en-US" dirty="0"/>
              <a:t> </a:t>
            </a:r>
            <a:r>
              <a:rPr lang="en-US" dirty="0" err="1"/>
              <a:t>embereket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utadba</a:t>
            </a:r>
            <a:r>
              <a:rPr lang="en-US" dirty="0"/>
              <a:t>, </a:t>
            </a:r>
            <a:r>
              <a:rPr lang="en-US" dirty="0" err="1"/>
              <a:t>akiknek</a:t>
            </a:r>
            <a:r>
              <a:rPr lang="en-US" dirty="0"/>
              <a:t> </a:t>
            </a:r>
            <a:r>
              <a:rPr lang="en-US" dirty="0" err="1"/>
              <a:t>szükségük</a:t>
            </a:r>
            <a:r>
              <a:rPr lang="en-US" dirty="0"/>
              <a:t> van a </a:t>
            </a:r>
            <a:r>
              <a:rPr lang="en-US" dirty="0" err="1"/>
              <a:t>meghívásodra</a:t>
            </a:r>
            <a:r>
              <a:rPr lang="en-US" dirty="0"/>
              <a:t>.</a:t>
            </a:r>
            <a:br>
              <a:rPr lang="en-US" dirty="0"/>
            </a:br>
            <a:endParaRPr lang="hu-HU" dirty="0"/>
          </a:p>
          <a:p>
            <a:pPr fontAlgn="base"/>
            <a:r>
              <a:rPr lang="en-US" dirty="0"/>
              <a:t>De </a:t>
            </a:r>
            <a:r>
              <a:rPr lang="en-US" dirty="0" err="1"/>
              <a:t>fontos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is,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figyelj</a:t>
            </a:r>
            <a:r>
              <a:rPr lang="en-US" dirty="0"/>
              <a:t> </a:t>
            </a:r>
            <a:r>
              <a:rPr lang="en-US" dirty="0" err="1"/>
              <a:t>arra</a:t>
            </a:r>
            <a:r>
              <a:rPr lang="en-US" dirty="0"/>
              <a:t>,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szeretne</a:t>
            </a:r>
            <a:r>
              <a:rPr lang="en-US" dirty="0"/>
              <a:t> Isten,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kövesd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Ő </a:t>
            </a:r>
            <a:r>
              <a:rPr lang="en-US" dirty="0" err="1"/>
              <a:t>utasításait</a:t>
            </a:r>
            <a:r>
              <a:rPr lang="en-US" dirty="0"/>
              <a:t>.</a:t>
            </a:r>
          </a:p>
        </p:txBody>
      </p:sp>
      <p:pic>
        <p:nvPicPr>
          <p:cNvPr id="2052" name="Picture 4" descr="Image result for pray">
            <a:extLst>
              <a:ext uri="{FF2B5EF4-FFF2-40B4-BE49-F238E27FC236}">
                <a16:creationId xmlns:a16="http://schemas.microsoft.com/office/drawing/2014/main" id="{A1883816-F750-4F15-8189-C1DC69109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r="41762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860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3073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BABE-6329-46EA-BDB7-723AD19D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sz="4100" b="1" dirty="0"/>
              <a:t>Hogyan toborozzunk csoport tagokat?</a:t>
            </a:r>
            <a:endParaRPr lang="en-GB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BF01-74F8-46B2-B666-09E5A978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7"/>
            <a:ext cx="6921769" cy="42288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/>
              <a:t>2. </a:t>
            </a:r>
            <a:r>
              <a:rPr lang="hu-HU" sz="2400" b="1" dirty="0"/>
              <a:t>Kérdezd meg a munkatársakat, szomszédokat, barátokat és családtagokat</a:t>
            </a:r>
          </a:p>
          <a:p>
            <a:r>
              <a:rPr lang="hu-HU" sz="2400" dirty="0"/>
              <a:t>Ők azok, akik a legnagyobb valószínűséggel azonnal igent mondanak a meghívásodra.</a:t>
            </a:r>
          </a:p>
          <a:p>
            <a:r>
              <a:rPr lang="hu-HU" sz="2400" dirty="0"/>
              <a:t>Nézd át a címtáradat, az e-mail listáidat és a közösségi média (Facebook, </a:t>
            </a:r>
            <a:r>
              <a:rPr lang="hu-HU" sz="2400" dirty="0" err="1"/>
              <a:t>Twitter</a:t>
            </a:r>
            <a:r>
              <a:rPr lang="hu-HU" sz="2400" dirty="0"/>
              <a:t>, </a:t>
            </a:r>
            <a:r>
              <a:rPr lang="hu-HU" sz="2400" dirty="0" err="1"/>
              <a:t>LinkedIn</a:t>
            </a:r>
            <a:r>
              <a:rPr lang="hu-HU" sz="2400" dirty="0"/>
              <a:t> stb.) kapcsolati listáit, hogy megbizonyosodj arról, hogy nem felejtettél el valakit, aki meghívásra szorul.</a:t>
            </a:r>
          </a:p>
          <a:p>
            <a:r>
              <a:rPr lang="hu-HU" sz="2400" dirty="0"/>
              <a:t>Kérdezd meg őket személyesen. A személyes meghívások a leghatékonyabbak.</a:t>
            </a:r>
          </a:p>
          <a:p>
            <a:r>
              <a:rPr lang="hu-HU" sz="2400" dirty="0"/>
              <a:t>Csak végső megoldásként használd a telefonhívásokat, leveleket, e-maileket és üzeneteket.</a:t>
            </a:r>
            <a:endParaRPr lang="en-GB" sz="2400" dirty="0"/>
          </a:p>
        </p:txBody>
      </p:sp>
      <p:pic>
        <p:nvPicPr>
          <p:cNvPr id="2050" name="Picture 2" descr="Image result for family and friends">
            <a:extLst>
              <a:ext uri="{FF2B5EF4-FFF2-40B4-BE49-F238E27FC236}">
                <a16:creationId xmlns:a16="http://schemas.microsoft.com/office/drawing/2014/main" id="{E37704D1-044C-425A-B559-C27DE1F82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1" r="15325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29C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14122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BABE-6329-46EA-BDB7-723AD19D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hu-HU" sz="4400" b="1" dirty="0"/>
              <a:t>Hogyan toborozzunk csoport tagokat?</a:t>
            </a:r>
            <a:endParaRPr lang="en-GB" b="1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mage result for church members newbold church">
            <a:extLst>
              <a:ext uri="{FF2B5EF4-FFF2-40B4-BE49-F238E27FC236}">
                <a16:creationId xmlns:a16="http://schemas.microsoft.com/office/drawing/2014/main" id="{8C8C13F7-D95F-4FFE-AC10-257902D6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433079"/>
            <a:ext cx="4601682" cy="344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BF01-74F8-46B2-B666-09E5A978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419358"/>
            <a:ext cx="6893746" cy="42481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3. </a:t>
            </a:r>
            <a:r>
              <a:rPr lang="hu-HU" b="1" dirty="0"/>
              <a:t>Kérjünk meg gyülekezeti tagokat</a:t>
            </a:r>
            <a:endParaRPr lang="en-GB" b="1" dirty="0"/>
          </a:p>
          <a:p>
            <a:pPr fontAlgn="base"/>
            <a:r>
              <a:rPr lang="hu-HU" dirty="0"/>
              <a:t>Hívd meg őket, hogy látogassák meg a csoportodat, miután adtál nekik egy nagyszerű indokot arra, hogy részt vegyenek a kis csoportodban.</a:t>
            </a:r>
          </a:p>
          <a:p>
            <a:pPr fontAlgn="base"/>
            <a:r>
              <a:rPr lang="hu-HU" dirty="0"/>
              <a:t>Az emberek hajlamosak ugyanazon a helyen ülni egy istentisztelet alatt.</a:t>
            </a:r>
          </a:p>
          <a:p>
            <a:pPr fontAlgn="base"/>
            <a:r>
              <a:rPr lang="hu-HU" dirty="0"/>
              <a:t>Minden héten ülj más helyen, és kezdeményezz beszélgetést azokkal, akiket nem ismersz, és akik </a:t>
            </a:r>
            <a:r>
              <a:rPr lang="hu-HU" dirty="0" err="1"/>
              <a:t>körülötted</a:t>
            </a:r>
            <a:r>
              <a:rPr lang="hu-HU" dirty="0"/>
              <a:t> ülnek.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7768641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BABE-6329-46EA-BDB7-723AD19D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sz="4000" b="1" dirty="0"/>
              <a:t>Hogyan toborozzunk csoport tagokat?</a:t>
            </a:r>
            <a:endParaRPr lang="en-GB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BF01-74F8-46B2-B666-09E5A978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07494" cy="4276725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b="1" dirty="0"/>
              <a:t>4. </a:t>
            </a:r>
            <a:r>
              <a:rPr lang="hu-HU" b="1" dirty="0"/>
              <a:t>Közösségi média használattal</a:t>
            </a:r>
            <a:endParaRPr lang="en-GB" b="1" dirty="0"/>
          </a:p>
          <a:p>
            <a:pPr fontAlgn="base"/>
            <a:r>
              <a:rPr lang="en-US" dirty="0" err="1"/>
              <a:t>Tudasd</a:t>
            </a:r>
            <a:r>
              <a:rPr lang="en-US" dirty="0"/>
              <a:t> </a:t>
            </a:r>
            <a:r>
              <a:rPr lang="en-US" dirty="0" err="1"/>
              <a:t>mindenkivel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csoportod</a:t>
            </a:r>
            <a:r>
              <a:rPr lang="en-US" dirty="0"/>
              <a:t> </a:t>
            </a:r>
            <a:r>
              <a:rPr lang="en-US" dirty="0" err="1"/>
              <a:t>új</a:t>
            </a:r>
            <a:r>
              <a:rPr lang="en-US" dirty="0"/>
              <a:t> </a:t>
            </a:r>
            <a:r>
              <a:rPr lang="en-US" dirty="0" err="1"/>
              <a:t>tagokat</a:t>
            </a:r>
            <a:r>
              <a:rPr lang="en-US" dirty="0"/>
              <a:t> </a:t>
            </a:r>
            <a:r>
              <a:rPr lang="en-US" dirty="0" err="1"/>
              <a:t>keres</a:t>
            </a:r>
            <a:r>
              <a:rPr lang="en-US" dirty="0"/>
              <a:t>.</a:t>
            </a:r>
            <a:endParaRPr lang="hu-HU" dirty="0"/>
          </a:p>
          <a:p>
            <a:pPr fontAlgn="base"/>
            <a:r>
              <a:rPr lang="en-US" dirty="0" err="1"/>
              <a:t>Használj</a:t>
            </a:r>
            <a:r>
              <a:rPr lang="en-US" dirty="0"/>
              <a:t> </a:t>
            </a:r>
            <a:r>
              <a:rPr lang="en-US" dirty="0" err="1"/>
              <a:t>közösségi</a:t>
            </a:r>
            <a:r>
              <a:rPr lang="en-US" dirty="0"/>
              <a:t> </a:t>
            </a:r>
            <a:r>
              <a:rPr lang="en-US" dirty="0" err="1"/>
              <a:t>médiát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módszerként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elérd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embereket</a:t>
            </a:r>
            <a:r>
              <a:rPr lang="en-US" dirty="0"/>
              <a:t>. </a:t>
            </a:r>
            <a:r>
              <a:rPr lang="en-US" dirty="0" err="1"/>
              <a:t>Azok</a:t>
            </a:r>
            <a:r>
              <a:rPr lang="en-US" dirty="0"/>
              <a:t>, </a:t>
            </a:r>
            <a:r>
              <a:rPr lang="en-US" dirty="0" err="1"/>
              <a:t>akik</a:t>
            </a:r>
            <a:r>
              <a:rPr lang="en-US" dirty="0"/>
              <a:t> </a:t>
            </a:r>
            <a:r>
              <a:rPr lang="en-US" dirty="0" err="1"/>
              <a:t>tudnak</a:t>
            </a:r>
            <a:r>
              <a:rPr lang="en-US" dirty="0"/>
              <a:t> a </a:t>
            </a:r>
            <a:r>
              <a:rPr lang="en-US" dirty="0" err="1"/>
              <a:t>szándékodról</a:t>
            </a:r>
            <a:r>
              <a:rPr lang="en-US" dirty="0"/>
              <a:t>, </a:t>
            </a:r>
            <a:r>
              <a:rPr lang="en-US" dirty="0" err="1"/>
              <a:t>lehet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ismernek</a:t>
            </a:r>
            <a:r>
              <a:rPr lang="en-US" dirty="0"/>
              <a:t> </a:t>
            </a:r>
            <a:r>
              <a:rPr lang="en-US" dirty="0" err="1"/>
              <a:t>olyanokat</a:t>
            </a:r>
            <a:r>
              <a:rPr lang="en-US" dirty="0"/>
              <a:t> a </a:t>
            </a:r>
            <a:r>
              <a:rPr lang="en-US" dirty="0" err="1"/>
              <a:t>környékeden</a:t>
            </a:r>
            <a:r>
              <a:rPr lang="en-US" dirty="0"/>
              <a:t>, </a:t>
            </a:r>
            <a:r>
              <a:rPr lang="en-US" dirty="0" err="1"/>
              <a:t>akik</a:t>
            </a:r>
            <a:r>
              <a:rPr lang="en-US" dirty="0"/>
              <a:t> </a:t>
            </a:r>
            <a:r>
              <a:rPr lang="en-US" dirty="0" err="1"/>
              <a:t>hasznot</a:t>
            </a:r>
            <a:r>
              <a:rPr lang="en-US" dirty="0"/>
              <a:t> </a:t>
            </a:r>
            <a:r>
              <a:rPr lang="en-US" dirty="0" err="1"/>
              <a:t>húzhatnak</a:t>
            </a:r>
            <a:r>
              <a:rPr lang="en-US" dirty="0"/>
              <a:t> </a:t>
            </a:r>
            <a:r>
              <a:rPr lang="en-US" dirty="0" err="1"/>
              <a:t>belőle</a:t>
            </a:r>
            <a:r>
              <a:rPr lang="en-US" dirty="0"/>
              <a:t>.</a:t>
            </a:r>
            <a:endParaRPr lang="hu-HU" dirty="0"/>
          </a:p>
          <a:p>
            <a:pPr fontAlgn="base"/>
            <a:r>
              <a:rPr lang="en-US" dirty="0" err="1"/>
              <a:t>Ezen</a:t>
            </a:r>
            <a:r>
              <a:rPr lang="en-US" dirty="0"/>
              <a:t> </a:t>
            </a:r>
            <a:r>
              <a:rPr lang="en-US" dirty="0" err="1"/>
              <a:t>kívül</a:t>
            </a:r>
            <a:r>
              <a:rPr lang="en-US" dirty="0"/>
              <a:t> </a:t>
            </a:r>
            <a:r>
              <a:rPr lang="en-US" dirty="0" err="1"/>
              <a:t>közzéteheted</a:t>
            </a:r>
            <a:r>
              <a:rPr lang="en-US" dirty="0"/>
              <a:t> a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csoportos</a:t>
            </a:r>
            <a:r>
              <a:rPr lang="en-US" dirty="0"/>
              <a:t> </a:t>
            </a:r>
            <a:r>
              <a:rPr lang="en-US" dirty="0" err="1"/>
              <a:t>találkozókat</a:t>
            </a:r>
            <a:r>
              <a:rPr lang="en-US" dirty="0"/>
              <a:t> </a:t>
            </a:r>
            <a:r>
              <a:rPr lang="en-US" dirty="0" err="1"/>
              <a:t>eseményként</a:t>
            </a:r>
            <a:r>
              <a:rPr lang="en-US" dirty="0"/>
              <a:t> </a:t>
            </a:r>
            <a:r>
              <a:rPr lang="en-US" dirty="0" err="1"/>
              <a:t>különböző</a:t>
            </a:r>
            <a:r>
              <a:rPr lang="en-US" dirty="0"/>
              <a:t> </a:t>
            </a:r>
            <a:r>
              <a:rPr lang="en-US" dirty="0" err="1"/>
              <a:t>weboldalakon</a:t>
            </a:r>
            <a:r>
              <a:rPr lang="en-US" dirty="0"/>
              <a:t>.</a:t>
            </a:r>
            <a:endParaRPr lang="en-US" sz="2000" b="1" dirty="0"/>
          </a:p>
        </p:txBody>
      </p:sp>
      <p:pic>
        <p:nvPicPr>
          <p:cNvPr id="3074" name="Picture 2" descr="Image result for social media">
            <a:extLst>
              <a:ext uri="{FF2B5EF4-FFF2-40B4-BE49-F238E27FC236}">
                <a16:creationId xmlns:a16="http://schemas.microsoft.com/office/drawing/2014/main" id="{5BE5C9CB-A9ED-4B06-9729-3A636B077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3" r="34258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2DC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2163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BABE-6329-46EA-BDB7-723AD19DF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hu-HU" sz="4400" b="1" dirty="0"/>
              <a:t>Hogyan toborozzunk csoport tagokat?</a:t>
            </a:r>
            <a:endParaRPr lang="en-GB" sz="4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BF01-74F8-46B2-B666-09E5A9789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5. </a:t>
            </a:r>
            <a:r>
              <a:rPr lang="hu-HU" b="1" dirty="0"/>
              <a:t>Gyülekezeti kommunikációs csatornákon</a:t>
            </a:r>
            <a:endParaRPr lang="en-GB" b="1" dirty="0"/>
          </a:p>
          <a:p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</a:t>
            </a:r>
            <a:r>
              <a:rPr lang="en-US" dirty="0" err="1"/>
              <a:t>elhelyezése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egyházi</a:t>
            </a:r>
            <a:r>
              <a:rPr lang="en-US" dirty="0"/>
              <a:t> </a:t>
            </a:r>
            <a:r>
              <a:rPr lang="en-US" dirty="0" err="1"/>
              <a:t>hirdetőújságban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tartalmazza</a:t>
            </a:r>
            <a:r>
              <a:rPr lang="en-US" dirty="0"/>
              <a:t> a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csoportok</a:t>
            </a:r>
            <a:r>
              <a:rPr lang="en-US" dirty="0"/>
              <a:t> </a:t>
            </a:r>
            <a:r>
              <a:rPr lang="en-US" dirty="0" err="1"/>
              <a:t>nevét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célját</a:t>
            </a:r>
            <a:r>
              <a:rPr lang="en-US" dirty="0"/>
              <a:t>.</a:t>
            </a:r>
            <a:endParaRPr lang="hu-HU" dirty="0"/>
          </a:p>
          <a:p>
            <a:r>
              <a:rPr lang="en-US" dirty="0" err="1"/>
              <a:t>Meghívás</a:t>
            </a:r>
            <a:r>
              <a:rPr lang="en-US" dirty="0"/>
              <a:t> </a:t>
            </a:r>
            <a:r>
              <a:rPr lang="en-US" dirty="0" err="1"/>
              <a:t>azok</a:t>
            </a:r>
            <a:r>
              <a:rPr lang="en-US" dirty="0"/>
              <a:t> </a:t>
            </a:r>
            <a:r>
              <a:rPr lang="en-US" dirty="0" err="1"/>
              <a:t>számára</a:t>
            </a:r>
            <a:r>
              <a:rPr lang="en-US" dirty="0"/>
              <a:t>, </a:t>
            </a:r>
            <a:r>
              <a:rPr lang="en-US" dirty="0" err="1"/>
              <a:t>akik</a:t>
            </a:r>
            <a:r>
              <a:rPr lang="en-US" dirty="0"/>
              <a:t> </a:t>
            </a:r>
            <a:r>
              <a:rPr lang="en-US" dirty="0" err="1"/>
              <a:t>vonzódnak</a:t>
            </a:r>
            <a:r>
              <a:rPr lang="en-US" dirty="0"/>
              <a:t> </a:t>
            </a:r>
            <a:r>
              <a:rPr lang="en-US" dirty="0" err="1"/>
              <a:t>egy-egy</a:t>
            </a:r>
            <a:r>
              <a:rPr lang="en-US" dirty="0"/>
              <a:t> </a:t>
            </a:r>
            <a:r>
              <a:rPr lang="en-US" dirty="0" err="1"/>
              <a:t>csoporthoz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csatlakozzanak</a:t>
            </a:r>
            <a:r>
              <a:rPr lang="en-US" dirty="0"/>
              <a:t>.</a:t>
            </a:r>
          </a:p>
        </p:txBody>
      </p:sp>
      <p:pic>
        <p:nvPicPr>
          <p:cNvPr id="6146" name="Picture 2" descr="Image result for advertising church">
            <a:extLst>
              <a:ext uri="{FF2B5EF4-FFF2-40B4-BE49-F238E27FC236}">
                <a16:creationId xmlns:a16="http://schemas.microsoft.com/office/drawing/2014/main" id="{9D5E8E94-002D-4B6D-A514-3DD026A2E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r="2850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BD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8285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7A9B-393A-4ED5-BEC4-03EAA2435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hu-HU" b="1" dirty="0"/>
              <a:t>Javasolt lépések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D6F5F-3107-4B0B-B145-6FF8EA7D1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959869" cy="4152889"/>
          </a:xfrm>
        </p:spPr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kijelölt</a:t>
            </a:r>
            <a:r>
              <a:rPr lang="en-US" dirty="0"/>
              <a:t> </a:t>
            </a:r>
            <a:r>
              <a:rPr lang="en-US" dirty="0" err="1"/>
              <a:t>vezetők</a:t>
            </a:r>
            <a:r>
              <a:rPr lang="en-US" dirty="0"/>
              <a:t> </a:t>
            </a:r>
            <a:r>
              <a:rPr lang="en-US" dirty="0" err="1"/>
              <a:t>felhatalmazása</a:t>
            </a:r>
            <a:endParaRPr lang="hu-HU" dirty="0"/>
          </a:p>
          <a:p>
            <a:r>
              <a:rPr lang="en-US" dirty="0"/>
              <a:t>A </a:t>
            </a:r>
            <a:r>
              <a:rPr lang="en-US" dirty="0" err="1"/>
              <a:t>kis</a:t>
            </a:r>
            <a:r>
              <a:rPr lang="en-US" dirty="0"/>
              <a:t> </a:t>
            </a:r>
            <a:r>
              <a:rPr lang="en-US" dirty="0" err="1"/>
              <a:t>csoportok</a:t>
            </a:r>
            <a:r>
              <a:rPr lang="en-US" dirty="0"/>
              <a:t> </a:t>
            </a:r>
            <a:r>
              <a:rPr lang="en-US" dirty="0" err="1"/>
              <a:t>tagjainak</a:t>
            </a:r>
            <a:r>
              <a:rPr lang="en-US" dirty="0"/>
              <a:t> </a:t>
            </a:r>
            <a:r>
              <a:rPr lang="en-US" dirty="0" err="1"/>
              <a:t>toborzása</a:t>
            </a:r>
            <a:endParaRPr lang="hu-HU" dirty="0"/>
          </a:p>
          <a:p>
            <a:r>
              <a:rPr lang="en-US" dirty="0"/>
              <a:t>Az </a:t>
            </a:r>
            <a:r>
              <a:rPr lang="en-US" dirty="0" err="1"/>
              <a:t>alapok</a:t>
            </a:r>
            <a:r>
              <a:rPr lang="en-US" dirty="0"/>
              <a:t> </a:t>
            </a:r>
            <a:r>
              <a:rPr lang="en-US" dirty="0" err="1"/>
              <a:t>lefektetése</a:t>
            </a:r>
            <a:r>
              <a:rPr lang="en-US" dirty="0"/>
              <a:t> a </a:t>
            </a:r>
            <a:r>
              <a:rPr lang="en-US" dirty="0" err="1"/>
              <a:t>csoportos</a:t>
            </a:r>
            <a:r>
              <a:rPr lang="en-US" dirty="0"/>
              <a:t> </a:t>
            </a:r>
            <a:r>
              <a:rPr lang="en-US" dirty="0" err="1"/>
              <a:t>találkozókhoz</a:t>
            </a:r>
            <a:endParaRPr lang="hu-HU" dirty="0"/>
          </a:p>
          <a:p>
            <a:r>
              <a:rPr lang="en-US" dirty="0" err="1"/>
              <a:t>Képzési</a:t>
            </a:r>
            <a:r>
              <a:rPr lang="en-US" dirty="0"/>
              <a:t> </a:t>
            </a:r>
            <a:r>
              <a:rPr lang="en-US" dirty="0" err="1"/>
              <a:t>ülések</a:t>
            </a:r>
            <a:r>
              <a:rPr lang="en-US" dirty="0"/>
              <a:t> a </a:t>
            </a:r>
            <a:r>
              <a:rPr lang="en-US" dirty="0" err="1"/>
              <a:t>vezetők</a:t>
            </a:r>
            <a:r>
              <a:rPr lang="en-US" dirty="0"/>
              <a:t> </a:t>
            </a:r>
            <a:r>
              <a:rPr lang="en-US" dirty="0" err="1"/>
              <a:t>számára</a:t>
            </a:r>
            <a:endParaRPr lang="hu-HU" dirty="0"/>
          </a:p>
          <a:p>
            <a:r>
              <a:rPr lang="hu-HU" dirty="0"/>
              <a:t>Segédanyag</a:t>
            </a:r>
            <a:r>
              <a:rPr lang="en-US" dirty="0" err="1"/>
              <a:t>forrás</a:t>
            </a:r>
            <a:r>
              <a:rPr lang="en-US" dirty="0"/>
              <a:t> </a:t>
            </a:r>
            <a:r>
              <a:rPr lang="en-US" dirty="0" err="1"/>
              <a:t>központ</a:t>
            </a:r>
            <a:r>
              <a:rPr lang="en-US" dirty="0"/>
              <a:t> </a:t>
            </a:r>
            <a:r>
              <a:rPr lang="en-US" dirty="0" err="1"/>
              <a:t>előkészítése</a:t>
            </a:r>
            <a:endParaRPr lang="en-GB" sz="2000" dirty="0"/>
          </a:p>
        </p:txBody>
      </p:sp>
      <p:pic>
        <p:nvPicPr>
          <p:cNvPr id="2050" name="Picture 2" descr="Image result for footsteps">
            <a:extLst>
              <a:ext uri="{FF2B5EF4-FFF2-40B4-BE49-F238E27FC236}">
                <a16:creationId xmlns:a16="http://schemas.microsoft.com/office/drawing/2014/main" id="{203127FC-1342-4B2D-B242-90FD58987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r="46207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49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60442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4873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hu-HU" b="1" dirty="0"/>
              <a:t>Ne félj</a:t>
            </a:r>
            <a:r>
              <a:rPr lang="en-GB" b="1" dirty="0"/>
              <a:t>…</a:t>
            </a:r>
          </a:p>
        </p:txBody>
      </p:sp>
      <p:pic>
        <p:nvPicPr>
          <p:cNvPr id="35843" name="Picture 3" descr="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803276"/>
            <a:ext cx="6985000" cy="587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00628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584" name="Rectangle 2458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hu-HU" sz="5400" b="1"/>
              <a:t>Előkészületek</a:t>
            </a:r>
            <a:endParaRPr lang="en-GB" sz="5400" b="1"/>
          </a:p>
        </p:txBody>
      </p:sp>
      <p:sp>
        <p:nvSpPr>
          <p:cNvPr id="2458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29609" y="2474409"/>
            <a:ext cx="5629940" cy="4011451"/>
          </a:xfrm>
        </p:spPr>
        <p:txBody>
          <a:bodyPr vert="horz" lIns="64277" tIns="32139" rIns="64277" bIns="32139" rtlCol="0" anchor="t">
            <a:normAutofit lnSpcReduction="10000"/>
          </a:bodyPr>
          <a:lstStyle/>
          <a:p>
            <a:pPr>
              <a:defRPr/>
            </a:pPr>
            <a:r>
              <a:rPr lang="en-US" sz="2400" dirty="0"/>
              <a:t>Ha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csoportos</a:t>
            </a:r>
            <a:r>
              <a:rPr lang="en-US" sz="2400" dirty="0"/>
              <a:t> </a:t>
            </a:r>
            <a:r>
              <a:rPr lang="en-US" sz="2400" dirty="0" err="1"/>
              <a:t>találkozó</a:t>
            </a:r>
            <a:r>
              <a:rPr lang="en-US" sz="2400" dirty="0"/>
              <a:t> </a:t>
            </a:r>
            <a:r>
              <a:rPr lang="en-US" sz="2400" dirty="0" err="1"/>
              <a:t>jól</a:t>
            </a:r>
            <a:r>
              <a:rPr lang="en-US" sz="2400" dirty="0"/>
              <a:t> van </a:t>
            </a:r>
            <a:r>
              <a:rPr lang="en-US" sz="2400" dirty="0" err="1"/>
              <a:t>megtervezve</a:t>
            </a:r>
            <a:r>
              <a:rPr lang="en-US" sz="2400" dirty="0"/>
              <a:t>, a </a:t>
            </a:r>
            <a:r>
              <a:rPr lang="en-US" sz="2400" dirty="0" err="1"/>
              <a:t>csoport</a:t>
            </a:r>
            <a:r>
              <a:rPr lang="en-US" sz="2400" dirty="0"/>
              <a:t> </a:t>
            </a:r>
            <a:r>
              <a:rPr lang="en-US" sz="2400" dirty="0" err="1"/>
              <a:t>sikeres</a:t>
            </a:r>
            <a:r>
              <a:rPr lang="en-US" sz="2400" dirty="0"/>
              <a:t> </a:t>
            </a:r>
            <a:r>
              <a:rPr lang="en-US" sz="2400" dirty="0" err="1"/>
              <a:t>lesz</a:t>
            </a:r>
            <a:r>
              <a:rPr lang="en-US" sz="2400" dirty="0"/>
              <a:t>.</a:t>
            </a:r>
            <a:endParaRPr lang="hu-HU" sz="2400" dirty="0"/>
          </a:p>
          <a:p>
            <a:pPr>
              <a:defRPr/>
            </a:pPr>
            <a:r>
              <a:rPr lang="en-US" sz="2400" dirty="0"/>
              <a:t>A </a:t>
            </a:r>
            <a:r>
              <a:rPr lang="en-US" sz="2400" dirty="0" err="1"/>
              <a:t>vezetőnek</a:t>
            </a:r>
            <a:r>
              <a:rPr lang="en-US" sz="2400" dirty="0"/>
              <a:t> </a:t>
            </a:r>
            <a:r>
              <a:rPr lang="en-US" sz="2400" dirty="0" err="1"/>
              <a:t>emlékeznie</a:t>
            </a:r>
            <a:r>
              <a:rPr lang="en-US" sz="2400" dirty="0"/>
              <a:t> </a:t>
            </a:r>
            <a:r>
              <a:rPr lang="en-US" sz="2400" dirty="0" err="1"/>
              <a:t>kell</a:t>
            </a:r>
            <a:r>
              <a:rPr lang="en-US" sz="2400" dirty="0"/>
              <a:t> </a:t>
            </a:r>
            <a:r>
              <a:rPr lang="en-US" sz="2400" dirty="0" err="1"/>
              <a:t>arra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</a:t>
            </a:r>
            <a:r>
              <a:rPr lang="en-US" sz="2400" dirty="0" err="1"/>
              <a:t>bevonja</a:t>
            </a:r>
            <a:r>
              <a:rPr lang="en-US" sz="2400" dirty="0"/>
              <a:t> a </a:t>
            </a:r>
            <a:r>
              <a:rPr lang="en-US" sz="2400" dirty="0" err="1"/>
              <a:t>csoport</a:t>
            </a:r>
            <a:r>
              <a:rPr lang="en-US" sz="2400" dirty="0"/>
              <a:t> </a:t>
            </a:r>
            <a:r>
              <a:rPr lang="en-US" sz="2400" dirty="0" err="1"/>
              <a:t>többi</a:t>
            </a:r>
            <a:r>
              <a:rPr lang="en-US" sz="2400" dirty="0"/>
              <a:t> </a:t>
            </a:r>
            <a:r>
              <a:rPr lang="en-US" sz="2400" dirty="0" err="1"/>
              <a:t>tagját</a:t>
            </a:r>
            <a:r>
              <a:rPr lang="en-US" sz="2400" dirty="0"/>
              <a:t> a </a:t>
            </a:r>
            <a:r>
              <a:rPr lang="hu-HU" sz="2400" dirty="0"/>
              <a:t>lebonyolítás</a:t>
            </a:r>
            <a:r>
              <a:rPr lang="en-US" sz="2400" dirty="0"/>
              <a:t> </a:t>
            </a:r>
            <a:r>
              <a:rPr lang="en-US" sz="2400" dirty="0" err="1"/>
              <a:t>különböző</a:t>
            </a:r>
            <a:r>
              <a:rPr lang="en-US" sz="2400" dirty="0"/>
              <a:t> </a:t>
            </a:r>
            <a:r>
              <a:rPr lang="en-US" sz="2400" dirty="0" err="1"/>
              <a:t>részeibe</a:t>
            </a:r>
            <a:r>
              <a:rPr lang="en-US" sz="2400" dirty="0"/>
              <a:t>.</a:t>
            </a:r>
            <a:endParaRPr lang="hu-HU" sz="2400" dirty="0"/>
          </a:p>
          <a:p>
            <a:pPr>
              <a:defRPr/>
            </a:pPr>
            <a:r>
              <a:rPr lang="en-US" sz="2400" dirty="0" err="1"/>
              <a:t>Ez</a:t>
            </a:r>
            <a:r>
              <a:rPr lang="en-US" sz="2400" dirty="0"/>
              <a:t> </a:t>
            </a:r>
            <a:r>
              <a:rPr lang="en-US" sz="2400" dirty="0" err="1"/>
              <a:t>segít</a:t>
            </a:r>
            <a:r>
              <a:rPr lang="en-US" sz="2400" dirty="0"/>
              <a:t> </a:t>
            </a:r>
            <a:r>
              <a:rPr lang="en-US" sz="2400" dirty="0" err="1"/>
              <a:t>abban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a </a:t>
            </a:r>
            <a:r>
              <a:rPr lang="en-US" sz="2400" dirty="0" err="1"/>
              <a:t>tagok</a:t>
            </a:r>
            <a:r>
              <a:rPr lang="en-US" sz="2400" dirty="0"/>
              <a:t> </a:t>
            </a:r>
            <a:r>
              <a:rPr lang="en-US" sz="2400" dirty="0" err="1"/>
              <a:t>magukénak</a:t>
            </a:r>
            <a:r>
              <a:rPr lang="en-US" sz="2400" dirty="0"/>
              <a:t> </a:t>
            </a:r>
            <a:r>
              <a:rPr lang="en-US" sz="2400" dirty="0" err="1"/>
              <a:t>érezzék</a:t>
            </a:r>
            <a:r>
              <a:rPr lang="en-US" sz="2400" dirty="0"/>
              <a:t> a </a:t>
            </a:r>
            <a:r>
              <a:rPr lang="en-US" sz="2400" dirty="0" err="1"/>
              <a:t>csoportot</a:t>
            </a:r>
            <a:r>
              <a:rPr lang="en-US" sz="2400" dirty="0"/>
              <a:t>,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erősíti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hu-HU" sz="2400" dirty="0"/>
              <a:t>összetar</a:t>
            </a:r>
            <a:r>
              <a:rPr lang="en-US" sz="2400" dirty="0" err="1"/>
              <a:t>tást</a:t>
            </a:r>
            <a:r>
              <a:rPr lang="en-US" sz="2400" dirty="0"/>
              <a:t> a </a:t>
            </a:r>
            <a:r>
              <a:rPr lang="en-US" sz="2400" dirty="0" err="1"/>
              <a:t>tagok</a:t>
            </a:r>
            <a:r>
              <a:rPr lang="en-US" sz="2400" dirty="0"/>
              <a:t> </a:t>
            </a:r>
            <a:r>
              <a:rPr lang="en-US" sz="2400" dirty="0" err="1"/>
              <a:t>között</a:t>
            </a:r>
            <a:r>
              <a:rPr lang="en-US" sz="2400" dirty="0"/>
              <a:t>.</a:t>
            </a:r>
            <a:endParaRPr lang="hu-HU" sz="2400" dirty="0"/>
          </a:p>
          <a:p>
            <a:pPr>
              <a:defRPr/>
            </a:pPr>
            <a:r>
              <a:rPr lang="en-US" sz="2400" dirty="0"/>
              <a:t>Ha </a:t>
            </a:r>
            <a:r>
              <a:rPr lang="en-US" sz="2400" dirty="0" err="1"/>
              <a:t>azt</a:t>
            </a:r>
            <a:r>
              <a:rPr lang="en-US" sz="2400" dirty="0"/>
              <a:t> </a:t>
            </a:r>
            <a:r>
              <a:rPr lang="en-US" sz="2400" dirty="0" err="1"/>
              <a:t>várod</a:t>
            </a:r>
            <a:r>
              <a:rPr lang="en-US" sz="2400" dirty="0"/>
              <a:t>, </a:t>
            </a:r>
            <a:r>
              <a:rPr lang="en-US" sz="2400" dirty="0" err="1"/>
              <a:t>hogy</a:t>
            </a:r>
            <a:r>
              <a:rPr lang="en-US" sz="2400" dirty="0"/>
              <a:t> a </a:t>
            </a:r>
            <a:r>
              <a:rPr lang="en-US" sz="2400" dirty="0" err="1"/>
              <a:t>csoport</a:t>
            </a:r>
            <a:r>
              <a:rPr lang="en-US" sz="2400" dirty="0"/>
              <a:t> </a:t>
            </a:r>
            <a:r>
              <a:rPr lang="en-US" sz="2400" dirty="0" err="1"/>
              <a:t>tagjai</a:t>
            </a:r>
            <a:r>
              <a:rPr lang="en-US" sz="2400" dirty="0"/>
              <a:t> </a:t>
            </a:r>
            <a:r>
              <a:rPr lang="en-US" sz="2400" dirty="0" err="1"/>
              <a:t>aktívan</a:t>
            </a:r>
            <a:r>
              <a:rPr lang="en-US" sz="2400" dirty="0"/>
              <a:t> </a:t>
            </a:r>
            <a:r>
              <a:rPr lang="en-US" sz="2400" dirty="0" err="1"/>
              <a:t>részt</a:t>
            </a:r>
            <a:r>
              <a:rPr lang="en-US" sz="2400" dirty="0"/>
              <a:t> </a:t>
            </a:r>
            <a:r>
              <a:rPr lang="en-US" sz="2400" dirty="0" err="1"/>
              <a:t>vegyenek</a:t>
            </a:r>
            <a:r>
              <a:rPr lang="en-US" sz="2400" dirty="0"/>
              <a:t>, a </a:t>
            </a:r>
            <a:r>
              <a:rPr lang="en-US" sz="2400" dirty="0" err="1"/>
              <a:t>vezetőnek</a:t>
            </a:r>
            <a:r>
              <a:rPr lang="en-US" sz="2400" dirty="0"/>
              <a:t> </a:t>
            </a:r>
            <a:r>
              <a:rPr lang="en-US" sz="2400" dirty="0" err="1"/>
              <a:t>minden</a:t>
            </a:r>
            <a:r>
              <a:rPr lang="en-US" sz="2400" dirty="0"/>
              <a:t> </a:t>
            </a:r>
            <a:r>
              <a:rPr lang="en-US" sz="2400" dirty="0" err="1"/>
              <a:t>szempontból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csapatlelkületet</a:t>
            </a:r>
            <a:r>
              <a:rPr lang="en-US" sz="2400" dirty="0"/>
              <a:t> </a:t>
            </a:r>
            <a:r>
              <a:rPr lang="en-US" sz="2400" dirty="0" err="1"/>
              <a:t>kell</a:t>
            </a:r>
            <a:r>
              <a:rPr lang="en-US" sz="2400" dirty="0"/>
              <a:t> </a:t>
            </a:r>
            <a:r>
              <a:rPr lang="en-US" sz="2400" dirty="0" err="1"/>
              <a:t>fenntartania</a:t>
            </a:r>
            <a:r>
              <a:rPr lang="en-US" sz="2400" dirty="0"/>
              <a:t> a </a:t>
            </a:r>
            <a:r>
              <a:rPr lang="en-US" sz="2400" dirty="0" err="1"/>
              <a:t>csoport</a:t>
            </a:r>
            <a:r>
              <a:rPr lang="en-US" sz="2400" dirty="0"/>
              <a:t> </a:t>
            </a:r>
            <a:r>
              <a:rPr lang="en-US" sz="2400" dirty="0" err="1"/>
              <a:t>életében</a:t>
            </a:r>
            <a:endParaRPr lang="en-GB" sz="2400" dirty="0"/>
          </a:p>
        </p:txBody>
      </p:sp>
      <p:pic>
        <p:nvPicPr>
          <p:cNvPr id="5122" name="Picture 2" descr="How to Start a Small Group Bible Study | Lifeway">
            <a:extLst>
              <a:ext uri="{FF2B5EF4-FFF2-40B4-BE49-F238E27FC236}">
                <a16:creationId xmlns:a16="http://schemas.microsoft.com/office/drawing/2014/main" id="{ECF879D5-EDAD-DE9B-4DC1-1DDFA183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607069"/>
            <a:ext cx="5458968" cy="36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5665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646E6F8-0CAD-4D4D-914F-3425E7225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3" y="202222"/>
            <a:ext cx="6002110" cy="905610"/>
          </a:xfrm>
        </p:spPr>
        <p:txBody>
          <a:bodyPr>
            <a:normAutofit/>
          </a:bodyPr>
          <a:lstStyle/>
          <a:p>
            <a:r>
              <a:rPr lang="hu-HU" sz="4000" b="1" dirty="0"/>
              <a:t>J</a:t>
            </a:r>
            <a:r>
              <a:rPr lang="en-US" sz="4000" b="1" dirty="0" err="1"/>
              <a:t>övőkép</a:t>
            </a:r>
            <a:endParaRPr lang="en-GB" sz="4000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914CEE-C409-4123-966C-FD5D2D09E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154722"/>
            <a:ext cx="6494585" cy="5427785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err="1"/>
              <a:t>Képzeld</a:t>
            </a:r>
            <a:r>
              <a:rPr lang="en-US" sz="2400" b="1" dirty="0"/>
              <a:t> </a:t>
            </a:r>
            <a:r>
              <a:rPr lang="en-US" sz="2400" b="1" dirty="0" err="1"/>
              <a:t>el</a:t>
            </a:r>
            <a:r>
              <a:rPr lang="en-US" sz="2400" b="1" dirty="0"/>
              <a:t> </a:t>
            </a:r>
            <a:r>
              <a:rPr lang="en-US" sz="2400" b="1" dirty="0" err="1"/>
              <a:t>gyülekezetünket</a:t>
            </a:r>
            <a:r>
              <a:rPr lang="en-US" sz="2400" b="1" dirty="0"/>
              <a:t> </a:t>
            </a:r>
            <a:r>
              <a:rPr lang="en-US" sz="2400" b="1" dirty="0" err="1"/>
              <a:t>három</a:t>
            </a:r>
            <a:r>
              <a:rPr lang="en-US" sz="2400" b="1" dirty="0"/>
              <a:t> </a:t>
            </a:r>
            <a:r>
              <a:rPr lang="en-US" sz="2400" b="1" dirty="0" err="1"/>
              <a:t>hónap</a:t>
            </a:r>
            <a:r>
              <a:rPr lang="en-US" sz="2400" b="1" dirty="0"/>
              <a:t> </a:t>
            </a:r>
            <a:r>
              <a:rPr lang="en-US" sz="2400" b="1" dirty="0" err="1"/>
              <a:t>múlva</a:t>
            </a:r>
            <a:r>
              <a:rPr lang="en-US" sz="2400" b="1" dirty="0"/>
              <a:t>!</a:t>
            </a:r>
            <a:endParaRPr lang="en-US" sz="2400" dirty="0"/>
          </a:p>
          <a:p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pezsgő</a:t>
            </a:r>
            <a:r>
              <a:rPr lang="en-US" sz="2400" dirty="0"/>
              <a:t> </a:t>
            </a:r>
            <a:r>
              <a:rPr lang="en-US" sz="2400" dirty="0" err="1"/>
              <a:t>kiscsoportos</a:t>
            </a:r>
            <a:r>
              <a:rPr lang="en-US" sz="2400" dirty="0"/>
              <a:t> </a:t>
            </a:r>
            <a:r>
              <a:rPr lang="en-US" sz="2400" dirty="0" err="1"/>
              <a:t>szolgálati</a:t>
            </a:r>
            <a:r>
              <a:rPr lang="en-US" sz="2400" dirty="0"/>
              <a:t> </a:t>
            </a:r>
            <a:r>
              <a:rPr lang="en-US" sz="2400" dirty="0" err="1"/>
              <a:t>élet</a:t>
            </a:r>
            <a:r>
              <a:rPr lang="en-US" sz="2400" dirty="0"/>
              <a:t> </a:t>
            </a:r>
            <a:r>
              <a:rPr lang="en-US" sz="2400" dirty="0" err="1"/>
              <a:t>bontakozik</a:t>
            </a:r>
            <a:r>
              <a:rPr lang="en-US" sz="2400" dirty="0"/>
              <a:t> ki. </a:t>
            </a:r>
            <a:r>
              <a:rPr lang="en-US" sz="2400" dirty="0" err="1"/>
              <a:t>Gyülekezetünk</a:t>
            </a:r>
            <a:r>
              <a:rPr lang="en-US" sz="2400" dirty="0"/>
              <a:t> 80%-a </a:t>
            </a:r>
            <a:r>
              <a:rPr lang="en-US" sz="2400" dirty="0" err="1"/>
              <a:t>részt</a:t>
            </a:r>
            <a:r>
              <a:rPr lang="en-US" sz="2400" dirty="0"/>
              <a:t> </a:t>
            </a:r>
            <a:r>
              <a:rPr lang="en-US" sz="2400" dirty="0" err="1"/>
              <a:t>vesz</a:t>
            </a:r>
            <a:r>
              <a:rPr lang="en-US" sz="2400" dirty="0"/>
              <a:t> </a:t>
            </a:r>
            <a:r>
              <a:rPr lang="en-US" sz="2400" dirty="0" err="1"/>
              <a:t>egy</a:t>
            </a:r>
            <a:r>
              <a:rPr lang="en-US" sz="2400" dirty="0"/>
              <a:t> </a:t>
            </a:r>
            <a:r>
              <a:rPr lang="en-US" sz="2400" dirty="0" err="1"/>
              <a:t>kiscsoportban</a:t>
            </a:r>
            <a:r>
              <a:rPr lang="en-US" sz="2400" dirty="0"/>
              <a:t>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err="1"/>
              <a:t>házi</a:t>
            </a:r>
            <a:r>
              <a:rPr lang="en-US" sz="2400" dirty="0"/>
              <a:t> </a:t>
            </a:r>
            <a:r>
              <a:rPr lang="en-US" sz="2400" dirty="0" err="1"/>
              <a:t>gyülekezetben</a:t>
            </a:r>
            <a:r>
              <a:rPr lang="en-US" sz="2400" dirty="0"/>
              <a:t>, </a:t>
            </a:r>
            <a:r>
              <a:rPr lang="en-US" sz="2400" dirty="0" err="1"/>
              <a:t>ahol</a:t>
            </a:r>
            <a:r>
              <a:rPr lang="en-US" sz="24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közösen</a:t>
            </a:r>
            <a:r>
              <a:rPr lang="en-US" sz="2400" dirty="0"/>
              <a:t> </a:t>
            </a:r>
            <a:r>
              <a:rPr lang="hu-HU" sz="2400" b="1" dirty="0"/>
              <a:t>tanulmányoznak</a:t>
            </a:r>
            <a:r>
              <a:rPr lang="en-US" sz="2400" dirty="0"/>
              <a:t> a </a:t>
            </a:r>
            <a:r>
              <a:rPr lang="en-US" sz="2400" dirty="0" err="1"/>
              <a:t>hét</a:t>
            </a:r>
            <a:r>
              <a:rPr lang="en-US" sz="2400" dirty="0"/>
              <a:t> </a:t>
            </a:r>
            <a:r>
              <a:rPr lang="en-US" sz="2400" dirty="0" err="1"/>
              <a:t>folyamán</a:t>
            </a:r>
            <a:r>
              <a:rPr lang="en-US" sz="2400" dirty="0"/>
              <a:t> 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err="1"/>
              <a:t>megosztják</a:t>
            </a:r>
            <a:r>
              <a:rPr lang="en-US" sz="2400" dirty="0"/>
              <a:t> </a:t>
            </a:r>
            <a:r>
              <a:rPr lang="en-US" sz="2400" dirty="0" err="1"/>
              <a:t>egymással</a:t>
            </a:r>
            <a:r>
              <a:rPr lang="en-US" sz="2400" dirty="0"/>
              <a:t> </a:t>
            </a:r>
            <a:r>
              <a:rPr lang="en-US" sz="2400" dirty="0" err="1"/>
              <a:t>életüket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err="1"/>
              <a:t>gondoskodnak</a:t>
            </a:r>
            <a:r>
              <a:rPr lang="en-US" sz="2400" dirty="0"/>
              <a:t> </a:t>
            </a:r>
            <a:r>
              <a:rPr lang="en-US" sz="2400" dirty="0" err="1"/>
              <a:t>egymásról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b="1" dirty="0" err="1"/>
              <a:t>imádkoznak</a:t>
            </a:r>
            <a:r>
              <a:rPr lang="en-US" sz="2400" dirty="0"/>
              <a:t> </a:t>
            </a:r>
            <a:r>
              <a:rPr lang="en-US" sz="2400" dirty="0" err="1"/>
              <a:t>egymásért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 err="1"/>
              <a:t>szolgálják</a:t>
            </a:r>
            <a:r>
              <a:rPr lang="en-US" sz="2400" dirty="0"/>
              <a:t> </a:t>
            </a:r>
            <a:r>
              <a:rPr lang="en-US" sz="2400" dirty="0" err="1"/>
              <a:t>egymást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hu-HU" sz="2400" dirty="0"/>
              <a:t>lakó</a:t>
            </a:r>
            <a:r>
              <a:rPr lang="en-US" sz="2400" dirty="0" err="1"/>
              <a:t>közösséget</a:t>
            </a:r>
            <a:r>
              <a:rPr lang="en-US" sz="2400" dirty="0"/>
              <a:t> </a:t>
            </a:r>
            <a:r>
              <a:rPr lang="en-US" sz="2400" dirty="0" err="1"/>
              <a:t>lelki</a:t>
            </a:r>
            <a:r>
              <a:rPr lang="en-US" sz="2400" dirty="0"/>
              <a:t> </a:t>
            </a:r>
            <a:r>
              <a:rPr lang="en-US" sz="2400" dirty="0" err="1"/>
              <a:t>ajándékaik</a:t>
            </a:r>
            <a:r>
              <a:rPr lang="en-US" sz="2400" dirty="0"/>
              <a:t> </a:t>
            </a:r>
            <a:r>
              <a:rPr lang="en-US" sz="2400" dirty="0" err="1"/>
              <a:t>szerint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/>
              <a:t>valamint</a:t>
            </a:r>
            <a:r>
              <a:rPr lang="en-US" sz="2400" dirty="0"/>
              <a:t> </a:t>
            </a:r>
            <a:r>
              <a:rPr lang="en-US" sz="2400" dirty="0" err="1"/>
              <a:t>releváns</a:t>
            </a:r>
            <a:r>
              <a:rPr lang="en-US" sz="2400" dirty="0"/>
              <a:t> </a:t>
            </a:r>
            <a:r>
              <a:rPr lang="en-US" sz="2400" b="1" dirty="0" err="1"/>
              <a:t>bibliai</a:t>
            </a:r>
            <a:r>
              <a:rPr lang="en-US" sz="2400" b="1" dirty="0"/>
              <a:t> </a:t>
            </a:r>
            <a:r>
              <a:rPr lang="en-US" sz="2400" b="1" dirty="0" err="1"/>
              <a:t>tanítást</a:t>
            </a:r>
            <a:r>
              <a:rPr lang="en-US" sz="2400" b="1" dirty="0"/>
              <a:t> </a:t>
            </a:r>
            <a:r>
              <a:rPr lang="en-US" sz="2400" dirty="0" err="1"/>
              <a:t>kapnak</a:t>
            </a:r>
            <a:r>
              <a:rPr lang="en-US" sz="2400" dirty="0"/>
              <a:t>, </a:t>
            </a:r>
            <a:r>
              <a:rPr lang="en-US" sz="2400" dirty="0" err="1"/>
              <a:t>beleértve</a:t>
            </a:r>
            <a:r>
              <a:rPr lang="en-US" sz="2400" dirty="0"/>
              <a:t> a </a:t>
            </a:r>
            <a:r>
              <a:rPr lang="en-US" sz="2400" dirty="0" err="1"/>
              <a:t>hétvégi</a:t>
            </a:r>
            <a:r>
              <a:rPr lang="en-US" sz="2400" dirty="0"/>
              <a:t> </a:t>
            </a:r>
            <a:r>
              <a:rPr lang="en-US" sz="2400" dirty="0" err="1"/>
              <a:t>istentiszteletek</a:t>
            </a:r>
            <a:r>
              <a:rPr lang="en-US" sz="2400" dirty="0"/>
              <a:t> </a:t>
            </a:r>
            <a:r>
              <a:rPr lang="en-US" sz="2400" dirty="0" err="1"/>
              <a:t>vagy</a:t>
            </a:r>
            <a:r>
              <a:rPr lang="en-US" sz="2400" dirty="0"/>
              <a:t> </a:t>
            </a:r>
            <a:r>
              <a:rPr lang="en-US" sz="2400" dirty="0" err="1"/>
              <a:t>prédikációk</a:t>
            </a:r>
            <a:r>
              <a:rPr lang="en-US" sz="2400" dirty="0"/>
              <a:t> </a:t>
            </a:r>
            <a:r>
              <a:rPr lang="en-US" sz="2400" dirty="0" err="1"/>
              <a:t>részletes</a:t>
            </a:r>
            <a:r>
              <a:rPr lang="en-US" sz="2400" dirty="0"/>
              <a:t> </a:t>
            </a:r>
            <a:r>
              <a:rPr lang="en-US" sz="2400" dirty="0" err="1"/>
              <a:t>megbeszélését</a:t>
            </a:r>
            <a:endParaRPr lang="en-US" sz="2400" dirty="0"/>
          </a:p>
          <a:p>
            <a:r>
              <a:rPr lang="en-US" sz="2400" dirty="0" err="1"/>
              <a:t>Képzeld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azt</a:t>
            </a:r>
            <a:r>
              <a:rPr lang="en-US" sz="2400" dirty="0"/>
              <a:t> a </a:t>
            </a:r>
            <a:r>
              <a:rPr lang="en-US" sz="2400" dirty="0" err="1"/>
              <a:t>lelki</a:t>
            </a:r>
            <a:r>
              <a:rPr lang="en-US" sz="2400" dirty="0"/>
              <a:t> </a:t>
            </a:r>
            <a:r>
              <a:rPr lang="en-US" sz="2400" dirty="0" err="1"/>
              <a:t>növekedést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hu-HU" sz="2400" dirty="0"/>
              <a:t>lakóközösség</a:t>
            </a:r>
            <a:r>
              <a:rPr lang="en-US" sz="2400" dirty="0"/>
              <a:t>re </a:t>
            </a:r>
            <a:r>
              <a:rPr lang="en-US" sz="2400" dirty="0" err="1"/>
              <a:t>gyakorolt</a:t>
            </a:r>
            <a:r>
              <a:rPr lang="en-US" sz="2400" dirty="0"/>
              <a:t> </a:t>
            </a:r>
            <a:r>
              <a:rPr lang="en-US" sz="2400" dirty="0" err="1"/>
              <a:t>hatást</a:t>
            </a:r>
            <a:r>
              <a:rPr lang="en-US" sz="2400" dirty="0"/>
              <a:t>, </a:t>
            </a:r>
            <a:r>
              <a:rPr lang="en-US" sz="2400" dirty="0" err="1"/>
              <a:t>amely</a:t>
            </a:r>
            <a:r>
              <a:rPr lang="en-US" sz="2400" dirty="0"/>
              <a:t> </a:t>
            </a:r>
            <a:r>
              <a:rPr lang="en-US" sz="2400" dirty="0" err="1"/>
              <a:t>mindebből</a:t>
            </a:r>
            <a:r>
              <a:rPr lang="en-US" sz="2400" dirty="0"/>
              <a:t> </a:t>
            </a:r>
            <a:r>
              <a:rPr lang="en-US" sz="2400" dirty="0" err="1"/>
              <a:t>fakadna</a:t>
            </a:r>
            <a:r>
              <a:rPr lang="en-US" sz="2400" dirty="0"/>
              <a:t>, </a:t>
            </a:r>
            <a:r>
              <a:rPr lang="en-US" sz="2400" dirty="0" err="1"/>
              <a:t>ahogy</a:t>
            </a:r>
            <a:r>
              <a:rPr lang="en-US" sz="2400" dirty="0"/>
              <a:t> </a:t>
            </a:r>
            <a:r>
              <a:rPr lang="en-US" sz="2400" dirty="0" err="1"/>
              <a:t>elérik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embereket</a:t>
            </a:r>
            <a:r>
              <a:rPr lang="en-US" sz="2400" dirty="0"/>
              <a:t> </a:t>
            </a:r>
            <a:r>
              <a:rPr lang="en-US" sz="2400" dirty="0" err="1"/>
              <a:t>környezetükben</a:t>
            </a:r>
            <a:r>
              <a:rPr lang="en-US" sz="2400" dirty="0"/>
              <a:t>!</a:t>
            </a:r>
          </a:p>
        </p:txBody>
      </p:sp>
      <p:pic>
        <p:nvPicPr>
          <p:cNvPr id="2050" name="Picture 2" descr="Image result for vision">
            <a:extLst>
              <a:ext uri="{FF2B5EF4-FFF2-40B4-BE49-F238E27FC236}">
                <a16:creationId xmlns:a16="http://schemas.microsoft.com/office/drawing/2014/main" id="{A2725F09-7F43-4354-A3DB-CA3A72CD4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5" r="15635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7097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b="1" dirty="0"/>
              <a:t>Csoportkép…</a:t>
            </a:r>
            <a:endParaRPr lang="en-GB" b="1" dirty="0"/>
          </a:p>
        </p:txBody>
      </p:sp>
      <p:pic>
        <p:nvPicPr>
          <p:cNvPr id="27651" name="Picture 3" descr="little dog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0013" y="1250950"/>
            <a:ext cx="6769100" cy="543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71364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64" name="Rectangle 3176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ringing Your Friends to Jesus - outreachmagazine.com">
            <a:extLst>
              <a:ext uri="{FF2B5EF4-FFF2-40B4-BE49-F238E27FC236}">
                <a16:creationId xmlns:a16="http://schemas.microsoft.com/office/drawing/2014/main" id="{94FA3095-68CE-E700-E91C-8FBE37F2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r="1" b="1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6" name="Rectangle 3176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4028" y="213653"/>
            <a:ext cx="5962272" cy="100344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000" b="1" dirty="0"/>
              <a:t>Megválaszolandó kérdések</a:t>
            </a:r>
            <a:endParaRPr lang="en-GB" sz="4000" b="1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4028" y="1320127"/>
            <a:ext cx="5284041" cy="4856836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hu-HU" sz="2800" dirty="0"/>
              <a:t>Melyik még meg nem tért barátomért imádkozom hűségesen?</a:t>
            </a:r>
          </a:p>
          <a:p>
            <a:pPr lvl="1">
              <a:defRPr/>
            </a:pPr>
            <a:r>
              <a:rPr lang="hu-HU" sz="2800" dirty="0"/>
              <a:t>Kinek tudom elmondani a csoportos tanulmányozás során tanult leckéket?</a:t>
            </a:r>
          </a:p>
          <a:p>
            <a:pPr lvl="1">
              <a:defRPr/>
            </a:pPr>
            <a:r>
              <a:rPr lang="hu-HU" sz="2800" dirty="0"/>
              <a:t>Mit teszek annak érdekében, hogy kapcsolatokat építsek velük, és meghívjam őket a csoportos eseményekre?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190738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2" name="Rectangle 5735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400"/>
              <a:t>Első alkalom: ne veszítds el a fejedet!</a:t>
            </a:r>
          </a:p>
        </p:txBody>
      </p:sp>
      <p:pic>
        <p:nvPicPr>
          <p:cNvPr id="57347" name="Picture 3" descr="ATT002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3697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31" name="Rectangle 348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1470" y="108701"/>
            <a:ext cx="5251316" cy="10579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b="1" dirty="0"/>
              <a:t>Az első alkalom</a:t>
            </a:r>
            <a:endParaRPr lang="en-GB" b="1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14894" y="1114236"/>
            <a:ext cx="5962784" cy="5528789"/>
          </a:xfrm>
        </p:spPr>
        <p:txBody>
          <a:bodyPr vert="horz" lIns="64277" tIns="32139" rIns="64277" bIns="32139" rtlCol="0">
            <a:normAutofit/>
          </a:bodyPr>
          <a:lstStyle/>
          <a:p>
            <a:pPr>
              <a:defRPr/>
            </a:pPr>
            <a:r>
              <a:rPr lang="hu-HU" sz="2400" dirty="0"/>
              <a:t>Mint vezető, valószínűleg némi feszültséget és izgatottságot fogsz érezni az első alkalommal. </a:t>
            </a:r>
          </a:p>
          <a:p>
            <a:pPr>
              <a:defRPr/>
            </a:pPr>
            <a:r>
              <a:rPr lang="hu-HU" sz="2400" dirty="0"/>
              <a:t>Ez teljesen normális, de ne feledd, hogy Isten gyermeke vagy.</a:t>
            </a:r>
          </a:p>
          <a:p>
            <a:pPr>
              <a:defRPr/>
            </a:pPr>
            <a:r>
              <a:rPr lang="hu-HU" sz="2400" b="1" dirty="0" err="1"/>
              <a:t>Fil</a:t>
            </a:r>
            <a:r>
              <a:rPr lang="hu-HU" sz="2400" b="1" dirty="0"/>
              <a:t> 4:6-7 </a:t>
            </a:r>
            <a:r>
              <a:rPr lang="en-US" sz="2400" dirty="0" err="1"/>
              <a:t>Semmiért</a:t>
            </a:r>
            <a:r>
              <a:rPr lang="en-US" sz="2400" dirty="0"/>
              <a:t> se </a:t>
            </a:r>
            <a:r>
              <a:rPr lang="en-US" sz="2400" dirty="0" err="1"/>
              <a:t>aggódjatok</a:t>
            </a:r>
            <a:r>
              <a:rPr lang="en-US" sz="2400" dirty="0"/>
              <a:t>, </a:t>
            </a:r>
            <a:r>
              <a:rPr lang="en-US" sz="2400" dirty="0" err="1"/>
              <a:t>hanem</a:t>
            </a:r>
            <a:r>
              <a:rPr lang="en-US" sz="2400" dirty="0"/>
              <a:t> </a:t>
            </a:r>
            <a:r>
              <a:rPr lang="en-US" sz="2400" dirty="0" err="1"/>
              <a:t>imádságban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könyörgésben</a:t>
            </a:r>
            <a:r>
              <a:rPr lang="en-US" sz="2400" dirty="0"/>
              <a:t> </a:t>
            </a:r>
            <a:r>
              <a:rPr lang="en-US" sz="2400" dirty="0" err="1"/>
              <a:t>mindenkor</a:t>
            </a:r>
            <a:r>
              <a:rPr lang="en-US" sz="2400" dirty="0"/>
              <a:t> </a:t>
            </a:r>
            <a:r>
              <a:rPr lang="en-US" sz="2400" dirty="0" err="1"/>
              <a:t>hálaadással</a:t>
            </a:r>
            <a:r>
              <a:rPr lang="en-US" sz="2400" dirty="0"/>
              <a:t> </a:t>
            </a:r>
            <a:r>
              <a:rPr lang="en-US" sz="2400" dirty="0" err="1"/>
              <a:t>tárjátok</a:t>
            </a:r>
            <a:r>
              <a:rPr lang="en-US" sz="2400" dirty="0"/>
              <a:t> </a:t>
            </a:r>
            <a:r>
              <a:rPr lang="en-US" sz="2400" dirty="0" err="1"/>
              <a:t>fel</a:t>
            </a:r>
            <a:r>
              <a:rPr lang="en-US" sz="2400" dirty="0"/>
              <a:t> </a:t>
            </a:r>
            <a:r>
              <a:rPr lang="en-US" sz="2400" dirty="0" err="1"/>
              <a:t>kéréseiteket</a:t>
            </a:r>
            <a:r>
              <a:rPr lang="en-US" sz="2400" dirty="0"/>
              <a:t> Isten </a:t>
            </a:r>
            <a:r>
              <a:rPr lang="en-US" sz="2400" dirty="0" err="1"/>
              <a:t>előtt</a:t>
            </a:r>
            <a:r>
              <a:rPr lang="en-US" sz="2400" dirty="0"/>
              <a:t>; </a:t>
            </a:r>
            <a:r>
              <a:rPr lang="en-US" sz="2400" baseline="30000" dirty="0"/>
              <a:t>7</a:t>
            </a:r>
            <a:r>
              <a:rPr lang="en-US" sz="2400" dirty="0"/>
              <a:t>és Isten </a:t>
            </a:r>
            <a:r>
              <a:rPr lang="en-US" sz="2400" dirty="0" err="1"/>
              <a:t>békessége</a:t>
            </a:r>
            <a:r>
              <a:rPr lang="en-US" sz="2400" dirty="0"/>
              <a:t>, </a:t>
            </a:r>
            <a:r>
              <a:rPr lang="en-US" sz="2400" dirty="0" err="1"/>
              <a:t>mely</a:t>
            </a:r>
            <a:r>
              <a:rPr lang="en-US" sz="2400" dirty="0"/>
              <a:t> </a:t>
            </a:r>
            <a:r>
              <a:rPr lang="en-US" sz="2400" dirty="0" err="1"/>
              <a:t>minden</a:t>
            </a:r>
            <a:r>
              <a:rPr lang="en-US" sz="2400" dirty="0"/>
              <a:t> </a:t>
            </a:r>
            <a:r>
              <a:rPr lang="en-US" sz="2400" dirty="0" err="1"/>
              <a:t>értelmet</a:t>
            </a:r>
            <a:r>
              <a:rPr lang="en-US" sz="2400" dirty="0"/>
              <a:t> </a:t>
            </a:r>
            <a:r>
              <a:rPr lang="en-US" sz="2400" dirty="0" err="1"/>
              <a:t>meghalad</a:t>
            </a:r>
            <a:r>
              <a:rPr lang="en-US" sz="2400" dirty="0"/>
              <a:t>, meg </a:t>
            </a:r>
            <a:r>
              <a:rPr lang="en-US" sz="2400" dirty="0" err="1"/>
              <a:t>fogja</a:t>
            </a:r>
            <a:r>
              <a:rPr lang="en-US" sz="2400" dirty="0"/>
              <a:t> </a:t>
            </a:r>
            <a:r>
              <a:rPr lang="en-US" sz="2400" dirty="0" err="1"/>
              <a:t>őrizni</a:t>
            </a:r>
            <a:r>
              <a:rPr lang="en-US" sz="2400" dirty="0"/>
              <a:t> </a:t>
            </a:r>
            <a:r>
              <a:rPr lang="en-US" sz="2400" dirty="0" err="1"/>
              <a:t>szíveteket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gondolataitokat</a:t>
            </a:r>
            <a:r>
              <a:rPr lang="en-US" sz="2400" dirty="0"/>
              <a:t> </a:t>
            </a:r>
            <a:r>
              <a:rPr lang="en-US" sz="2400" dirty="0" err="1"/>
              <a:t>Krisztus</a:t>
            </a:r>
            <a:r>
              <a:rPr lang="en-US" sz="2400" dirty="0"/>
              <a:t> </a:t>
            </a:r>
            <a:r>
              <a:rPr lang="en-US" sz="2400" dirty="0" err="1"/>
              <a:t>Jézusban</a:t>
            </a:r>
            <a:r>
              <a:rPr lang="en-US" sz="2400" dirty="0"/>
              <a:t>.</a:t>
            </a:r>
            <a:endParaRPr lang="hu-HU" sz="2400" dirty="0"/>
          </a:p>
          <a:p>
            <a:pPr>
              <a:defRPr/>
            </a:pPr>
            <a:r>
              <a:rPr lang="hu-HU" sz="2400" b="1" dirty="0"/>
              <a:t>2Tim 1:7 </a:t>
            </a:r>
            <a:r>
              <a:rPr lang="en-US" sz="2400" dirty="0"/>
              <a:t>Mert </a:t>
            </a:r>
            <a:r>
              <a:rPr lang="en-US" sz="2400" dirty="0" err="1"/>
              <a:t>nem</a:t>
            </a:r>
            <a:r>
              <a:rPr lang="en-US" sz="2400" dirty="0"/>
              <a:t> a </a:t>
            </a:r>
            <a:r>
              <a:rPr lang="en-US" sz="2400" dirty="0" err="1"/>
              <a:t>félelem</a:t>
            </a:r>
            <a:r>
              <a:rPr lang="en-US" sz="2400" dirty="0"/>
              <a:t> </a:t>
            </a:r>
            <a:r>
              <a:rPr lang="en-US" sz="2400" dirty="0" err="1"/>
              <a:t>lelkét</a:t>
            </a:r>
            <a:r>
              <a:rPr lang="en-US" sz="2400" dirty="0"/>
              <a:t> </a:t>
            </a:r>
            <a:r>
              <a:rPr lang="en-US" sz="2400" dirty="0" err="1"/>
              <a:t>adta</a:t>
            </a:r>
            <a:r>
              <a:rPr lang="en-US" sz="2400" dirty="0"/>
              <a:t> </a:t>
            </a:r>
            <a:r>
              <a:rPr lang="en-US" sz="2400" dirty="0" err="1"/>
              <a:t>nekünk</a:t>
            </a:r>
            <a:r>
              <a:rPr lang="en-US" sz="2400" dirty="0"/>
              <a:t> Isten, </a:t>
            </a:r>
            <a:r>
              <a:rPr lang="en-US" sz="2400" dirty="0" err="1"/>
              <a:t>hanem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erő</a:t>
            </a:r>
            <a:r>
              <a:rPr lang="en-US" sz="2400" dirty="0"/>
              <a:t>, a </a:t>
            </a:r>
            <a:r>
              <a:rPr lang="en-US" sz="2400" dirty="0" err="1"/>
              <a:t>szeretet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józanság</a:t>
            </a:r>
            <a:r>
              <a:rPr lang="en-US" sz="2400" dirty="0"/>
              <a:t> </a:t>
            </a:r>
            <a:r>
              <a:rPr lang="en-US" sz="2400" dirty="0" err="1"/>
              <a:t>lelkét</a:t>
            </a:r>
            <a:r>
              <a:rPr lang="en-US" sz="2400" dirty="0"/>
              <a:t>.</a:t>
            </a:r>
            <a:endParaRPr lang="hu-HU" sz="2400" dirty="0"/>
          </a:p>
          <a:p>
            <a:pPr>
              <a:defRPr/>
            </a:pPr>
            <a:endParaRPr lang="en-GB" sz="1700" dirty="0"/>
          </a:p>
        </p:txBody>
      </p:sp>
      <p:pic>
        <p:nvPicPr>
          <p:cNvPr id="4098" name="Picture 2" descr="Trusting God: 20 Powerful Bible Verses on Faith and Confidence">
            <a:extLst>
              <a:ext uri="{FF2B5EF4-FFF2-40B4-BE49-F238E27FC236}">
                <a16:creationId xmlns:a16="http://schemas.microsoft.com/office/drawing/2014/main" id="{579974D7-D63D-F4D5-6652-EFB88247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r="24223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7933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Ways to Facilitate Small Group Discussions - The Facilitators Network">
            <a:extLst>
              <a:ext uri="{FF2B5EF4-FFF2-40B4-BE49-F238E27FC236}">
                <a16:creationId xmlns:a16="http://schemas.microsoft.com/office/drawing/2014/main" id="{37D39944-B483-A464-9CBC-E53A667A9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37600-E6E8-B51C-D518-3B99FC66D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Bírjuk szóra a csoport minden tagját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019871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ELM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1457869"/>
            <a:ext cx="10072577" cy="435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/>
          </p:cNvSpPr>
          <p:nvPr/>
        </p:nvSpPr>
        <p:spPr bwMode="auto">
          <a:xfrm>
            <a:off x="1065139" y="389529"/>
            <a:ext cx="5162550" cy="74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42938" eaLnBrk="0" hangingPunct="0"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749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en-US" sz="4400" dirty="0">
                <a:latin typeface="Helvetica Neue" charset="0"/>
                <a:sym typeface="Gill Sans" charset="0"/>
              </a:rPr>
              <a:t>Légy készen</a:t>
            </a:r>
            <a:r>
              <a:rPr lang="en-GB" altLang="en-US" sz="4400" dirty="0">
                <a:latin typeface="Helvetica Neue" charset="0"/>
                <a:sym typeface="Gill Sans" charset="0"/>
              </a:rPr>
              <a:t>!!!</a:t>
            </a:r>
          </a:p>
        </p:txBody>
      </p:sp>
      <p:pic>
        <p:nvPicPr>
          <p:cNvPr id="2" name="Picture 1" descr="RELAY logo3">
            <a:extLst>
              <a:ext uri="{FF2B5EF4-FFF2-40B4-BE49-F238E27FC236}">
                <a16:creationId xmlns:a16="http://schemas.microsoft.com/office/drawing/2014/main" id="{52485705-E167-A4CA-7873-0B44A1126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662" y="5808663"/>
            <a:ext cx="1076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091774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DD12A-F655-BC6E-7E40-8EAF39A7D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4164D1-F101-D77D-FAD7-08E8E7CF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Small Christian Communities - Diocese of Saskatoon">
            <a:extLst>
              <a:ext uri="{FF2B5EF4-FFF2-40B4-BE49-F238E27FC236}">
                <a16:creationId xmlns:a16="http://schemas.microsoft.com/office/drawing/2014/main" id="{E51FD136-A621-B2B4-2B2B-C894EFC2A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 b="11135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17456B-88F3-9ECC-4DCA-C6ABB1D60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9E647-CC0C-67A1-8686-25A4C47F0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Kiscsoportok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vezetésének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alapjai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szombatiskola</a:t>
            </a:r>
            <a:r>
              <a:rPr lang="en-US" sz="5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kontextusában</a:t>
            </a:r>
            <a:endParaRPr lang="en-GB" sz="5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8E233C-A612-F8E3-DE13-0794E288F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 err="1">
                <a:solidFill>
                  <a:srgbClr val="FFFFFF"/>
                </a:solidFill>
              </a:rPr>
              <a:t>Szombatiskolai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Tanítók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képzése</a:t>
            </a:r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81413068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BC8C3B9-BDF5-4728-8985-FF562FE7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63" y="245264"/>
            <a:ext cx="6002110" cy="957270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A kiscsoportok bibliai </a:t>
            </a:r>
            <a:r>
              <a:rPr lang="hu-HU" sz="4000" b="1" dirty="0" err="1"/>
              <a:t>al</a:t>
            </a:r>
            <a:r>
              <a:rPr lang="en-GB" sz="4000" b="1" dirty="0"/>
              <a:t>a</a:t>
            </a:r>
            <a:r>
              <a:rPr lang="hu-HU" sz="4000" b="1" dirty="0" err="1"/>
              <a:t>púak</a:t>
            </a:r>
            <a:endParaRPr lang="en-GB" sz="40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02B5DC-7E98-454B-9A34-C796819A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123" y="1307122"/>
            <a:ext cx="6293667" cy="516987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sz="2400" b="1" dirty="0" err="1"/>
              <a:t>Apcsel</a:t>
            </a:r>
            <a:r>
              <a:rPr lang="hu-HU" sz="2400" b="1" dirty="0"/>
              <a:t> 2:41-47 </a:t>
            </a:r>
            <a:r>
              <a:rPr lang="en-US" sz="2400" b="0" i="0" dirty="0" err="1">
                <a:effectLst/>
              </a:rPr>
              <a:t>Akik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pedig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hallgattak</a:t>
            </a:r>
            <a:r>
              <a:rPr lang="en-US" sz="2400" b="0" i="0" dirty="0">
                <a:effectLst/>
              </a:rPr>
              <a:t> a </a:t>
            </a:r>
            <a:r>
              <a:rPr lang="en-US" sz="2400" b="0" i="0" dirty="0" err="1">
                <a:effectLst/>
              </a:rPr>
              <a:t>szavára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megkeresztelkedtek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azon</a:t>
            </a:r>
            <a:r>
              <a:rPr lang="en-US" sz="2400" b="0" i="0" dirty="0">
                <a:effectLst/>
              </a:rPr>
              <a:t> a </a:t>
            </a:r>
            <a:r>
              <a:rPr lang="en-US" sz="2400" b="0" i="0" dirty="0" err="1">
                <a:effectLst/>
              </a:rPr>
              <a:t>napon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mintegy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háromezer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lélek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csatlakozott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hozzájuk</a:t>
            </a:r>
            <a:r>
              <a:rPr lang="en-US" sz="2400" b="0" i="0" dirty="0">
                <a:effectLst/>
              </a:rPr>
              <a:t>.</a:t>
            </a:r>
            <a:br>
              <a:rPr lang="en-US" sz="2400" dirty="0"/>
            </a:br>
            <a:r>
              <a:rPr lang="en-US" sz="2400" b="0" i="0" baseline="30000" dirty="0">
                <a:effectLst/>
              </a:rPr>
              <a:t>42</a:t>
            </a:r>
            <a:r>
              <a:rPr lang="en-US" sz="2400" b="0" i="0" dirty="0">
                <a:effectLst/>
              </a:rPr>
              <a:t>Ők </a:t>
            </a:r>
            <a:r>
              <a:rPr lang="en-US" sz="2400" b="0" i="0" dirty="0" err="1">
                <a:effectLst/>
              </a:rPr>
              <a:t>pedig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kitartóan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részt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vettek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</a:t>
            </a:r>
            <a:r>
              <a:rPr lang="en-US" sz="2400" b="0" i="0" dirty="0">
                <a:effectLst/>
              </a:rPr>
              <a:t> apostoli </a:t>
            </a:r>
            <a:r>
              <a:rPr lang="en-US" sz="2400" b="0" i="0" dirty="0" err="1">
                <a:effectLst/>
              </a:rPr>
              <a:t>tanításban</a:t>
            </a:r>
            <a:r>
              <a:rPr lang="en-US" sz="2400" b="0" i="0" dirty="0">
                <a:effectLst/>
              </a:rPr>
              <a:t>, a </a:t>
            </a:r>
            <a:r>
              <a:rPr lang="en-US" sz="2400" b="0" i="0" dirty="0" err="1">
                <a:effectLst/>
              </a:rPr>
              <a:t>közösségben</a:t>
            </a:r>
            <a:r>
              <a:rPr lang="en-US" sz="2400" b="0" i="0" dirty="0">
                <a:effectLst/>
              </a:rPr>
              <a:t>, a </a:t>
            </a:r>
            <a:r>
              <a:rPr lang="en-US" sz="2400" b="0" i="0" dirty="0" err="1">
                <a:effectLst/>
              </a:rPr>
              <a:t>kenyér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megtörésében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imádkozásban</a:t>
            </a:r>
            <a:r>
              <a:rPr lang="en-US" sz="2400" b="0" i="0" dirty="0">
                <a:effectLst/>
              </a:rPr>
              <a:t>. </a:t>
            </a:r>
            <a:r>
              <a:rPr lang="en-US" sz="2400" b="0" i="0" baseline="30000" dirty="0">
                <a:effectLst/>
              </a:rPr>
              <a:t>43</a:t>
            </a:r>
            <a:r>
              <a:rPr lang="en-US" sz="2400" b="0" i="0" dirty="0">
                <a:effectLst/>
              </a:rPr>
              <a:t>Félelem </a:t>
            </a:r>
            <a:r>
              <a:rPr lang="en-US" sz="2400" b="0" i="0" dirty="0" err="1">
                <a:effectLst/>
              </a:rPr>
              <a:t>támadt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minden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lélekben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apostolok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által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sok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csoda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jel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történt</a:t>
            </a:r>
            <a:r>
              <a:rPr lang="en-US" sz="2400" b="0" i="0" dirty="0">
                <a:effectLst/>
              </a:rPr>
              <a:t>. </a:t>
            </a:r>
            <a:r>
              <a:rPr lang="en-US" sz="2400" b="0" i="0" baseline="30000" dirty="0">
                <a:effectLst/>
              </a:rPr>
              <a:t>44</a:t>
            </a:r>
            <a:r>
              <a:rPr lang="en-US" sz="2400" b="0" i="0" dirty="0">
                <a:effectLst/>
              </a:rPr>
              <a:t>Mindazok </a:t>
            </a:r>
            <a:r>
              <a:rPr lang="en-US" sz="2400" b="0" i="0" dirty="0" err="1">
                <a:effectLst/>
              </a:rPr>
              <a:t>pedig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akik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hittek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együtt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voltak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mindenük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közös</a:t>
            </a:r>
            <a:r>
              <a:rPr lang="en-US" sz="2400" b="0" i="0" dirty="0">
                <a:effectLst/>
              </a:rPr>
              <a:t> volt. </a:t>
            </a:r>
            <a:r>
              <a:rPr lang="en-US" sz="2400" b="0" i="0" baseline="30000" dirty="0">
                <a:effectLst/>
              </a:rPr>
              <a:t>45</a:t>
            </a:r>
            <a:r>
              <a:rPr lang="en-US" sz="2400" b="0" i="0" dirty="0">
                <a:effectLst/>
              </a:rPr>
              <a:t>Vagyonukat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javaikat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eladták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szétosztották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mindenkinek</a:t>
            </a:r>
            <a:r>
              <a:rPr lang="en-US" sz="2400" b="0" i="0" dirty="0">
                <a:effectLst/>
              </a:rPr>
              <a:t>: </a:t>
            </a:r>
            <a:r>
              <a:rPr lang="en-US" sz="2400" b="0" i="0" dirty="0" err="1">
                <a:effectLst/>
              </a:rPr>
              <a:t>ahogyan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éppen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szükség</a:t>
            </a:r>
            <a:r>
              <a:rPr lang="en-US" sz="2400" b="0" i="0" dirty="0">
                <a:effectLst/>
              </a:rPr>
              <a:t> volt </a:t>
            </a:r>
            <a:r>
              <a:rPr lang="en-US" sz="2400" b="0" i="0" dirty="0" err="1">
                <a:effectLst/>
              </a:rPr>
              <a:t>rá</a:t>
            </a:r>
            <a:r>
              <a:rPr lang="en-US" sz="2400" b="0" i="0" dirty="0">
                <a:effectLst/>
              </a:rPr>
              <a:t>. </a:t>
            </a:r>
            <a:r>
              <a:rPr lang="en-US" sz="2400" b="0" i="0" baseline="30000" dirty="0">
                <a:effectLst/>
              </a:rPr>
              <a:t>46</a:t>
            </a:r>
            <a:r>
              <a:rPr lang="en-US" sz="2400" b="0" i="0" dirty="0">
                <a:effectLst/>
              </a:rPr>
              <a:t>Mindennap </a:t>
            </a:r>
            <a:r>
              <a:rPr lang="en-US" sz="2400" b="0" i="0" dirty="0" err="1">
                <a:effectLst/>
              </a:rPr>
              <a:t>állhatatosan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egy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szívvel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egy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lélekkel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voltak</a:t>
            </a:r>
            <a:r>
              <a:rPr lang="en-US" sz="2400" b="0" i="0" dirty="0">
                <a:effectLst/>
              </a:rPr>
              <a:t> a </a:t>
            </a:r>
            <a:r>
              <a:rPr lang="en-US" sz="2400" b="0" i="0" dirty="0" err="1">
                <a:effectLst/>
              </a:rPr>
              <a:t>templomban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amikor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házanként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megtörték</a:t>
            </a:r>
            <a:r>
              <a:rPr lang="en-US" sz="2400" b="0" i="0" dirty="0">
                <a:effectLst/>
              </a:rPr>
              <a:t> a </a:t>
            </a:r>
            <a:r>
              <a:rPr lang="en-US" sz="2400" b="0" i="0" dirty="0" err="1">
                <a:effectLst/>
              </a:rPr>
              <a:t>kenyeret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örömmel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tiszta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szívvel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részesültek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ételben</a:t>
            </a:r>
            <a:r>
              <a:rPr lang="en-US" sz="2400" b="0" i="0" dirty="0">
                <a:effectLst/>
              </a:rPr>
              <a:t>; </a:t>
            </a:r>
            <a:r>
              <a:rPr lang="en-US" sz="2400" b="0" i="0" baseline="30000" dirty="0">
                <a:effectLst/>
              </a:rPr>
              <a:t>47</a:t>
            </a:r>
            <a:r>
              <a:rPr lang="en-US" sz="2400" b="0" i="0" dirty="0">
                <a:effectLst/>
              </a:rPr>
              <a:t>dicsérték </a:t>
            </a:r>
            <a:r>
              <a:rPr lang="en-US" sz="2400" b="0" i="0" dirty="0" err="1">
                <a:effectLst/>
              </a:rPr>
              <a:t>Istent</a:t>
            </a:r>
            <a:r>
              <a:rPr lang="en-US" sz="2400" b="0" i="0" dirty="0">
                <a:effectLst/>
              </a:rPr>
              <a:t>, </a:t>
            </a:r>
            <a:r>
              <a:rPr lang="en-US" sz="2400" b="0" i="0" dirty="0" err="1">
                <a:effectLst/>
              </a:rPr>
              <a:t>és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kedvelte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őket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egész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nép</a:t>
            </a:r>
            <a:r>
              <a:rPr lang="en-US" sz="2400" b="0" i="0" dirty="0">
                <a:effectLst/>
              </a:rPr>
              <a:t>. Az </a:t>
            </a:r>
            <a:r>
              <a:rPr lang="en-US" sz="2400" b="0" i="0" dirty="0" err="1">
                <a:effectLst/>
              </a:rPr>
              <a:t>Úr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pedig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napról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napra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növelte</a:t>
            </a:r>
            <a:r>
              <a:rPr lang="en-US" sz="2400" b="0" i="0" dirty="0">
                <a:effectLst/>
              </a:rPr>
              <a:t> a </a:t>
            </a:r>
            <a:r>
              <a:rPr lang="en-US" sz="2400" b="0" i="0" dirty="0" err="1">
                <a:effectLst/>
              </a:rPr>
              <a:t>gyülekezetet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az</a:t>
            </a:r>
            <a:r>
              <a:rPr lang="en-US" sz="2400" b="0" i="0" dirty="0">
                <a:effectLst/>
              </a:rPr>
              <a:t> </a:t>
            </a:r>
            <a:r>
              <a:rPr lang="en-US" sz="2400" b="0" i="0" dirty="0" err="1">
                <a:effectLst/>
              </a:rPr>
              <a:t>üdvözülőkkel</a:t>
            </a:r>
            <a:r>
              <a:rPr lang="en-US" sz="2400" b="0" i="0" dirty="0">
                <a:effectLst/>
              </a:rPr>
              <a:t>.</a:t>
            </a:r>
            <a:endParaRPr lang="en-GB" sz="2400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6930898D-476F-4010-84FA-2EB29E85F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 r="39135" b="-1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7136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18A4B82-699C-4E0E-84C8-D63B7A68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70" y="125045"/>
            <a:ext cx="5251316" cy="1111983"/>
          </a:xfrm>
        </p:spPr>
        <p:txBody>
          <a:bodyPr>
            <a:normAutofit/>
          </a:bodyPr>
          <a:lstStyle/>
          <a:p>
            <a:r>
              <a:rPr lang="hu-HU" b="1" dirty="0"/>
              <a:t>Alaptevékenységek</a:t>
            </a:r>
            <a:endParaRPr lang="en-GB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539A21-52EB-426A-BACB-022B4CD66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508" y="1166446"/>
            <a:ext cx="5739659" cy="54688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Az </a:t>
            </a:r>
            <a:r>
              <a:rPr lang="en-US" sz="2400" b="1" dirty="0" err="1"/>
              <a:t>Apostolok</a:t>
            </a:r>
            <a:r>
              <a:rPr lang="en-US" sz="2400" b="1" dirty="0"/>
              <a:t> </a:t>
            </a:r>
            <a:r>
              <a:rPr lang="en-US" sz="2400" b="1" dirty="0" err="1"/>
              <a:t>cselekedetei</a:t>
            </a:r>
            <a:r>
              <a:rPr lang="en-US" sz="2400" b="1" dirty="0"/>
              <a:t> </a:t>
            </a:r>
            <a:r>
              <a:rPr lang="en-US" sz="2400" b="1" dirty="0" err="1"/>
              <a:t>szerint</a:t>
            </a:r>
            <a:r>
              <a:rPr lang="en-US" sz="2400" b="1" dirty="0"/>
              <a:t> </a:t>
            </a:r>
            <a:r>
              <a:rPr lang="en-US" sz="2400" b="1" dirty="0" err="1"/>
              <a:t>az</a:t>
            </a:r>
            <a:r>
              <a:rPr lang="en-US" sz="2400" b="1" dirty="0"/>
              <a:t> </a:t>
            </a:r>
            <a:r>
              <a:rPr lang="en-US" sz="2400" b="1" dirty="0" err="1"/>
              <a:t>első</a:t>
            </a:r>
            <a:r>
              <a:rPr lang="en-US" sz="2400" b="1" dirty="0"/>
              <a:t> </a:t>
            </a:r>
            <a:r>
              <a:rPr lang="en-US" sz="2400" b="1" dirty="0" err="1"/>
              <a:t>keresztények</a:t>
            </a:r>
            <a:r>
              <a:rPr lang="en-US" sz="2400" b="1" dirty="0"/>
              <a:t> </a:t>
            </a:r>
            <a:r>
              <a:rPr lang="en-US" sz="2400" b="1" dirty="0" err="1"/>
              <a:t>kilenc</a:t>
            </a:r>
            <a:r>
              <a:rPr lang="en-US" sz="2400" b="1" dirty="0"/>
              <a:t> </a:t>
            </a:r>
            <a:r>
              <a:rPr lang="en-US" sz="2400" b="1" dirty="0" err="1"/>
              <a:t>alapvető</a:t>
            </a:r>
            <a:r>
              <a:rPr lang="en-US" sz="2400" b="1" dirty="0"/>
              <a:t> </a:t>
            </a:r>
            <a:r>
              <a:rPr lang="en-US" sz="2400" b="1" dirty="0" err="1"/>
              <a:t>tevékenységben</a:t>
            </a:r>
            <a:r>
              <a:rPr lang="en-US" sz="2400" b="1" dirty="0"/>
              <a:t> </a:t>
            </a:r>
            <a:r>
              <a:rPr lang="en-US" sz="2400" b="1" dirty="0" err="1"/>
              <a:t>vettek</a:t>
            </a:r>
            <a:r>
              <a:rPr lang="en-US" sz="2400" b="1" dirty="0"/>
              <a:t> </a:t>
            </a:r>
            <a:r>
              <a:rPr lang="en-US" sz="2400" b="1" dirty="0" err="1"/>
              <a:t>részt</a:t>
            </a:r>
            <a:r>
              <a:rPr lang="en-US" sz="2400" b="1" dirty="0"/>
              <a:t>:</a:t>
            </a:r>
            <a:endParaRPr lang="en-US" sz="2400" dirty="0"/>
          </a:p>
          <a:p>
            <a:pPr>
              <a:buFont typeface="+mj-lt"/>
              <a:buAutoNum type="arabicPeriod"/>
            </a:pPr>
            <a:r>
              <a:rPr lang="en-US" sz="2400" dirty="0" err="1"/>
              <a:t>Hittek</a:t>
            </a:r>
            <a:r>
              <a:rPr lang="en-US" sz="2400" dirty="0"/>
              <a:t> </a:t>
            </a:r>
            <a:r>
              <a:rPr lang="en-US" sz="2400" dirty="0" err="1"/>
              <a:t>Jézus</a:t>
            </a:r>
            <a:r>
              <a:rPr lang="en-US" sz="2400" dirty="0"/>
              <a:t> </a:t>
            </a:r>
            <a:r>
              <a:rPr lang="en-US" sz="2400" dirty="0" err="1"/>
              <a:t>Krisztusban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Megkeresztelkedtek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Csatlakoztak</a:t>
            </a:r>
            <a:r>
              <a:rPr lang="en-US" sz="2400" dirty="0"/>
              <a:t> a </a:t>
            </a:r>
            <a:r>
              <a:rPr lang="en-US" sz="2400" dirty="0" err="1"/>
              <a:t>közösséghez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Idejüket</a:t>
            </a:r>
            <a:r>
              <a:rPr lang="en-US" sz="2400" dirty="0"/>
              <a:t> </a:t>
            </a:r>
            <a:r>
              <a:rPr lang="en-US" sz="2400" dirty="0" err="1"/>
              <a:t>tanulásra</a:t>
            </a:r>
            <a:r>
              <a:rPr lang="en-US" sz="2400" dirty="0"/>
              <a:t> </a:t>
            </a:r>
            <a:r>
              <a:rPr lang="en-US" sz="2400" dirty="0" err="1"/>
              <a:t>fordították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Résztvettek</a:t>
            </a:r>
            <a:r>
              <a:rPr lang="en-US" sz="2400" dirty="0"/>
              <a:t> a </a:t>
            </a:r>
            <a:r>
              <a:rPr lang="en-US" sz="2400" dirty="0" err="1"/>
              <a:t>közösségi</a:t>
            </a:r>
            <a:r>
              <a:rPr lang="en-US" sz="2400" dirty="0"/>
              <a:t> </a:t>
            </a:r>
            <a:r>
              <a:rPr lang="en-US" sz="2400" dirty="0" err="1"/>
              <a:t>életben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Megosztották</a:t>
            </a:r>
            <a:r>
              <a:rPr lang="en-US" sz="2400" dirty="0"/>
              <a:t> </a:t>
            </a:r>
            <a:r>
              <a:rPr lang="en-US" sz="2400" dirty="0" err="1"/>
              <a:t>javaikat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Együtt</a:t>
            </a:r>
            <a:r>
              <a:rPr lang="en-US" sz="2400" dirty="0"/>
              <a:t> </a:t>
            </a:r>
            <a:r>
              <a:rPr lang="en-US" sz="2400" dirty="0" err="1"/>
              <a:t>imádkoztak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Rendszeresen</a:t>
            </a:r>
            <a:r>
              <a:rPr lang="en-US" sz="2400" dirty="0"/>
              <a:t> </a:t>
            </a:r>
            <a:r>
              <a:rPr lang="en-US" sz="2400" dirty="0" err="1"/>
              <a:t>találkoztak</a:t>
            </a:r>
            <a:r>
              <a:rPr lang="en-US" sz="2400" dirty="0"/>
              <a:t> </a:t>
            </a:r>
            <a:r>
              <a:rPr lang="en-US" sz="2400" dirty="0" err="1"/>
              <a:t>közös</a:t>
            </a:r>
            <a:r>
              <a:rPr lang="en-US" sz="2400" dirty="0"/>
              <a:t> </a:t>
            </a:r>
            <a:r>
              <a:rPr lang="en-US" sz="2400" dirty="0" err="1"/>
              <a:t>istentiszteletre</a:t>
            </a:r>
            <a:r>
              <a:rPr lang="en-US" sz="2400" dirty="0"/>
              <a:t>,</a:t>
            </a:r>
          </a:p>
          <a:p>
            <a:pPr>
              <a:buFont typeface="+mj-lt"/>
              <a:buAutoNum type="arabicPeriod"/>
            </a:pPr>
            <a:r>
              <a:rPr lang="en-US" sz="2400" dirty="0" err="1"/>
              <a:t>Rendszeresen</a:t>
            </a:r>
            <a:r>
              <a:rPr lang="en-US" sz="2400" dirty="0"/>
              <a:t> </a:t>
            </a:r>
            <a:r>
              <a:rPr lang="en-US" sz="2400" dirty="0" err="1"/>
              <a:t>új</a:t>
            </a:r>
            <a:r>
              <a:rPr lang="en-US" sz="2400" dirty="0"/>
              <a:t> </a:t>
            </a:r>
            <a:r>
              <a:rPr lang="en-US" sz="2400" dirty="0" err="1"/>
              <a:t>hívőkkel</a:t>
            </a:r>
            <a:r>
              <a:rPr lang="en-US" sz="2400" dirty="0"/>
              <a:t> </a:t>
            </a:r>
            <a:r>
              <a:rPr lang="en-US" sz="2400" dirty="0" err="1"/>
              <a:t>bővítették</a:t>
            </a:r>
            <a:r>
              <a:rPr lang="en-US" sz="2400" dirty="0"/>
              <a:t> a </a:t>
            </a:r>
            <a:r>
              <a:rPr lang="en-US" sz="2400" dirty="0" err="1"/>
              <a:t>közösséget</a:t>
            </a:r>
            <a:r>
              <a:rPr lang="en-US" sz="2400" dirty="0"/>
              <a:t>.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64436E03-B590-4D4F-84BF-1F9885ABF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4" r="18398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3510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9979398-0B02-4D3C-B43E-2E61FE53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GB" sz="4000" b="1"/>
              <a:t>Ellen G. White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BDD247-E20B-4340-BEE4-75E90943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92" y="2033954"/>
            <a:ext cx="6410898" cy="4100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„A </a:t>
            </a:r>
            <a:r>
              <a:rPr lang="en-US" dirty="0" err="1"/>
              <a:t>kiscsoportok</a:t>
            </a:r>
            <a:r>
              <a:rPr lang="en-US" dirty="0"/>
              <a:t> </a:t>
            </a:r>
            <a:r>
              <a:rPr lang="en-US" dirty="0" err="1"/>
              <a:t>megalakítását</a:t>
            </a:r>
            <a:r>
              <a:rPr lang="en-US" dirty="0"/>
              <a:t>, mint a </a:t>
            </a:r>
            <a:r>
              <a:rPr lang="en-US" dirty="0" err="1"/>
              <a:t>keresztény</a:t>
            </a:r>
            <a:r>
              <a:rPr lang="en-US" dirty="0"/>
              <a:t> </a:t>
            </a:r>
            <a:r>
              <a:rPr lang="en-US" dirty="0" err="1"/>
              <a:t>erőfeszítések</a:t>
            </a:r>
            <a:r>
              <a:rPr lang="en-US" dirty="0"/>
              <a:t> </a:t>
            </a:r>
            <a:r>
              <a:rPr lang="en-US" dirty="0" err="1"/>
              <a:t>alapját</a:t>
            </a:r>
            <a:r>
              <a:rPr lang="en-US" dirty="0"/>
              <a:t>,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olyan</a:t>
            </a:r>
            <a:r>
              <a:rPr lang="en-US" dirty="0"/>
              <a:t> </a:t>
            </a:r>
            <a:r>
              <a:rPr lang="en-US" dirty="0" err="1"/>
              <a:t>Valaki</a:t>
            </a:r>
            <a:r>
              <a:rPr lang="en-US" dirty="0"/>
              <a:t> </a:t>
            </a:r>
            <a:r>
              <a:rPr lang="en-US" dirty="0" err="1"/>
              <a:t>mutatta</a:t>
            </a:r>
            <a:r>
              <a:rPr lang="en-US" dirty="0"/>
              <a:t> meg </a:t>
            </a:r>
            <a:r>
              <a:rPr lang="en-US" dirty="0" err="1"/>
              <a:t>nekem</a:t>
            </a:r>
            <a:r>
              <a:rPr lang="en-US" dirty="0"/>
              <a:t>, </a:t>
            </a:r>
            <a:r>
              <a:rPr lang="en-US" dirty="0" err="1"/>
              <a:t>aki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hu-HU" dirty="0"/>
              <a:t> tud </a:t>
            </a:r>
            <a:r>
              <a:rPr lang="en-US" dirty="0"/>
              <a:t> </a:t>
            </a:r>
            <a:r>
              <a:rPr lang="en-US" dirty="0" err="1"/>
              <a:t>téved</a:t>
            </a:r>
            <a:r>
              <a:rPr lang="hu-HU" dirty="0"/>
              <a:t>ni</a:t>
            </a:r>
            <a:r>
              <a:rPr lang="en-US" dirty="0"/>
              <a:t>. Ha a </a:t>
            </a:r>
            <a:r>
              <a:rPr lang="en-US" dirty="0" err="1"/>
              <a:t>gyülekezetben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hu-HU" dirty="0"/>
              <a:t>tag</a:t>
            </a:r>
            <a:r>
              <a:rPr lang="en-US" dirty="0" err="1"/>
              <a:t>létszám</a:t>
            </a:r>
            <a:r>
              <a:rPr lang="en-US" dirty="0"/>
              <a:t> van, a </a:t>
            </a:r>
            <a:r>
              <a:rPr lang="en-US" dirty="0" err="1"/>
              <a:t>tagokat</a:t>
            </a:r>
            <a:r>
              <a:rPr lang="en-US" dirty="0"/>
              <a:t> </a:t>
            </a:r>
            <a:r>
              <a:rPr lang="en-US" dirty="0" err="1"/>
              <a:t>osszák</a:t>
            </a:r>
            <a:r>
              <a:rPr lang="en-US" dirty="0"/>
              <a:t> </a:t>
            </a:r>
            <a:r>
              <a:rPr lang="en-US" dirty="0" err="1"/>
              <a:t>kiscsoportokra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ne </a:t>
            </a:r>
            <a:r>
              <a:rPr lang="en-US" dirty="0" err="1"/>
              <a:t>csak</a:t>
            </a:r>
            <a:r>
              <a:rPr lang="en-US" dirty="0"/>
              <a:t> a </a:t>
            </a:r>
            <a:r>
              <a:rPr lang="en-US" dirty="0" err="1"/>
              <a:t>gyülekezeti</a:t>
            </a:r>
            <a:r>
              <a:rPr lang="en-US" dirty="0"/>
              <a:t> </a:t>
            </a:r>
            <a:r>
              <a:rPr lang="en-US" dirty="0" err="1"/>
              <a:t>tagokért</a:t>
            </a:r>
            <a:r>
              <a:rPr lang="en-US" dirty="0"/>
              <a:t>, </a:t>
            </a:r>
            <a:r>
              <a:rPr lang="en-US" dirty="0" err="1"/>
              <a:t>hanem</a:t>
            </a:r>
            <a:r>
              <a:rPr lang="en-US" dirty="0"/>
              <a:t> a </a:t>
            </a:r>
            <a:r>
              <a:rPr lang="en-US" dirty="0" err="1"/>
              <a:t>hitetlenekért</a:t>
            </a:r>
            <a:r>
              <a:rPr lang="en-US" dirty="0"/>
              <a:t> is </a:t>
            </a:r>
            <a:r>
              <a:rPr lang="en-US" dirty="0" err="1"/>
              <a:t>munkálkodjanak</a:t>
            </a:r>
            <a:r>
              <a:rPr lang="en-US" dirty="0"/>
              <a:t>.”</a:t>
            </a:r>
            <a:r>
              <a:rPr lang="en-GB" dirty="0"/>
              <a:t>(E.G. White, T</a:t>
            </a:r>
            <a:r>
              <a:rPr lang="hu-HU" dirty="0"/>
              <a:t>.</a:t>
            </a:r>
            <a:r>
              <a:rPr lang="en-GB" dirty="0"/>
              <a:t> 7. 21-22</a:t>
            </a:r>
            <a:r>
              <a:rPr lang="hu-HU" dirty="0"/>
              <a:t>.old.</a:t>
            </a:r>
            <a:r>
              <a:rPr lang="en-GB" dirty="0"/>
              <a:t>)</a:t>
            </a:r>
          </a:p>
        </p:txBody>
      </p:sp>
      <p:pic>
        <p:nvPicPr>
          <p:cNvPr id="5124" name="Picture 4" descr="Related image">
            <a:extLst>
              <a:ext uri="{FF2B5EF4-FFF2-40B4-BE49-F238E27FC236}">
                <a16:creationId xmlns:a16="http://schemas.microsoft.com/office/drawing/2014/main" id="{6356A3EC-AD4A-44C0-A83F-B86D42A11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32"/>
          <a:stretch/>
        </p:blipFill>
        <p:spPr bwMode="auto">
          <a:xfrm>
            <a:off x="7199440" y="10"/>
            <a:ext cx="4992560" cy="6857990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38959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23219" y="0"/>
            <a:ext cx="5495924" cy="7032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hu-HU" sz="3200" b="1" dirty="0"/>
              <a:t>Miért alakítsunk kiscsoportot?</a:t>
            </a:r>
            <a:endParaRPr lang="en-GB" sz="3200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63465" y="902970"/>
            <a:ext cx="7018020" cy="5766119"/>
          </a:xfrm>
        </p:spPr>
        <p:txBody>
          <a:bodyPr vert="horz" lIns="64277" tIns="32139" rIns="64277" bIns="32139" rtlCol="0">
            <a:normAutofit fontScale="92500" lnSpcReduction="20000"/>
          </a:bodyPr>
          <a:lstStyle/>
          <a:p>
            <a:r>
              <a:rPr lang="en-US" b="1" dirty="0"/>
              <a:t>Ellen G. White </a:t>
            </a:r>
            <a:r>
              <a:rPr lang="en-US" b="1" dirty="0" err="1"/>
              <a:t>tanácsai</a:t>
            </a:r>
            <a:r>
              <a:rPr lang="en-US" b="1" dirty="0"/>
              <a:t> </a:t>
            </a:r>
            <a:r>
              <a:rPr lang="en-US" b="1" dirty="0" err="1"/>
              <a:t>kiscsoportokra</a:t>
            </a:r>
            <a:r>
              <a:rPr lang="hu-HU" b="1" dirty="0"/>
              <a:t>:</a:t>
            </a:r>
          </a:p>
          <a:p>
            <a:r>
              <a:rPr lang="en-US" b="1" dirty="0"/>
              <a:t>Isten </a:t>
            </a:r>
            <a:r>
              <a:rPr lang="en-US" b="1" dirty="0" err="1"/>
              <a:t>terve</a:t>
            </a:r>
            <a:r>
              <a:rPr lang="hu-HU" dirty="0"/>
              <a:t>: </a:t>
            </a:r>
            <a:r>
              <a:rPr lang="en-US" dirty="0"/>
              <a:t>Nagy </a:t>
            </a:r>
            <a:r>
              <a:rPr lang="en-US" dirty="0" err="1"/>
              <a:t>gyülekezeteket</a:t>
            </a:r>
            <a:r>
              <a:rPr lang="en-US" dirty="0"/>
              <a:t> </a:t>
            </a:r>
            <a:r>
              <a:rPr lang="en-US" dirty="0" err="1"/>
              <a:t>osszanak</a:t>
            </a:r>
            <a:r>
              <a:rPr lang="en-US" dirty="0"/>
              <a:t> </a:t>
            </a:r>
            <a:r>
              <a:rPr lang="en-US" dirty="0" err="1"/>
              <a:t>kiscsoportokra</a:t>
            </a:r>
            <a:r>
              <a:rPr lang="en-US" dirty="0"/>
              <a:t>.</a:t>
            </a:r>
          </a:p>
          <a:p>
            <a:r>
              <a:rPr lang="en-US" b="1" dirty="0" err="1"/>
              <a:t>Helyszín</a:t>
            </a:r>
            <a:r>
              <a:rPr lang="hu-HU" dirty="0"/>
              <a:t>: </a:t>
            </a:r>
            <a:r>
              <a:rPr lang="en-US" dirty="0" err="1"/>
              <a:t>Találkozók</a:t>
            </a:r>
            <a:r>
              <a:rPr lang="en-US" dirty="0"/>
              <a:t> </a:t>
            </a:r>
            <a:r>
              <a:rPr lang="en-US" dirty="0" err="1"/>
              <a:t>magánházaknál</a:t>
            </a:r>
            <a:r>
              <a:rPr lang="en-US" dirty="0"/>
              <a:t>, „</a:t>
            </a:r>
            <a:r>
              <a:rPr lang="en-US" dirty="0" err="1"/>
              <a:t>kandalló</a:t>
            </a:r>
            <a:r>
              <a:rPr lang="en-US" dirty="0"/>
              <a:t> </a:t>
            </a:r>
            <a:r>
              <a:rPr lang="en-US" dirty="0" err="1"/>
              <a:t>mellett</a:t>
            </a:r>
            <a:r>
              <a:rPr lang="en-US" dirty="0"/>
              <a:t>.”</a:t>
            </a:r>
          </a:p>
          <a:p>
            <a:r>
              <a:rPr lang="en-US" b="1" dirty="0" err="1"/>
              <a:t>Időzítés</a:t>
            </a:r>
            <a:r>
              <a:rPr lang="hu-HU" dirty="0"/>
              <a:t>: </a:t>
            </a:r>
            <a:r>
              <a:rPr lang="en-US" dirty="0" err="1"/>
              <a:t>Reggel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, a </a:t>
            </a:r>
            <a:r>
              <a:rPr lang="en-US" dirty="0" err="1"/>
              <a:t>résztvevők</a:t>
            </a:r>
            <a:r>
              <a:rPr lang="en-US" dirty="0"/>
              <a:t> </a:t>
            </a:r>
            <a:r>
              <a:rPr lang="en-US" dirty="0" err="1"/>
              <a:t>időbeosztásától</a:t>
            </a:r>
            <a:r>
              <a:rPr lang="en-US" dirty="0"/>
              <a:t> </a:t>
            </a:r>
            <a:r>
              <a:rPr lang="en-US" dirty="0" err="1"/>
              <a:t>függően</a:t>
            </a:r>
            <a:r>
              <a:rPr lang="en-US" dirty="0"/>
              <a:t>.</a:t>
            </a:r>
          </a:p>
          <a:p>
            <a:r>
              <a:rPr lang="en-US" b="1" dirty="0" err="1"/>
              <a:t>Célok</a:t>
            </a:r>
            <a:endParaRPr lang="en-US" dirty="0"/>
          </a:p>
          <a:p>
            <a:pPr lvl="1"/>
            <a:r>
              <a:rPr lang="en-US" dirty="0" err="1"/>
              <a:t>Szolgálni</a:t>
            </a:r>
            <a:r>
              <a:rPr lang="en-US" dirty="0"/>
              <a:t> </a:t>
            </a:r>
            <a:r>
              <a:rPr lang="en-US" dirty="0" err="1"/>
              <a:t>gyülekezeti</a:t>
            </a:r>
            <a:r>
              <a:rPr lang="en-US" dirty="0"/>
              <a:t> </a:t>
            </a:r>
            <a:r>
              <a:rPr lang="en-US" dirty="0" err="1"/>
              <a:t>tagokat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Lelkeket</a:t>
            </a:r>
            <a:r>
              <a:rPr lang="en-US" dirty="0"/>
              <a:t> </a:t>
            </a:r>
            <a:r>
              <a:rPr lang="en-US" dirty="0" err="1"/>
              <a:t>nyerni</a:t>
            </a:r>
            <a:r>
              <a:rPr lang="en-US" dirty="0"/>
              <a:t> </a:t>
            </a:r>
            <a:r>
              <a:rPr lang="en-US" dirty="0" err="1"/>
              <a:t>Jézushoz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Szolgálni</a:t>
            </a:r>
            <a:r>
              <a:rPr lang="en-US" dirty="0"/>
              <a:t> </a:t>
            </a:r>
            <a:r>
              <a:rPr lang="en-US" dirty="0" err="1"/>
              <a:t>hitetlenek</a:t>
            </a:r>
            <a:r>
              <a:rPr lang="en-US" dirty="0"/>
              <a:t> </a:t>
            </a:r>
            <a:r>
              <a:rPr lang="en-US" dirty="0" err="1"/>
              <a:t>felé</a:t>
            </a:r>
            <a:r>
              <a:rPr lang="en-US" dirty="0"/>
              <a:t>.</a:t>
            </a:r>
          </a:p>
          <a:p>
            <a:r>
              <a:rPr lang="en-US" b="1" dirty="0" err="1"/>
              <a:t>Tevékenységek</a:t>
            </a:r>
            <a:endParaRPr lang="en-US" dirty="0"/>
          </a:p>
          <a:p>
            <a:pPr lvl="1"/>
            <a:r>
              <a:rPr lang="en-US" b="1" dirty="0"/>
              <a:t>Biblia:</a:t>
            </a:r>
            <a:r>
              <a:rPr lang="en-US" dirty="0"/>
              <a:t> </a:t>
            </a:r>
            <a:r>
              <a:rPr lang="en-US" dirty="0" err="1"/>
              <a:t>Olvasás</a:t>
            </a:r>
            <a:r>
              <a:rPr lang="en-US" dirty="0"/>
              <a:t>, </a:t>
            </a:r>
            <a:r>
              <a:rPr lang="en-US" dirty="0" err="1"/>
              <a:t>tanulmányozás</a:t>
            </a:r>
            <a:r>
              <a:rPr lang="en-US" dirty="0"/>
              <a:t>, </a:t>
            </a:r>
            <a:r>
              <a:rPr lang="en-US" dirty="0" err="1"/>
              <a:t>Krisztus</a:t>
            </a:r>
            <a:r>
              <a:rPr lang="en-US" dirty="0"/>
              <a:t> </a:t>
            </a:r>
            <a:r>
              <a:rPr lang="en-US" dirty="0" err="1"/>
              <a:t>bemutatása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Imádság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Közös</a:t>
            </a:r>
            <a:r>
              <a:rPr lang="en-US" dirty="0"/>
              <a:t> </a:t>
            </a:r>
            <a:r>
              <a:rPr lang="en-US" dirty="0" err="1"/>
              <a:t>imádkozás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Közösség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Szívhez</a:t>
            </a:r>
            <a:r>
              <a:rPr lang="en-US" dirty="0"/>
              <a:t> </a:t>
            </a:r>
            <a:r>
              <a:rPr lang="en-US" dirty="0" err="1"/>
              <a:t>közelítés</a:t>
            </a:r>
            <a:r>
              <a:rPr lang="en-US" dirty="0"/>
              <a:t>, </a:t>
            </a:r>
            <a:r>
              <a:rPr lang="en-US" dirty="0" err="1"/>
              <a:t>társas</a:t>
            </a:r>
            <a:r>
              <a:rPr lang="en-US" dirty="0"/>
              <a:t> </a:t>
            </a:r>
            <a:r>
              <a:rPr lang="en-US" dirty="0" err="1"/>
              <a:t>kapcsolatok</a:t>
            </a:r>
            <a:r>
              <a:rPr lang="en-US" dirty="0"/>
              <a:t>.</a:t>
            </a:r>
          </a:p>
          <a:p>
            <a:pPr lvl="1"/>
            <a:r>
              <a:rPr lang="en-US" b="1" dirty="0" err="1"/>
              <a:t>Bizonyságtétel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en-US" dirty="0" err="1"/>
              <a:t>Tapasztalatok</a:t>
            </a:r>
            <a:r>
              <a:rPr lang="en-US" dirty="0"/>
              <a:t> </a:t>
            </a:r>
            <a:r>
              <a:rPr lang="en-US" dirty="0" err="1"/>
              <a:t>megosztása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F1897C-6DC1-CB38-1273-6784975CC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2145" y="1152144"/>
            <a:ext cx="6858002" cy="455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263324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5" name="Rectangle 18444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4000" b="1"/>
              <a:t>A Nagy Parancsolatok</a:t>
            </a:r>
            <a:endParaRPr lang="en-GB" sz="4000" b="1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502617" y="2219323"/>
            <a:ext cx="6336173" cy="391477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hu-HU" b="1" dirty="0"/>
              <a:t>Máté 22:37-40 </a:t>
            </a:r>
            <a:r>
              <a:rPr lang="en-US" b="0" i="0" dirty="0" err="1">
                <a:effectLst/>
              </a:rPr>
              <a:t>Jézus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így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válaszolt</a:t>
            </a:r>
            <a:r>
              <a:rPr lang="en-US" b="0" i="0" dirty="0">
                <a:effectLst/>
              </a:rPr>
              <a:t>: „</a:t>
            </a:r>
            <a:r>
              <a:rPr lang="en-US" b="0" i="0" dirty="0" err="1">
                <a:effectLst/>
              </a:rPr>
              <a:t>Szeresd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az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Urat</a:t>
            </a:r>
            <a:r>
              <a:rPr lang="en-US" b="0" i="0" dirty="0">
                <a:effectLst/>
              </a:rPr>
              <a:t>, a </a:t>
            </a:r>
            <a:r>
              <a:rPr lang="en-US" b="0" i="0" dirty="0" err="1">
                <a:effectLst/>
              </a:rPr>
              <a:t>te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Istenedet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teljes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szívedből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teljes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lelkedből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és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teljes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elmédből</a:t>
            </a:r>
            <a:r>
              <a:rPr lang="en-US" b="0" i="0" dirty="0">
                <a:effectLst/>
              </a:rPr>
              <a:t>.” </a:t>
            </a:r>
            <a:r>
              <a:rPr lang="en-US" b="0" i="0" baseline="30000" dirty="0">
                <a:effectLst/>
              </a:rPr>
              <a:t>38</a:t>
            </a:r>
            <a:r>
              <a:rPr lang="en-US" b="0" i="0" dirty="0">
                <a:effectLst/>
              </a:rPr>
              <a:t>Ez </a:t>
            </a:r>
            <a:r>
              <a:rPr lang="en-US" b="0" i="0" dirty="0" err="1">
                <a:effectLst/>
              </a:rPr>
              <a:t>az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első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és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nagy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parancsolat</a:t>
            </a:r>
            <a:r>
              <a:rPr lang="en-US" b="0" i="0" dirty="0">
                <a:effectLst/>
              </a:rPr>
              <a:t>. </a:t>
            </a:r>
            <a:r>
              <a:rPr lang="en-US" b="0" i="0" baseline="30000" dirty="0">
                <a:effectLst/>
              </a:rPr>
              <a:t>39</a:t>
            </a:r>
            <a:r>
              <a:rPr lang="en-US" b="0" i="0" dirty="0">
                <a:effectLst/>
              </a:rPr>
              <a:t>A </a:t>
            </a:r>
            <a:r>
              <a:rPr lang="en-US" b="0" i="0" dirty="0" err="1">
                <a:effectLst/>
              </a:rPr>
              <a:t>második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hasonló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ehhez</a:t>
            </a:r>
            <a:r>
              <a:rPr lang="en-US" b="0" i="0" dirty="0">
                <a:effectLst/>
              </a:rPr>
              <a:t>: „</a:t>
            </a:r>
            <a:r>
              <a:rPr lang="en-US" b="0" i="0" dirty="0" err="1">
                <a:effectLst/>
              </a:rPr>
              <a:t>Szeresd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felebarátodat</a:t>
            </a:r>
            <a:r>
              <a:rPr lang="en-US" b="0" i="0" dirty="0">
                <a:effectLst/>
              </a:rPr>
              <a:t>, mint </a:t>
            </a:r>
            <a:r>
              <a:rPr lang="en-US" b="0" i="0" dirty="0" err="1">
                <a:effectLst/>
              </a:rPr>
              <a:t>magadat</a:t>
            </a:r>
            <a:r>
              <a:rPr lang="en-US" b="0" i="0" dirty="0">
                <a:effectLst/>
              </a:rPr>
              <a:t>.” </a:t>
            </a:r>
            <a:r>
              <a:rPr lang="en-US" b="0" i="0" baseline="30000" dirty="0">
                <a:effectLst/>
              </a:rPr>
              <a:t>40</a:t>
            </a:r>
            <a:r>
              <a:rPr lang="en-US" b="0" i="0" dirty="0">
                <a:effectLst/>
              </a:rPr>
              <a:t>E </a:t>
            </a:r>
            <a:r>
              <a:rPr lang="en-US" b="0" i="0" dirty="0" err="1">
                <a:effectLst/>
              </a:rPr>
              <a:t>két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parancsolattól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függ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az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egész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törvény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és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próféták</a:t>
            </a:r>
            <a:r>
              <a:rPr lang="en-US" b="0" i="0" dirty="0">
                <a:effectLst/>
              </a:rPr>
              <a:t>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46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164207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9" name="Rectangle 1946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898" y="185743"/>
            <a:ext cx="6002110" cy="14954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400" b="1" dirty="0" err="1"/>
              <a:t>Közösségi</a:t>
            </a:r>
            <a:r>
              <a:rPr lang="en-US" sz="3400" b="1" dirty="0"/>
              <a:t> </a:t>
            </a:r>
            <a:r>
              <a:rPr lang="en-US" sz="3400" b="1" dirty="0" err="1"/>
              <a:t>istentisztelet</a:t>
            </a:r>
            <a:r>
              <a:rPr lang="en-US" sz="3400" b="1" dirty="0"/>
              <a:t>: „</a:t>
            </a:r>
            <a:r>
              <a:rPr lang="en-US" sz="3400" b="1" dirty="0" err="1"/>
              <a:t>Szeresd</a:t>
            </a:r>
            <a:r>
              <a:rPr lang="en-US" sz="3400" b="1" dirty="0"/>
              <a:t> </a:t>
            </a:r>
            <a:r>
              <a:rPr lang="en-US" sz="3400" b="1" dirty="0" err="1"/>
              <a:t>az</a:t>
            </a:r>
            <a:r>
              <a:rPr lang="en-US" sz="3400" b="1" dirty="0"/>
              <a:t> </a:t>
            </a:r>
            <a:r>
              <a:rPr lang="en-US" sz="3400" b="1" dirty="0" err="1"/>
              <a:t>Urat</a:t>
            </a:r>
            <a:r>
              <a:rPr lang="en-US" sz="3400" b="1" dirty="0"/>
              <a:t>, a </a:t>
            </a:r>
            <a:r>
              <a:rPr lang="en-US" sz="3400" b="1" dirty="0" err="1"/>
              <a:t>te</a:t>
            </a:r>
            <a:r>
              <a:rPr lang="en-US" sz="3400" b="1" dirty="0"/>
              <a:t> </a:t>
            </a:r>
            <a:r>
              <a:rPr lang="en-US" sz="3400" b="1" dirty="0" err="1"/>
              <a:t>Istenedet</a:t>
            </a:r>
            <a:r>
              <a:rPr lang="en-US" sz="3400" b="1" dirty="0"/>
              <a:t>”</a:t>
            </a:r>
            <a:endParaRPr lang="en-GB" sz="3400" b="1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90670" y="1756132"/>
            <a:ext cx="6673304" cy="4862671"/>
          </a:xfrm>
        </p:spPr>
        <p:txBody>
          <a:bodyPr>
            <a:noAutofit/>
          </a:bodyPr>
          <a:lstStyle/>
          <a:p>
            <a:r>
              <a:rPr lang="hu-HU" sz="2600" b="1" dirty="0"/>
              <a:t>Szombat délelőtt: Kapcsolatunk ápolása Istennel</a:t>
            </a:r>
            <a:endParaRPr lang="hu-HU" sz="2600" dirty="0"/>
          </a:p>
          <a:p>
            <a:r>
              <a:rPr lang="hu-HU" sz="2600" b="1" dirty="0"/>
              <a:t>Hely és idő</a:t>
            </a:r>
            <a:r>
              <a:rPr lang="hu-HU" sz="2600" dirty="0"/>
              <a:t>: Szombat délelőtt az Istennel való személyes kapcsolatunkra fókuszálunk.</a:t>
            </a:r>
          </a:p>
          <a:p>
            <a:r>
              <a:rPr lang="hu-HU" sz="2600" b="1" dirty="0"/>
              <a:t>Bibliai tanítás</a:t>
            </a:r>
            <a:r>
              <a:rPr lang="hu-HU" sz="2600" dirty="0"/>
              <a:t>: Szilárd, alapos bibliai útmutatást kapunk.</a:t>
            </a:r>
          </a:p>
          <a:p>
            <a:r>
              <a:rPr lang="hu-HU" sz="2600" b="1" dirty="0"/>
              <a:t>Közösség</a:t>
            </a:r>
            <a:r>
              <a:rPr lang="hu-HU" sz="2600" dirty="0"/>
              <a:t>: Bizonyos mértékű közösségi kapcsolatot élünk meg.</a:t>
            </a:r>
          </a:p>
          <a:p>
            <a:r>
              <a:rPr lang="hu-HU" sz="2600" b="1" dirty="0"/>
              <a:t>Úrvacsora</a:t>
            </a:r>
            <a:r>
              <a:rPr lang="hu-HU" sz="2600" dirty="0"/>
              <a:t>: Együtt veszünk részt az úrvacsorában.</a:t>
            </a:r>
          </a:p>
          <a:p>
            <a:r>
              <a:rPr lang="hu-HU" sz="2600" b="1" dirty="0"/>
              <a:t>Imádkozás</a:t>
            </a:r>
            <a:r>
              <a:rPr lang="hu-HU" sz="2600" dirty="0"/>
              <a:t>: Imádkozunk közösségként, mint Krisztus teste.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6348846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1858</Words>
  <Application>Microsoft Office PowerPoint</Application>
  <PresentationFormat>Widescreen</PresentationFormat>
  <Paragraphs>174</Paragraphs>
  <Slides>36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Helvetica Neue</vt:lpstr>
      <vt:lpstr>Office Theme</vt:lpstr>
      <vt:lpstr>Kiscsoportok vezetésének alapjai a szombatiskola kontextusában</vt:lpstr>
      <vt:lpstr>Mire jó egy kiscsoport?</vt:lpstr>
      <vt:lpstr>Jövőkép</vt:lpstr>
      <vt:lpstr>A kiscsoportok bibliai alapúak</vt:lpstr>
      <vt:lpstr>Alaptevékenységek</vt:lpstr>
      <vt:lpstr>Ellen G. White</vt:lpstr>
      <vt:lpstr>Miért alakítsunk kiscsoportot?</vt:lpstr>
      <vt:lpstr>A Nagy Parancsolatok</vt:lpstr>
      <vt:lpstr>Közösségi istentisztelet: „Szeresd az Urat, a te Istenedet”</vt:lpstr>
      <vt:lpstr>Kiscsoportok: „Szeresd felebarátodat, mint önmagadat”</vt:lpstr>
      <vt:lpstr>Jönni fognak...</vt:lpstr>
      <vt:lpstr>Cél</vt:lpstr>
      <vt:lpstr>Cél és Eredmény</vt:lpstr>
      <vt:lpstr>Az életcsoportok alapvető jellemzői</vt:lpstr>
      <vt:lpstr>Csoport-harmónia</vt:lpstr>
      <vt:lpstr>Szükséges lépések</vt:lpstr>
      <vt:lpstr>Gyülekezeti felmérések</vt:lpstr>
      <vt:lpstr>Felmérés</vt:lpstr>
      <vt:lpstr>Newbold Church Combined (max score = 4250  for 170  participants, minimum factor = 2762.5)</vt:lpstr>
      <vt:lpstr>Összesítés</vt:lpstr>
      <vt:lpstr>Továbbképzés</vt:lpstr>
      <vt:lpstr>Hogyan toborozzunk csoport tagokat?</vt:lpstr>
      <vt:lpstr>Hogyan toborozzunk csoport tagokat?</vt:lpstr>
      <vt:lpstr>Hogyan toborozzunk csoport tagokat?</vt:lpstr>
      <vt:lpstr>Hogyan toborozzunk csoport tagokat?</vt:lpstr>
      <vt:lpstr>Hogyan toborozzunk csoport tagokat?</vt:lpstr>
      <vt:lpstr>Javasolt lépések</vt:lpstr>
      <vt:lpstr>Ne félj…</vt:lpstr>
      <vt:lpstr>Előkészületek</vt:lpstr>
      <vt:lpstr>Csoportkép…</vt:lpstr>
      <vt:lpstr>Megválaszolandó kérdések</vt:lpstr>
      <vt:lpstr>Első alkalom: ne veszítds el a fejedet!</vt:lpstr>
      <vt:lpstr>Az első alkalom</vt:lpstr>
      <vt:lpstr>Bírjuk szóra a csoport minden tagját</vt:lpstr>
      <vt:lpstr>PowerPoint Presentation</vt:lpstr>
      <vt:lpstr>Kiscsoportok vezetésének alapjai a szombatiskola kontextusában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Coronavirus-proof church</dc:title>
  <dc:creator>kbjanos@newboldchurch.org</dc:creator>
  <cp:lastModifiedBy>Janos Kovacs-biro</cp:lastModifiedBy>
  <cp:revision>27</cp:revision>
  <dcterms:created xsi:type="dcterms:W3CDTF">2020-03-16T17:52:07Z</dcterms:created>
  <dcterms:modified xsi:type="dcterms:W3CDTF">2025-01-30T08:16:28Z</dcterms:modified>
</cp:coreProperties>
</file>