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</p:sldMasterIdLst>
  <p:notesMasterIdLst>
    <p:notesMasterId r:id="rId49"/>
  </p:notesMasterIdLst>
  <p:handoutMasterIdLst>
    <p:handoutMasterId r:id="rId50"/>
  </p:handoutMasterIdLst>
  <p:sldIdLst>
    <p:sldId id="275" r:id="rId3"/>
    <p:sldId id="335" r:id="rId4"/>
    <p:sldId id="302" r:id="rId5"/>
    <p:sldId id="298" r:id="rId6"/>
    <p:sldId id="294" r:id="rId7"/>
    <p:sldId id="311" r:id="rId8"/>
    <p:sldId id="344" r:id="rId9"/>
    <p:sldId id="312" r:id="rId10"/>
    <p:sldId id="313" r:id="rId11"/>
    <p:sldId id="276" r:id="rId12"/>
    <p:sldId id="310" r:id="rId13"/>
    <p:sldId id="314" r:id="rId14"/>
    <p:sldId id="345" r:id="rId15"/>
    <p:sldId id="315" r:id="rId16"/>
    <p:sldId id="317" r:id="rId17"/>
    <p:sldId id="318" r:id="rId18"/>
    <p:sldId id="319" r:id="rId19"/>
    <p:sldId id="320" r:id="rId20"/>
    <p:sldId id="321" r:id="rId21"/>
    <p:sldId id="322" r:id="rId22"/>
    <p:sldId id="324" r:id="rId23"/>
    <p:sldId id="325" r:id="rId24"/>
    <p:sldId id="336" r:id="rId25"/>
    <p:sldId id="337" r:id="rId26"/>
    <p:sldId id="346" r:id="rId27"/>
    <p:sldId id="350" r:id="rId28"/>
    <p:sldId id="351" r:id="rId29"/>
    <p:sldId id="334" r:id="rId30"/>
    <p:sldId id="326" r:id="rId31"/>
    <p:sldId id="327" r:id="rId32"/>
    <p:sldId id="328" r:id="rId33"/>
    <p:sldId id="349" r:id="rId34"/>
    <p:sldId id="343" r:id="rId35"/>
    <p:sldId id="342" r:id="rId36"/>
    <p:sldId id="353" r:id="rId37"/>
    <p:sldId id="352" r:id="rId38"/>
    <p:sldId id="331" r:id="rId39"/>
    <p:sldId id="329" r:id="rId40"/>
    <p:sldId id="332" r:id="rId41"/>
    <p:sldId id="339" r:id="rId42"/>
    <p:sldId id="340" r:id="rId43"/>
    <p:sldId id="341" r:id="rId44"/>
    <p:sldId id="347" r:id="rId45"/>
    <p:sldId id="333" r:id="rId46"/>
    <p:sldId id="348" r:id="rId47"/>
    <p:sldId id="354" r:id="rId48"/>
  </p:sldIdLst>
  <p:sldSz cx="10150475" cy="7589838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9">
          <p15:clr>
            <a:srgbClr val="A4A3A4"/>
          </p15:clr>
        </p15:guide>
        <p15:guide id="2" pos="31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99"/>
    <a:srgbClr val="F7F7F7"/>
    <a:srgbClr val="3F43ED"/>
    <a:srgbClr val="667DC6"/>
    <a:srgbClr val="DDFBFF"/>
    <a:srgbClr val="000000"/>
    <a:srgbClr val="8B3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008" autoAdjust="0"/>
    <p:restoredTop sz="86393"/>
  </p:normalViewPr>
  <p:slideViewPr>
    <p:cSldViewPr>
      <p:cViewPr varScale="1">
        <p:scale>
          <a:sx n="51" d="100"/>
          <a:sy n="51" d="100"/>
        </p:scale>
        <p:origin x="490" y="53"/>
      </p:cViewPr>
      <p:guideLst>
        <p:guide orient="horz" pos="2439"/>
        <p:guide pos="3197"/>
      </p:guideLst>
    </p:cSldViewPr>
  </p:slideViewPr>
  <p:outlineViewPr>
    <p:cViewPr>
      <p:scale>
        <a:sx n="100" d="100"/>
        <a:sy n="100" d="100"/>
      </p:scale>
      <p:origin x="0" y="-134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19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18CFF8E-0F6E-E041-893F-4F736254E127}" type="datetimeFigureOut">
              <a:rPr lang="en-US" altLang="en-US"/>
              <a:pPr>
                <a:defRPr/>
              </a:pPr>
              <a:t>11/9/2017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D6C68B9-C35D-344B-966F-EB1404A684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747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6650" y="685800"/>
            <a:ext cx="4584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E3F9515-A36F-3B40-9BD4-4F1AF61307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973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2A99D7E1-80C3-4448-AEEE-F925AAB20584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0600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8F484ABC-BB11-9C4B-896D-B34496324564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2102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141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240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anose="020B0600070205080204" pitchFamily="34" charset="-128"/>
                <a:cs typeface="ＭＳ Ｐゴシック" charset="0"/>
              </a:rPr>
              <a:t>45% tapasztalt zaklatást 18 éves kora előtt.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anose="020B0600070205080204" pitchFamily="34" charset="-128"/>
                <a:cs typeface="ＭＳ Ｐゴシック" charset="0"/>
              </a:rPr>
              <a:t>26% élt át naponta megfélemlítő bántalmazást.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anose="020B0600070205080204" pitchFamily="34" charset="-128"/>
                <a:cs typeface="ＭＳ Ｐゴシック" charset="0"/>
              </a:rPr>
              <a:t>36%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MS PGothic" panose="020B0600070205080204" pitchFamily="34" charset="-128"/>
                <a:cs typeface="ＭＳ Ｐゴシック" charset="0"/>
              </a:rPr>
              <a:t>-ot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anose="020B0600070205080204" pitchFamily="34" charset="-128"/>
                <a:cs typeface="ＭＳ Ｐゴシック" charset="0"/>
              </a:rPr>
              <a:t> bántottak megjelenése, testméretei, alakja és súlya miatt.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anose="020B0600070205080204" pitchFamily="34" charset="-128"/>
                <a:cs typeface="ＭＳ Ｐゴシック" charset="0"/>
              </a:rPr>
              <a:t>51% soha, senkinek nem beszélt az őt ért bántalmazásról.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anose="020B0600070205080204" pitchFamily="34" charset="-128"/>
                <a:cs typeface="ＭＳ Ｐゴシック" charset="0"/>
              </a:rPr>
              <a:t>34%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MS PGothic" panose="020B0600070205080204" pitchFamily="34" charset="-128"/>
                <a:cs typeface="ＭＳ Ｐゴシック" charset="0"/>
              </a:rPr>
              <a:t>-ot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anose="020B0600070205080204" pitchFamily="34" charset="-128"/>
                <a:cs typeface="ＭＳ Ｐゴシック" charset="0"/>
              </a:rPr>
              <a:t> ért faji, vallási, kulturális hovatartozása, illetve fogyatékossága miatt bántalmazás.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anose="020B0600070205080204" pitchFamily="34" charset="-128"/>
                <a:cs typeface="ＭＳ Ｐゴシック" charset="0"/>
              </a:rPr>
              <a:t>63%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MS PGothic" panose="020B0600070205080204" pitchFamily="34" charset="-128"/>
                <a:cs typeface="ＭＳ Ｐゴシック" charset="0"/>
              </a:rPr>
              <a:t>-ot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anose="020B0600070205080204" pitchFamily="34" charset="-128"/>
                <a:cs typeface="ＭＳ Ｐゴシック" charset="0"/>
              </a:rPr>
              <a:t> fogyatékosságuk miatt teljesen kirekesztettek a közösségből.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anose="020B0600070205080204" pitchFamily="34" charset="-128"/>
                <a:cs typeface="ＭＳ Ｐゴシック" charset="0"/>
              </a:rPr>
              <a:t>61% fizikai bántalmazást is elszenvedett.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anose="020B0600070205080204" pitchFamily="34" charset="-128"/>
                <a:cs typeface="ＭＳ Ｐゴシック" charset="0"/>
              </a:rPr>
              <a:t>30% ártott önmagának a megaláztatás következményeként.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anose="020B0600070205080204" pitchFamily="34" charset="-128"/>
                <a:cs typeface="ＭＳ Ｐゴシック" charset="0"/>
              </a:rPr>
              <a:t>10% próbált öngyilkosságot elkövetni a megaláztatások miatt.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anose="020B0600070205080204" pitchFamily="34" charset="-128"/>
                <a:cs typeface="ＭＳ Ｐゴシック" charset="0"/>
              </a:rPr>
              <a:t>83% önbecsülését lerombolta a kitartó zaklatás.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anose="020B0600070205080204" pitchFamily="34" charset="-128"/>
                <a:cs typeface="ＭＳ Ｐゴシック" charset="0"/>
              </a:rPr>
              <a:t>56% tanulmányi eredményeire is negatív hatással volt a folytonos zaklatás.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023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783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825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759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75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235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154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504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00B0F0"/>
                </a:solidFill>
              </a:rPr>
              <a:t>Kék: A zaklató diákok (fiúk) felnőttként majdnem négyszer olyan nagy valószínűséggel válnak fizikai vagy szexuális bántalmazóvá, mint nem zaklató társaik.</a:t>
            </a:r>
          </a:p>
          <a:p>
            <a:endParaRPr lang="hu-HU" b="1" dirty="0" smtClean="0">
              <a:solidFill>
                <a:srgbClr val="00B0F0"/>
              </a:solidFill>
            </a:endParaRPr>
          </a:p>
          <a:p>
            <a:r>
              <a:rPr lang="hu-HU" b="1" dirty="0" smtClean="0">
                <a:solidFill>
                  <a:srgbClr val="00B0F0"/>
                </a:solidFill>
              </a:rPr>
              <a:t>Piros: 24 éves korára a korábbi iskolai zaklatók 60%-a</a:t>
            </a:r>
            <a:r>
              <a:rPr lang="hu-HU" b="1" baseline="0" dirty="0" smtClean="0">
                <a:solidFill>
                  <a:srgbClr val="00B0F0"/>
                </a:solidFill>
              </a:rPr>
              <a:t> volt már bűncselekményért elítélve legalább egyszer. </a:t>
            </a:r>
            <a:r>
              <a:rPr lang="hu-HU" b="1" dirty="0" smtClean="0">
                <a:solidFill>
                  <a:srgbClr val="00B0F0"/>
                </a:solidFill>
              </a:rPr>
              <a:t> </a:t>
            </a:r>
            <a:endParaRPr lang="hu-HU" b="1" dirty="0">
              <a:solidFill>
                <a:srgbClr val="00B0F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894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297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altLang="x-none" dirty="0" smtClean="0">
                <a:latin typeface="Times New Roman" charset="0"/>
                <a:ea typeface="MS PGothic" charset="-128"/>
                <a:cs typeface="ＭＳ Ｐゴシック" charset="-128"/>
              </a:rPr>
              <a:t>Szemelvény a </a:t>
            </a:r>
            <a:r>
              <a:rPr lang="hu-HU" altLang="x-none" dirty="0" err="1" smtClean="0">
                <a:latin typeface="Times New Roman" charset="0"/>
                <a:ea typeface="MS PGothic" charset="-128"/>
                <a:cs typeface="ＭＳ Ｐゴシック" charset="-128"/>
              </a:rPr>
              <a:t>Forward</a:t>
            </a:r>
            <a:r>
              <a:rPr lang="hu-HU" altLang="x-none" dirty="0" smtClean="0">
                <a:latin typeface="Times New Roman" charset="0"/>
                <a:ea typeface="MS PGothic" charset="-128"/>
                <a:cs typeface="ＭＳ Ｐゴシック" charset="-128"/>
              </a:rPr>
              <a:t> c. műből, amit az </a:t>
            </a:r>
            <a:r>
              <a:rPr lang="en-US" altLang="x-none" dirty="0" smtClean="0">
                <a:latin typeface="Times New Roman" charset="0"/>
                <a:ea typeface="MS PGothic" charset="-128"/>
                <a:cs typeface="ＭＳ Ｐゴシック" charset="-128"/>
              </a:rPr>
              <a:t>Ellen G. White </a:t>
            </a:r>
            <a:r>
              <a:rPr lang="hu-HU" altLang="x-none" dirty="0" smtClean="0">
                <a:latin typeface="Times New Roman" charset="0"/>
                <a:ea typeface="MS PGothic" charset="-128"/>
                <a:cs typeface="ＭＳ Ｐゴシック" charset="-128"/>
              </a:rPr>
              <a:t>írásai örökségének kiadója jelentetett meg </a:t>
            </a:r>
            <a:r>
              <a:rPr lang="en-US" altLang="x-none" dirty="0" smtClean="0">
                <a:latin typeface="Times New Roman" charset="0"/>
                <a:ea typeface="MS PGothic" charset="-128"/>
                <a:cs typeface="ＭＳ Ｐゴシック" charset="-128"/>
              </a:rPr>
              <a:t>1952.</a:t>
            </a:r>
            <a:r>
              <a:rPr lang="hu-HU" altLang="x-none" dirty="0" smtClean="0">
                <a:latin typeface="Times New Roman" charset="0"/>
                <a:ea typeface="MS PGothic" charset="-128"/>
                <a:cs typeface="ＭＳ Ｐゴシック" charset="-128"/>
              </a:rPr>
              <a:t>Május 8.-án.</a:t>
            </a:r>
            <a:endParaRPr lang="en-US" altLang="x-none" dirty="0" smtClean="0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255DF3DB-A31E-A046-8417-5C645FE7A52C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8388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altLang="x-none" dirty="0" smtClean="0">
                <a:latin typeface="Times New Roman" charset="0"/>
                <a:ea typeface="MS PGothic" charset="-128"/>
                <a:cs typeface="ＭＳ Ｐゴシック" charset="-128"/>
              </a:rPr>
              <a:t>Szemelvény a </a:t>
            </a:r>
            <a:r>
              <a:rPr lang="hu-HU" altLang="x-none" dirty="0" err="1" smtClean="0">
                <a:latin typeface="Times New Roman" charset="0"/>
                <a:ea typeface="MS PGothic" charset="-128"/>
                <a:cs typeface="ＭＳ Ｐゴシック" charset="-128"/>
              </a:rPr>
              <a:t>Forward</a:t>
            </a:r>
            <a:r>
              <a:rPr lang="hu-HU" altLang="x-none" dirty="0" smtClean="0">
                <a:latin typeface="Times New Roman" charset="0"/>
                <a:ea typeface="MS PGothic" charset="-128"/>
                <a:cs typeface="ＭＳ Ｐゴシック" charset="-128"/>
              </a:rPr>
              <a:t> c. műből, amit az </a:t>
            </a:r>
            <a:r>
              <a:rPr lang="en-US" altLang="x-none" dirty="0" smtClean="0">
                <a:latin typeface="Times New Roman" charset="0"/>
                <a:ea typeface="MS PGothic" charset="-128"/>
                <a:cs typeface="ＭＳ Ｐゴシック" charset="-128"/>
              </a:rPr>
              <a:t>Ellen G. White </a:t>
            </a:r>
            <a:r>
              <a:rPr lang="hu-HU" altLang="x-none" dirty="0" smtClean="0">
                <a:latin typeface="Times New Roman" charset="0"/>
                <a:ea typeface="MS PGothic" charset="-128"/>
                <a:cs typeface="ＭＳ Ｐゴシック" charset="-128"/>
              </a:rPr>
              <a:t>írásai örökségének kiadója jelentetett meg </a:t>
            </a:r>
            <a:r>
              <a:rPr lang="en-US" altLang="x-none" dirty="0" smtClean="0">
                <a:latin typeface="Times New Roman" charset="0"/>
                <a:ea typeface="MS PGothic" charset="-128"/>
                <a:cs typeface="ＭＳ Ｐゴシック" charset="-128"/>
              </a:rPr>
              <a:t>1952.</a:t>
            </a:r>
            <a:r>
              <a:rPr lang="hu-HU" altLang="x-none" dirty="0" smtClean="0">
                <a:latin typeface="Times New Roman" charset="0"/>
                <a:ea typeface="MS PGothic" charset="-128"/>
                <a:cs typeface="ＭＳ Ｐゴシック" charset="-128"/>
              </a:rPr>
              <a:t>Május 8.-án.</a:t>
            </a:r>
            <a:endParaRPr lang="en-US" altLang="x-none" dirty="0" smtClean="0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284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altLang="x-none" dirty="0" smtClean="0">
                <a:latin typeface="Times New Roman" charset="0"/>
                <a:ea typeface="MS PGothic" charset="-128"/>
                <a:cs typeface="ＭＳ Ｐゴシック" charset="-128"/>
              </a:rPr>
              <a:t>Szemelvény a </a:t>
            </a:r>
            <a:r>
              <a:rPr lang="hu-HU" altLang="x-none" dirty="0" err="1" smtClean="0">
                <a:latin typeface="Times New Roman" charset="0"/>
                <a:ea typeface="MS PGothic" charset="-128"/>
                <a:cs typeface="ＭＳ Ｐゴシック" charset="-128"/>
              </a:rPr>
              <a:t>Forward</a:t>
            </a:r>
            <a:r>
              <a:rPr lang="hu-HU" altLang="x-none" dirty="0" smtClean="0">
                <a:latin typeface="Times New Roman" charset="0"/>
                <a:ea typeface="MS PGothic" charset="-128"/>
                <a:cs typeface="ＭＳ Ｐゴシック" charset="-128"/>
              </a:rPr>
              <a:t> c. műből, amit az </a:t>
            </a:r>
            <a:r>
              <a:rPr lang="en-US" altLang="x-none" dirty="0" smtClean="0">
                <a:latin typeface="Times New Roman" charset="0"/>
                <a:ea typeface="MS PGothic" charset="-128"/>
                <a:cs typeface="ＭＳ Ｐゴシック" charset="-128"/>
              </a:rPr>
              <a:t>Ellen G. White </a:t>
            </a:r>
            <a:r>
              <a:rPr lang="hu-HU" altLang="x-none" dirty="0" smtClean="0">
                <a:latin typeface="Times New Roman" charset="0"/>
                <a:ea typeface="MS PGothic" charset="-128"/>
                <a:cs typeface="ＭＳ Ｐゴシック" charset="-128"/>
              </a:rPr>
              <a:t>írásai örökségének kiadója jelentetett meg </a:t>
            </a:r>
            <a:r>
              <a:rPr lang="en-US" altLang="x-none" dirty="0" smtClean="0">
                <a:latin typeface="Times New Roman" charset="0"/>
                <a:ea typeface="MS PGothic" charset="-128"/>
                <a:cs typeface="ＭＳ Ｐゴシック" charset="-128"/>
              </a:rPr>
              <a:t>1952.</a:t>
            </a:r>
            <a:r>
              <a:rPr lang="hu-HU" altLang="x-none" dirty="0" smtClean="0">
                <a:latin typeface="Times New Roman" charset="0"/>
                <a:ea typeface="MS PGothic" charset="-128"/>
                <a:cs typeface="ＭＳ Ｐゴシック" charset="-128"/>
              </a:rPr>
              <a:t>Május 8.-án.</a:t>
            </a:r>
            <a:endParaRPr lang="en-US" altLang="x-none" dirty="0" smtClean="0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6633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402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2383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7390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7055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605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EF6A45BD-70D2-4F4A-8DD3-004DE3491454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81153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116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altLang="x-none" dirty="0" smtClean="0">
                <a:latin typeface="Times New Roman" charset="0"/>
                <a:ea typeface="MS PGothic" charset="-128"/>
                <a:cs typeface="ＭＳ Ｐゴシック" charset="-128"/>
              </a:rPr>
              <a:t>Szemelvény a </a:t>
            </a:r>
            <a:r>
              <a:rPr lang="hu-HU" altLang="x-none" dirty="0" err="1" smtClean="0">
                <a:latin typeface="Times New Roman" charset="0"/>
                <a:ea typeface="MS PGothic" charset="-128"/>
                <a:cs typeface="ＭＳ Ｐゴシック" charset="-128"/>
              </a:rPr>
              <a:t>Forward</a:t>
            </a:r>
            <a:r>
              <a:rPr lang="hu-HU" altLang="x-none" dirty="0" smtClean="0">
                <a:latin typeface="Times New Roman" charset="0"/>
                <a:ea typeface="MS PGothic" charset="-128"/>
                <a:cs typeface="ＭＳ Ｐゴシック" charset="-128"/>
              </a:rPr>
              <a:t> c. műből, amit az </a:t>
            </a:r>
            <a:r>
              <a:rPr lang="en-US" altLang="x-none" dirty="0" smtClean="0">
                <a:latin typeface="Times New Roman" charset="0"/>
                <a:ea typeface="MS PGothic" charset="-128"/>
                <a:cs typeface="ＭＳ Ｐゴシック" charset="-128"/>
              </a:rPr>
              <a:t>Ellen G. White </a:t>
            </a:r>
            <a:r>
              <a:rPr lang="hu-HU" altLang="x-none" dirty="0" smtClean="0">
                <a:latin typeface="Times New Roman" charset="0"/>
                <a:ea typeface="MS PGothic" charset="-128"/>
                <a:cs typeface="ＭＳ Ｐゴシック" charset="-128"/>
              </a:rPr>
              <a:t>írásai örökségének kiadója jelentetett meg </a:t>
            </a:r>
            <a:r>
              <a:rPr lang="en-US" altLang="x-none" dirty="0" smtClean="0">
                <a:latin typeface="Times New Roman" charset="0"/>
                <a:ea typeface="MS PGothic" charset="-128"/>
                <a:cs typeface="ＭＳ Ｐゴシック" charset="-128"/>
              </a:rPr>
              <a:t>1952.</a:t>
            </a:r>
            <a:r>
              <a:rPr lang="hu-HU" altLang="x-none" dirty="0" smtClean="0">
                <a:latin typeface="Times New Roman" charset="0"/>
                <a:ea typeface="MS PGothic" charset="-128"/>
                <a:cs typeface="ＭＳ Ｐゴシック" charset="-128"/>
              </a:rPr>
              <a:t>Május 8.-án.</a:t>
            </a:r>
            <a:endParaRPr lang="en-US" altLang="x-none" dirty="0" smtClean="0">
              <a:latin typeface="Times New Roman" charset="0"/>
              <a:ea typeface="MS PGothic" charset="-128"/>
              <a:cs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mtClean="0">
                <a:latin typeface="Times New Roman" charset="0"/>
                <a:ea typeface="MS PGothic" charset="-128"/>
                <a:cs typeface="ＭＳ Ｐゴシック" charset="-128"/>
              </a:rPr>
              <a:t>. </a:t>
            </a:r>
            <a:endParaRPr lang="en-US" altLang="x-none" dirty="0" smtClean="0">
              <a:latin typeface="Times New Roman" charset="0"/>
              <a:ea typeface="MS PGothic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8654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23E37D68-A350-E440-A55B-AC8879C0478E}" type="slidenum">
              <a:rPr lang="en-US" altLang="en-US" sz="1200"/>
              <a:pPr/>
              <a:t>37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816509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1103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3712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1616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6113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697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85A35E91-FAD6-7849-B233-1009327CC5CA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3477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8EF27292-D6FA-8A4A-9E34-B560AECC695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6867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 dirty="0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AC96596C-207B-8449-B41C-736508CAA1C5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68729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910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9515-A36F-3B40-9BD4-4F1AF613077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868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31A91119-8A93-7B47-961F-B9865020B9B4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360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57438"/>
            <a:ext cx="8626475" cy="1627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300538"/>
            <a:ext cx="7105650" cy="19399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13645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91918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46938" y="366713"/>
            <a:ext cx="2171700" cy="6338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366713"/>
            <a:ext cx="6362700" cy="6338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77460"/>
      </p:ext>
    </p:extLst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57438"/>
            <a:ext cx="8626475" cy="1627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300538"/>
            <a:ext cx="7105650" cy="19399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766C-6D3E-C743-9000-1B8BF1EE6A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567418"/>
      </p:ext>
    </p:extLst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5D25F-89CF-574F-9A22-EDDA9A6510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284900"/>
      </p:ext>
    </p:extLst>
  </p:cSld>
  <p:clrMapOvr>
    <a:masterClrMapping/>
  </p:clrMapOvr>
  <p:transition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76800"/>
            <a:ext cx="8628062" cy="1508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16275"/>
            <a:ext cx="8628062" cy="16605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3E5C9-7B4D-8D4B-B260-D406334871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753094"/>
      </p:ext>
    </p:extLst>
  </p:cSld>
  <p:clrMapOvr>
    <a:masterClrMapping/>
  </p:clrMapOvr>
  <p:transition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1650"/>
            <a:ext cx="4491038" cy="50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1438" y="1771650"/>
            <a:ext cx="4491037" cy="50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CCB02-9BB7-E64E-944C-0CA8BE944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910235"/>
      </p:ext>
    </p:extLst>
  </p:cSld>
  <p:clrMapOvr>
    <a:masterClrMapping/>
  </p:clrMapOvr>
  <p:transition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98625"/>
            <a:ext cx="4484688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06650"/>
            <a:ext cx="44846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1698625"/>
            <a:ext cx="4486275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2406650"/>
            <a:ext cx="44862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8E083-EDF0-554A-9B98-AB9C4E4DDB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016277"/>
      </p:ext>
    </p:extLst>
  </p:cSld>
  <p:clrMapOvr>
    <a:masterClrMapping/>
  </p:clrMapOvr>
  <p:transition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59F7-D661-6E44-92A3-A1F53772EF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093490"/>
      </p:ext>
    </p:extLst>
  </p:cSld>
  <p:clrMapOvr>
    <a:masterClrMapping/>
  </p:clrMapOvr>
  <p:transition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8D0D1-FD6B-5B4F-BA49-F3EB8CD45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209995"/>
      </p:ext>
    </p:extLst>
  </p:cSld>
  <p:clrMapOvr>
    <a:masterClrMapping/>
  </p:clrMapOvr>
  <p:transition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1625"/>
            <a:ext cx="3338513" cy="1285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0" y="301625"/>
            <a:ext cx="5673725" cy="6478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87500"/>
            <a:ext cx="3338513" cy="5192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BD8AA-CBF3-3E41-A1A3-E3E0523EE0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867010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74643"/>
      </p:ext>
    </p:extLst>
  </p:cSld>
  <p:clrMapOvr>
    <a:masterClrMapping/>
  </p:clrMapOvr>
  <p:transition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38" y="5313363"/>
            <a:ext cx="6091237" cy="6270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138" y="677863"/>
            <a:ext cx="6091237" cy="45545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138" y="5940425"/>
            <a:ext cx="6091237" cy="890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604DF-0E74-BB40-AED6-1B86D1F908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68879"/>
      </p:ext>
    </p:extLst>
  </p:cSld>
  <p:clrMapOvr>
    <a:masterClrMapping/>
  </p:clrMapOvr>
  <p:transition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CE28D-6C08-E145-B376-B9D5F56DE6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372291"/>
      </p:ext>
    </p:extLst>
  </p:cSld>
  <p:clrMapOvr>
    <a:masterClrMapping/>
  </p:clrMapOvr>
  <p:transition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9650" y="303213"/>
            <a:ext cx="2282825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3213"/>
            <a:ext cx="66992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2B616-F0B3-2045-B668-8136A823CD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49195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76800"/>
            <a:ext cx="8628062" cy="1508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16275"/>
            <a:ext cx="8628062" cy="16605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6377716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192338"/>
            <a:ext cx="4237038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1438" y="2192338"/>
            <a:ext cx="4237037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53595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9134475" cy="12652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98625"/>
            <a:ext cx="4484688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06650"/>
            <a:ext cx="44846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1698625"/>
            <a:ext cx="4486275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2406650"/>
            <a:ext cx="44862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75025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40410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969769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1625"/>
            <a:ext cx="3338513" cy="1285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0" y="301625"/>
            <a:ext cx="5673725" cy="6478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87500"/>
            <a:ext cx="3338513" cy="5192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084583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38" y="5313363"/>
            <a:ext cx="6091237" cy="6270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138" y="677863"/>
            <a:ext cx="6091237" cy="45545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138" y="5940425"/>
            <a:ext cx="6091237" cy="890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272568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31838" y="366713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66" tIns="50683" rIns="101366" bIns="506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192338"/>
            <a:ext cx="8626475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366" tIns="50683" rIns="101366" bIns="50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5456238" y="6797675"/>
            <a:ext cx="4570412" cy="25400"/>
          </a:xfrm>
          <a:prstGeom prst="rect">
            <a:avLst/>
          </a:prstGeom>
          <a:gradFill rotWithShape="1">
            <a:gsLst>
              <a:gs pos="0">
                <a:srgbClr val="CC6600">
                  <a:gamma/>
                  <a:shade val="46275"/>
                  <a:invGamma/>
                  <a:alpha val="0"/>
                </a:srgbClr>
              </a:gs>
              <a:gs pos="50000">
                <a:srgbClr val="CC6600"/>
              </a:gs>
              <a:gs pos="100000">
                <a:srgbClr val="CC6600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810375" y="6894513"/>
            <a:ext cx="309403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en-US" sz="11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Presented By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en-US" sz="11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Harry Mills /</a:t>
            </a:r>
            <a:r>
              <a:rPr lang="en-US" altLang="en-US" sz="11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PRESENTATIONPRO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  <p:txStyles>
    <p:titleStyle>
      <a:lvl1pPr algn="l" defTabSz="1014413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1014413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defTabSz="1014413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defTabSz="1014413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defTabSz="1014413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defTabSz="1014413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defTabSz="1014413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defTabSz="1014413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defTabSz="1014413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79413" indent="-379413" algn="l" defTabSz="10144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823913" indent="-317500" algn="l" defTabSz="101441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266825" indent="-252413" algn="l" defTabSz="10144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773238" indent="-252413" algn="l" defTabSz="1014413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2812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7384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1956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6528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1100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303213"/>
            <a:ext cx="9134475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446" tIns="50215" rIns="100446" bIns="502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771650"/>
            <a:ext cx="9134475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446" tIns="50215" rIns="100446" bIns="50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08000" y="7034213"/>
            <a:ext cx="23685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446" tIns="50215" rIns="100446" bIns="5021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68688" y="7034213"/>
            <a:ext cx="32131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446" tIns="50215" rIns="100446" bIns="5021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273925" y="7034213"/>
            <a:ext cx="23685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446" tIns="50215" rIns="100446" bIns="5021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AE10C57-BC42-D241-BB04-344137E52A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randomBar/>
  </p:transition>
  <p:timing>
    <p:tnLst>
      <p:par>
        <p:cTn id="1" dur="indefinite" restart="never" nodeType="tmRoot"/>
      </p:par>
    </p:tnLst>
  </p:timing>
  <p:txStyles>
    <p:titleStyle>
      <a:lvl1pPr algn="ctr" defTabSz="101123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101123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Arial" charset="0"/>
        </a:defRPr>
      </a:lvl2pPr>
      <a:lvl3pPr algn="ctr" defTabSz="101123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Arial" charset="0"/>
        </a:defRPr>
      </a:lvl3pPr>
      <a:lvl4pPr algn="ctr" defTabSz="101123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Arial" charset="0"/>
        </a:defRPr>
      </a:lvl4pPr>
      <a:lvl5pPr algn="ctr" defTabSz="101123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Arial" charset="0"/>
        </a:defRPr>
      </a:lvl5pPr>
      <a:lvl6pPr marL="457200" algn="ctr" defTabSz="101123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defTabSz="101123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defTabSz="101123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defTabSz="101123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79413" indent="-379413" algn="l" defTabSz="10112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22325" indent="-315913" algn="l" defTabSz="10112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>
          <a:solidFill>
            <a:schemeClr val="tx1"/>
          </a:solidFill>
          <a:latin typeface="+mn-lt"/>
          <a:ea typeface="Arial" charset="0"/>
          <a:cs typeface="+mn-cs"/>
        </a:defRPr>
      </a:lvl2pPr>
      <a:lvl3pPr marL="1266825" indent="-252413" algn="l" defTabSz="10112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>
          <a:solidFill>
            <a:schemeClr val="tx1"/>
          </a:solidFill>
          <a:latin typeface="+mn-lt"/>
          <a:ea typeface="Arial" charset="0"/>
          <a:cs typeface="+mn-cs"/>
        </a:defRPr>
      </a:lvl3pPr>
      <a:lvl4pPr marL="1773238" indent="-252413" algn="l" defTabSz="10112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>
          <a:solidFill>
            <a:schemeClr val="tx1"/>
          </a:solidFill>
          <a:latin typeface="+mn-lt"/>
          <a:ea typeface="Arial" charset="0"/>
          <a:cs typeface="+mn-cs"/>
        </a:defRPr>
      </a:lvl4pPr>
      <a:lvl5pPr marL="2279650" indent="-252413" algn="l" defTabSz="10112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ea typeface="Arial" charset="0"/>
          <a:cs typeface="+mn-cs"/>
        </a:defRPr>
      </a:lvl5pPr>
      <a:lvl6pPr marL="2736850" indent="-252413" algn="l" defTabSz="1011238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194050" indent="-252413" algn="l" defTabSz="1011238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651250" indent="-252413" algn="l" defTabSz="1011238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108450" indent="-252413" algn="l" defTabSz="1011238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tif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-30163" y="5619750"/>
            <a:ext cx="10210801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x-none" dirty="0" smtClean="0">
                <a:solidFill>
                  <a:srgbClr val="DDFBFF"/>
                </a:solidFill>
                <a:latin typeface="Calibri" charset="0"/>
              </a:rPr>
              <a:t>ÖTLETEK SZÜLŐKNEK, TANÁROKNAK ÉS GYÜLEKEZETI VEZETŐKNEK </a:t>
            </a:r>
            <a:endParaRPr lang="en-US" altLang="x-none" sz="3200" dirty="0">
              <a:solidFill>
                <a:srgbClr val="DDFBFF"/>
              </a:solidFill>
              <a:latin typeface="Calibri" charset="0"/>
            </a:endParaRPr>
          </a:p>
        </p:txBody>
      </p:sp>
      <p:sp>
        <p:nvSpPr>
          <p:cNvPr id="16387" name="Subtitle 2"/>
          <p:cNvSpPr txBox="1">
            <a:spLocks/>
          </p:cNvSpPr>
          <p:nvPr/>
        </p:nvSpPr>
        <p:spPr bwMode="auto">
          <a:xfrm>
            <a:off x="3170238" y="6538913"/>
            <a:ext cx="4065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LINDA MEI LIN </a:t>
            </a:r>
            <a:r>
              <a:rPr lang="en-US" altLang="en-US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KOH, </a:t>
            </a:r>
            <a:r>
              <a:rPr lang="en-US" altLang="en-US" sz="12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Ed.D</a:t>
            </a:r>
            <a:r>
              <a:rPr lang="en-US" altLang="en-US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.</a:t>
            </a:r>
            <a:endParaRPr lang="en-US" alt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GENERAL CONFERENCE  CHILDREN’S MINISTRIES</a:t>
            </a:r>
          </a:p>
        </p:txBody>
      </p:sp>
      <p:sp>
        <p:nvSpPr>
          <p:cNvPr id="2" name="Retângulo 1"/>
          <p:cNvSpPr/>
          <p:nvPr/>
        </p:nvSpPr>
        <p:spPr>
          <a:xfrm>
            <a:off x="1646237" y="2575719"/>
            <a:ext cx="69342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5400" b="1" spc="3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 ZAKLATÁS, MEGFÉLEMLÍTŐ BÁNTALMAZÁS</a:t>
            </a:r>
            <a:endParaRPr lang="en-US" sz="5400" b="1" spc="3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638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513" y="7162800"/>
            <a:ext cx="3905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7083425"/>
            <a:ext cx="16637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30723" name="Text Placeholder 3"/>
          <p:cNvSpPr txBox="1">
            <a:spLocks/>
          </p:cNvSpPr>
          <p:nvPr/>
        </p:nvSpPr>
        <p:spPr bwMode="auto">
          <a:xfrm>
            <a:off x="444500" y="3951288"/>
            <a:ext cx="300831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823913" indent="-31750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266825" indent="-252413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773238" indent="-252413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281238" indent="-2540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7384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31956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6528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41100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Tx/>
              <a:buNone/>
            </a:pPr>
            <a:endParaRPr lang="pt-BR" altLang="pt-BR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417638" y="3036888"/>
            <a:ext cx="522287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66" tIns="50683" rIns="101366" bIns="50683" anchor="ctr"/>
          <a:lstStyle>
            <a:lvl1pPr marL="457200" indent="-457200"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2950" indent="-28575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u-HU" sz="3200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lökdösődés </a:t>
            </a:r>
            <a:endParaRPr lang="hu-HU" sz="3200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u-HU" sz="3200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kényszerítés </a:t>
            </a:r>
            <a:endParaRPr lang="hu-HU" sz="3200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u-HU" sz="3200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más holmijának tönkretétele, vagy ellopása </a:t>
            </a:r>
            <a:endParaRPr lang="hu-HU" sz="3200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u-HU" sz="3200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nem kívánt szexuális érintések </a:t>
            </a:r>
            <a:endParaRPr lang="hu-HU" sz="3200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795" y="2499519"/>
            <a:ext cx="2897341" cy="4344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10150475" cy="1222375"/>
          </a:xfrm>
        </p:spPr>
        <p:txBody>
          <a:bodyPr/>
          <a:lstStyle/>
          <a:p>
            <a:pPr algn="ctr">
              <a:defRPr/>
            </a:pPr>
            <a:r>
              <a:rPr lang="hu-HU" altLang="en-US" sz="4000" i="0" spc="300" dirty="0">
                <a:solidFill>
                  <a:srgbClr val="FFFF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FIZIKAI </a:t>
            </a:r>
            <a:r>
              <a:rPr lang="en-US" altLang="en-US" sz="4000" b="0" i="0" spc="300" dirty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B</a:t>
            </a:r>
            <a:r>
              <a:rPr lang="hu-HU" altLang="en-US" sz="4000" b="0" i="0" spc="300" dirty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ÁNTALMAZÁS</a:t>
            </a:r>
            <a:endParaRPr lang="en-US" sz="40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60438" y="2717800"/>
            <a:ext cx="8077200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66" tIns="50683" rIns="101366" bIns="50683" anchor="ctr"/>
          <a:lstStyle>
            <a:lvl1pPr marL="457200" indent="-457200"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823913" indent="-31750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266825" indent="-252413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773238" indent="-252413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281238" indent="-2540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7384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31956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6528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41100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lvl="0"/>
            <a:r>
              <a:rPr lang="hu-HU" sz="3200" dirty="0"/>
              <a:t>csoportos bandatámadás </a:t>
            </a:r>
          </a:p>
          <a:p>
            <a:pPr lvl="0"/>
            <a:r>
              <a:rPr lang="hu-HU" sz="3200" dirty="0"/>
              <a:t>mások okolása, vagy bűnbakká tétele </a:t>
            </a:r>
          </a:p>
          <a:p>
            <a:pPr lvl="0"/>
            <a:r>
              <a:rPr lang="hu-HU" sz="3200" dirty="0"/>
              <a:t>egyesek kizárása a csoportból </a:t>
            </a:r>
          </a:p>
          <a:p>
            <a:r>
              <a:rPr lang="hu-HU" sz="3200" dirty="0"/>
              <a:t>nyilvános megalázás, mások előtt való megszégyenítés </a:t>
            </a:r>
            <a:endParaRPr lang="en-US" altLang="pt-BR" sz="3200" dirty="0">
              <a:solidFill>
                <a:srgbClr val="16165D"/>
              </a:solidFill>
              <a:latin typeface="Calibri" charset="0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-12700" y="823913"/>
            <a:ext cx="10150475" cy="1216025"/>
          </a:xfrm>
        </p:spPr>
        <p:txBody>
          <a:bodyPr/>
          <a:lstStyle/>
          <a:p>
            <a:pPr algn="ctr">
              <a:defRPr/>
            </a:pPr>
            <a:r>
              <a:rPr lang="hu-HU" altLang="en-US" sz="4000" i="0" spc="300" dirty="0" smtClean="0">
                <a:solidFill>
                  <a:srgbClr val="FFFF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KÖZÖSSÉGI </a:t>
            </a:r>
            <a:r>
              <a:rPr lang="hu-HU" altLang="en-US" sz="4000" b="0" i="0" spc="30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ZAKLATÁS</a:t>
            </a:r>
            <a:endParaRPr lang="en-US" sz="40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9437" y="1966912"/>
            <a:ext cx="8839201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366" tIns="50683" rIns="101366" bIns="50683" anchor="ctr"/>
          <a:lstStyle>
            <a:lvl1pPr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  <a:defRPr/>
            </a:pPr>
            <a:r>
              <a:rPr lang="hu-HU" sz="3200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Az internetes zaklatás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a telefon, vagy komputer, a közösségi média használatával </a:t>
            </a:r>
            <a:r>
              <a:rPr lang="hu-HU" sz="3200" dirty="0" smtClean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másokat:</a:t>
            </a:r>
          </a:p>
          <a:p>
            <a:pPr>
              <a:spcBef>
                <a:spcPts val="1200"/>
              </a:spcBef>
              <a:buFontTx/>
              <a:buNone/>
              <a:defRPr/>
            </a:pPr>
            <a:endParaRPr lang="hu-HU" sz="3200" dirty="0" smtClean="0">
              <a:latin typeface="Calibri" panose="020F0502020204030204" pitchFamily="34" charset="0"/>
              <a:ea typeface="PMingLiU"/>
              <a:cs typeface="Times New Roman" panose="02020603050405020304" pitchFamily="18" charset="0"/>
            </a:endParaRPr>
          </a:p>
          <a:p>
            <a:pPr lvl="0"/>
            <a:r>
              <a:rPr lang="hu-HU" sz="3200" dirty="0" smtClean="0"/>
              <a:t>megfélemlít </a:t>
            </a:r>
            <a:endParaRPr lang="hu-HU" sz="3200" dirty="0"/>
          </a:p>
          <a:p>
            <a:pPr lvl="0"/>
            <a:r>
              <a:rPr lang="hu-HU" sz="3200" dirty="0"/>
              <a:t>lekicsinyel </a:t>
            </a:r>
          </a:p>
          <a:p>
            <a:pPr lvl="0"/>
            <a:r>
              <a:rPr lang="hu-HU" sz="3200" dirty="0"/>
              <a:t>pletykákat terjeszt róla </a:t>
            </a:r>
          </a:p>
          <a:p>
            <a:pPr lvl="0"/>
            <a:r>
              <a:rPr lang="hu-HU" sz="3200" dirty="0"/>
              <a:t>nevetségessé tesz </a:t>
            </a:r>
          </a:p>
          <a:p>
            <a:pPr>
              <a:spcBef>
                <a:spcPts val="1200"/>
              </a:spcBef>
              <a:buNone/>
              <a:defRPr/>
            </a:pPr>
            <a:endParaRPr lang="en-US" altLang="en-US" sz="3200" dirty="0" smtClean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437" y="3701830"/>
            <a:ext cx="3128257" cy="3370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0" y="825500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hu-HU" altLang="en-US" sz="4000" i="0" spc="300" dirty="0">
                <a:solidFill>
                  <a:srgbClr val="FFFF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KÖZÖSSÉGI </a:t>
            </a:r>
            <a:r>
              <a:rPr lang="hu-HU" altLang="en-US" sz="4000" b="0" i="0" spc="30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ZAKLATÁS</a:t>
            </a:r>
            <a:endParaRPr lang="en-US" sz="40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37319"/>
            <a:ext cx="10028237" cy="2057401"/>
          </a:xfrm>
        </p:spPr>
        <p:txBody>
          <a:bodyPr/>
          <a:lstStyle/>
          <a:p>
            <a:pPr algn="ctr">
              <a:defRPr/>
            </a:pPr>
            <a:r>
              <a:rPr lang="hu-HU" altLang="en-US" sz="4000" b="0" i="0" spc="30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TÉNYLEG LÉTEZŐ </a:t>
            </a:r>
            <a:r>
              <a:rPr lang="hu-HU" altLang="en-US" sz="4000" i="0" spc="30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PROBLÉMA A ZAKLATÁS, A MEGFÉLEMLÍTŐ BÁNTALMAZÁS?</a:t>
            </a:r>
            <a:endParaRPr lang="en-US" dirty="0"/>
          </a:p>
        </p:txBody>
      </p:sp>
      <p:sp>
        <p:nvSpPr>
          <p:cNvPr id="35843" name="Content Placeholder 4"/>
          <p:cNvSpPr>
            <a:spLocks noGrp="1"/>
          </p:cNvSpPr>
          <p:nvPr>
            <p:ph idx="1"/>
          </p:nvPr>
        </p:nvSpPr>
        <p:spPr>
          <a:xfrm>
            <a:off x="655638" y="3795713"/>
            <a:ext cx="5257800" cy="3532187"/>
          </a:xfrm>
        </p:spPr>
        <p:txBody>
          <a:bodyPr/>
          <a:lstStyle/>
          <a:p>
            <a:pPr lvl="0"/>
            <a:r>
              <a:rPr lang="hu-HU" dirty="0"/>
              <a:t>Hogyan ismerhetjük fel a zaklatás/ bántalmazás negatív hatásának jelentőségét? </a:t>
            </a:r>
          </a:p>
          <a:p>
            <a:pPr lvl="0"/>
            <a:r>
              <a:rPr lang="hu-HU" dirty="0"/>
              <a:t>Milyen negatív következményei vannak az ilyen viselkedésnek? </a:t>
            </a:r>
            <a:endParaRPr lang="hu-HU" dirty="0"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0638" y="3795713"/>
            <a:ext cx="3124200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3200" b="1" i="1" dirty="0" smtClean="0">
                <a:solidFill>
                  <a:schemeClr val="accent1">
                    <a:lumMod val="50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rPr>
              <a:t>A STATISZTIKÁK </a:t>
            </a:r>
            <a:r>
              <a:rPr lang="en-US" sz="3200" b="1" i="1" dirty="0" smtClean="0">
                <a:solidFill>
                  <a:srgbClr val="FF0066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hu-HU" sz="3200" b="1" i="1" dirty="0" smtClean="0">
                <a:solidFill>
                  <a:srgbClr val="FF0066"/>
                </a:solidFill>
                <a:latin typeface="Avenir Book" charset="0"/>
                <a:ea typeface="Avenir Book" charset="0"/>
                <a:cs typeface="Avenir Book" charset="0"/>
              </a:rPr>
              <a:t>megismerése</a:t>
            </a:r>
          </a:p>
          <a:p>
            <a:pPr>
              <a:defRPr/>
            </a:pPr>
            <a:r>
              <a:rPr lang="hu-HU" sz="3200" b="1" i="1" dirty="0" smtClean="0">
                <a:solidFill>
                  <a:schemeClr val="accent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felnyitja szemünket </a:t>
            </a:r>
            <a:r>
              <a:rPr lang="en-US" sz="3200" b="1" i="1" dirty="0" smtClean="0">
                <a:solidFill>
                  <a:srgbClr val="FF0066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hu-HU" sz="3200" b="1" i="1" dirty="0" smtClean="0">
                <a:solidFill>
                  <a:srgbClr val="FF0066"/>
                </a:solidFill>
                <a:latin typeface="Avenir Book" charset="0"/>
                <a:ea typeface="Avenir Book" charset="0"/>
                <a:cs typeface="Avenir Book" charset="0"/>
              </a:rPr>
              <a:t>        </a:t>
            </a:r>
            <a:r>
              <a:rPr lang="en-US" sz="3200" b="1" i="1" dirty="0" smtClean="0">
                <a:solidFill>
                  <a:srgbClr val="FF0066"/>
                </a:solidFill>
                <a:latin typeface="Avenir Book" charset="0"/>
                <a:ea typeface="Avenir Book" charset="0"/>
                <a:cs typeface="Avenir Book" charset="0"/>
              </a:rPr>
              <a:t>e </a:t>
            </a:r>
            <a:r>
              <a:rPr lang="hu-HU" sz="3200" b="1" i="1" dirty="0" smtClean="0">
                <a:solidFill>
                  <a:srgbClr val="FF0066"/>
                </a:solidFill>
                <a:latin typeface="Avenir Book" charset="0"/>
                <a:ea typeface="Avenir Book" charset="0"/>
                <a:cs typeface="Avenir Book" charset="0"/>
              </a:rPr>
              <a:t>probléma jelentőségére</a:t>
            </a:r>
            <a:endParaRPr lang="en-US" sz="3200" b="1" i="1" dirty="0">
              <a:solidFill>
                <a:srgbClr val="FF0066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971266"/>
              </p:ext>
            </p:extLst>
          </p:nvPr>
        </p:nvGraphicFramePr>
        <p:xfrm>
          <a:off x="4313237" y="1454150"/>
          <a:ext cx="5151439" cy="5923917"/>
        </p:xfrm>
        <a:graphic>
          <a:graphicData uri="http://schemas.openxmlformats.org/drawingml/2006/table">
            <a:tbl>
              <a:tblPr/>
              <a:tblGrid>
                <a:gridCol w="4318002"/>
                <a:gridCol w="833437"/>
              </a:tblGrid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</a:t>
                      </a:r>
                      <a:r>
                        <a:rPr kumimoji="0" lang="hu-H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 2014 ÉVI FELMÉRÉS EREDMÉNYEI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UK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  <a:cs typeface="+mn-cs"/>
                        </a:rPr>
                        <a:t>Tapasztalt zaklatást 18 éves kora előtt.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45%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  <a:cs typeface="+mn-cs"/>
                        </a:rPr>
                        <a:t>Naponta élt át megfélemlítő bántalmazást.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26%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Bántották a megjelenése, testméretei, alakja vagy súlya miatt.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36%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Soha, senkinek nem szólt az őt ért bántalmazásról.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39%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Nem volt elégedett a tanári segítséggel a zaklatás jelentése után.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51%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592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Faji, vallási, kulturális hovatartozása, illetve fogyatékossága miatt érte bántalmazás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34%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Fogyatékossága miatt teljesen kirekesztették a közösségből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63%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Fizikailag bántalmazták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61%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ena Condensed" charset="0"/>
                          <a:ea typeface="MS Mincho" charset="-128"/>
                        </a:rPr>
                        <a:t>Kárt tett magában 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30%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Öngyilkosságot próbált elkövetni a megaláztatások miatt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10%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Szexuális zaklatás érte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10%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 folytonos zaklatás hatással volt az önbecsülésére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83%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 folytonos zaklatás hatással volt a tanulmányi eredményére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56%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ena Condensed" charset="0"/>
                        <a:ea typeface="MS Mincho" charset="-128"/>
                      </a:endParaRPr>
                    </a:p>
                  </a:txBody>
                  <a:tcPr marL="68146" marR="68146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  <p:sp>
        <p:nvSpPr>
          <p:cNvPr id="36914" name="Rectangle 10"/>
          <p:cNvSpPr>
            <a:spLocks noChangeArrowheads="1"/>
          </p:cNvSpPr>
          <p:nvPr/>
        </p:nvSpPr>
        <p:spPr bwMode="auto">
          <a:xfrm>
            <a:off x="219075" y="2630488"/>
            <a:ext cx="3941763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Aft>
                <a:spcPts val="0"/>
              </a:spcAft>
            </a:pPr>
            <a:r>
              <a:rPr lang="hu-HU" sz="2800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A 2014-ben, az Egyesült Királyság 36 közép-és főiskolájának több mint 3600 diákja között végzett felmérés adatai rávilágítanak </a:t>
            </a:r>
            <a:r>
              <a:rPr lang="hu-HU" sz="2800" dirty="0" smtClean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13–18 </a:t>
            </a:r>
            <a:r>
              <a:rPr lang="hu-HU" sz="2800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éves korosztályban folyó zaklatások jelenlegi helyzetére. </a:t>
            </a:r>
            <a:endParaRPr lang="hu-H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2800" u="sng" dirty="0">
              <a:latin typeface="Calibri" charset="0"/>
            </a:endParaRPr>
          </a:p>
          <a:p>
            <a:pPr algn="ctr"/>
            <a:r>
              <a:rPr lang="en-US" altLang="en-US" sz="1400" dirty="0">
                <a:latin typeface="Calibri" charset="0"/>
              </a:rPr>
              <a:t>www.ditchthelabel.org/uk-bullying-statistics-2014/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113"/>
            <a:ext cx="10150475" cy="1598612"/>
          </a:xfrm>
        </p:spPr>
        <p:txBody>
          <a:bodyPr/>
          <a:lstStyle/>
          <a:p>
            <a:pPr algn="ctr">
              <a:defRPr/>
            </a:pPr>
            <a:r>
              <a:rPr lang="hu-HU" altLang="en-US" sz="40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MIT MONDANAK A STATISZTIKÁK A </a:t>
            </a:r>
            <a:r>
              <a:rPr lang="en-US" altLang="en-US" sz="40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B</a:t>
            </a:r>
            <a:r>
              <a:rPr lang="hu-HU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ÁNTALMAZÓ ZAKLATÁSRÓL</a:t>
            </a:r>
            <a:r>
              <a:rPr lang="en-US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?</a:t>
            </a:r>
            <a:endParaRPr lang="en-US" sz="40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751050"/>
              </p:ext>
            </p:extLst>
          </p:nvPr>
        </p:nvGraphicFramePr>
        <p:xfrm>
          <a:off x="452438" y="2119313"/>
          <a:ext cx="4013200" cy="5118100"/>
        </p:xfrm>
        <a:graphic>
          <a:graphicData uri="http://schemas.openxmlformats.org/drawingml/2006/table">
            <a:tbl>
              <a:tblPr/>
              <a:tblGrid>
                <a:gridCol w="4013200"/>
              </a:tblGrid>
              <a:tr h="942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Forrás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: </a:t>
                      </a:r>
                      <a:r>
                        <a:rPr kumimoji="0" lang="hu-H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az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USA </a:t>
                      </a:r>
                      <a:r>
                        <a:rPr kumimoji="0" lang="hu-HU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Igazságügyi Statisztikai Hivatal, Egészségügyi és emberjogi szolgálatok Osztálya, Internetes zaklatásokat kutató/vizsgáló központ</a:t>
                      </a:r>
                      <a:endParaRPr kumimoji="0" lang="hu-HU" alt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93" marR="68593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2014</a:t>
                      </a:r>
                      <a:r>
                        <a:rPr kumimoji="0" lang="hu-H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.08.07.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93" marR="68593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743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A zaklatás igen elterjedt agresszív viselkedés, ami szokássá válva aránytalanul kiegyensúlyozatlan társadalmi és fizikai hatalommá válhat. A zaklatás áldozatait gyakran „célpont”</a:t>
                      </a:r>
                      <a:r>
                        <a:rPr lang="hu-HU" sz="1800" dirty="0" err="1" smtClean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-nak</a:t>
                      </a:r>
                      <a:r>
                        <a:rPr lang="hu-HU" sz="1800" dirty="0" smtClean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 nevezik. </a:t>
                      </a:r>
                      <a:endParaRPr lang="hu-HU" sz="20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(USA Igazságügyi Statisztikai Hivatal, Egészségügyi és emberjogi szolgálatok Osztálya, Internetes zaklatásokat kutató/vizsgáló központ) 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 txBox="1">
            <a:spLocks/>
          </p:cNvSpPr>
          <p:nvPr/>
        </p:nvSpPr>
        <p:spPr>
          <a:xfrm>
            <a:off x="5041900" y="6018213"/>
            <a:ext cx="3538538" cy="860425"/>
          </a:xfrm>
          <a:prstGeom prst="rect">
            <a:avLst/>
          </a:prstGeom>
        </p:spPr>
        <p:txBody>
          <a:bodyPr/>
          <a:lstStyle>
            <a:lvl1pPr marL="379413" indent="-379413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3913" indent="-3175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266825" indent="-252413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773238" indent="-252413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12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384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1956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28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00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600" kern="0" dirty="0" smtClean="0"/>
              <a:t>http://</a:t>
            </a:r>
            <a:r>
              <a:rPr lang="en-US" sz="1600" kern="0" dirty="0" err="1" smtClean="0"/>
              <a:t>www.statisticbrain.com</a:t>
            </a:r>
            <a:r>
              <a:rPr lang="en-US" sz="1600" kern="0" dirty="0" smtClean="0"/>
              <a:t>/cyber-bullying-statistics/</a:t>
            </a:r>
            <a:endParaRPr lang="en-US" sz="1600" kern="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564424"/>
              </p:ext>
            </p:extLst>
          </p:nvPr>
        </p:nvGraphicFramePr>
        <p:xfrm>
          <a:off x="5075238" y="2498725"/>
          <a:ext cx="3505200" cy="3214690"/>
        </p:xfrm>
        <a:graphic>
          <a:graphicData uri="http://schemas.openxmlformats.org/drawingml/2006/table">
            <a:tbl>
              <a:tblPr/>
              <a:tblGrid>
                <a:gridCol w="1671637"/>
                <a:gridCol w="1833563"/>
              </a:tblGrid>
              <a:tr h="538162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E</a:t>
                      </a:r>
                      <a:r>
                        <a:rPr kumimoji="0" lang="hu-H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ZEKBEN AZ ÁLLAMOKBAN  FORDUL ELŐ LEGGYAKRABBAN A ZAKLATÁS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Rangsor</a:t>
                      </a:r>
                      <a:endParaRPr kumimoji="0" lang="hu-HU" alt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Állam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K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alifornia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New York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3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Illinois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4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Pennsylvania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5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Washington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8762" y="-319881"/>
            <a:ext cx="10409238" cy="2286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b="0" i="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MIT MOND A STATISZTIKA AZ EGYESÜLT ÁLLAMOKBAN FOLYÓ </a:t>
            </a:r>
            <a:r>
              <a:rPr lang="hu-HU" altLang="en-US" sz="36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ZAKLATÓ B</a:t>
            </a:r>
            <a:r>
              <a:rPr lang="en-US" altLang="en-US" sz="36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ÁNTALMAZ</a:t>
            </a:r>
            <a:r>
              <a:rPr lang="hu-HU" altLang="en-US" sz="36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ÁS </a:t>
            </a:r>
            <a:r>
              <a:rPr lang="en-US" altLang="en-US" sz="36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GYAKORISÁGÁRÓL</a:t>
            </a:r>
            <a:r>
              <a:rPr lang="en-US" altLang="en-US" sz="3600" b="0" i="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? </a:t>
            </a:r>
            <a:endParaRPr lang="en-US" sz="3600" b="0" i="0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579438" y="6997700"/>
            <a:ext cx="6629400" cy="428625"/>
          </a:xfrm>
          <a:prstGeom prst="rect">
            <a:avLst/>
          </a:prstGeom>
        </p:spPr>
        <p:txBody>
          <a:bodyPr/>
          <a:lstStyle>
            <a:lvl1pPr marL="379413" indent="-379413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3913" indent="-3175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266825" indent="-252413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773238" indent="-252413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12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384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1956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28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00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600" kern="0" dirty="0" smtClean="0"/>
              <a:t>http://www.statisticbrain.com/cyber-bullying-statistics/</a:t>
            </a:r>
            <a:endParaRPr lang="en-US" sz="1600" kern="0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826537"/>
              </p:ext>
            </p:extLst>
          </p:nvPr>
        </p:nvGraphicFramePr>
        <p:xfrm>
          <a:off x="731837" y="2390775"/>
          <a:ext cx="8245476" cy="4330703"/>
        </p:xfrm>
        <a:graphic>
          <a:graphicData uri="http://schemas.openxmlformats.org/drawingml/2006/table">
            <a:tbl>
              <a:tblPr/>
              <a:tblGrid>
                <a:gridCol w="7005638"/>
                <a:gridCol w="1239838"/>
              </a:tblGrid>
              <a:tr h="69532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Forrás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: </a:t>
                      </a:r>
                      <a:r>
                        <a:rPr kumimoji="0" lang="hu-H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az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USA </a:t>
                      </a:r>
                      <a:r>
                        <a:rPr kumimoji="0" lang="hu-HU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Igazságügyi Statisztikai Hivatal, Egészségügyi és emberjogi szolgálatok Osztálya, Internetes zaklatásokat kutató/vizsgáló központ</a:t>
                      </a:r>
                      <a:endParaRPr kumimoji="0" lang="hu-HU" alt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35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2014</a:t>
                      </a: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.08.07..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 zaklatás formája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aránya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Ennyi tinédzser jelentette, hogy az iskolában zaklatták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37%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Ennyi diák bánt gyakran másokat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17%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Nevetség tárgyává vált zaklatás miatt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20%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Pletykákat terjesztetek róla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10%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Fizikailag is bántalmazták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20%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Megfenyegették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6%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Kizárták a közös tevékenységből, amiben részt szeretett volna venni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5%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Kényszerítették olyasmire, amit nem akart megtenni 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4%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2913"/>
            <a:ext cx="10150475" cy="1446212"/>
          </a:xfrm>
        </p:spPr>
        <p:txBody>
          <a:bodyPr/>
          <a:lstStyle/>
          <a:p>
            <a:pPr algn="ctr">
              <a:defRPr/>
            </a:pPr>
            <a:r>
              <a:rPr lang="hu-HU" altLang="en-US" sz="4000" b="0" i="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MIT MONDANAK A STATISZTIKÁK </a:t>
            </a:r>
            <a:r>
              <a:rPr lang="hu-HU" altLang="en-US" sz="40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                 A </a:t>
            </a:r>
            <a:r>
              <a:rPr lang="en-US" altLang="en-US" sz="40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hu-HU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ZAKLATÁSRÓL</a:t>
            </a:r>
            <a:r>
              <a:rPr lang="en-US" altLang="en-US" sz="4000" i="0" dirty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?</a:t>
            </a:r>
            <a:endParaRPr lang="en-US" sz="4000" i="0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962168"/>
              </p:ext>
            </p:extLst>
          </p:nvPr>
        </p:nvGraphicFramePr>
        <p:xfrm>
          <a:off x="808038" y="2330450"/>
          <a:ext cx="7848600" cy="4665660"/>
        </p:xfrm>
        <a:graphic>
          <a:graphicData uri="http://schemas.openxmlformats.org/drawingml/2006/table">
            <a:tbl>
              <a:tblPr/>
              <a:tblGrid>
                <a:gridCol w="6184900"/>
                <a:gridCol w="1663700"/>
              </a:tblGrid>
              <a:tr h="64950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Forrás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: </a:t>
                      </a:r>
                      <a:r>
                        <a:rPr kumimoji="0" lang="hu-H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az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USA </a:t>
                      </a:r>
                      <a:r>
                        <a:rPr kumimoji="0" lang="hu-HU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Igazságügyi Statisztikai Hivatal, Egészségügyi és emberjogi szolgálatok Osztálya, Internetes zaklatásokat kutató/vizsgáló központ</a:t>
                      </a:r>
                      <a:endParaRPr kumimoji="0" lang="hu-HU" alt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623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2014</a:t>
                      </a: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.08.07.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62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Az iskolában érte zaklatás.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85%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62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  <a:cs typeface="+mn-cs"/>
                        </a:rPr>
                        <a:t>Az iskola kertjében, az iskolabuszon, vagy útközben érte bántalmazás.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11%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62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Ennyien jelentették a zaklatást valakinek az iskolában.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29%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62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Ennyi áldozatot zaklattak egyszer, vagy kétszer az iskolaévben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3-bül 2-t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62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Havonta egyszer, vagy kétszer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5-ből 1-et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62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Naponta, vagy hetente többször is bántalmazták.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</a:t>
                      </a: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0-ből 1-et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62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 középiskolások majdnem fele számolt be zaklatási problémákról.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44%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62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 zaklatók személye holmiját is megrongálták: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4%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  <p:sp>
        <p:nvSpPr>
          <p:cNvPr id="38950" name="Rectangle 3"/>
          <p:cNvSpPr>
            <a:spLocks noChangeArrowheads="1"/>
          </p:cNvSpPr>
          <p:nvPr/>
        </p:nvSpPr>
        <p:spPr bwMode="auto">
          <a:xfrm>
            <a:off x="1036638" y="7065963"/>
            <a:ext cx="6781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+mn-lt"/>
              </a:rPr>
              <a:t>http://www.statisticbrain.com/cyber-bullying-statistics/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319"/>
            <a:ext cx="10150475" cy="2116931"/>
          </a:xfrm>
        </p:spPr>
        <p:txBody>
          <a:bodyPr/>
          <a:lstStyle/>
          <a:p>
            <a:pPr algn="ctr">
              <a:defRPr/>
            </a:pPr>
            <a:r>
              <a:rPr lang="en-US" altLang="en-US" sz="4000" b="0" i="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MIT </a:t>
            </a:r>
            <a:r>
              <a:rPr lang="en-US" altLang="en-US" sz="40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MOND</a:t>
            </a:r>
            <a:r>
              <a:rPr lang="hu-HU" altLang="en-US" sz="40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altLang="en-US" sz="40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A </a:t>
            </a:r>
            <a:r>
              <a:rPr lang="en-US" altLang="en-US" sz="4000" b="0" i="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STATISZTIKA </a:t>
            </a:r>
            <a:r>
              <a:rPr lang="hu-HU" altLang="en-US" sz="40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                          </a:t>
            </a:r>
            <a:r>
              <a:rPr lang="en-US" altLang="en-US" sz="40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A</a:t>
            </a:r>
            <a:r>
              <a:rPr lang="hu-HU" altLang="en-US" sz="40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altLang="en-US" sz="40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hu-HU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ZAKLATÁS </a:t>
            </a:r>
            <a:r>
              <a:rPr lang="en-US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altLang="en-US" sz="4000" b="0" i="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GYAKORISÁGÁRÓL? 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576085"/>
              </p:ext>
            </p:extLst>
          </p:nvPr>
        </p:nvGraphicFramePr>
        <p:xfrm>
          <a:off x="579438" y="2290763"/>
          <a:ext cx="8778875" cy="4857750"/>
        </p:xfrm>
        <a:graphic>
          <a:graphicData uri="http://schemas.openxmlformats.org/drawingml/2006/table">
            <a:tbl>
              <a:tblPr/>
              <a:tblGrid>
                <a:gridCol w="7818438"/>
                <a:gridCol w="960437"/>
              </a:tblGrid>
              <a:tr h="5397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Forrás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: </a:t>
                      </a:r>
                      <a:r>
                        <a:rPr kumimoji="0" lang="hu-H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az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USA </a:t>
                      </a:r>
                      <a:r>
                        <a:rPr kumimoji="0" lang="hu-HU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Igazságügyi Statisztikai Hivatal, Egészségügyi és emberjogi szolgálatok Osztálya, Internetes zaklatásokat kutató/vizsgáló központ</a:t>
                      </a:r>
                      <a:endParaRPr kumimoji="0" lang="hu-HU" alt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8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2014</a:t>
                      </a: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.08.07.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Ennyi általános iskolában jelentettek zaklatási problémát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20%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Ennyi középiskolában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20%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Gyűlölködő kifejezésekkel illették a közép és felsőoktatási intézmények tanulóinak egy tizedét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10%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Ennyi diák kerülte az iskolát vagy bizonyos helyeket attól való félelmében, hogy valami bántódás éri.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7%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Tinédzserek által elkövetett fegyveres támadás az iskolában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8%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 tizenévesek körében folyó internetes zaklatás statisztikája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Adat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Jelentett mát internetes zaklatást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52%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Kapott már fenyegetést online 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33%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Ismételten is zaklatták mobiltelefonján, vagy az interneten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25%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Nem szól a szüleinek az online zaklatásokról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52%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Tettek már fel róla a világhálóra az engedélye nélkül zavarbaejtő, ártalmas képeket, amik általában az engedélye nélkül, mobiltelefonnal készültek.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11%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  <p:sp>
        <p:nvSpPr>
          <p:cNvPr id="39983" name="Rectangle 3"/>
          <p:cNvSpPr>
            <a:spLocks noChangeArrowheads="1"/>
          </p:cNvSpPr>
          <p:nvPr/>
        </p:nvSpPr>
        <p:spPr bwMode="auto">
          <a:xfrm>
            <a:off x="579438" y="7189788"/>
            <a:ext cx="7216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+mn-lt"/>
              </a:rPr>
              <a:t>http://www.statisticbrain.com/cyber-bullying-statistics/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5950"/>
            <a:ext cx="10150475" cy="1633538"/>
          </a:xfrm>
        </p:spPr>
        <p:txBody>
          <a:bodyPr/>
          <a:lstStyle/>
          <a:p>
            <a:pPr algn="ctr">
              <a:defRPr/>
            </a:pPr>
            <a:r>
              <a:rPr lang="hu-HU" altLang="en-US" sz="40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MIT MOND A STATISZTIKA AZ </a:t>
            </a:r>
            <a:r>
              <a:rPr lang="hu-HU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INTERNETES ZAKLATÁSRÓL</a:t>
            </a:r>
            <a:r>
              <a:rPr lang="en-US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?</a:t>
            </a:r>
            <a:r>
              <a:rPr lang="en-US" altLang="en-US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/>
            </a:r>
            <a:br>
              <a:rPr lang="en-US" altLang="en-US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</a:b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85438"/>
              </p:ext>
            </p:extLst>
          </p:nvPr>
        </p:nvGraphicFramePr>
        <p:xfrm>
          <a:off x="571500" y="2597150"/>
          <a:ext cx="9005888" cy="4051301"/>
        </p:xfrm>
        <a:graphic>
          <a:graphicData uri="http://schemas.openxmlformats.org/drawingml/2006/table">
            <a:tbl>
              <a:tblPr/>
              <a:tblGrid>
                <a:gridCol w="9005888"/>
              </a:tblGrid>
              <a:tr h="661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Forrás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: </a:t>
                      </a:r>
                      <a:r>
                        <a:rPr kumimoji="0" lang="hu-H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az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USA </a:t>
                      </a:r>
                      <a:r>
                        <a:rPr kumimoji="0" lang="hu-HU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Igazságügyi Statisztikai Hivatal, Egészségügyi és emberjogi szolgálatok Osztálya, Internetes zaklatásokat kutató/vizsgáló központ</a:t>
                      </a:r>
                      <a:endParaRPr kumimoji="0" lang="hu-HU" alt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2014</a:t>
                      </a: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.08.07.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1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STATISZTIKA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lvl="0"/>
                      <a:r>
                        <a:rPr lang="hu-HU" sz="14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  <a:cs typeface="+mn-cs"/>
                        </a:rPr>
                        <a:t>Homoszexuális, vagy biszexuális tinédzserek nagyobb valószínűséggel válnak zaklatás áldozatává, mint a heteroszexuálisok. </a:t>
                      </a:r>
                      <a:endParaRPr lang="hu-HU" sz="1400" dirty="0">
                        <a:effectLst/>
                      </a:endParaRP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lvl="0"/>
                      <a:r>
                        <a:rPr lang="hu-HU" sz="14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  <a:cs typeface="+mn-cs"/>
                        </a:rPr>
                        <a:t>Fogyatékossággal élő diákok nagyobb valószínűséggel lesznek zaklatás áldozatai. </a:t>
                      </a:r>
                      <a:endParaRPr lang="hu-HU" sz="1400" dirty="0">
                        <a:effectLst/>
                      </a:endParaRP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lvl="0"/>
                      <a:r>
                        <a:rPr lang="hu-HU" sz="14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  <a:cs typeface="+mn-cs"/>
                        </a:rPr>
                        <a:t>Nők sokkal gyakrabban áldozatai a bántalmazó zaklatásnak, mint a férfiak. </a:t>
                      </a:r>
                      <a:endParaRPr lang="hu-HU" sz="1400" dirty="0">
                        <a:effectLst/>
                      </a:endParaRP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  <a:cs typeface="+mn-cs"/>
                        </a:rPr>
                        <a:t>A férfiak nagyobb valószínűséggel szenvednek el fizikai, vagy szóbeli bántalmazást. 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</a:endParaRP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lvl="0"/>
                      <a:r>
                        <a:rPr lang="hu-HU" sz="14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  <a:cs typeface="+mn-cs"/>
                        </a:rPr>
                        <a:t>A nők nagyobb valószínűséggel tapasztalnak társadalmi, vagy pszichológiai zaklatást. </a:t>
                      </a:r>
                      <a:endParaRPr lang="hu-HU" sz="1400" dirty="0">
                        <a:effectLst/>
                      </a:endParaRP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lvl="0"/>
                      <a:r>
                        <a:rPr lang="hu-HU" sz="14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  <a:cs typeface="+mn-cs"/>
                        </a:rPr>
                        <a:t>Nők és fehér diákok jelentették áldozatként a legtöbb zaklatási incidenst. </a:t>
                      </a:r>
                      <a:endParaRPr lang="hu-HU" sz="1400" dirty="0">
                        <a:effectLst/>
                      </a:endParaRP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  <p:sp>
        <p:nvSpPr>
          <p:cNvPr id="40985" name="Rectangle 4"/>
          <p:cNvSpPr>
            <a:spLocks noChangeArrowheads="1"/>
          </p:cNvSpPr>
          <p:nvPr/>
        </p:nvSpPr>
        <p:spPr bwMode="auto">
          <a:xfrm>
            <a:off x="571500" y="6900863"/>
            <a:ext cx="7239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dirty="0" smtClean="0">
                <a:latin typeface="+mj-lt"/>
              </a:rPr>
              <a:t>http://www.statisticbrain.com/cyber-bullying-statistics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442913"/>
            <a:ext cx="10150475" cy="1901825"/>
          </a:xfrm>
        </p:spPr>
        <p:txBody>
          <a:bodyPr/>
          <a:lstStyle/>
          <a:p>
            <a:pPr algn="ctr">
              <a:defRPr/>
            </a:pPr>
            <a:r>
              <a:rPr lang="hu-HU" altLang="en-US" sz="40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MIT MOND A STATISZTIKA AZ </a:t>
            </a:r>
            <a:r>
              <a:rPr lang="hu-HU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ÁLDOZATOK </a:t>
            </a:r>
            <a:r>
              <a:rPr lang="en-US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hu-HU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TÍPUSAIRÓL</a:t>
            </a:r>
            <a:r>
              <a:rPr lang="en-US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?</a:t>
            </a:r>
            <a:r>
              <a:rPr lang="en-US" altLang="en-US" i="0" dirty="0" smtClean="0">
                <a:solidFill>
                  <a:srgbClr val="FF0066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/>
            </a:r>
            <a:br>
              <a:rPr lang="en-US" altLang="en-US" i="0" dirty="0" smtClean="0">
                <a:solidFill>
                  <a:srgbClr val="FF0066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</a:br>
            <a:endParaRPr 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823913"/>
            <a:ext cx="10150475" cy="914400"/>
          </a:xfrm>
        </p:spPr>
        <p:txBody>
          <a:bodyPr/>
          <a:lstStyle/>
          <a:p>
            <a:pPr algn="ctr"/>
            <a:r>
              <a:rPr lang="hu-HU" altLang="en-US" sz="480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Z</a:t>
            </a:r>
            <a:r>
              <a:rPr lang="en-US" altLang="en-US" sz="480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-</a:t>
            </a:r>
            <a:r>
              <a:rPr lang="hu-HU" altLang="en-US" sz="480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A</a:t>
            </a:r>
            <a:r>
              <a:rPr lang="en-US" altLang="en-US" sz="480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-</a:t>
            </a:r>
            <a:r>
              <a:rPr lang="hu-HU" altLang="en-US" sz="480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K</a:t>
            </a:r>
            <a:r>
              <a:rPr lang="en-US" altLang="en-US" sz="480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-</a:t>
            </a:r>
            <a:r>
              <a:rPr lang="hu-HU" altLang="en-US" sz="480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L-A-T</a:t>
            </a:r>
            <a:r>
              <a:rPr lang="en-US" altLang="en-US" sz="480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-</a:t>
            </a:r>
            <a:r>
              <a:rPr lang="hu-HU" altLang="en-US" sz="480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Á-S</a:t>
            </a:r>
            <a:endParaRPr lang="en-US" altLang="en-US" sz="4800" i="0" dirty="0">
              <a:solidFill>
                <a:schemeClr val="bg1"/>
              </a:solidFill>
              <a:effectLst/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579437" y="2575719"/>
            <a:ext cx="9296401" cy="4191794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u-HU" sz="3200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Miért kell erről beszélnünk?</a:t>
            </a:r>
            <a:endParaRPr lang="hu-HU" sz="3200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u-HU" sz="3200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Valóságos, létező dolog a </a:t>
            </a:r>
            <a:r>
              <a:rPr lang="hu-HU" sz="3200" dirty="0" smtClean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zaklatás?  </a:t>
            </a:r>
            <a:endParaRPr lang="hu-HU" sz="3200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u-HU" sz="3200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Előfordul? </a:t>
            </a:r>
            <a:endParaRPr lang="hu-HU" sz="3200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u-HU" sz="3200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Mi is az a </a:t>
            </a:r>
            <a:r>
              <a:rPr lang="hu-HU" sz="3200" dirty="0" smtClean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zaklatás?</a:t>
            </a:r>
            <a:endParaRPr lang="hu-HU" sz="3200" dirty="0"/>
          </a:p>
          <a:p>
            <a:endParaRPr lang="en-US" altLang="en-US" dirty="0">
              <a:latin typeface="Calibri" charset="0"/>
              <a:ea typeface="MS PGothic" charset="-128"/>
              <a:cs typeface="ＭＳ Ｐゴシック" charset="-128"/>
            </a:endParaRP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3795713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graphicFrame>
        <p:nvGraphicFramePr>
          <p:cNvPr id="3" name="Content Placeholder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030661"/>
              </p:ext>
            </p:extLst>
          </p:nvPr>
        </p:nvGraphicFramePr>
        <p:xfrm>
          <a:off x="5075238" y="2762250"/>
          <a:ext cx="4699000" cy="3243263"/>
        </p:xfrm>
        <a:graphic>
          <a:graphicData uri="http://schemas.openxmlformats.org/drawingml/2006/table">
            <a:tbl>
              <a:tblPr/>
              <a:tblGrid>
                <a:gridCol w="2349500"/>
                <a:gridCol w="2349500"/>
              </a:tblGrid>
              <a:tr h="864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SZEXUÁLIS KISEBBSÉGEK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KANTO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R</a:t>
                      </a:r>
                      <a:r>
                        <a:rPr kumimoji="0" lang="hu-H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ÉGIÓ ,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JAPAN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2014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468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Tanárok bántalmazták 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12%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68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Több, mint egy éven át zaklatták 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43%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7210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Felmerült benne az öngyilkosság gondolata is 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32%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7210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Kárt tett magában a csuklója vagdosásával 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22%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  <p:sp>
        <p:nvSpPr>
          <p:cNvPr id="43031" name="Rectangle 3"/>
          <p:cNvSpPr>
            <a:spLocks noChangeArrowheads="1"/>
          </p:cNvSpPr>
          <p:nvPr/>
        </p:nvSpPr>
        <p:spPr bwMode="auto">
          <a:xfrm>
            <a:off x="427036" y="2432050"/>
            <a:ext cx="4445001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/>
            <a:r>
              <a:rPr lang="hu-HU" altLang="en-US" sz="2800" dirty="0">
                <a:latin typeface="Calibri" charset="0"/>
              </a:rPr>
              <a:t>A Japánban, az LGBT-k (leszbikus, meleg, biszexuális és transzneműek) iskolai életéről készült első, nagyszabású felmérés eredményei szerint a 609 megkérdezett 68%-a élt át zaklatást az általános és középiskolában, vagy felsőoktatási intézményben. </a:t>
            </a:r>
            <a:endParaRPr lang="en-US" altLang="en-US" sz="2800" dirty="0">
              <a:latin typeface="Calibri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34950" y="7021513"/>
            <a:ext cx="96805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600" dirty="0">
                <a:latin typeface="+mj-lt"/>
                <a:ea typeface="MS PGothic" panose="020B0600070205080204" pitchFamily="34" charset="-128"/>
              </a:rPr>
              <a:t>http://www.japantimes.co.jp/news/2014/05/08/national/lgbt-bullying-rife-in-schools-survey/#.U-aUH</a:t>
            </a:r>
            <a:endParaRPr lang="en-US" altLang="en-US" sz="3200" dirty="0"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6850"/>
            <a:ext cx="10150475" cy="2057400"/>
          </a:xfrm>
        </p:spPr>
        <p:txBody>
          <a:bodyPr/>
          <a:lstStyle/>
          <a:p>
            <a:pPr algn="ctr">
              <a:defRPr/>
            </a:pPr>
            <a:r>
              <a:rPr lang="hu-HU" altLang="en-US" sz="4000" b="0" i="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MIT MONDANAK A STATISZTIKÁK A </a:t>
            </a:r>
            <a:r>
              <a:rPr lang="en-US" altLang="en-US" sz="4000" b="0" i="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hu-HU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hu-HU" altLang="en-US" sz="4000" i="0" dirty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ZAKLATÁSRÓL</a:t>
            </a:r>
            <a:r>
              <a:rPr lang="en-US" altLang="en-US" sz="4000" i="0" dirty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?</a:t>
            </a:r>
            <a:endParaRPr lang="en-US" sz="4000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graphicFrame>
        <p:nvGraphicFramePr>
          <p:cNvPr id="3" name="Content Placeholder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82578"/>
              </p:ext>
            </p:extLst>
          </p:nvPr>
        </p:nvGraphicFramePr>
        <p:xfrm>
          <a:off x="4008438" y="2195513"/>
          <a:ext cx="5202237" cy="5259721"/>
        </p:xfrm>
        <a:graphic>
          <a:graphicData uri="http://schemas.openxmlformats.org/drawingml/2006/table">
            <a:tbl>
              <a:tblPr/>
              <a:tblGrid>
                <a:gridCol w="3509723"/>
                <a:gridCol w="1692514"/>
              </a:tblGrid>
              <a:tr h="4300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DÉL-AFRIKA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 2013</a:t>
                      </a:r>
                      <a:r>
                        <a:rPr kumimoji="0" lang="hu-H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.Január 24.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426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 diákok nagy hányada aggódott egy esetleges fegyveres támadás miatt. 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68%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549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Ennyien féltek, hogy megtámadják őket: 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78%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5495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FAJOK SZERINT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 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9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fehér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69%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549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fekete 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54%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5495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NEMÜK SZERIN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9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férfi 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63% 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26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nő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71% 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5495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 ZAKLATÁS ESZKÖZEI/FEGYVEREI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9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kötekedés, molesztálás 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52%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549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  <a:cs typeface="+mn-cs"/>
                        </a:rPr>
                        <a:t>lökdösés, ütés, verés 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 26%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549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  <a:cs typeface="+mn-cs"/>
                        </a:rPr>
                        <a:t>email, mobiltelefon, közösségi média 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16%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549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  <a:cs typeface="+mn-cs"/>
                        </a:rPr>
                        <a:t>Ennyien hitték, hogy a zaklatónak van lőfegyvere vagy kése. 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45%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  <p:sp>
        <p:nvSpPr>
          <p:cNvPr id="44082" name="Rectangle 3"/>
          <p:cNvSpPr>
            <a:spLocks noChangeArrowheads="1"/>
          </p:cNvSpPr>
          <p:nvPr/>
        </p:nvSpPr>
        <p:spPr bwMode="auto">
          <a:xfrm>
            <a:off x="274638" y="2157413"/>
            <a:ext cx="3630612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Aft>
                <a:spcPts val="0"/>
              </a:spcAft>
            </a:pPr>
            <a:r>
              <a:rPr lang="hu-HU" sz="3200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Egy, Dél-Afrikában, 2013-ban végzett felmérésben </a:t>
            </a:r>
            <a:r>
              <a:rPr lang="hu-HU" sz="3200" dirty="0">
                <a:solidFill>
                  <a:srgbClr val="FF0000"/>
                </a:solidFill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2064 </a:t>
            </a:r>
            <a:r>
              <a:rPr lang="hu-HU" sz="3200" dirty="0" smtClean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13–21 </a:t>
            </a:r>
            <a:r>
              <a:rPr lang="hu-HU" sz="3200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éves </a:t>
            </a:r>
            <a:r>
              <a:rPr lang="hu-H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diák</a:t>
            </a:r>
            <a:r>
              <a:rPr lang="hu-HU" sz="3200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 vett részt és </a:t>
            </a:r>
            <a:r>
              <a:rPr lang="hu-HU" sz="3200" dirty="0">
                <a:solidFill>
                  <a:srgbClr val="FF0000"/>
                </a:solidFill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1015</a:t>
            </a:r>
            <a:r>
              <a:rPr lang="hu-HU" sz="3200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 18-34 éves </a:t>
            </a:r>
            <a:r>
              <a:rPr lang="hu-H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családtag</a:t>
            </a:r>
            <a:r>
              <a:rPr lang="hu-HU" sz="3200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. </a:t>
            </a:r>
            <a:endParaRPr lang="hu-HU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3200" b="1" dirty="0">
              <a:latin typeface="Calibri" charset="0"/>
            </a:endParaRPr>
          </a:p>
          <a:p>
            <a:pPr algn="ctr"/>
            <a:r>
              <a:rPr lang="en-US" altLang="en-US" sz="1600" dirty="0">
                <a:latin typeface="Calibri" charset="0"/>
              </a:rPr>
              <a:t>http://</a:t>
            </a:r>
            <a:r>
              <a:rPr lang="en-US" altLang="en-US" sz="1600" dirty="0" err="1">
                <a:latin typeface="Calibri" charset="0"/>
              </a:rPr>
              <a:t>www.timeslive.co.za</a:t>
            </a:r>
            <a:r>
              <a:rPr lang="en-US" altLang="en-US" sz="1600" dirty="0">
                <a:latin typeface="Calibri" charset="0"/>
              </a:rPr>
              <a:t>/local/2013/01/24/57-of-sa-children-claim-to-have-been-bullied-at-school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3538"/>
            <a:ext cx="10150475" cy="1846262"/>
          </a:xfrm>
        </p:spPr>
        <p:txBody>
          <a:bodyPr/>
          <a:lstStyle/>
          <a:p>
            <a:pPr algn="ctr">
              <a:defRPr/>
            </a:pPr>
            <a:r>
              <a:rPr lang="hu-HU" altLang="en-US" sz="4000" b="0" i="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MIT MONDANAK A STATISZTIKÁK A </a:t>
            </a:r>
            <a:r>
              <a:rPr lang="en-US" altLang="en-US" sz="4000" b="0" i="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hu-HU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ZAKLATÁSRÓL</a:t>
            </a:r>
            <a:r>
              <a:rPr lang="en-US" altLang="en-US" sz="4000" i="0" dirty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?</a:t>
            </a: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graphicFrame>
        <p:nvGraphicFramePr>
          <p:cNvPr id="3" name="Content Placeholder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003376"/>
              </p:ext>
            </p:extLst>
          </p:nvPr>
        </p:nvGraphicFramePr>
        <p:xfrm>
          <a:off x="1150938" y="2144713"/>
          <a:ext cx="7658100" cy="4851396"/>
        </p:xfrm>
        <a:graphic>
          <a:graphicData uri="http://schemas.openxmlformats.org/drawingml/2006/table">
            <a:tbl>
              <a:tblPr/>
              <a:tblGrid>
                <a:gridCol w="3829050"/>
                <a:gridCol w="3829050"/>
              </a:tblGrid>
              <a:tr h="5280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Forrás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: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AFRICA WOMEN AND CHILD</a:t>
                      </a:r>
                    </a:p>
                  </a:txBody>
                  <a:tcPr marL="91473" marR="91473" marT="45710" marB="4571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KENYA</a:t>
                      </a:r>
                      <a:r>
                        <a:rPr kumimoji="0" lang="hu-H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, 2007 Május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91473" marR="91473" marT="45710" marB="4571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4267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 diákok több, mint fele számolt be róla, hogy megütötték, megverték,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63%</a:t>
                      </a: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2997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megzsarolták, megfélemlítették,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64%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2997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csúfolták, gúnynevekkel illették,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71%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2997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csőbe húzták, átverték őket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68%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2997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hazugságokat terjesztettek róluk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72%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29974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NEMÜK SZERINT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7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nő 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60%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2997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férfi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67%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29974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ISKOLATÍPUS SZERINT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 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7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Az állami iskolákban a diákok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70% </a:t>
                      </a:r>
                      <a:r>
                        <a:rPr kumimoji="0" lang="hu-H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-a</a:t>
                      </a: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 élte át a zaklatás valamilyen formáját.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2997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 magániskolákban a diákok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60% </a:t>
                      </a:r>
                      <a:r>
                        <a:rPr kumimoji="0" lang="hu-H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-a</a:t>
                      </a: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 élt át valamilyen zaklatást.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29974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KOR SZERINT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7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Nála idősebb zaklatta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30% 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2997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Nála fiatalabb bántalmazta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10% 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  <p:sp>
        <p:nvSpPr>
          <p:cNvPr id="44085" name="Rectangle 4"/>
          <p:cNvSpPr>
            <a:spLocks noChangeArrowheads="1"/>
          </p:cNvSpPr>
          <p:nvPr/>
        </p:nvSpPr>
        <p:spPr bwMode="auto">
          <a:xfrm>
            <a:off x="1079500" y="6996113"/>
            <a:ext cx="79200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400" dirty="0" smtClean="0">
                <a:latin typeface="+mj-lt"/>
              </a:rPr>
              <a:t>http://www.awcfs.org/new/index.php/features/education/238-bullying-in-kenyan-schools-higher-than-world-rate#sthash.o4JlnMqQ.dpuf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6713"/>
            <a:ext cx="10150475" cy="1620837"/>
          </a:xfrm>
        </p:spPr>
        <p:txBody>
          <a:bodyPr/>
          <a:lstStyle/>
          <a:p>
            <a:pPr algn="ctr">
              <a:defRPr/>
            </a:pPr>
            <a:r>
              <a:rPr lang="hu-HU" altLang="en-US" sz="4000" b="0" i="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MIT MONDANAK A STATISZTIKÁK A </a:t>
            </a:r>
            <a:r>
              <a:rPr lang="en-US" altLang="en-US" sz="4000" b="0" i="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hu-HU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ZAKLATÁSRÓL</a:t>
            </a:r>
            <a:r>
              <a:rPr lang="en-US" altLang="en-US" sz="4000" i="0" dirty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?</a:t>
            </a: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Placeholder 6" descr="USA-statistics.jpg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56519"/>
            <a:ext cx="10150475" cy="59832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837" y="1585120"/>
            <a:ext cx="6400799" cy="304799"/>
          </a:xfrm>
        </p:spPr>
        <p:txBody>
          <a:bodyPr/>
          <a:lstStyle/>
          <a:p>
            <a:pPr>
              <a:defRPr/>
            </a:pPr>
            <a:r>
              <a:rPr lang="hu-HU" i="0" dirty="0" smtClean="0"/>
              <a:t>A </a:t>
            </a:r>
            <a:r>
              <a:rPr lang="en-US" i="0" dirty="0" smtClean="0"/>
              <a:t>Harvard School of Health </a:t>
            </a:r>
            <a:r>
              <a:rPr lang="hu-HU" i="0" dirty="0" smtClean="0"/>
              <a:t>2011 évi tanulmánya</a:t>
            </a:r>
            <a:endParaRPr lang="en-US" i="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1625"/>
            <a:ext cx="10150475" cy="1741488"/>
          </a:xfrm>
        </p:spPr>
        <p:txBody>
          <a:bodyPr/>
          <a:lstStyle/>
          <a:p>
            <a:pPr algn="ctr">
              <a:defRPr/>
            </a:pPr>
            <a:r>
              <a:rPr lang="hu-HU" altLang="en-US" sz="40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KIKBŐL ÁLL MAJD </a:t>
            </a:r>
            <a:r>
              <a:rPr lang="en-US" altLang="en-US" sz="4000" b="0" i="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/>
            </a:r>
            <a:br>
              <a:rPr lang="en-US" altLang="en-US" sz="4000" b="0" i="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</a:br>
            <a:r>
              <a:rPr lang="hu-HU" altLang="en-US" sz="4000" i="0" dirty="0" smtClean="0">
                <a:solidFill>
                  <a:srgbClr val="FFFF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A JÖVŐ EGYHÁZA</a:t>
            </a:r>
            <a:r>
              <a:rPr lang="en-US" altLang="en-US" sz="4000" i="0" dirty="0" smtClean="0">
                <a:solidFill>
                  <a:srgbClr val="FFFF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?</a:t>
            </a:r>
            <a:r>
              <a:rPr lang="en-US" altLang="en-US" i="0" dirty="0">
                <a:solidFill>
                  <a:srgbClr val="FFFF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/>
            </a:r>
            <a:br>
              <a:rPr lang="en-US" altLang="en-US" i="0" dirty="0">
                <a:solidFill>
                  <a:srgbClr val="FFFF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</a:br>
            <a:endParaRPr lang="en-US" dirty="0"/>
          </a:p>
        </p:txBody>
      </p:sp>
      <p:sp>
        <p:nvSpPr>
          <p:cNvPr id="47107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437" y="2208213"/>
            <a:ext cx="4495801" cy="5853906"/>
          </a:xfrm>
        </p:spPr>
        <p:txBody>
          <a:bodyPr/>
          <a:lstStyle/>
          <a:p>
            <a:r>
              <a:rPr lang="hu-HU" sz="3200" dirty="0"/>
              <a:t>Kik lesznek a holnap gyülekezetének tagjai? </a:t>
            </a:r>
            <a:endParaRPr lang="en-US" altLang="pt-BR" sz="3200" b="1" dirty="0">
              <a:solidFill>
                <a:srgbClr val="C00000"/>
              </a:solidFill>
              <a:latin typeface="Calibri" charset="0"/>
              <a:ea typeface="MS PGothic" charset="-128"/>
              <a:cs typeface="ＭＳ Ｐゴシック" charset="-128"/>
            </a:endParaRPr>
          </a:p>
          <a:p>
            <a:pPr>
              <a:defRPr/>
            </a:pPr>
            <a:r>
              <a:rPr lang="hu-HU" altLang="pt-BR" sz="3200" b="1" dirty="0" smtClean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MS PGothic" charset="-128"/>
                <a:cs typeface="ＭＳ Ｐゴシック" charset="-128"/>
              </a:rPr>
              <a:t>Felelősségünk e létező problémával szemben nagyon is valóságos! </a:t>
            </a:r>
            <a:endParaRPr lang="hu-HU" altLang="pt-BR" sz="3200" b="1" dirty="0" smtClean="0">
              <a:latin typeface="Calibri" charset="0"/>
              <a:ea typeface="MS PGothic" charset="-128"/>
              <a:cs typeface="ＭＳ Ｐゴシック" charset="-128"/>
            </a:endParaRPr>
          </a:p>
          <a:p>
            <a:pPr>
              <a:defRPr/>
            </a:pPr>
            <a:r>
              <a:rPr lang="hu-HU" altLang="pt-BR" sz="3200" b="1" dirty="0" smtClean="0">
                <a:latin typeface="Calibri" charset="0"/>
                <a:ea typeface="MS PGothic" charset="-128"/>
                <a:cs typeface="ＭＳ Ｐゴシック" charset="-128"/>
              </a:rPr>
              <a:t>MI A MI SZEREPÜNK </a:t>
            </a:r>
            <a:r>
              <a:rPr lang="en-US" altLang="pt-BR" sz="3200" b="1" dirty="0" smtClean="0">
                <a:latin typeface="Calibri" charset="0"/>
                <a:ea typeface="MS PGothic" charset="-128"/>
                <a:cs typeface="ＭＳ Ｐゴシック" charset="-128"/>
              </a:rPr>
              <a:t> </a:t>
            </a:r>
            <a:r>
              <a:rPr lang="hu-HU" altLang="pt-BR" sz="3200" b="1" dirty="0" smtClean="0">
                <a:latin typeface="Calibri" charset="0"/>
                <a:ea typeface="MS PGothic" charset="-128"/>
                <a:cs typeface="ＭＳ Ｐゴシック" charset="-128"/>
              </a:rPr>
              <a:t>       </a:t>
            </a:r>
            <a:r>
              <a:rPr lang="hu-HU" altLang="pt-BR" sz="3200" dirty="0" smtClean="0">
                <a:latin typeface="Calibri" charset="0"/>
                <a:ea typeface="MS PGothic" charset="-128"/>
                <a:cs typeface="ＭＳ Ｐゴシック" charset="-128"/>
              </a:rPr>
              <a:t>a</a:t>
            </a:r>
            <a:r>
              <a:rPr lang="en-US" altLang="pt-BR" sz="3200" dirty="0" smtClean="0">
                <a:latin typeface="Calibri" charset="0"/>
                <a:ea typeface="MS PGothic" charset="-128"/>
                <a:cs typeface="ＭＳ Ｐゴシック" charset="-128"/>
              </a:rPr>
              <a:t>  </a:t>
            </a:r>
            <a:r>
              <a:rPr lang="hu-HU" altLang="pt-BR" sz="3200" b="1" dirty="0" smtClean="0">
                <a:solidFill>
                  <a:srgbClr val="FF0066"/>
                </a:solidFill>
                <a:latin typeface="Calibri" charset="0"/>
                <a:ea typeface="MS PGothic" charset="-128"/>
                <a:cs typeface="ＭＳ Ｐゴシック" charset="-128"/>
              </a:rPr>
              <a:t>bántalmazás és zaklatás-mentes </a:t>
            </a:r>
            <a:r>
              <a:rPr lang="hu-HU" altLang="pt-BR" sz="3200" dirty="0" smtClean="0">
                <a:latin typeface="Calibri" charset="0"/>
                <a:ea typeface="MS PGothic" charset="-128"/>
                <a:cs typeface="ＭＳ Ｐゴシック" charset="-128"/>
              </a:rPr>
              <a:t>környezet kialakításában? </a:t>
            </a:r>
            <a:endParaRPr lang="en-US" altLang="pt-BR" sz="3200" dirty="0">
              <a:latin typeface="Calibri" charset="0"/>
              <a:ea typeface="MS PGothic" charset="-128"/>
              <a:cs typeface="ＭＳ Ｐゴシック" charset="-128"/>
            </a:endParaRPr>
          </a:p>
          <a:p>
            <a:pPr>
              <a:defRPr/>
            </a:pPr>
            <a:endParaRPr lang="en-US" altLang="pt-BR" sz="3200" dirty="0">
              <a:latin typeface="Calibri" charset="0"/>
              <a:ea typeface="MS PGothic" charset="-128"/>
              <a:cs typeface="ＭＳ Ｐゴシック" charset="-128"/>
            </a:endParaRPr>
          </a:p>
          <a:p>
            <a:pPr>
              <a:defRPr/>
            </a:pPr>
            <a:endParaRPr lang="en-US" altLang="pt-BR" sz="3200" dirty="0">
              <a:latin typeface="Calibri" charset="0"/>
              <a:ea typeface="MS PGothic" charset="-128"/>
              <a:cs typeface="ＭＳ Ｐゴシック" charset="-128"/>
            </a:endParaRPr>
          </a:p>
          <a:p>
            <a:pPr>
              <a:defRPr/>
            </a:pPr>
            <a:endParaRPr lang="en-US" altLang="pt-BR" sz="3200" dirty="0">
              <a:latin typeface="Calibri" charset="0"/>
              <a:ea typeface="MS PGothic" charset="-128"/>
              <a:cs typeface="ＭＳ Ｐゴシック" charset="-128"/>
            </a:endParaRPr>
          </a:p>
          <a:p>
            <a:pPr>
              <a:defRPr/>
            </a:pPr>
            <a:endParaRPr lang="en-US" altLang="pt-BR" sz="3200" dirty="0">
              <a:latin typeface="Calibri" charset="0"/>
              <a:ea typeface="MS PGothic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7368" y="2385646"/>
            <a:ext cx="3611669" cy="4838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>
          <a:xfrm>
            <a:off x="-19050" y="428625"/>
            <a:ext cx="10150475" cy="1385888"/>
          </a:xfrm>
        </p:spPr>
        <p:txBody>
          <a:bodyPr/>
          <a:lstStyle/>
          <a:p>
            <a:pPr algn="ctr"/>
            <a:r>
              <a:rPr lang="en-US" altLang="en-US" sz="40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AMIT A SZÜLŐK, TANÁROK ÉS </a:t>
            </a:r>
            <a:r>
              <a:rPr lang="en-US" altLang="en-US" sz="4000" dirty="0">
                <a:solidFill>
                  <a:srgbClr val="FFFF00"/>
                </a:solidFill>
                <a:latin typeface="Avenir Next" charset="0"/>
                <a:ea typeface="Avenir Next" charset="0"/>
                <a:cs typeface="Avenir Next" charset="0"/>
              </a:rPr>
              <a:t>GYÜLEKEZETI VEZETŐK </a:t>
            </a:r>
            <a:r>
              <a:rPr lang="en-US" altLang="en-US" sz="40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TEHETNEK: </a:t>
            </a:r>
            <a:endParaRPr lang="en-US" altLang="x-none" sz="4000" dirty="0">
              <a:solidFill>
                <a:srgbClr val="F7F7F7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968750" y="2500313"/>
            <a:ext cx="5673725" cy="4491037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Font typeface="Arial" charset="0"/>
              <a:buNone/>
            </a:pPr>
            <a:r>
              <a:rPr lang="hu-HU" altLang="en-US" sz="2400" b="1" dirty="0" smtClean="0">
                <a:ea typeface="MS PGothic" charset="-128"/>
              </a:rPr>
              <a:t>Az adventista otthon </a:t>
            </a:r>
          </a:p>
          <a:p>
            <a:pPr marL="0" indent="0" algn="ctr">
              <a:spcBef>
                <a:spcPts val="1200"/>
              </a:spcBef>
              <a:buFont typeface="Arial" charset="0"/>
              <a:buNone/>
            </a:pPr>
            <a:r>
              <a:rPr lang="hu-HU" sz="2400" dirty="0" smtClean="0"/>
              <a:t>„</a:t>
            </a:r>
            <a:r>
              <a:rPr lang="hu-HU" sz="2400" dirty="0"/>
              <a:t>Az adventista otthon olyan hely, ahol a Hetednapi Adventista elveket megélik, tanítják és gyakorolják, ahol a keresztény apák és anyák Krisztus megbízatásából kereszténnyé nevelik családtagjaikat. E feladat helyes gyakorlásához minden fellelhető segítséget igénybe vesznek.” </a:t>
            </a:r>
          </a:p>
          <a:p>
            <a:pPr marL="0" indent="0" algn="ctr">
              <a:spcBef>
                <a:spcPts val="1200"/>
              </a:spcBef>
              <a:buFont typeface="Arial" charset="0"/>
              <a:buNone/>
            </a:pPr>
            <a:r>
              <a:rPr lang="en-US" altLang="en-US" sz="2400" i="1" dirty="0" smtClean="0">
                <a:ea typeface="MS PGothic" charset="-128"/>
              </a:rPr>
              <a:t>Ellen </a:t>
            </a:r>
            <a:r>
              <a:rPr lang="en-US" altLang="en-US" sz="2400" i="1" dirty="0">
                <a:ea typeface="MS PGothic" charset="-128"/>
              </a:rPr>
              <a:t>G. </a:t>
            </a:r>
            <a:r>
              <a:rPr lang="en-US" altLang="en-US" sz="2400" i="1" dirty="0" smtClean="0">
                <a:ea typeface="MS PGothic" charset="-128"/>
              </a:rPr>
              <a:t>White</a:t>
            </a:r>
            <a:r>
              <a:rPr lang="hu-HU" altLang="en-US" sz="2400" i="1" dirty="0" smtClean="0">
                <a:ea typeface="MS PGothic" charset="-128"/>
              </a:rPr>
              <a:t>: Boldog otthon </a:t>
            </a:r>
            <a:r>
              <a:rPr lang="en-US" altLang="en-US" sz="2400" dirty="0" smtClean="0">
                <a:ea typeface="MS PGothic" charset="-128"/>
              </a:rPr>
              <a:t>5.</a:t>
            </a:r>
            <a:r>
              <a:rPr lang="hu-HU" altLang="en-US" sz="2400" dirty="0" smtClean="0">
                <a:ea typeface="MS PGothic" charset="-128"/>
              </a:rPr>
              <a:t>o. </a:t>
            </a:r>
            <a:endParaRPr lang="en-US" altLang="en-US" sz="2400" dirty="0">
              <a:ea typeface="MS PGothic" charset="-128"/>
            </a:endParaRPr>
          </a:p>
        </p:txBody>
      </p:sp>
      <p:sp>
        <p:nvSpPr>
          <p:cNvPr id="48132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2608263"/>
            <a:ext cx="3338513" cy="4383087"/>
          </a:xfrm>
        </p:spPr>
        <p:txBody>
          <a:bodyPr/>
          <a:lstStyle/>
          <a:p>
            <a:r>
              <a:rPr lang="hu-HU" sz="2800" dirty="0"/>
              <a:t>Rendkívül fontos a</a:t>
            </a:r>
            <a:r>
              <a:rPr lang="hu-HU" sz="2800" b="1" dirty="0"/>
              <a:t> </a:t>
            </a:r>
            <a:r>
              <a:rPr lang="hu-HU" sz="2800" b="1" dirty="0">
                <a:solidFill>
                  <a:srgbClr val="000099"/>
                </a:solidFill>
              </a:rPr>
              <a:t>TUDATOSSÁG. </a:t>
            </a:r>
            <a:endParaRPr lang="hu-HU" sz="280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2800" dirty="0">
              <a:ea typeface="MS PGothic" charset="-128"/>
            </a:endParaRPr>
          </a:p>
          <a:p>
            <a:r>
              <a:rPr lang="hu-HU" sz="2800" dirty="0"/>
              <a:t>A bántalmazásra </a:t>
            </a:r>
            <a:r>
              <a:rPr lang="hu-HU" sz="2800" b="1" dirty="0">
                <a:solidFill>
                  <a:srgbClr val="000099"/>
                </a:solidFill>
              </a:rPr>
              <a:t>PREVENTÍV</a:t>
            </a:r>
            <a:r>
              <a:rPr lang="hu-HU" sz="2800" dirty="0"/>
              <a:t> és </a:t>
            </a:r>
            <a:r>
              <a:rPr lang="hu-HU" sz="2800" b="1" dirty="0">
                <a:solidFill>
                  <a:srgbClr val="000099"/>
                </a:solidFill>
              </a:rPr>
              <a:t>PROAKTÍV</a:t>
            </a:r>
            <a:r>
              <a:rPr lang="hu-HU" sz="2800" b="1" dirty="0"/>
              <a:t> </a:t>
            </a:r>
            <a:r>
              <a:rPr lang="hu-HU" sz="2800" dirty="0"/>
              <a:t>módon kell </a:t>
            </a:r>
            <a:r>
              <a:rPr lang="hu-HU" sz="2800" dirty="0" smtClean="0"/>
              <a:t>reagálnunk.</a:t>
            </a:r>
            <a:endParaRPr lang="hu-HU" sz="28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0" y="301625"/>
            <a:ext cx="10148888" cy="1512888"/>
          </a:xfrm>
        </p:spPr>
        <p:txBody>
          <a:bodyPr/>
          <a:lstStyle/>
          <a:p>
            <a:pPr algn="ctr"/>
            <a:r>
              <a:rPr lang="en-US" altLang="en-US" sz="40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AMIT A SZÜLŐK, TANÁROK ÉS </a:t>
            </a:r>
            <a:r>
              <a:rPr lang="en-US" altLang="en-US" sz="4000" dirty="0">
                <a:solidFill>
                  <a:srgbClr val="FFFF00"/>
                </a:solidFill>
                <a:latin typeface="Avenir Next" charset="0"/>
                <a:ea typeface="Avenir Next" charset="0"/>
                <a:cs typeface="Avenir Next" charset="0"/>
              </a:rPr>
              <a:t>GYÜLEKEZETI VEZETŐK </a:t>
            </a:r>
            <a:r>
              <a:rPr lang="en-US" altLang="en-US" sz="40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TEHETNEK: </a:t>
            </a:r>
            <a:endParaRPr lang="en-US" altLang="x-none" sz="4000" dirty="0">
              <a:solidFill>
                <a:srgbClr val="F7F7F7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856037" y="2347119"/>
            <a:ext cx="5768976" cy="4937125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Font typeface="Arial" charset="0"/>
              <a:buNone/>
            </a:pPr>
            <a:r>
              <a:rPr lang="hu-HU" altLang="en-US" sz="2400" b="1" dirty="0" smtClean="0">
                <a:ea typeface="MS PGothic" charset="-128"/>
              </a:rPr>
              <a:t>Az adventista otthon</a:t>
            </a:r>
          </a:p>
          <a:p>
            <a:pPr marL="0" indent="0" algn="ctr">
              <a:spcBef>
                <a:spcPts val="1200"/>
              </a:spcBef>
              <a:buFont typeface="Arial" charset="0"/>
              <a:buNone/>
            </a:pPr>
            <a:r>
              <a:rPr lang="hu-HU" sz="2400" dirty="0" smtClean="0"/>
              <a:t>„E </a:t>
            </a:r>
            <a:r>
              <a:rPr lang="hu-HU" sz="2400" dirty="0"/>
              <a:t>művében Ellen White a családi otthon minden területével foglalkozik és határozott, gyakorlati tanácsokat ad sok olyan probléma megoldására, melyek a mai felelősen hozzáálló szülőket is érintik és </a:t>
            </a:r>
            <a:r>
              <a:rPr lang="hu-HU" sz="2400" dirty="0" smtClean="0"/>
              <a:t>aggaszthatják.</a:t>
            </a:r>
          </a:p>
          <a:p>
            <a:pPr marL="0" indent="0" algn="ctr">
              <a:spcBef>
                <a:spcPts val="1200"/>
              </a:spcBef>
              <a:buFont typeface="Arial" charset="0"/>
              <a:buNone/>
            </a:pPr>
            <a:r>
              <a:rPr lang="hu-HU" sz="2400" dirty="0" smtClean="0"/>
              <a:t>Halála </a:t>
            </a:r>
            <a:r>
              <a:rPr lang="hu-HU" sz="2400" dirty="0"/>
              <a:t>előtt kifejezte vágyát egy keresztény szülőknek szóló könyv megalkotására, melyben kifejti az anya, a szülők kötelességét, gyermekeikre gyakorolt befolyásuk felelősségét.”</a:t>
            </a:r>
          </a:p>
          <a:p>
            <a:pPr marL="0" indent="0" algn="ctr">
              <a:spcBef>
                <a:spcPts val="1200"/>
              </a:spcBef>
              <a:buFont typeface="Arial" charset="0"/>
              <a:buNone/>
            </a:pPr>
            <a:r>
              <a:rPr lang="hu-HU" altLang="en-US" sz="2400" i="1" dirty="0" smtClean="0">
                <a:ea typeface="MS PGothic" charset="-128"/>
              </a:rPr>
              <a:t>Boldog otthon </a:t>
            </a:r>
            <a:r>
              <a:rPr lang="en-US" altLang="en-US" sz="2400" dirty="0" smtClean="0">
                <a:ea typeface="MS PGothic" charset="-128"/>
              </a:rPr>
              <a:t>5.</a:t>
            </a:r>
            <a:r>
              <a:rPr lang="hu-HU" altLang="en-US" sz="2400" dirty="0" smtClean="0">
                <a:ea typeface="MS PGothic" charset="-128"/>
              </a:rPr>
              <a:t>o.</a:t>
            </a:r>
            <a:endParaRPr lang="en-US" altLang="en-US" sz="2400" dirty="0">
              <a:ea typeface="MS PGothic" charset="-128"/>
            </a:endParaRPr>
          </a:p>
        </p:txBody>
      </p:sp>
      <p:sp>
        <p:nvSpPr>
          <p:cNvPr id="50180" name="Text Placeholder 3"/>
          <p:cNvSpPr>
            <a:spLocks noGrp="1"/>
          </p:cNvSpPr>
          <p:nvPr>
            <p:ph type="body" sz="half" idx="2"/>
          </p:nvPr>
        </p:nvSpPr>
        <p:spPr>
          <a:xfrm>
            <a:off x="350838" y="2660650"/>
            <a:ext cx="3338512" cy="3273425"/>
          </a:xfrm>
        </p:spPr>
        <p:txBody>
          <a:bodyPr/>
          <a:lstStyle/>
          <a:p>
            <a:r>
              <a:rPr lang="hu-HU" sz="2800" dirty="0"/>
              <a:t>Rendkívül fontos a</a:t>
            </a:r>
            <a:r>
              <a:rPr lang="hu-HU" sz="2800" b="1" dirty="0"/>
              <a:t> </a:t>
            </a:r>
            <a:r>
              <a:rPr lang="hu-HU" sz="2800" b="1" dirty="0">
                <a:solidFill>
                  <a:srgbClr val="000099"/>
                </a:solidFill>
              </a:rPr>
              <a:t>TUDATOSSÁG. </a:t>
            </a:r>
            <a:endParaRPr lang="hu-HU" sz="280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2800" dirty="0">
              <a:ea typeface="MS PGothic" charset="-128"/>
            </a:endParaRPr>
          </a:p>
          <a:p>
            <a:r>
              <a:rPr lang="hu-HU" sz="2800" dirty="0"/>
              <a:t>A bántalmazásra </a:t>
            </a:r>
            <a:r>
              <a:rPr lang="hu-HU" sz="2800" b="1" dirty="0">
                <a:solidFill>
                  <a:srgbClr val="000099"/>
                </a:solidFill>
              </a:rPr>
              <a:t>PREVENTÍV</a:t>
            </a:r>
            <a:r>
              <a:rPr lang="hu-HU" sz="2800" dirty="0"/>
              <a:t> és </a:t>
            </a:r>
            <a:r>
              <a:rPr lang="hu-HU" sz="2800" b="1" dirty="0">
                <a:solidFill>
                  <a:srgbClr val="000099"/>
                </a:solidFill>
              </a:rPr>
              <a:t>PROAKTÍV</a:t>
            </a:r>
            <a:r>
              <a:rPr lang="hu-HU" sz="2800" b="1" dirty="0"/>
              <a:t> </a:t>
            </a:r>
            <a:r>
              <a:rPr lang="hu-HU" sz="2800" dirty="0"/>
              <a:t>módon kell reagálnunk.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0" y="301625"/>
            <a:ext cx="10150475" cy="1436688"/>
          </a:xfrm>
        </p:spPr>
        <p:txBody>
          <a:bodyPr/>
          <a:lstStyle/>
          <a:p>
            <a:pPr algn="ctr"/>
            <a:r>
              <a:rPr lang="en-US" altLang="en-US" sz="40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AMIT A SZÜLŐK, TANÁROK ÉS </a:t>
            </a:r>
            <a:r>
              <a:rPr lang="en-US" altLang="en-US" sz="4000" dirty="0">
                <a:solidFill>
                  <a:srgbClr val="FFFF00"/>
                </a:solidFill>
                <a:latin typeface="Avenir Next" charset="0"/>
                <a:ea typeface="Avenir Next" charset="0"/>
                <a:cs typeface="Avenir Next" charset="0"/>
              </a:rPr>
              <a:t>GYÜLEKEZETI VEZETŐK </a:t>
            </a:r>
            <a:r>
              <a:rPr lang="en-US" altLang="en-US" sz="40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TEHETNEK: </a:t>
            </a:r>
            <a:endParaRPr lang="en-US" altLang="x-none" sz="4000" b="0" dirty="0">
              <a:solidFill>
                <a:srgbClr val="F7F7F7"/>
              </a:solidFill>
              <a:ea typeface="MS PGothic" charset="-128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3968750" y="2728913"/>
            <a:ext cx="5673725" cy="40513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en-US" sz="2400" b="1" dirty="0" smtClean="0">
                <a:ea typeface="MS PGothic" charset="-128"/>
              </a:rPr>
              <a:t>The Adventist Home</a:t>
            </a:r>
            <a:br>
              <a:rPr lang="en-US" altLang="en-US" sz="2400" b="1" dirty="0" smtClean="0">
                <a:ea typeface="MS PGothic" charset="-128"/>
              </a:rPr>
            </a:br>
            <a:endParaRPr lang="en-US" altLang="en-US" sz="2400" b="1" dirty="0">
              <a:ea typeface="MS PGothic" charset="-128"/>
            </a:endParaRPr>
          </a:p>
          <a:p>
            <a:r>
              <a:rPr lang="hu-HU" sz="2400" dirty="0"/>
              <a:t>„A </a:t>
            </a:r>
            <a:r>
              <a:rPr lang="hu-HU" sz="2400" b="1" dirty="0"/>
              <a:t>Boldog otthon</a:t>
            </a:r>
            <a:r>
              <a:rPr lang="hu-HU" sz="2400" dirty="0"/>
              <a:t> című könyv az elfoglalt szülők kézikönyve, mely ideális mintát ad arra, milyen lehet, és milyenné kell egy családi otthonnak lennie</a:t>
            </a:r>
            <a:r>
              <a:rPr lang="hu-HU" sz="2400" i="1" dirty="0"/>
              <a:t>.”   </a:t>
            </a:r>
            <a:r>
              <a:rPr lang="hu-HU" sz="2400" i="1" dirty="0" smtClean="0"/>
              <a:t>(Ellen G. White: Boldog </a:t>
            </a:r>
            <a:r>
              <a:rPr lang="hu-HU" sz="2400" i="1" dirty="0"/>
              <a:t>otthon 5. o.) </a:t>
            </a:r>
            <a:endParaRPr lang="hu-HU" sz="2400" dirty="0"/>
          </a:p>
        </p:txBody>
      </p:sp>
      <p:sp>
        <p:nvSpPr>
          <p:cNvPr id="5120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2760663"/>
            <a:ext cx="3338513" cy="4019550"/>
          </a:xfrm>
        </p:spPr>
        <p:txBody>
          <a:bodyPr/>
          <a:lstStyle/>
          <a:p>
            <a:r>
              <a:rPr lang="hu-HU" sz="2800" dirty="0"/>
              <a:t>Rendkívül fontos a</a:t>
            </a:r>
            <a:r>
              <a:rPr lang="hu-HU" sz="2800" b="1" dirty="0"/>
              <a:t> </a:t>
            </a:r>
            <a:r>
              <a:rPr lang="hu-HU" sz="2800" b="1" dirty="0">
                <a:solidFill>
                  <a:srgbClr val="000099"/>
                </a:solidFill>
              </a:rPr>
              <a:t>TUDATOSSÁG. </a:t>
            </a:r>
            <a:endParaRPr lang="hu-HU" sz="280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2800" dirty="0">
              <a:ea typeface="MS PGothic" charset="-128"/>
            </a:endParaRPr>
          </a:p>
          <a:p>
            <a:r>
              <a:rPr lang="hu-HU" sz="2800" dirty="0"/>
              <a:t>A bántalmazásra </a:t>
            </a:r>
            <a:r>
              <a:rPr lang="hu-HU" sz="2800" b="1" dirty="0">
                <a:solidFill>
                  <a:srgbClr val="000099"/>
                </a:solidFill>
              </a:rPr>
              <a:t>PREVENTÍV</a:t>
            </a:r>
            <a:r>
              <a:rPr lang="hu-HU" sz="2800" dirty="0"/>
              <a:t> és </a:t>
            </a:r>
            <a:r>
              <a:rPr lang="hu-HU" sz="2800" b="1" dirty="0">
                <a:solidFill>
                  <a:srgbClr val="000099"/>
                </a:solidFill>
              </a:rPr>
              <a:t>PROAKTÍV</a:t>
            </a:r>
            <a:r>
              <a:rPr lang="hu-HU" sz="2800" b="1" dirty="0"/>
              <a:t> </a:t>
            </a:r>
            <a:r>
              <a:rPr lang="hu-HU" sz="2800" dirty="0"/>
              <a:t>módon kell reagálnunk.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52227" name="Text Placeholder 3"/>
          <p:cNvSpPr txBox="1">
            <a:spLocks/>
          </p:cNvSpPr>
          <p:nvPr/>
        </p:nvSpPr>
        <p:spPr bwMode="auto">
          <a:xfrm>
            <a:off x="503238" y="1966913"/>
            <a:ext cx="396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823913" indent="-31750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266825" indent="-252413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773238" indent="-252413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281238" indent="-2540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7384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31956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6528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41100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Tx/>
              <a:buNone/>
            </a:pPr>
            <a:endParaRPr lang="en-US" altLang="pt-BR"/>
          </a:p>
          <a:p>
            <a:endParaRPr lang="en-US" altLang="pt-BR"/>
          </a:p>
          <a:p>
            <a:endParaRPr lang="en-US" altLang="pt-BR"/>
          </a:p>
          <a:p>
            <a:endParaRPr lang="en-US" alt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1488" y="3067050"/>
            <a:ext cx="948055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23850" indent="-3429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u-HU" sz="2800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Ha a hazaérkező gyermek ruházata megrongálódott, vagy hiányos, eltűnt a pénze, bőrén zúzódások, karcolások látszanak. </a:t>
            </a:r>
            <a:endParaRPr lang="hu-H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u-HU" sz="2800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Minden ok nélkül gondjai vannak a házi feladat elkészítésével. </a:t>
            </a:r>
            <a:endParaRPr lang="hu-H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u-HU" sz="2800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A megszokottól eltérő útvonalon jár iskolába és hazafelé. </a:t>
            </a:r>
            <a:endParaRPr lang="hu-H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Ingerlékeny, könnyen elveszíti önuralmát, különösen érzelmei felett.</a:t>
            </a:r>
            <a:endParaRPr lang="en-US" altLang="en-US" sz="2800" dirty="0"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1375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hu-HU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A ZAKLATÁS </a:t>
            </a:r>
            <a:r>
              <a:rPr lang="hu-HU" altLang="en-US" sz="40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LEHETSÉGES </a:t>
            </a:r>
            <a:r>
              <a:rPr lang="hu-HU" altLang="en-US" sz="400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JELEI</a:t>
            </a:r>
            <a:r>
              <a:rPr lang="en-US" altLang="en-US" sz="40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 </a:t>
            </a:r>
            <a:endParaRPr lang="en-US" sz="4000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822325" y="2576513"/>
            <a:ext cx="86725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823913" indent="-31750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266825" indent="-252413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773238" indent="-252413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281238" indent="-2540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7384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31956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6528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41100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3200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Magányosság, boldogtalanság és félelem érzése. </a:t>
            </a:r>
            <a:endParaRPr lang="hu-HU" sz="3200" dirty="0"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3200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Nem érzi magát biztonságban. </a:t>
            </a:r>
            <a:endParaRPr lang="hu-HU" sz="3200" dirty="0"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3200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Úgy érzi, valami baj van vele. </a:t>
            </a:r>
            <a:endParaRPr lang="hu-HU" sz="3200" dirty="0"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3200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Elveszíti a bizalmát. </a:t>
            </a:r>
            <a:endParaRPr lang="hu-HU" sz="3200" dirty="0"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3200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Előfordulhat, hogy nem akar iskolába menni. </a:t>
            </a:r>
            <a:endParaRPr lang="hu-HU" sz="3200" dirty="0"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3200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Megbetegedhet. </a:t>
            </a:r>
            <a:endParaRPr lang="hu-HU" sz="3200" dirty="0"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en-US" altLang="pt-BR" sz="3200" dirty="0">
              <a:latin typeface="Calibri" charset="0"/>
            </a:endParaRPr>
          </a:p>
        </p:txBody>
      </p:sp>
      <p:sp>
        <p:nvSpPr>
          <p:cNvPr id="53252" name="Title 1"/>
          <p:cNvSpPr>
            <a:spLocks noGrp="1"/>
          </p:cNvSpPr>
          <p:nvPr>
            <p:ph type="title"/>
          </p:nvPr>
        </p:nvSpPr>
        <p:spPr>
          <a:xfrm>
            <a:off x="0" y="365919"/>
            <a:ext cx="10150475" cy="1524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hu-HU" altLang="en-US" sz="4000" i="0" dirty="0" smtClean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A ZAKLATÁS </a:t>
            </a:r>
            <a:r>
              <a:rPr lang="hu-HU" altLang="en-US" sz="400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KÖVETKEZMÉNYEI </a:t>
            </a:r>
            <a:r>
              <a:rPr lang="hu-HU" altLang="en-US" sz="40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AZ ÁLDOZAT ÉLETÉBEN</a:t>
            </a:r>
            <a:endParaRPr lang="en-US" altLang="en-US" sz="4000" b="0" i="0" dirty="0">
              <a:solidFill>
                <a:srgbClr val="FF0000"/>
              </a:solidFill>
              <a:effectLst/>
              <a:latin typeface="Avenir Next" charset="0"/>
              <a:ea typeface="Avenir Next" charset="0"/>
              <a:cs typeface="Avenir Next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33"/>
          <p:cNvSpPr>
            <a:spLocks noChangeArrowheads="1"/>
          </p:cNvSpPr>
          <p:nvPr/>
        </p:nvSpPr>
        <p:spPr bwMode="auto">
          <a:xfrm>
            <a:off x="3741738" y="4568825"/>
            <a:ext cx="6416675" cy="584200"/>
          </a:xfrm>
          <a:prstGeom prst="rect">
            <a:avLst/>
          </a:prstGeom>
          <a:solidFill>
            <a:srgbClr val="D2D2F4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defRPr/>
            </a:pPr>
            <a:endParaRPr lang="pt-BR" altLang="x-none" smtClean="0"/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3733800" y="5545138"/>
            <a:ext cx="6416675" cy="584200"/>
          </a:xfrm>
          <a:prstGeom prst="rect">
            <a:avLst/>
          </a:prstGeom>
          <a:solidFill>
            <a:srgbClr val="D2D2F4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defRPr/>
            </a:pPr>
            <a:endParaRPr lang="pt-BR" altLang="x-none" smtClean="0"/>
          </a:p>
        </p:txBody>
      </p:sp>
      <p:sp>
        <p:nvSpPr>
          <p:cNvPr id="36" name="Retângulo 35"/>
          <p:cNvSpPr>
            <a:spLocks noChangeArrowheads="1"/>
          </p:cNvSpPr>
          <p:nvPr/>
        </p:nvSpPr>
        <p:spPr bwMode="auto">
          <a:xfrm>
            <a:off x="3733800" y="6424613"/>
            <a:ext cx="6416675" cy="584200"/>
          </a:xfrm>
          <a:prstGeom prst="rect">
            <a:avLst/>
          </a:prstGeom>
          <a:solidFill>
            <a:srgbClr val="D2D2F4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defRPr/>
            </a:pPr>
            <a:endParaRPr lang="pt-BR" altLang="x-none" smtClean="0"/>
          </a:p>
        </p:txBody>
      </p:sp>
      <p:sp>
        <p:nvSpPr>
          <p:cNvPr id="29" name="Retângulo 28"/>
          <p:cNvSpPr>
            <a:spLocks noChangeArrowheads="1"/>
          </p:cNvSpPr>
          <p:nvPr/>
        </p:nvSpPr>
        <p:spPr bwMode="auto">
          <a:xfrm>
            <a:off x="3733800" y="3590925"/>
            <a:ext cx="6416675" cy="584200"/>
          </a:xfrm>
          <a:prstGeom prst="rect">
            <a:avLst/>
          </a:prstGeom>
          <a:solidFill>
            <a:srgbClr val="D2D2F4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defRPr/>
            </a:pPr>
            <a:endParaRPr lang="pt-BR" altLang="x-none" smtClean="0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0" y="2628900"/>
            <a:ext cx="6065838" cy="584200"/>
          </a:xfrm>
          <a:prstGeom prst="rect">
            <a:avLst/>
          </a:prstGeom>
          <a:solidFill>
            <a:srgbClr val="2D2DB9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defRPr/>
            </a:pPr>
            <a:endParaRPr lang="pt-BR" altLang="x-none" smtClean="0"/>
          </a:p>
        </p:txBody>
      </p:sp>
      <p:sp>
        <p:nvSpPr>
          <p:cNvPr id="19463" name="TextBox 21"/>
          <p:cNvSpPr txBox="1">
            <a:spLocks noChangeArrowheads="1"/>
          </p:cNvSpPr>
          <p:nvPr/>
        </p:nvSpPr>
        <p:spPr bwMode="auto">
          <a:xfrm flipH="1">
            <a:off x="3733800" y="3635375"/>
            <a:ext cx="4578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r>
              <a:rPr lang="en-US" altLang="en-US" sz="3200" dirty="0">
                <a:latin typeface="Calibri" charset="0"/>
              </a:rPr>
              <a:t> </a:t>
            </a:r>
            <a:r>
              <a:rPr lang="hu-HU" altLang="en-US" sz="3200" dirty="0" smtClean="0">
                <a:latin typeface="Calibri" charset="0"/>
              </a:rPr>
              <a:t>MEGTÖRTÉNIK</a:t>
            </a:r>
            <a:r>
              <a:rPr lang="en-US" altLang="en-US" sz="3200" dirty="0" smtClean="0">
                <a:latin typeface="Calibri" charset="0"/>
              </a:rPr>
              <a:t>?</a:t>
            </a:r>
            <a:endParaRPr lang="en-US" altLang="en-US" sz="3200" dirty="0">
              <a:latin typeface="Calibri" charset="0"/>
            </a:endParaRPr>
          </a:p>
        </p:txBody>
      </p:sp>
      <p:sp>
        <p:nvSpPr>
          <p:cNvPr id="19464" name="TextBox 26"/>
          <p:cNvSpPr txBox="1">
            <a:spLocks noChangeArrowheads="1"/>
          </p:cNvSpPr>
          <p:nvPr/>
        </p:nvSpPr>
        <p:spPr bwMode="auto">
          <a:xfrm flipH="1">
            <a:off x="-19050" y="2628901"/>
            <a:ext cx="5627687" cy="64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r>
              <a:rPr lang="hu-HU" altLang="pt-BR" sz="3600" b="1" dirty="0" smtClean="0">
                <a:solidFill>
                  <a:schemeClr val="bg1"/>
                </a:solidFill>
                <a:latin typeface="Calibri" charset="0"/>
              </a:rPr>
              <a:t>VAJON LÉTEZŐ PROBLÉMA?</a:t>
            </a:r>
            <a:r>
              <a:rPr lang="fr-FR" altLang="pt-BR" sz="3600" b="1" dirty="0" smtClean="0">
                <a:solidFill>
                  <a:schemeClr val="bg1"/>
                </a:solidFill>
                <a:latin typeface="Calibri" charset="0"/>
              </a:rPr>
              <a:t> </a:t>
            </a:r>
            <a:endParaRPr lang="fr-FR" altLang="pt-BR" sz="3600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 flipH="1">
            <a:off x="3741738" y="4629150"/>
            <a:ext cx="1993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i="1" dirty="0">
                <a:solidFill>
                  <a:srgbClr val="0027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smtClean="0">
                <a:latin typeface="Calibri" charset="0"/>
                <a:ea typeface="Calibri" charset="0"/>
                <a:cs typeface="Calibri" charset="0"/>
              </a:rPr>
              <a:t>H</a:t>
            </a:r>
            <a:r>
              <a:rPr lang="hu-HU" sz="2800" b="1" dirty="0" smtClean="0">
                <a:latin typeface="Calibri" charset="0"/>
                <a:ea typeface="Calibri" charset="0"/>
                <a:cs typeface="Calibri" charset="0"/>
              </a:rPr>
              <a:t>OL</a:t>
            </a:r>
            <a:r>
              <a:rPr lang="en-US" sz="2800" b="1" dirty="0" smtClean="0">
                <a:latin typeface="Calibri" charset="0"/>
                <a:ea typeface="Calibri" charset="0"/>
                <a:cs typeface="Calibri" charset="0"/>
              </a:rPr>
              <a:t>?</a:t>
            </a:r>
            <a:endParaRPr lang="en-US" sz="28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 flipH="1">
            <a:off x="3741738" y="5545138"/>
            <a:ext cx="2651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i="1" dirty="0">
                <a:solidFill>
                  <a:srgbClr val="0027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hu-HU" sz="2800" b="1" dirty="0" smtClean="0">
                <a:latin typeface="Calibri" charset="0"/>
                <a:ea typeface="Calibri" charset="0"/>
                <a:cs typeface="Calibri" charset="0"/>
              </a:rPr>
              <a:t>MIKOR</a:t>
            </a:r>
            <a:r>
              <a:rPr lang="en-US" sz="2800" b="1" dirty="0" smtClean="0">
                <a:latin typeface="Calibri" charset="0"/>
                <a:ea typeface="Calibri" charset="0"/>
                <a:cs typeface="Calibri" charset="0"/>
              </a:rPr>
              <a:t>?</a:t>
            </a:r>
            <a:endParaRPr lang="en-US" sz="28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 flipH="1">
            <a:off x="3741738" y="6499225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pt-BR" sz="2800" b="1" dirty="0" smtClean="0">
                <a:latin typeface="Calibri" charset="0"/>
              </a:rPr>
              <a:t> HO</a:t>
            </a:r>
            <a:r>
              <a:rPr lang="hu-HU" altLang="pt-BR" sz="2800" b="1" dirty="0" smtClean="0">
                <a:latin typeface="Calibri" charset="0"/>
              </a:rPr>
              <a:t>GYAN</a:t>
            </a:r>
            <a:r>
              <a:rPr lang="en-US" altLang="pt-BR" sz="2800" b="1" dirty="0" smtClean="0">
                <a:latin typeface="Calibri" charset="0"/>
              </a:rPr>
              <a:t>?</a:t>
            </a:r>
            <a:endParaRPr lang="fr-FR" altLang="pt-BR" sz="2800" b="1" i="1" dirty="0" smtClean="0">
              <a:solidFill>
                <a:srgbClr val="0027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-19050" y="846138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hu-HU" altLang="en-US" sz="4000" b="0" i="0" spc="30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A ZAKLATÁS  </a:t>
            </a:r>
            <a:endParaRPr lang="en-US" altLang="en-US" sz="4000" b="0" i="0" spc="300" dirty="0">
              <a:solidFill>
                <a:schemeClr val="bg1"/>
              </a:solidFill>
              <a:effectLst/>
              <a:latin typeface="Avenir Next" charset="0"/>
              <a:ea typeface="Avenir Next" charset="0"/>
              <a:cs typeface="Avenir Next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1490663" y="3086100"/>
            <a:ext cx="4194175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79413" indent="-379413"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823913" indent="-31750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266825" indent="-252413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773238" indent="-252413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281238" indent="-2540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7384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31956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6528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41100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lvl="0"/>
            <a:r>
              <a:rPr lang="hu-HU" sz="3200" dirty="0"/>
              <a:t>félénkség</a:t>
            </a:r>
          </a:p>
          <a:p>
            <a:pPr lvl="0"/>
            <a:r>
              <a:rPr lang="hu-HU" sz="3200" dirty="0"/>
              <a:t>gyomorgörcs</a:t>
            </a:r>
          </a:p>
          <a:p>
            <a:pPr lvl="0"/>
            <a:r>
              <a:rPr lang="hu-HU" sz="3200" dirty="0"/>
              <a:t>fejfájás </a:t>
            </a:r>
          </a:p>
          <a:p>
            <a:pPr lvl="0"/>
            <a:r>
              <a:rPr lang="hu-HU" sz="3200" dirty="0"/>
              <a:t>pánikrohamok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1808" y="2347119"/>
            <a:ext cx="3451029" cy="4641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0225"/>
            <a:ext cx="10150475" cy="12192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i="0" dirty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A ZAKLATÁS </a:t>
            </a:r>
            <a:r>
              <a:rPr lang="en-US" altLang="en-US" sz="3600" i="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HOSSZÚTÁVÚ </a:t>
            </a:r>
            <a:r>
              <a:rPr lang="en-US" altLang="en-US" sz="3600" b="0" i="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FIZIKAI ÉS PSZICHOLÓGIAI </a:t>
            </a:r>
            <a:r>
              <a:rPr lang="en-US" altLang="en-US" sz="36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HATÁSAI</a:t>
            </a:r>
            <a:endParaRPr lang="en-US" sz="36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1112838" y="3124200"/>
            <a:ext cx="54864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823913" indent="-31750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266825" indent="-252413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773238" indent="-252413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281238" indent="-2540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7384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31956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6528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41100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lvl="0"/>
            <a:r>
              <a:rPr lang="hu-HU" sz="3200" dirty="0"/>
              <a:t>álmatlanság </a:t>
            </a:r>
          </a:p>
          <a:p>
            <a:pPr lvl="0"/>
            <a:r>
              <a:rPr lang="hu-HU" sz="3200" dirty="0"/>
              <a:t>túl sok alvás </a:t>
            </a:r>
          </a:p>
          <a:p>
            <a:pPr lvl="0"/>
            <a:r>
              <a:rPr lang="hu-HU" sz="3200" dirty="0"/>
              <a:t>kimerültség </a:t>
            </a:r>
          </a:p>
          <a:p>
            <a:pPr lvl="0"/>
            <a:r>
              <a:rPr lang="hu-HU" sz="3200" dirty="0"/>
              <a:t>rémálmok </a:t>
            </a:r>
          </a:p>
          <a:p>
            <a:pPr>
              <a:spcBef>
                <a:spcPts val="1200"/>
              </a:spcBef>
            </a:pPr>
            <a:endParaRPr lang="en-US" altLang="pt-BR" sz="2800" dirty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1808" y="2347119"/>
            <a:ext cx="3451029" cy="4641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1338"/>
            <a:ext cx="10150475" cy="12954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i="0" dirty="0">
                <a:solidFill>
                  <a:srgbClr val="FF00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A ZAKLATÁS </a:t>
            </a:r>
            <a:r>
              <a:rPr lang="en-US" altLang="en-US" sz="3600" i="0" dirty="0">
                <a:solidFill>
                  <a:srgbClr val="FFFFFF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HOSSZÚTÁVÚ </a:t>
            </a:r>
            <a:r>
              <a:rPr lang="en-US" altLang="en-US" sz="3600" b="0" i="0" dirty="0">
                <a:solidFill>
                  <a:srgbClr val="FFFFFF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FIZIKAI ÉS PSZICHOLÓGIAI HATÁSAI</a:t>
            </a:r>
            <a:endParaRPr lang="en-US" sz="36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817" y="2424257"/>
            <a:ext cx="7208837" cy="4804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163" y="895350"/>
            <a:ext cx="10150476" cy="914400"/>
          </a:xfrm>
        </p:spPr>
        <p:txBody>
          <a:bodyPr/>
          <a:lstStyle/>
          <a:p>
            <a:pPr algn="ctr">
              <a:defRPr/>
            </a:pPr>
            <a:r>
              <a:rPr lang="hu-HU" altLang="en-US" sz="4000" i="0" dirty="0" smtClean="0">
                <a:solidFill>
                  <a:srgbClr val="F7F7F7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A MEGFÉLEMLÍTÉS </a:t>
            </a:r>
            <a:r>
              <a:rPr lang="en-US" altLang="en-US" sz="4000" i="0" dirty="0" smtClean="0">
                <a:solidFill>
                  <a:srgbClr val="FF0066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PRIMIT</a:t>
            </a:r>
            <a:r>
              <a:rPr lang="hu-HU" altLang="en-US" sz="4000" i="0" dirty="0" smtClean="0">
                <a:solidFill>
                  <a:srgbClr val="FF0066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ÍV </a:t>
            </a:r>
            <a:r>
              <a:rPr lang="hu-HU" altLang="en-US" sz="40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DOLOG</a:t>
            </a:r>
            <a:r>
              <a:rPr lang="hu-HU" altLang="en-US" sz="4000" i="0" dirty="0" smtClean="0">
                <a:solidFill>
                  <a:srgbClr val="FF0066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 </a:t>
            </a:r>
            <a:endParaRPr lang="en-US" sz="40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817" y="2423319"/>
            <a:ext cx="7208837" cy="48058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3925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en-US" altLang="en-US" sz="4000" b="0" i="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hu-HU" altLang="en-US" sz="4000" b="0" i="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MIT </a:t>
            </a:r>
            <a:r>
              <a:rPr lang="en-US" altLang="en-US" sz="4000" i="0" dirty="0" smtClean="0">
                <a:solidFill>
                  <a:srgbClr val="FF0066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A</a:t>
            </a:r>
            <a:r>
              <a:rPr lang="hu-HU" altLang="en-US" sz="4000" i="0" dirty="0" smtClean="0">
                <a:solidFill>
                  <a:srgbClr val="FF0066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 SZÜLŐK </a:t>
            </a:r>
            <a:r>
              <a:rPr lang="hu-HU" altLang="en-US" sz="4000" b="0" i="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TEHETNEK </a:t>
            </a:r>
            <a:endParaRPr lang="en-US" sz="40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/>
          <p:cNvSpPr txBox="1">
            <a:spLocks/>
          </p:cNvSpPr>
          <p:nvPr/>
        </p:nvSpPr>
        <p:spPr bwMode="auto">
          <a:xfrm>
            <a:off x="1074738" y="2500313"/>
            <a:ext cx="8001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2950" indent="-28575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hu-HU" altLang="en-US" sz="3200" b="1" dirty="0" smtClean="0">
                <a:solidFill>
                  <a:srgbClr val="000099"/>
                </a:solidFill>
                <a:latin typeface="Calibri" charset="0"/>
              </a:rPr>
              <a:t>Tegyük zaklatásmentessé otthonunkat!</a:t>
            </a:r>
            <a:r>
              <a:rPr lang="en-US" altLang="en-US" sz="3200" b="1" dirty="0" smtClean="0">
                <a:solidFill>
                  <a:srgbClr val="000099"/>
                </a:solidFill>
                <a:latin typeface="Calibri" charset="0"/>
              </a:rPr>
              <a:t> </a:t>
            </a:r>
            <a:endParaRPr lang="hu-HU" altLang="en-US" sz="3200" b="1" dirty="0" smtClean="0">
              <a:solidFill>
                <a:srgbClr val="000099"/>
              </a:solidFill>
              <a:latin typeface="Calibri" charset="0"/>
            </a:endParaRPr>
          </a:p>
          <a:p>
            <a:pPr algn="ctr">
              <a:lnSpc>
                <a:spcPct val="90000"/>
              </a:lnSpc>
              <a:spcBef>
                <a:spcPts val="1200"/>
              </a:spcBef>
              <a:buFontTx/>
              <a:buNone/>
            </a:pPr>
            <a:endParaRPr lang="hu-HU" sz="3200" b="1" dirty="0">
              <a:solidFill>
                <a:srgbClr val="000099"/>
              </a:solidFill>
              <a:latin typeface="Calibri" charset="0"/>
            </a:endParaRPr>
          </a:p>
          <a:p>
            <a:pPr algn="ctr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hu-HU" sz="2800" dirty="0" smtClean="0"/>
              <a:t>Az </a:t>
            </a:r>
            <a:r>
              <a:rPr lang="hu-HU" sz="2800" dirty="0"/>
              <a:t>iskola csupán otthonunk kiterjesztése. Ha a gyermeket otthon bántalmazzák, ő is zaklatóvá válhat az iskolában, vagy ott is bántalmazás áldozatává. Változtassunk otthoni fegyelmezési módszereinken! </a:t>
            </a:r>
            <a:r>
              <a:rPr lang="hu-HU" sz="2800" b="1" dirty="0"/>
              <a:t>Legyen otthonunk </a:t>
            </a:r>
            <a:r>
              <a:rPr lang="hu-HU" sz="2800" b="1" dirty="0">
                <a:solidFill>
                  <a:srgbClr val="FF0066"/>
                </a:solidFill>
              </a:rPr>
              <a:t>BÁNTALMAZÁS-MENTES</a:t>
            </a:r>
            <a:r>
              <a:rPr lang="hu-HU" sz="2800" b="1" dirty="0"/>
              <a:t> övezet! </a:t>
            </a:r>
            <a:endParaRPr lang="hu-HU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5813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en-US" altLang="en-US" sz="4000" b="0" i="0" dirty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hu-HU" altLang="en-US" sz="4000" b="0" i="0" dirty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MIT </a:t>
            </a:r>
            <a:r>
              <a:rPr lang="en-US" altLang="en-US" sz="4000" i="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A</a:t>
            </a:r>
            <a:r>
              <a:rPr lang="hu-HU" altLang="en-US" sz="4000" i="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 SZÜLŐK </a:t>
            </a:r>
            <a:r>
              <a:rPr lang="hu-HU" altLang="en-US" sz="4000" b="0" i="0" dirty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TEHETNEK </a:t>
            </a:r>
            <a:endParaRPr lang="en-US" sz="40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 txBox="1">
            <a:spLocks/>
          </p:cNvSpPr>
          <p:nvPr/>
        </p:nvSpPr>
        <p:spPr bwMode="auto">
          <a:xfrm>
            <a:off x="579437" y="2499519"/>
            <a:ext cx="87058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2950" indent="-28575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hu-HU" altLang="en-US" sz="3200" b="1" dirty="0">
                <a:solidFill>
                  <a:srgbClr val="000099"/>
                </a:solidFill>
                <a:latin typeface="Calibri" charset="0"/>
              </a:rPr>
              <a:t>Tegyük zaklatásmentessé otthonunkat!</a:t>
            </a:r>
            <a:r>
              <a:rPr lang="en-US" altLang="en-US" sz="3200" b="1" dirty="0">
                <a:solidFill>
                  <a:srgbClr val="000099"/>
                </a:solidFill>
                <a:latin typeface="Calibri" charset="0"/>
              </a:rPr>
              <a:t> </a:t>
            </a:r>
            <a:endParaRPr lang="hu-HU" altLang="en-US" sz="3200" b="1" dirty="0" smtClean="0">
              <a:solidFill>
                <a:srgbClr val="000099"/>
              </a:solidFill>
              <a:latin typeface="Calibri" charset="0"/>
            </a:endParaRPr>
          </a:p>
          <a:p>
            <a:pPr algn="ctr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hu-HU" sz="2800" dirty="0" smtClean="0"/>
              <a:t>A </a:t>
            </a:r>
            <a:r>
              <a:rPr lang="hu-HU" sz="2800" dirty="0"/>
              <a:t>szülők „Mindenkor gyakorolják a beszédben való tisztaságot és az igaz keresztény udvariasságot. Tanítsák meg a gyermekeket és ifjakat egymás tiszteletére, Isten és az elvek iránti hűségre. Tanítsák meg őket Isten törvénye iránti tiszteletre és engedelmességre</a:t>
            </a:r>
            <a:r>
              <a:rPr lang="hu-HU" sz="2800" dirty="0" smtClean="0"/>
              <a:t>!”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hu-HU" sz="2800" dirty="0" smtClean="0"/>
              <a:t> </a:t>
            </a:r>
            <a:r>
              <a:rPr lang="hu-HU" sz="2800" i="1" dirty="0"/>
              <a:t>(Boldog otthon </a:t>
            </a:r>
            <a:r>
              <a:rPr lang="hu-HU" sz="2800" i="1" dirty="0" smtClean="0"/>
              <a:t>16.3)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hu-HU" sz="2800" b="1" dirty="0" smtClean="0"/>
              <a:t>Önmagunkon </a:t>
            </a:r>
            <a:r>
              <a:rPr lang="hu-HU" sz="2800" b="1" dirty="0"/>
              <a:t>kezdjük a </a:t>
            </a:r>
            <a:r>
              <a:rPr lang="hu-HU" sz="2800" b="1" dirty="0">
                <a:solidFill>
                  <a:srgbClr val="FF0066"/>
                </a:solidFill>
              </a:rPr>
              <a:t>BÁNTALMAZÁS-MENTES</a:t>
            </a:r>
            <a:r>
              <a:rPr lang="hu-HU" sz="2800" b="1" dirty="0"/>
              <a:t> övezet kialakítását! </a:t>
            </a:r>
            <a:endParaRPr lang="en-US" altLang="en-US" sz="2800" dirty="0">
              <a:solidFill>
                <a:srgbClr val="FF0066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7713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en-US" altLang="en-US" sz="4000" b="0" i="0" dirty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hu-HU" altLang="en-US" sz="4000" b="0" i="0" dirty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MIT </a:t>
            </a:r>
            <a:r>
              <a:rPr lang="en-US" altLang="en-US" sz="4000" i="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A</a:t>
            </a:r>
            <a:r>
              <a:rPr lang="hu-HU" altLang="en-US" sz="4000" i="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 SZÜLŐK </a:t>
            </a:r>
            <a:r>
              <a:rPr lang="hu-HU" altLang="en-US" sz="4000" b="0" i="0" dirty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TEHETNEK </a:t>
            </a:r>
            <a:endParaRPr lang="en-US" sz="40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 txBox="1">
            <a:spLocks/>
          </p:cNvSpPr>
          <p:nvPr/>
        </p:nvSpPr>
        <p:spPr bwMode="auto">
          <a:xfrm>
            <a:off x="788987" y="2500313"/>
            <a:ext cx="8858249" cy="479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2950" indent="-28575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hu-HU" altLang="en-US" sz="3200" b="1" dirty="0">
                <a:solidFill>
                  <a:srgbClr val="000099"/>
                </a:solidFill>
                <a:latin typeface="Calibri" charset="0"/>
              </a:rPr>
              <a:t>Tegyük zaklatásmentessé otthonunkat!</a:t>
            </a:r>
            <a:r>
              <a:rPr lang="en-US" altLang="en-US" sz="3200" b="1" dirty="0">
                <a:solidFill>
                  <a:srgbClr val="000099"/>
                </a:solidFill>
                <a:latin typeface="Calibri" charset="0"/>
              </a:rPr>
              <a:t> </a:t>
            </a:r>
            <a:endParaRPr lang="hu-HU" altLang="en-US" sz="3200" b="1" dirty="0" smtClean="0">
              <a:solidFill>
                <a:srgbClr val="000099"/>
              </a:solidFill>
              <a:latin typeface="Calibri" charset="0"/>
            </a:endParaRPr>
          </a:p>
          <a:p>
            <a:pPr algn="ctr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hu-HU" altLang="en-US" sz="3200" b="1" dirty="0" smtClean="0">
                <a:solidFill>
                  <a:srgbClr val="000099"/>
                </a:solidFill>
                <a:latin typeface="Calibri" charset="0"/>
              </a:rPr>
              <a:t>„</a:t>
            </a:r>
            <a:r>
              <a:rPr lang="hu-HU" sz="2800" dirty="0" smtClean="0"/>
              <a:t>Mindnyájan </a:t>
            </a:r>
            <a:r>
              <a:rPr lang="hu-HU" sz="2800" dirty="0"/>
              <a:t>ismerjük a társadalom állapotát, de tudjuk, hogy a nemzet állapota nem más, mint családi otthonok állapotának kivetülése. Hasonlóképpen azt is tudjuk, hogy az otthonokban végbemenő változások tükröződnek a társadalomban is.” </a:t>
            </a:r>
            <a:endParaRPr lang="hu-HU" sz="2800" dirty="0" smtClean="0"/>
          </a:p>
          <a:p>
            <a:pPr algn="ctr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hu-HU" sz="2800" i="1" dirty="0" smtClean="0"/>
              <a:t>(</a:t>
            </a:r>
            <a:r>
              <a:rPr lang="hu-HU" sz="2800" i="1" dirty="0"/>
              <a:t>Boldog otthon 6.o.). </a:t>
            </a:r>
            <a:endParaRPr lang="hu-HU" sz="2800" dirty="0"/>
          </a:p>
          <a:p>
            <a:pPr>
              <a:buNone/>
            </a:pPr>
            <a:r>
              <a:rPr lang="hu-HU" sz="2800" b="1" dirty="0"/>
              <a:t>Kezdjük otthonunkban a </a:t>
            </a:r>
            <a:r>
              <a:rPr lang="hu-HU" sz="2800" b="1" dirty="0">
                <a:solidFill>
                  <a:srgbClr val="FF0066"/>
                </a:solidFill>
              </a:rPr>
              <a:t>BÁNTALMAZÁS-MENTES</a:t>
            </a:r>
            <a:r>
              <a:rPr lang="hu-HU" sz="2800" b="1" dirty="0"/>
              <a:t> övezet kialakítását! </a:t>
            </a:r>
            <a:endParaRPr lang="hu-HU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7713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en-US" altLang="en-US" sz="4000" b="0" i="0" dirty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hu-HU" altLang="en-US" sz="4000" b="0" i="0" dirty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MIT </a:t>
            </a:r>
            <a:r>
              <a:rPr lang="en-US" altLang="en-US" sz="4000" i="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A</a:t>
            </a:r>
            <a:r>
              <a:rPr lang="hu-HU" altLang="en-US" sz="4000" i="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 SZÜLŐK </a:t>
            </a:r>
            <a:r>
              <a:rPr lang="hu-HU" altLang="en-US" sz="4000" b="0" i="0" dirty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TEHETNEK </a:t>
            </a:r>
            <a:endParaRPr lang="en-US" sz="40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 txBox="1">
            <a:spLocks/>
          </p:cNvSpPr>
          <p:nvPr/>
        </p:nvSpPr>
        <p:spPr bwMode="auto">
          <a:xfrm>
            <a:off x="808038" y="2576513"/>
            <a:ext cx="853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2950" indent="-28575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None/>
            </a:pPr>
            <a:r>
              <a:rPr lang="hu-HU" sz="2800" dirty="0" smtClean="0"/>
              <a:t>- Legyünk </a:t>
            </a:r>
            <a:r>
              <a:rPr lang="hu-HU" sz="2800" dirty="0"/>
              <a:t>tisztában a zaklatás jeleivel és tüneteivel a bántalmazott gyermek viselkedésében.  </a:t>
            </a:r>
          </a:p>
          <a:p>
            <a:pPr>
              <a:buNone/>
            </a:pPr>
            <a:r>
              <a:rPr lang="hu-HU" sz="2800" dirty="0"/>
              <a:t>- Értsük meg, hogy a bántalmazó és a bántalmazott egyaránt segítségre szorul, mindketten áldozatok.  </a:t>
            </a:r>
            <a:r>
              <a:rPr lang="hu-HU" sz="2800" dirty="0" smtClean="0"/>
              <a:t>- - Figyeljünk </a:t>
            </a:r>
            <a:r>
              <a:rPr lang="hu-HU" sz="2800" dirty="0"/>
              <a:t>gyermekeinkre! Hallgassuk meg őket! Mindig hallgassuk meg történeteiket! </a:t>
            </a:r>
          </a:p>
          <a:p>
            <a:pPr>
              <a:buNone/>
            </a:pPr>
            <a:r>
              <a:rPr lang="hu-HU" sz="2800" dirty="0"/>
              <a:t>- Jegyezzük fel az eseteket! Vezessen róluk naplót a gyermek! </a:t>
            </a:r>
          </a:p>
          <a:p>
            <a:pPr>
              <a:buNone/>
            </a:pPr>
            <a:r>
              <a:rPr lang="hu-HU" sz="2800" dirty="0"/>
              <a:t>- Helyezzük gyermekeinket a Mindenható kezébe! Folyamatosan imádkozzunk értük!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2913"/>
            <a:ext cx="10150475" cy="1371600"/>
          </a:xfrm>
        </p:spPr>
        <p:txBody>
          <a:bodyPr/>
          <a:lstStyle/>
          <a:p>
            <a:pPr algn="ctr">
              <a:defRPr/>
            </a:pPr>
            <a:r>
              <a:rPr lang="en-US" altLang="en-US" sz="4000" b="0" i="0" dirty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hu-HU" altLang="en-US" sz="4000" b="0" i="0" dirty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MIT </a:t>
            </a:r>
            <a:r>
              <a:rPr lang="en-US" altLang="en-US" sz="4000" i="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A</a:t>
            </a:r>
            <a:r>
              <a:rPr lang="hu-HU" altLang="en-US" sz="4000" i="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 SZÜLŐK </a:t>
            </a:r>
            <a:r>
              <a:rPr lang="hu-HU" altLang="en-US" sz="400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, TANÁROK, </a:t>
            </a:r>
            <a:r>
              <a:rPr lang="hu-HU" altLang="en-US" sz="4000" b="0" i="0" dirty="0" smtClean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ÉS </a:t>
            </a:r>
            <a:r>
              <a:rPr lang="hu-HU" altLang="en-US" sz="4000" i="0" dirty="0" smtClean="0">
                <a:solidFill>
                  <a:srgbClr val="FFFF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GYÜLEKEZETI VEZETŐK </a:t>
            </a:r>
            <a:r>
              <a:rPr lang="hu-HU" altLang="en-US" sz="4000" b="0" i="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TEHETNEK </a:t>
            </a:r>
            <a:endParaRPr lang="en-US" sz="4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 txBox="1">
            <a:spLocks/>
          </p:cNvSpPr>
          <p:nvPr/>
        </p:nvSpPr>
        <p:spPr bwMode="auto">
          <a:xfrm>
            <a:off x="433387" y="2350294"/>
            <a:ext cx="9280526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2950" indent="-28575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None/>
            </a:pPr>
            <a:r>
              <a:rPr lang="hu-HU" sz="3200" dirty="0" smtClean="0"/>
              <a:t>- Keressünk </a:t>
            </a:r>
            <a:r>
              <a:rPr lang="hu-HU" sz="3200" dirty="0"/>
              <a:t>új barátokat gyermekeinknek, olyanokat, akikkel valódi kapcsolatuk lehet. </a:t>
            </a:r>
          </a:p>
          <a:p>
            <a:pPr>
              <a:buNone/>
            </a:pPr>
            <a:r>
              <a:rPr lang="hu-HU" sz="3200" dirty="0"/>
              <a:t>- Jelentsük az eseteket a szülőknek, tanároknak, az iskola adminisztratív dolgozóinak és olyan szervezeteknek, melyek segítséget nyújthatnak! </a:t>
            </a:r>
          </a:p>
          <a:p>
            <a:pPr>
              <a:buNone/>
            </a:pPr>
            <a:r>
              <a:rPr lang="hu-HU" sz="3200" dirty="0"/>
              <a:t>- Jobban mutassuk ki szeretetünket és megbecsülésünket gyermekeink és más gyerekek felé! </a:t>
            </a:r>
          </a:p>
          <a:p>
            <a:pPr>
              <a:buNone/>
            </a:pPr>
            <a:r>
              <a:rPr lang="hu-HU" sz="3200" dirty="0"/>
              <a:t>- Világosítsunk fel minden érintett személyt!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8" y="447675"/>
            <a:ext cx="10150476" cy="1371600"/>
          </a:xfrm>
        </p:spPr>
        <p:txBody>
          <a:bodyPr/>
          <a:lstStyle/>
          <a:p>
            <a:pPr algn="ctr">
              <a:defRPr/>
            </a:pPr>
            <a:r>
              <a:rPr lang="en-US" altLang="en-US" sz="4000" b="0" i="0" dirty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hu-HU" altLang="en-US" sz="4000" b="0" i="0" dirty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MIT </a:t>
            </a:r>
            <a:r>
              <a:rPr lang="en-US" altLang="en-US" sz="4000" i="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A</a:t>
            </a:r>
            <a:r>
              <a:rPr lang="hu-HU" altLang="en-US" sz="4000" i="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 SZÜLŐK , TANÁROK, </a:t>
            </a:r>
            <a:r>
              <a:rPr lang="hu-HU" altLang="en-US" sz="4000" b="0" i="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ÉS </a:t>
            </a:r>
            <a:r>
              <a:rPr lang="hu-HU" altLang="en-US" sz="4000" i="0" dirty="0" smtClean="0">
                <a:solidFill>
                  <a:srgbClr val="FFFF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GYÜLEKEZETI VEZETŐK </a:t>
            </a:r>
            <a:r>
              <a:rPr lang="hu-HU" altLang="en-US" sz="4000" b="0" i="0" dirty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TEHETNEK </a:t>
            </a:r>
            <a:endParaRPr lang="en-US" sz="4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64515" name="Content Placeholder 2"/>
          <p:cNvSpPr txBox="1">
            <a:spLocks/>
          </p:cNvSpPr>
          <p:nvPr/>
        </p:nvSpPr>
        <p:spPr bwMode="auto">
          <a:xfrm>
            <a:off x="1112837" y="2134667"/>
            <a:ext cx="8305800" cy="547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2950" indent="-28575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None/>
            </a:pPr>
            <a:r>
              <a:rPr lang="hu-HU" sz="2800" dirty="0" smtClean="0"/>
              <a:t>- A </a:t>
            </a:r>
            <a:r>
              <a:rPr lang="hu-HU" sz="2800" dirty="0"/>
              <a:t>zéró tolerancia elve érvényesüljön az otthoni, iskolai, vagy bárhol előforduló zaklatással, bántalmazással szemben!  </a:t>
            </a:r>
          </a:p>
          <a:p>
            <a:pPr>
              <a:buNone/>
            </a:pPr>
            <a:r>
              <a:rPr lang="hu-HU" sz="2800" dirty="0"/>
              <a:t>- Szervezzünk szülői egyesületet, bántalmazás elleni klubot! A csoport egyesült erőfeszítései hitelesebben fejezik ki törődésünket. </a:t>
            </a:r>
          </a:p>
          <a:p>
            <a:pPr>
              <a:buNone/>
            </a:pPr>
            <a:r>
              <a:rPr lang="hu-HU" sz="2800" dirty="0"/>
              <a:t>- Soha, de soha ne adjuk fel! Helyes módon folytassunk harcot a gyermekek jogaiért! Soha ne ösztönözzük megtorlásra, fizikai erőszakra gyermekünket! </a:t>
            </a:r>
          </a:p>
          <a:p>
            <a:pPr>
              <a:buNone/>
            </a:pPr>
            <a:r>
              <a:rPr lang="hu-HU" sz="2800" dirty="0"/>
              <a:t>- Ismerjük fel és vessük el </a:t>
            </a:r>
            <a:r>
              <a:rPr lang="hu-HU" sz="2800" dirty="0" smtClean="0"/>
              <a:t>a </a:t>
            </a:r>
            <a:r>
              <a:rPr lang="hu-HU" sz="2800" dirty="0"/>
              <a:t>zaklatási taktikákat!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50" y="823913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en-US" altLang="en-US" sz="4000" b="0" i="0" dirty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hu-HU" altLang="en-US" sz="4000" b="0" i="0" dirty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MIT </a:t>
            </a:r>
            <a:r>
              <a:rPr lang="en-US" altLang="en-US" sz="4000" i="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A</a:t>
            </a:r>
            <a:r>
              <a:rPr lang="hu-HU" altLang="en-US" sz="4000" i="0" dirty="0">
                <a:solidFill>
                  <a:schemeClr val="bg1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 SZÜLŐK </a:t>
            </a:r>
            <a:r>
              <a:rPr lang="hu-HU" altLang="en-US" sz="4000" b="0" i="0" dirty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TEHETNEK </a:t>
            </a:r>
            <a:endParaRPr lang="en-US" sz="4000" b="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1038" y="6843713"/>
            <a:ext cx="3976687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08038" y="2727325"/>
            <a:ext cx="6705600" cy="381158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23913" indent="-31750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66825" indent="-252413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73238" indent="-252413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81238" indent="-2540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384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956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528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100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FontTx/>
              <a:buNone/>
              <a:defRPr/>
            </a:pPr>
            <a:r>
              <a:rPr lang="hu-HU" altLang="pt-BR" sz="3200" b="1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A ZAKLATÁS ISMÉTELT </a:t>
            </a:r>
            <a:r>
              <a:rPr lang="en-US" altLang="pt-BR" sz="3200" b="1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   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hu-HU" altLang="pt-BR" sz="3200" dirty="0" smtClean="0">
                <a:latin typeface="Calibri" charset="0"/>
                <a:ea typeface="Calibri" charset="0"/>
                <a:cs typeface="Calibri" charset="0"/>
              </a:rPr>
              <a:t>szóbeli </a:t>
            </a:r>
            <a:endParaRPr lang="en-US" altLang="pt-BR" sz="3200" dirty="0" smtClean="0"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hu-HU" altLang="pt-BR" sz="3200" dirty="0" smtClean="0">
                <a:latin typeface="Calibri" charset="0"/>
                <a:ea typeface="Calibri" charset="0"/>
                <a:cs typeface="Calibri" charset="0"/>
              </a:rPr>
              <a:t>fizikai  </a:t>
            </a:r>
            <a:r>
              <a:rPr lang="en-US" altLang="pt-BR" sz="3200" dirty="0" smtClean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u-HU" altLang="pt-BR" sz="3200" dirty="0" smtClean="0">
                <a:latin typeface="Calibri" charset="0"/>
                <a:ea typeface="Calibri" charset="0"/>
                <a:cs typeface="Calibri" charset="0"/>
              </a:rPr>
              <a:t>társadalmi, vagy pszichológiai</a:t>
            </a:r>
            <a:r>
              <a:rPr lang="en-US" altLang="pt-BR" sz="3200" dirty="0" smtClean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hu-HU" altLang="pt-BR" sz="3200" dirty="0" smtClean="0">
                <a:latin typeface="Calibri" charset="0"/>
                <a:ea typeface="Calibri" charset="0"/>
                <a:cs typeface="Calibri" charset="0"/>
              </a:rPr>
              <a:t>agresszív viselkedés valakivel szemben </a:t>
            </a:r>
            <a:r>
              <a:rPr lang="en-US" altLang="pt-BR" sz="3200" dirty="0" smtClean="0">
                <a:latin typeface="Calibri" charset="0"/>
                <a:ea typeface="Calibri" charset="0"/>
                <a:cs typeface="Calibri" charset="0"/>
              </a:rPr>
              <a:t>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900113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en-US" altLang="en-US" sz="4000" i="0" spc="30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MI</a:t>
            </a:r>
            <a:r>
              <a:rPr lang="hu-HU" altLang="en-US" sz="4000" i="0" spc="30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 TEKINTHETŐ ZAKLATÁSNAK</a:t>
            </a:r>
            <a:r>
              <a:rPr lang="en-US" altLang="en-US" sz="4000" i="0" spc="30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? </a:t>
            </a:r>
            <a:endParaRPr lang="en-US" altLang="en-US" sz="4000" i="0" spc="300" dirty="0">
              <a:solidFill>
                <a:schemeClr val="bg1"/>
              </a:solidFill>
              <a:effectLst/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3842" y="2607530"/>
            <a:ext cx="2822085" cy="4069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137" y="2424257"/>
            <a:ext cx="7198196" cy="4804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5539" name="Title 1"/>
          <p:cNvSpPr>
            <a:spLocks noGrp="1"/>
          </p:cNvSpPr>
          <p:nvPr>
            <p:ph type="title"/>
          </p:nvPr>
        </p:nvSpPr>
        <p:spPr>
          <a:xfrm>
            <a:off x="0" y="289719"/>
            <a:ext cx="10150475" cy="1981994"/>
          </a:xfrm>
        </p:spPr>
        <p:txBody>
          <a:bodyPr/>
          <a:lstStyle/>
          <a:p>
            <a:r>
              <a:rPr lang="hu-HU" alt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HOZZUNK LÉTRE </a:t>
            </a:r>
            <a:r>
              <a:rPr lang="en-US" altLang="en-US" sz="4000" b="1" dirty="0" smtClean="0">
                <a:solidFill>
                  <a:srgbClr val="FF0066"/>
                </a:solidFill>
                <a:latin typeface="Avenir Next" charset="0"/>
                <a:ea typeface="Avenir Next" charset="0"/>
                <a:cs typeface="Avenir Next" charset="0"/>
              </a:rPr>
              <a:t>B</a:t>
            </a:r>
            <a:r>
              <a:rPr lang="hu-HU" altLang="en-US" sz="4000" b="1" dirty="0" smtClean="0">
                <a:solidFill>
                  <a:srgbClr val="FF0066"/>
                </a:solidFill>
                <a:latin typeface="Avenir Next" charset="0"/>
                <a:ea typeface="Avenir Next" charset="0"/>
                <a:cs typeface="Avenir Next" charset="0"/>
              </a:rPr>
              <a:t>ÁNTALMAZÁS- </a:t>
            </a:r>
            <a:br>
              <a:rPr lang="hu-HU" altLang="en-US" sz="4000" b="1" dirty="0" smtClean="0">
                <a:solidFill>
                  <a:srgbClr val="FF0066"/>
                </a:solidFill>
                <a:latin typeface="Avenir Next" charset="0"/>
                <a:ea typeface="Avenir Next" charset="0"/>
                <a:cs typeface="Avenir Next" charset="0"/>
              </a:rPr>
            </a:br>
            <a:r>
              <a:rPr lang="hu-HU" altLang="en-US" sz="4000" b="1" dirty="0" smtClean="0">
                <a:solidFill>
                  <a:srgbClr val="FF0066"/>
                </a:solidFill>
                <a:latin typeface="Avenir Next" charset="0"/>
                <a:ea typeface="Avenir Next" charset="0"/>
                <a:cs typeface="Avenir Next" charset="0"/>
              </a:rPr>
              <a:t>és </a:t>
            </a:r>
            <a:r>
              <a:rPr lang="hu-HU" altLang="en-US" sz="4000" b="1" dirty="0" smtClean="0">
                <a:solidFill>
                  <a:srgbClr val="FF0066"/>
                </a:solidFill>
                <a:latin typeface="Avenir Next" charset="0"/>
                <a:ea typeface="Avenir Next" charset="0"/>
                <a:cs typeface="Avenir Next" charset="0"/>
              </a:rPr>
              <a:t>ZAKLATÁSMENTES </a:t>
            </a:r>
            <a:r>
              <a:rPr lang="hu-HU" alt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KÖTNYEZETET !</a:t>
            </a:r>
            <a:endParaRPr lang="en-US" altLang="x-none" sz="4000" b="1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663" y="2042319"/>
            <a:ext cx="5866048" cy="3910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6563" name="Retângulo 5"/>
          <p:cNvSpPr>
            <a:spLocks noChangeArrowheads="1"/>
          </p:cNvSpPr>
          <p:nvPr/>
        </p:nvSpPr>
        <p:spPr bwMode="auto">
          <a:xfrm>
            <a:off x="1404938" y="6207125"/>
            <a:ext cx="76835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/>
            <a:r>
              <a:rPr lang="hu-HU" altLang="en-US" sz="2800" dirty="0" smtClean="0">
                <a:latin typeface="Avenir Book" charset="0"/>
                <a:ea typeface="Avenir Book" charset="0"/>
                <a:cs typeface="Avenir Book" charset="0"/>
              </a:rPr>
              <a:t>HOGYAN ÁLLÍTSÁK LE A ZAKLATÁST OTTHONUNAINKBAN, ISKOLKÁINKBAN ÉS GYÜLEKEZETEINKBEN.</a:t>
            </a:r>
            <a:r>
              <a:rPr lang="hu-HU" sz="2800" dirty="0" smtClean="0"/>
              <a:t> </a:t>
            </a:r>
            <a:endParaRPr lang="hu-HU" sz="2800" dirty="0"/>
          </a:p>
          <a:p>
            <a:pPr algn="ctr"/>
            <a:endParaRPr lang="en-US" alt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6564" name="Title 1"/>
          <p:cNvSpPr>
            <a:spLocks noGrp="1"/>
          </p:cNvSpPr>
          <p:nvPr>
            <p:ph type="title"/>
          </p:nvPr>
        </p:nvSpPr>
        <p:spPr>
          <a:xfrm>
            <a:off x="-19050" y="777875"/>
            <a:ext cx="10150475" cy="1265238"/>
          </a:xfrm>
        </p:spPr>
        <p:txBody>
          <a:bodyPr/>
          <a:lstStyle/>
          <a:p>
            <a:r>
              <a:rPr lang="hu-HU" altLang="en-US" sz="40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MÁR MA </a:t>
            </a:r>
            <a:r>
              <a:rPr lang="hu-HU" altLang="en-US" sz="4000" b="1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KÉSZÍTSÜK FEL </a:t>
            </a:r>
            <a:r>
              <a:rPr lang="hu-HU" altLang="en-US" sz="40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GYERMEKEINKET </a:t>
            </a:r>
            <a:endParaRPr lang="en-US" altLang="x-none" sz="4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442119"/>
            <a:ext cx="10163855" cy="1905000"/>
          </a:xfrm>
        </p:spPr>
        <p:txBody>
          <a:bodyPr/>
          <a:lstStyle/>
          <a:p>
            <a:pPr algn="ctr">
              <a:defRPr/>
            </a:pPr>
            <a:r>
              <a:rPr lang="hu-HU" altLang="en-US" sz="4000" i="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MÉG </a:t>
            </a:r>
            <a:r>
              <a:rPr lang="hu-HU" altLang="en-US" sz="4000" i="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MA </a:t>
            </a:r>
            <a:r>
              <a:rPr lang="hu-HU" altLang="en-US" sz="4000" i="0" dirty="0" smtClean="0">
                <a:solidFill>
                  <a:srgbClr val="FF0000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KÉSZÍTSÜK FEL </a:t>
            </a:r>
            <a:r>
              <a:rPr lang="hu-HU" altLang="en-US" sz="4000" b="0" i="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GYERMEKEINKET </a:t>
            </a:r>
            <a:endParaRPr lang="en-US" sz="4000" dirty="0"/>
          </a:p>
        </p:txBody>
      </p:sp>
      <p:sp>
        <p:nvSpPr>
          <p:cNvPr id="67587" name="Subtitle 3"/>
          <p:cNvSpPr>
            <a:spLocks noGrp="1"/>
          </p:cNvSpPr>
          <p:nvPr>
            <p:ph type="subTitle" idx="1"/>
          </p:nvPr>
        </p:nvSpPr>
        <p:spPr>
          <a:xfrm>
            <a:off x="1522413" y="3567113"/>
            <a:ext cx="6753224" cy="2285206"/>
          </a:xfrm>
        </p:spPr>
        <p:txBody>
          <a:bodyPr/>
          <a:lstStyle/>
          <a:p>
            <a:r>
              <a:rPr lang="hu-HU" sz="3200" dirty="0" smtClean="0"/>
              <a:t>HOGYAN ÉPÍTSÉK FEL </a:t>
            </a:r>
            <a:r>
              <a:rPr lang="hu-HU" sz="3200" dirty="0" smtClean="0"/>
              <a:t>                        A </a:t>
            </a:r>
            <a:r>
              <a:rPr lang="hu-HU" sz="3200" dirty="0" smtClean="0"/>
              <a:t>HOLNAP GONDOSKODÓ, BIZTONSÁGOS, BÉKESSÉGES EGYHÁZÁT! </a:t>
            </a:r>
            <a:endParaRPr lang="en-US" altLang="x-none" sz="3200" dirty="0">
              <a:ea typeface="MS PGothic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/>
          </a:p>
        </p:txBody>
      </p:sp>
      <p:sp>
        <p:nvSpPr>
          <p:cNvPr id="68611" name="Content Placeholder 2"/>
          <p:cNvSpPr txBox="1">
            <a:spLocks/>
          </p:cNvSpPr>
          <p:nvPr/>
        </p:nvSpPr>
        <p:spPr bwMode="auto">
          <a:xfrm>
            <a:off x="838200" y="3414713"/>
            <a:ext cx="86566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2950" indent="-28575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latin typeface="Calibri" charset="0"/>
              </a:rPr>
              <a:t>Blanco, Jodee.		Bullying; Life Saving tips for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sz="2400">
                <a:latin typeface="Calibri" charset="0"/>
              </a:rPr>
              <a:t>			Parents of a Bullied or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latin typeface="Calibri" charset="0"/>
              </a:rPr>
              <a:t>			Excluded Child, Pediatrics Week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latin typeface="Calibri" charset="0"/>
              </a:rPr>
              <a:t>			via NewsRx.com, 2010.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>
              <a:latin typeface="Calibri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latin typeface="Calibri" charset="0"/>
              </a:rPr>
              <a:t>Sprung,B.,M.Froschl	The anti-Bullying and Teasing Book for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latin typeface="Calibri" charset="0"/>
              </a:rPr>
              <a:t>&amp; B. Hinitz.		Pre-school Classrooms,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latin typeface="Calibri" charset="0"/>
              </a:rPr>
              <a:t>			Beltsville, MD:Gryphon House, 2005.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>
              <a:latin typeface="Calibri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>
              <a:latin typeface="Calibri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3" y="785813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en-US" altLang="en-US" sz="4000" b="0" i="0" spc="30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REFERENC</a:t>
            </a:r>
            <a:r>
              <a:rPr lang="hu-HU" altLang="en-US" sz="4000" b="0" i="0" spc="30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IÁK</a:t>
            </a:r>
            <a:endParaRPr lang="en-US" sz="4000" dirty="0"/>
          </a:p>
        </p:txBody>
      </p:sp>
      <p:sp>
        <p:nvSpPr>
          <p:cNvPr id="6861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400" eaLnBrk="1" hangingPunct="1">
              <a:spcBef>
                <a:spcPct val="0"/>
              </a:spcBef>
              <a:buFontTx/>
              <a:buNone/>
            </a:pPr>
            <a:endParaRPr lang="x-none" altLang="x-none" dirty="0">
              <a:ea typeface="MS PGothic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69635" name="Content Placeholder 2"/>
          <p:cNvSpPr txBox="1">
            <a:spLocks/>
          </p:cNvSpPr>
          <p:nvPr/>
        </p:nvSpPr>
        <p:spPr bwMode="auto">
          <a:xfrm>
            <a:off x="960438" y="2693988"/>
            <a:ext cx="82296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2950" indent="-28575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pt-BR" altLang="pt-BR" sz="2800">
                <a:latin typeface="Calibri" charset="0"/>
              </a:rPr>
              <a:t>http://www.awcfs.org/new/index.php/features/education/238-bullying-in-kenyan-schools-higher-than-world-rate#sthash.o4JlnMqQ.dpuf 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Calibri" charset="0"/>
              </a:rPr>
              <a:t>www.bullyingcanada.ca/content/239900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altLang="en-US" sz="2800">
                <a:latin typeface="Calibri" charset="0"/>
              </a:rPr>
              <a:t>Department of Education and Early Childhood Development, Victoria Canada , July 23, 2014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Calibri" charset="0"/>
              </a:rPr>
              <a:t>www.education.vic.gov.au/aboutprograms/bullystoppers/pages//whataspx</a:t>
            </a:r>
          </a:p>
          <a:p>
            <a:pPr>
              <a:spcBef>
                <a:spcPts val="1200"/>
              </a:spcBef>
              <a:buFontTx/>
              <a:buNone/>
            </a:pPr>
            <a:endParaRPr lang="en-US" altLang="en-US" sz="2800">
              <a:latin typeface="Calibri" charset="0"/>
            </a:endParaRPr>
          </a:p>
          <a:p>
            <a:pPr>
              <a:spcBef>
                <a:spcPts val="1200"/>
              </a:spcBef>
              <a:buFontTx/>
              <a:buNone/>
            </a:pPr>
            <a:endParaRPr lang="en-US" altLang="en-US" sz="2800">
              <a:latin typeface="Calibri" charset="0"/>
            </a:endParaRPr>
          </a:p>
          <a:p>
            <a:pPr>
              <a:spcBef>
                <a:spcPts val="1200"/>
              </a:spcBef>
              <a:buFontTx/>
              <a:buNone/>
            </a:pPr>
            <a:endParaRPr lang="en-US" altLang="en-US" sz="2800">
              <a:latin typeface="Calibri" charset="0"/>
            </a:endParaRPr>
          </a:p>
          <a:p>
            <a:pPr>
              <a:spcBef>
                <a:spcPts val="1200"/>
              </a:spcBef>
              <a:buFontTx/>
              <a:buNone/>
            </a:pPr>
            <a:endParaRPr lang="en-US" altLang="en-US" sz="2800">
              <a:latin typeface="Calibri" charset="0"/>
            </a:endParaRPr>
          </a:p>
          <a:p>
            <a:pPr>
              <a:spcBef>
                <a:spcPts val="1200"/>
              </a:spcBef>
              <a:buFontTx/>
              <a:buNone/>
            </a:pPr>
            <a:endParaRPr lang="en-US" altLang="en-US" sz="2800"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2300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en-US" altLang="en-US" sz="4000" b="0" i="0" spc="30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REFERENC</a:t>
            </a:r>
            <a:r>
              <a:rPr lang="hu-HU" altLang="en-US" sz="4000" b="0" i="0" spc="30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IÁK</a:t>
            </a:r>
            <a:endParaRPr lang="en-US" sz="40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70659" name="Retângulo 3"/>
          <p:cNvSpPr>
            <a:spLocks noChangeArrowheads="1"/>
          </p:cNvSpPr>
          <p:nvPr/>
        </p:nvSpPr>
        <p:spPr bwMode="auto">
          <a:xfrm>
            <a:off x="782638" y="2327275"/>
            <a:ext cx="85471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endParaRPr lang="pt-BR" altLang="pt-BR" sz="2800" dirty="0">
              <a:latin typeface="Calibri" charset="0"/>
            </a:endParaRPr>
          </a:p>
          <a:p>
            <a:endParaRPr lang="pt-BR" altLang="pt-BR" sz="2800" dirty="0">
              <a:latin typeface="Calibri" charset="0"/>
            </a:endParaRPr>
          </a:p>
          <a:p>
            <a:r>
              <a:rPr lang="en-US" altLang="en-US" sz="2800" dirty="0">
                <a:latin typeface="Calibri" charset="0"/>
              </a:rPr>
              <a:t>Government of Alberta </a:t>
            </a:r>
          </a:p>
          <a:p>
            <a:endParaRPr lang="pt-BR" altLang="pt-BR" sz="2800" dirty="0">
              <a:latin typeface="Calibri" charset="0"/>
            </a:endParaRPr>
          </a:p>
          <a:p>
            <a:r>
              <a:rPr lang="pt-BR" altLang="pt-BR" sz="2800" dirty="0">
                <a:latin typeface="Calibri" charset="0"/>
              </a:rPr>
              <a:t>http://www.statisticbrain.com/cyber-bullying-statistics</a:t>
            </a:r>
          </a:p>
          <a:p>
            <a:endParaRPr lang="pt-BR" altLang="pt-BR" sz="2800" dirty="0">
              <a:latin typeface="Calibri" charset="0"/>
            </a:endParaRPr>
          </a:p>
          <a:p>
            <a:r>
              <a:rPr lang="pt-BR" altLang="pt-BR" sz="2800" dirty="0">
                <a:latin typeface="Calibri" charset="0"/>
              </a:rPr>
              <a:t>http://www.timeslive.co.za/local/2013/01/24/57-of-sa-children-claim-to-have-been-bullied-at-school</a:t>
            </a:r>
          </a:p>
          <a:p>
            <a:endParaRPr lang="pt-BR" altLang="pt-BR" sz="2800" dirty="0"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" y="809625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en-US" altLang="en-US" sz="4000" i="0" spc="30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REFERENC</a:t>
            </a:r>
            <a:r>
              <a:rPr lang="hu-HU" altLang="en-US" sz="4000" i="0" spc="30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IÁK</a:t>
            </a:r>
            <a:endParaRPr lang="en-US" sz="40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70659" name="Retângulo 3"/>
          <p:cNvSpPr>
            <a:spLocks noChangeArrowheads="1"/>
          </p:cNvSpPr>
          <p:nvPr/>
        </p:nvSpPr>
        <p:spPr bwMode="auto">
          <a:xfrm>
            <a:off x="782638" y="2327275"/>
            <a:ext cx="8547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endParaRPr lang="pt-BR" altLang="pt-BR" sz="2800" dirty="0">
              <a:latin typeface="Calibri" charset="0"/>
            </a:endParaRPr>
          </a:p>
          <a:p>
            <a:endParaRPr lang="pt-BR" altLang="pt-BR" sz="2800" dirty="0"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" y="809625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en-US" altLang="en-US" sz="4000" i="0" spc="30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REFERENC</a:t>
            </a:r>
            <a:r>
              <a:rPr lang="hu-HU" altLang="en-US" sz="4000" i="0" spc="30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IÁK</a:t>
            </a:r>
            <a:endParaRPr lang="en-US" sz="4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87" y="23272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6061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427037" y="2423320"/>
            <a:ext cx="4648201" cy="426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823913" indent="-31750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266825" indent="-252413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773238" indent="-252413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281238" indent="-2540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7384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31956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6528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41100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lvl="0">
              <a:buNone/>
            </a:pPr>
            <a:r>
              <a:rPr lang="hu-HU" sz="3200" dirty="0" smtClean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Egy </a:t>
            </a:r>
            <a:r>
              <a:rPr lang="hu-HU" sz="3200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személy, vagy csoport agresszív, megfélemlítő viselkedése egy gyengébb személlyel, vagy csoporttal szemben, aminek célja fájdalom, szorongás, vagy félelem kiváltása. </a:t>
            </a:r>
            <a:endParaRPr lang="hu-HU" sz="3200" dirty="0"/>
          </a:p>
          <a:p>
            <a:endParaRPr lang="en-US" altLang="pt-BR" sz="3200" dirty="0">
              <a:latin typeface="Calibri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900113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en-US" altLang="en-US" sz="4000" i="0" spc="300" dirty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MI</a:t>
            </a:r>
            <a:r>
              <a:rPr lang="hu-HU" altLang="en-US" sz="4000" i="0" spc="300" dirty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 TEKINTHETŐ ZAKLATÁSNAK</a:t>
            </a:r>
            <a:r>
              <a:rPr lang="en-US" altLang="en-US" sz="4000" i="0" spc="300" dirty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? </a:t>
            </a:r>
            <a:endParaRPr lang="en-US" altLang="en-US" sz="4000" i="0" spc="300" dirty="0">
              <a:solidFill>
                <a:schemeClr val="bg1"/>
              </a:solidFill>
              <a:effectLst/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910" y="2730500"/>
            <a:ext cx="2635196" cy="3954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1417638" y="3338513"/>
            <a:ext cx="7239000" cy="3048000"/>
          </a:xfrm>
          <a:prstGeom prst="rect">
            <a:avLst/>
          </a:prstGeom>
        </p:spPr>
        <p:txBody>
          <a:bodyPr/>
          <a:lstStyle>
            <a:lvl1pPr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23913" indent="-31750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66825" indent="-252413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73238" indent="-252413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81238" indent="-2540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384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956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528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100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hu-HU" sz="2800" dirty="0"/>
              <a:t>A </a:t>
            </a:r>
            <a:r>
              <a:rPr lang="hu-HU" sz="2800" dirty="0" smtClean="0"/>
              <a:t>ZAKLATÁS EGY MAGÁT MEGVÉDENI NEM KÉPES SZEMÉLY ELLEN ELKÖVETETT, </a:t>
            </a: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CÉLZOTT, </a:t>
            </a:r>
            <a:r>
              <a:rPr lang="hu-HU" sz="2800" dirty="0" smtClean="0"/>
              <a:t>MEGFÉLEMLÍTŐ BÁNTALMAZÁS.  </a:t>
            </a:r>
            <a:endParaRPr lang="en-US" altLang="pt-BR" sz="28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1038" y="6746875"/>
            <a:ext cx="3976687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575" y="900113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en-US" altLang="en-US" sz="4000" i="0" spc="300" dirty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MI</a:t>
            </a:r>
            <a:r>
              <a:rPr lang="hu-HU" altLang="en-US" sz="4000" i="0" spc="300" dirty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 TEKINTHETŐ ZAKLATÁSNAK</a:t>
            </a:r>
            <a:r>
              <a:rPr lang="en-US" altLang="en-US" sz="4000" i="0" spc="300" dirty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? </a:t>
            </a:r>
            <a:r>
              <a:rPr lang="en-US" altLang="en-US" sz="4000" i="0" spc="30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 </a:t>
            </a:r>
            <a:endParaRPr lang="en-US" altLang="en-US" sz="4000" i="0" spc="300" dirty="0">
              <a:solidFill>
                <a:schemeClr val="bg1"/>
              </a:solidFill>
              <a:effectLst/>
              <a:latin typeface="Avenir Next" charset="0"/>
              <a:ea typeface="Avenir Next" charset="0"/>
              <a:cs typeface="Avenir Next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731838" y="2746375"/>
            <a:ext cx="44958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823913" indent="-31750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266825" indent="-252413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773238" indent="-252413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281238" indent="-2540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7384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31956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6528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41100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u-HU" sz="3200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szóbeli megfélemlítés</a:t>
            </a:r>
            <a:endParaRPr lang="hu-HU" sz="3200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u-HU" sz="3200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fizikai bántalmazás</a:t>
            </a:r>
            <a:endParaRPr lang="hu-HU" sz="3200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u-HU" sz="3200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társadalmi megszégyenítés</a:t>
            </a:r>
            <a:endParaRPr lang="hu-HU" sz="3200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u-HU" sz="3200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internetes zaklatás </a:t>
            </a:r>
            <a:endParaRPr lang="hu-HU" sz="3200" dirty="0"/>
          </a:p>
          <a:p>
            <a:pPr>
              <a:lnSpc>
                <a:spcPct val="90000"/>
              </a:lnSpc>
            </a:pPr>
            <a:endParaRPr lang="en-US" altLang="pt-BR" sz="3200" dirty="0">
              <a:latin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1038" y="6746875"/>
            <a:ext cx="3976687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519113"/>
            <a:ext cx="10150475" cy="1371600"/>
          </a:xfrm>
        </p:spPr>
        <p:txBody>
          <a:bodyPr/>
          <a:lstStyle/>
          <a:p>
            <a:pPr algn="ctr">
              <a:defRPr/>
            </a:pPr>
            <a:r>
              <a:rPr lang="en-US" altLang="en-US" sz="4000" i="0" spc="300" dirty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A </a:t>
            </a:r>
            <a:r>
              <a:rPr lang="hu-HU" altLang="en-US" sz="4000" i="0" spc="30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ZAKLATÁS </a:t>
            </a:r>
            <a:r>
              <a:rPr lang="en-US" altLang="en-US" sz="4000" i="0" spc="30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FORMÁI </a:t>
            </a:r>
            <a:r>
              <a:rPr lang="en-US" altLang="en-US" sz="4000" i="0" spc="300" dirty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LEHETNEK: </a:t>
            </a:r>
            <a:endParaRPr lang="en-US" altLang="en-US" sz="4000" i="0" spc="300" dirty="0">
              <a:solidFill>
                <a:schemeClr val="bg1"/>
              </a:solidFill>
              <a:effectLst/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7" name="Content Placeholder 6" descr="AFRICAN-AMERICAN LG B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0037" y="2746375"/>
            <a:ext cx="3657600" cy="3949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84838" y="6835775"/>
            <a:ext cx="3976687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274637" y="1978422"/>
            <a:ext cx="5867400" cy="198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2950" indent="-28575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en-US" sz="3200" b="1" dirty="0">
                <a:solidFill>
                  <a:srgbClr val="16165D"/>
                </a:solidFill>
                <a:latin typeface="Calibri" charset="0"/>
              </a:rPr>
              <a:t>A</a:t>
            </a:r>
            <a:r>
              <a:rPr lang="en-US" altLang="en-US" sz="3200" b="1" dirty="0" smtClean="0">
                <a:solidFill>
                  <a:srgbClr val="16165D"/>
                </a:solidFill>
                <a:latin typeface="Calibri" charset="0"/>
              </a:rPr>
              <a:t>z </a:t>
            </a:r>
            <a:r>
              <a:rPr lang="hu-HU" altLang="en-US" sz="3200" b="1" dirty="0" smtClean="0">
                <a:solidFill>
                  <a:srgbClr val="16165D"/>
                </a:solidFill>
                <a:latin typeface="Calibri" charset="0"/>
              </a:rPr>
              <a:t>áldozat</a:t>
            </a:r>
            <a:r>
              <a:rPr lang="en-US" altLang="en-US" sz="3200" b="1" dirty="0" smtClean="0">
                <a:solidFill>
                  <a:srgbClr val="16165D"/>
                </a:solidFill>
                <a:latin typeface="Calibri" charset="0"/>
              </a:rPr>
              <a:t> </a:t>
            </a:r>
            <a:r>
              <a:rPr lang="hu-HU" altLang="en-US" sz="3200" b="1" dirty="0" smtClean="0">
                <a:solidFill>
                  <a:srgbClr val="16165D"/>
                </a:solidFill>
                <a:latin typeface="Calibri" charset="0"/>
              </a:rPr>
              <a:t>kultúráját</a:t>
            </a:r>
            <a:r>
              <a:rPr lang="en-US" altLang="en-US" sz="3200" b="1" dirty="0" smtClean="0">
                <a:solidFill>
                  <a:srgbClr val="16165D"/>
                </a:solidFill>
                <a:latin typeface="Calibri" charset="0"/>
              </a:rPr>
              <a:t>, </a:t>
            </a:r>
            <a:r>
              <a:rPr lang="hu-HU" altLang="en-US" sz="3200" b="1" dirty="0" smtClean="0">
                <a:solidFill>
                  <a:srgbClr val="16165D"/>
                </a:solidFill>
                <a:latin typeface="Calibri" charset="0"/>
              </a:rPr>
              <a:t>faji</a:t>
            </a:r>
            <a:r>
              <a:rPr lang="en-US" altLang="en-US" sz="3200" b="1" dirty="0" smtClean="0">
                <a:solidFill>
                  <a:srgbClr val="16165D"/>
                </a:solidFill>
                <a:latin typeface="Calibri" charset="0"/>
              </a:rPr>
              <a:t>, </a:t>
            </a:r>
            <a:r>
              <a:rPr lang="hu-HU" altLang="en-US" sz="3200" b="1" dirty="0" smtClean="0">
                <a:solidFill>
                  <a:srgbClr val="16165D"/>
                </a:solidFill>
                <a:latin typeface="Calibri" charset="0"/>
              </a:rPr>
              <a:t>nemzeti</a:t>
            </a:r>
            <a:r>
              <a:rPr lang="en-US" altLang="en-US" sz="3200" b="1" dirty="0" smtClean="0">
                <a:solidFill>
                  <a:srgbClr val="16165D"/>
                </a:solidFill>
                <a:latin typeface="Calibri" charset="0"/>
              </a:rPr>
              <a:t> </a:t>
            </a:r>
            <a:r>
              <a:rPr lang="hu-HU" altLang="en-US" sz="3200" b="1" dirty="0" smtClean="0">
                <a:solidFill>
                  <a:srgbClr val="16165D"/>
                </a:solidFill>
                <a:latin typeface="Calibri" charset="0"/>
              </a:rPr>
              <a:t>hovatartozását</a:t>
            </a:r>
            <a:r>
              <a:rPr lang="en-US" altLang="en-US" sz="3200" b="1" dirty="0" smtClean="0">
                <a:solidFill>
                  <a:srgbClr val="16165D"/>
                </a:solidFill>
                <a:latin typeface="Calibri" charset="0"/>
              </a:rPr>
              <a:t>, </a:t>
            </a:r>
            <a:r>
              <a:rPr lang="hu-HU" altLang="en-US" sz="3200" b="1" dirty="0" smtClean="0">
                <a:solidFill>
                  <a:srgbClr val="16165D"/>
                </a:solidFill>
                <a:latin typeface="Calibri" charset="0"/>
              </a:rPr>
              <a:t>vallását</a:t>
            </a:r>
            <a:r>
              <a:rPr lang="en-US" altLang="en-US" sz="3200" b="1" dirty="0" smtClean="0">
                <a:solidFill>
                  <a:srgbClr val="16165D"/>
                </a:solidFill>
                <a:latin typeface="Calibri" charset="0"/>
              </a:rPr>
              <a:t>, </a:t>
            </a:r>
            <a:r>
              <a:rPr lang="hu-HU" altLang="en-US" sz="3200" b="1" dirty="0" smtClean="0">
                <a:solidFill>
                  <a:srgbClr val="16165D"/>
                </a:solidFill>
                <a:latin typeface="Calibri" charset="0"/>
              </a:rPr>
              <a:t>nemét</a:t>
            </a:r>
            <a:r>
              <a:rPr lang="en-US" altLang="en-US" sz="3200" b="1" dirty="0" smtClean="0">
                <a:solidFill>
                  <a:srgbClr val="16165D"/>
                </a:solidFill>
                <a:latin typeface="Calibri" charset="0"/>
              </a:rPr>
              <a:t>, </a:t>
            </a:r>
            <a:r>
              <a:rPr lang="hu-HU" altLang="en-US" sz="3200" b="1" dirty="0" smtClean="0">
                <a:solidFill>
                  <a:srgbClr val="16165D"/>
                </a:solidFill>
                <a:latin typeface="Calibri" charset="0"/>
              </a:rPr>
              <a:t>vagy</a:t>
            </a:r>
            <a:r>
              <a:rPr lang="en-US" altLang="en-US" sz="3200" b="1" dirty="0" smtClean="0">
                <a:solidFill>
                  <a:srgbClr val="16165D"/>
                </a:solidFill>
                <a:latin typeface="Calibri" charset="0"/>
              </a:rPr>
              <a:t> </a:t>
            </a:r>
            <a:r>
              <a:rPr lang="hu-HU" altLang="en-US" sz="3200" b="1" dirty="0" smtClean="0">
                <a:solidFill>
                  <a:srgbClr val="16165D"/>
                </a:solidFill>
                <a:latin typeface="Calibri" charset="0"/>
              </a:rPr>
              <a:t>kinézetét</a:t>
            </a:r>
            <a:r>
              <a:rPr lang="en-US" altLang="en-US" sz="3200" b="1" dirty="0" smtClean="0">
                <a:solidFill>
                  <a:srgbClr val="16165D"/>
                </a:solidFill>
                <a:latin typeface="Calibri" charset="0"/>
              </a:rPr>
              <a:t> </a:t>
            </a:r>
            <a:r>
              <a:rPr lang="hu-HU" altLang="en-US" sz="3200" b="1" dirty="0" smtClean="0">
                <a:solidFill>
                  <a:srgbClr val="16165D"/>
                </a:solidFill>
                <a:latin typeface="Calibri" charset="0"/>
              </a:rPr>
              <a:t>veszi</a:t>
            </a:r>
            <a:r>
              <a:rPr lang="en-US" altLang="en-US" sz="3200" b="1" dirty="0" smtClean="0">
                <a:solidFill>
                  <a:srgbClr val="16165D"/>
                </a:solidFill>
                <a:latin typeface="Calibri" charset="0"/>
              </a:rPr>
              <a:t> </a:t>
            </a:r>
            <a:r>
              <a:rPr lang="hu-HU" altLang="en-US" sz="3200" b="1" dirty="0" smtClean="0">
                <a:solidFill>
                  <a:srgbClr val="16165D"/>
                </a:solidFill>
                <a:latin typeface="Calibri" charset="0"/>
              </a:rPr>
              <a:t>célba</a:t>
            </a:r>
            <a:r>
              <a:rPr lang="en-US" altLang="en-US" sz="3200" b="1" dirty="0" smtClean="0">
                <a:solidFill>
                  <a:srgbClr val="16165D"/>
                </a:solidFill>
                <a:latin typeface="Calibri" charset="0"/>
              </a:rPr>
              <a:t>. </a:t>
            </a:r>
            <a:endParaRPr lang="en-US" altLang="en-US" sz="3200" b="1" dirty="0">
              <a:solidFill>
                <a:srgbClr val="16165D"/>
              </a:solidFill>
              <a:latin typeface="Calibri" charset="0"/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274637" y="3923644"/>
            <a:ext cx="7315201" cy="365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823913" indent="-31750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266825" indent="-252413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773238" indent="-252413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281238" indent="-2540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7384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31956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6528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4110038" indent="-2540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lvl="0"/>
            <a:r>
              <a:rPr lang="hu-HU" sz="2800" dirty="0"/>
              <a:t>becsmérlően szólítgatja </a:t>
            </a:r>
          </a:p>
          <a:p>
            <a:pPr lvl="0"/>
            <a:r>
              <a:rPr lang="hu-HU" sz="2800" dirty="0"/>
              <a:t>kigúnyolja </a:t>
            </a:r>
          </a:p>
          <a:p>
            <a:pPr lvl="0"/>
            <a:r>
              <a:rPr lang="hu-HU" sz="2800" dirty="0"/>
              <a:t>lekicsinylő megjegyzéseket tesz rá </a:t>
            </a:r>
          </a:p>
          <a:p>
            <a:pPr lvl="0"/>
            <a:r>
              <a:rPr lang="hu-HU" sz="2800" dirty="0"/>
              <a:t>ugratja </a:t>
            </a:r>
          </a:p>
          <a:p>
            <a:pPr lvl="0"/>
            <a:r>
              <a:rPr lang="hu-HU" sz="2800" dirty="0"/>
              <a:t>folyamatosan kritizálja </a:t>
            </a:r>
          </a:p>
          <a:p>
            <a:pPr lvl="0"/>
            <a:r>
              <a:rPr lang="hu-HU" sz="2800" dirty="0"/>
              <a:t>lejárató képeket terjeszt róla </a:t>
            </a:r>
          </a:p>
          <a:p>
            <a:pPr lvl="0"/>
            <a:r>
              <a:rPr lang="hu-HU" sz="2800" dirty="0"/>
              <a:t>rosszindulatú pletykákat terjeszt róla </a:t>
            </a:r>
            <a:endParaRPr lang="hu-HU" sz="2800" dirty="0">
              <a:effectLst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6350" y="923925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hu-HU" altLang="en-US" sz="4000" i="0" spc="300" dirty="0" smtClean="0">
                <a:solidFill>
                  <a:srgbClr val="FFFF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SZÓBELI </a:t>
            </a:r>
            <a:r>
              <a:rPr lang="hu-HU" altLang="en-US" sz="4000" i="0" spc="30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ZAKLATÁS</a:t>
            </a:r>
            <a:endParaRPr lang="en-US" altLang="en-US" sz="4000" i="0" spc="300" dirty="0">
              <a:solidFill>
                <a:schemeClr val="bg1"/>
              </a:solidFill>
              <a:effectLst/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867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619" y="2728119"/>
            <a:ext cx="356235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94350" y="6843713"/>
            <a:ext cx="3976688" cy="5175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pt-BR" altLang="pt-BR" smtClean="0"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93838" y="3003550"/>
            <a:ext cx="3581400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366" tIns="50683" rIns="101366" bIns="50683" anchor="ctr"/>
          <a:lstStyle>
            <a:lvl1pPr marL="457200" indent="-457200" defTabSz="1014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2950" indent="-285750" defTabSz="1014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10144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10144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1014413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1014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lvl="0"/>
            <a:r>
              <a:rPr lang="hu-HU" sz="3200" dirty="0"/>
              <a:t>ütés-verés </a:t>
            </a:r>
          </a:p>
          <a:p>
            <a:pPr lvl="0"/>
            <a:r>
              <a:rPr lang="hu-HU" sz="3200" dirty="0" smtClean="0"/>
              <a:t>böködés </a:t>
            </a:r>
            <a:endParaRPr lang="hu-HU" sz="3200" dirty="0"/>
          </a:p>
          <a:p>
            <a:pPr lvl="0"/>
            <a:r>
              <a:rPr lang="hu-HU" sz="3200" dirty="0"/>
              <a:t>csipkedés </a:t>
            </a:r>
          </a:p>
          <a:p>
            <a:pPr lvl="0"/>
            <a:r>
              <a:rPr lang="hu-HU" sz="3200" dirty="0"/>
              <a:t>követés </a:t>
            </a:r>
            <a:endParaRPr lang="hu-HU" sz="3200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1328" y="2484437"/>
            <a:ext cx="2582731" cy="4618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76313"/>
            <a:ext cx="10150475" cy="914400"/>
          </a:xfrm>
        </p:spPr>
        <p:txBody>
          <a:bodyPr/>
          <a:lstStyle/>
          <a:p>
            <a:pPr algn="ctr">
              <a:defRPr/>
            </a:pPr>
            <a:r>
              <a:rPr lang="hu-HU" altLang="en-US" sz="4000" i="0" spc="300" dirty="0" smtClean="0">
                <a:solidFill>
                  <a:srgbClr val="FFFF00"/>
                </a:solidFill>
                <a:effectLst/>
                <a:latin typeface="Avenir Next" charset="0"/>
                <a:ea typeface="Avenir Next" charset="0"/>
                <a:cs typeface="Avenir Next" charset="0"/>
              </a:rPr>
              <a:t>FIZIKAI </a:t>
            </a:r>
            <a:r>
              <a:rPr lang="en-US" altLang="en-US" sz="4000" b="0" i="0" spc="30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B</a:t>
            </a:r>
            <a:r>
              <a:rPr lang="hu-HU" altLang="en-US" sz="4000" b="0" i="0" spc="300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ÁNTALMAZÁS</a:t>
            </a:r>
            <a:endParaRPr lang="en-US" i="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PowerDESIGNS PowerTIP Sample Presentation_02">
  <a:themeElements>
    <a:clrScheme name="PowerDESIGNS PowerTIP Sample Presentation_0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werDESIGNS PowerTIP Sample Presentation_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DESIGNS PowerTIP Sample Presentation_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DESIGNS PowerTIP Sample Presentation_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DESIGNS PowerTIP Sample Presentation_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DESIGNS PowerTIP Sample Presentation_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DESIGNS PowerTIP Sample Presentation_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DESIGNS PowerTIP Sample Presentation_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DESIGNS PowerTIP Sample Presentation_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Office Theme">
  <a:themeElements>
    <a:clrScheme name="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FFFFFF"/>
      </a:hlink>
      <a:folHlink>
        <a:srgbClr val="FFFFFF"/>
      </a:folHlink>
    </a:clrScheme>
    <a:fontScheme name="5_Office Them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PowerDESIGNS PowerTIP Sample Presentation_02</Template>
  <TotalTime>6250</TotalTime>
  <Words>2451</Words>
  <Application>Microsoft Office PowerPoint</Application>
  <PresentationFormat>Egyéni</PresentationFormat>
  <Paragraphs>439</Paragraphs>
  <Slides>46</Slides>
  <Notes>37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46</vt:i4>
      </vt:variant>
    </vt:vector>
  </HeadingPairs>
  <TitlesOfParts>
    <vt:vector size="61" baseType="lpstr">
      <vt:lpstr>MS Mincho</vt:lpstr>
      <vt:lpstr>ＭＳ Ｐゴシック</vt:lpstr>
      <vt:lpstr>ＭＳ Ｐゴシック</vt:lpstr>
      <vt:lpstr>PMingLiU</vt:lpstr>
      <vt:lpstr>Arena Condensed</vt:lpstr>
      <vt:lpstr>Arial</vt:lpstr>
      <vt:lpstr>Avenir Book</vt:lpstr>
      <vt:lpstr>Avenir Heavy Oblique</vt:lpstr>
      <vt:lpstr>Avenir Next</vt:lpstr>
      <vt:lpstr>Calibri</vt:lpstr>
      <vt:lpstr>Cambria</vt:lpstr>
      <vt:lpstr>Symbol</vt:lpstr>
      <vt:lpstr>Times New Roman</vt:lpstr>
      <vt:lpstr>PowerDESIGNS PowerTIP Sample Presentation_02</vt:lpstr>
      <vt:lpstr>5_Office Theme</vt:lpstr>
      <vt:lpstr>PowerPoint bemutató</vt:lpstr>
      <vt:lpstr>Z-A-K-L-A-T-Á-S</vt:lpstr>
      <vt:lpstr>A ZAKLATÁS  </vt:lpstr>
      <vt:lpstr>MI TEKINTHETŐ ZAKLATÁSNAK? </vt:lpstr>
      <vt:lpstr>MI TEKINTHETŐ ZAKLATÁSNAK? </vt:lpstr>
      <vt:lpstr>MI TEKINTHETŐ ZAKLATÁSNAK?  </vt:lpstr>
      <vt:lpstr>A ZAKLATÁS FORMÁI LEHETNEK: </vt:lpstr>
      <vt:lpstr>SZÓBELI ZAKLATÁS</vt:lpstr>
      <vt:lpstr>FIZIKAI BÁNTALMAZÁS</vt:lpstr>
      <vt:lpstr>FIZIKAI BÁNTALMAZÁS</vt:lpstr>
      <vt:lpstr>KÖZÖSSÉGI ZAKLATÁS</vt:lpstr>
      <vt:lpstr>KÖZÖSSÉGI ZAKLATÁS</vt:lpstr>
      <vt:lpstr>TÉNYLEG LÉTEZŐ PROBLÉMA A ZAKLATÁS, A MEGFÉLEMLÍTŐ BÁNTALMAZÁS?</vt:lpstr>
      <vt:lpstr>MIT MONDANAK A STATISZTIKÁK A  BÁNTALMAZÓ ZAKLATÁSRÓL?</vt:lpstr>
      <vt:lpstr>MIT MOND A STATISZTIKA AZ EGYESÜLT ÁLLAMOKBAN FOLYÓ ZAKLATÓ BÁNTALMAZÁS GYAKORISÁGÁRÓL? </vt:lpstr>
      <vt:lpstr>MIT MONDANAK A STATISZTIKÁK                  A  ZAKLATÁSRÓL?</vt:lpstr>
      <vt:lpstr>MIT MOND A STATISZTIKA                           A  ZAKLATÁS  GYAKORISÁGÁRÓL? </vt:lpstr>
      <vt:lpstr>MIT MOND A STATISZTIKA AZ INTERNETES ZAKLATÁSRÓL? </vt:lpstr>
      <vt:lpstr>MIT MOND A STATISZTIKA AZ ÁLDOZATOK  TÍPUSAIRÓL? </vt:lpstr>
      <vt:lpstr>MIT MONDANAK A STATISZTIKÁK A   ZAKLATÁSRÓL?</vt:lpstr>
      <vt:lpstr>MIT MONDANAK A STATISZTIKÁK A  ZAKLATÁSRÓL?</vt:lpstr>
      <vt:lpstr>MIT MONDANAK A STATISZTIKÁK A  ZAKLATÁSRÓL?</vt:lpstr>
      <vt:lpstr>A Harvard School of Health 2011 évi tanulmánya</vt:lpstr>
      <vt:lpstr>KIKBŐL ÁLL MAJD  A JÖVŐ EGYHÁZA? </vt:lpstr>
      <vt:lpstr>AMIT A SZÜLŐK, TANÁROK ÉS GYÜLEKEZETI VEZETŐK TEHETNEK: </vt:lpstr>
      <vt:lpstr>AMIT A SZÜLŐK, TANÁROK ÉS GYÜLEKEZETI VEZETŐK TEHETNEK: </vt:lpstr>
      <vt:lpstr>AMIT A SZÜLŐK, TANÁROK ÉS GYÜLEKEZETI VEZETŐK TEHETNEK: </vt:lpstr>
      <vt:lpstr>A ZAKLATÁS LEHETSÉGES JELEI </vt:lpstr>
      <vt:lpstr>A ZAKLATÁS KÖVETKEZMÉNYEI AZ ÁLDOZAT ÉLETÉBEN</vt:lpstr>
      <vt:lpstr>A ZAKLATÁS HOSSZÚTÁVÚ FIZIKAI ÉS PSZICHOLÓGIAI HATÁSAI</vt:lpstr>
      <vt:lpstr>A ZAKLATÁS HOSSZÚTÁVÚ FIZIKAI ÉS PSZICHOLÓGIAI HATÁSAI</vt:lpstr>
      <vt:lpstr>A MEGFÉLEMLÍTÉS PRIMITÍV DOLOG </vt:lpstr>
      <vt:lpstr>AMIT A SZÜLŐK TEHETNEK </vt:lpstr>
      <vt:lpstr>AMIT A SZÜLŐK TEHETNEK </vt:lpstr>
      <vt:lpstr>AMIT A SZÜLŐK TEHETNEK </vt:lpstr>
      <vt:lpstr>AMIT A SZÜLŐK TEHETNEK </vt:lpstr>
      <vt:lpstr>AMIT A SZÜLŐK , TANÁROK, ÉS GYÜLEKEZETI VEZETŐK TEHETNEK </vt:lpstr>
      <vt:lpstr>AMIT A SZÜLŐK , TANÁROK, ÉS GYÜLEKEZETI VEZETŐK TEHETNEK </vt:lpstr>
      <vt:lpstr>AMIT A SZÜLŐK TEHETNEK </vt:lpstr>
      <vt:lpstr>HOZZUNK LÉTRE BÁNTALMAZÁS-  és ZAKLATÁSMENTES KÖTNYEZETET !</vt:lpstr>
      <vt:lpstr>MÁR MA KÉSZÍTSÜK FEL GYERMEKEINKET </vt:lpstr>
      <vt:lpstr>MÉG MA KÉSZÍTSÜK FEL GYERMEKEINKET </vt:lpstr>
      <vt:lpstr>REFERENCIÁK</vt:lpstr>
      <vt:lpstr>REFERENCIÁK</vt:lpstr>
      <vt:lpstr>REFERENCIÁK</vt:lpstr>
      <vt:lpstr>REFERENCIÁK</vt:lpstr>
    </vt:vector>
  </TitlesOfParts>
  <Company>PresentationPro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PresentationPro Free Sample</dc:title>
  <dc:subject>PresentationPro Free PowerPoint Download</dc:subject>
  <dc:creator>PresentationPro</dc:creator>
  <cp:lastModifiedBy>Dr. Tokics Imréné</cp:lastModifiedBy>
  <cp:revision>490</cp:revision>
  <dcterms:created xsi:type="dcterms:W3CDTF">2008-06-26T19:40:15Z</dcterms:created>
  <dcterms:modified xsi:type="dcterms:W3CDTF">2017-11-09T10:23:02Z</dcterms:modified>
</cp:coreProperties>
</file>