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72" r:id="rId3"/>
    <p:sldId id="258" r:id="rId4"/>
    <p:sldId id="259" r:id="rId5"/>
    <p:sldId id="260" r:id="rId6"/>
    <p:sldId id="261" r:id="rId7"/>
    <p:sldId id="262" r:id="rId8"/>
    <p:sldId id="263" r:id="rId9"/>
    <p:sldId id="264" r:id="rId10"/>
    <p:sldId id="265" r:id="rId11"/>
    <p:sldId id="266" r:id="rId12"/>
    <p:sldId id="273"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76"/>
    <p:restoredTop sz="70634" autoAdjust="0"/>
  </p:normalViewPr>
  <p:slideViewPr>
    <p:cSldViewPr snapToGrid="0" snapToObjects="1">
      <p:cViewPr varScale="1">
        <p:scale>
          <a:sx n="46" d="100"/>
          <a:sy n="46" d="100"/>
        </p:scale>
        <p:origin x="1210" y="34"/>
      </p:cViewPr>
      <p:guideLst>
        <p:guide orient="horz" pos="2160"/>
        <p:guide pos="2880"/>
      </p:guideLst>
    </p:cSldViewPr>
  </p:slideViewPr>
  <p:notesTextViewPr>
    <p:cViewPr>
      <p:scale>
        <a:sx n="1" d="1"/>
        <a:sy n="1" d="1"/>
      </p:scale>
      <p:origin x="0" y="-91"/>
    </p:cViewPr>
  </p:notesTextViewPr>
  <p:notesViewPr>
    <p:cSldViewPr snapToGrid="0" snapToObjects="1">
      <p:cViewPr varScale="1">
        <p:scale>
          <a:sx n="65" d="100"/>
          <a:sy n="65" d="100"/>
        </p:scale>
        <p:origin x="33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9C46E-90E1-B943-89D4-7B77264D1CD4}" type="datetimeFigureOut">
              <a:rPr lang="en-US" smtClean="0"/>
              <a:t>10/10/2016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5136D-B1A5-DE48-8A22-E5D57E853AC1}" type="slidenum">
              <a:rPr lang="en-US" smtClean="0"/>
              <a:t>‹#›</a:t>
            </a:fld>
            <a:endParaRPr lang="en-US"/>
          </a:p>
        </p:txBody>
      </p:sp>
    </p:spTree>
    <p:extLst>
      <p:ext uri="{BB962C8B-B14F-4D97-AF65-F5344CB8AC3E}">
        <p14:creationId xmlns:p14="http://schemas.microsoft.com/office/powerpoint/2010/main" val="143745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EMOTIONAL HEALING</a:t>
            </a:r>
          </a:p>
          <a:p>
            <a:r>
              <a:rPr lang="en-US" b="1" dirty="0" smtClean="0"/>
              <a:t>Seminar Script</a:t>
            </a:r>
            <a:endParaRPr lang="en-US" b="1" dirty="0"/>
          </a:p>
        </p:txBody>
      </p:sp>
      <p:sp>
        <p:nvSpPr>
          <p:cNvPr id="4" name="Slide Number Placeholder 3"/>
          <p:cNvSpPr>
            <a:spLocks noGrp="1"/>
          </p:cNvSpPr>
          <p:nvPr>
            <p:ph type="sldNum" sz="quarter" idx="10"/>
          </p:nvPr>
        </p:nvSpPr>
        <p:spPr/>
        <p:txBody>
          <a:bodyPr/>
          <a:lstStyle/>
          <a:p>
            <a:fld id="{6395136D-B1A5-DE48-8A22-E5D57E853AC1}" type="slidenum">
              <a:rPr lang="en-US" smtClean="0"/>
              <a:t>1</a:t>
            </a:fld>
            <a:endParaRPr lang="en-US"/>
          </a:p>
        </p:txBody>
      </p:sp>
    </p:spTree>
    <p:extLst>
      <p:ext uri="{BB962C8B-B14F-4D97-AF65-F5344CB8AC3E}">
        <p14:creationId xmlns:p14="http://schemas.microsoft.com/office/powerpoint/2010/main" val="63974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hu-HU" sz="1200" dirty="0" smtClean="0"/>
              <a:t>A megtört emberek gyakran megsértenek másokat, mert megpróbálják megvédeni magukat.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smtClean="0"/>
              <a:t>A </a:t>
            </a:r>
            <a:r>
              <a:rPr lang="hu-HU" sz="1200" dirty="0" smtClean="0"/>
              <a:t>gyógyulás folyamatában őszintén magunkba kell nézni, bűnbánatot kell gyakorolni és megtérni. </a:t>
            </a:r>
            <a:endParaRPr lang="en-US" sz="1200" dirty="0" smtClean="0"/>
          </a:p>
          <a:p>
            <a:r>
              <a:rPr lang="hu-HU" sz="1200" kern="1200" dirty="0" smtClean="0">
                <a:solidFill>
                  <a:schemeClr val="tx1"/>
                </a:solidFill>
                <a:effectLst/>
                <a:latin typeface="+mn-lt"/>
                <a:ea typeface="+mn-ea"/>
                <a:cs typeface="+mn-cs"/>
              </a:rPr>
              <a:t>Figyelnünk</a:t>
            </a:r>
            <a:r>
              <a:rPr lang="hu-HU" sz="1200" kern="1200" baseline="0" dirty="0" smtClean="0">
                <a:solidFill>
                  <a:schemeClr val="tx1"/>
                </a:solidFill>
                <a:effectLst/>
                <a:latin typeface="+mn-lt"/>
                <a:ea typeface="+mn-ea"/>
                <a:cs typeface="+mn-cs"/>
              </a:rPr>
              <a:t> kell magunkat, mert amikor sértettek vagyunk, hajlamosak vagyunk másokat is megsérteni. Számba kell vennünk gondolatainkat, érzéseinket és viselkedésünket Isten, magunk és másokkal szemben. Mindez segíthet abban, hogy meglássuk, mit kell megbánnunk és miből kell megtérnünk.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10</a:t>
            </a:fld>
            <a:endParaRPr lang="en-US"/>
          </a:p>
        </p:txBody>
      </p:sp>
    </p:spTree>
    <p:extLst>
      <p:ext uri="{BB962C8B-B14F-4D97-AF65-F5344CB8AC3E}">
        <p14:creationId xmlns:p14="http://schemas.microsoft.com/office/powerpoint/2010/main" val="50341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hu-HU" sz="1200" dirty="0" smtClean="0"/>
              <a:t>A megtört emberek leginkább törekszenek a túlélésre.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hu-HU" sz="1200" dirty="0" smtClean="0"/>
              <a:t>Ebben a folyamatban felállítanak stratégiákat, hogyan védjék meg magukat, és ezáltal úgy élnek, mintha önmaguktól függnének.</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hu-HU" sz="1200" dirty="0" smtClean="0"/>
              <a:t>Ez a bálványimádás egy formája, melyet kezelni kell.</a:t>
            </a:r>
            <a:r>
              <a:rPr lang="en-US" sz="1200" dirty="0" smtClean="0"/>
              <a:t> </a:t>
            </a:r>
          </a:p>
          <a:p>
            <a:r>
              <a:rPr lang="hu-HU" sz="1200" kern="1200" dirty="0" smtClean="0">
                <a:solidFill>
                  <a:schemeClr val="tx1"/>
                </a:solidFill>
                <a:effectLst/>
                <a:latin typeface="+mn-lt"/>
                <a:ea typeface="+mn-ea"/>
                <a:cs typeface="+mn-cs"/>
              </a:rPr>
              <a:t>A</a:t>
            </a:r>
            <a:r>
              <a:rPr lang="hu-HU" sz="1200" kern="1200" baseline="0" dirty="0" smtClean="0">
                <a:solidFill>
                  <a:schemeClr val="tx1"/>
                </a:solidFill>
                <a:effectLst/>
                <a:latin typeface="+mn-lt"/>
                <a:ea typeface="+mn-ea"/>
                <a:cs typeface="+mn-cs"/>
              </a:rPr>
              <a:t> bűntudat és szégyen gyakori mellékhatásai megtörtségünknek. Sokan élünk hosszú életet, de nem a maga teljességében. Megtesszük ami tőlünk telik, hogy túléljünk, de néha önmagunktól függünk és nehezen bízunk meg másokban. Álarcot viselünk, mely mosolyt mutat, amikor azonban mélyen belül sértettek vagyunk és boldogtalannak érezzük magunkat. Mivel nem vagyunk képesek megbízni másokban, túlságosan magabiztosak leszünk, ami pedig énközpontúságot és időnként önzést eredményez. Azonban fel kell ismernünk, hogy ez egyfajta bálványozás, amit kezelni kell.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11</a:t>
            </a:fld>
            <a:endParaRPr lang="en-US"/>
          </a:p>
        </p:txBody>
      </p:sp>
    </p:spTree>
    <p:extLst>
      <p:ext uri="{BB962C8B-B14F-4D97-AF65-F5344CB8AC3E}">
        <p14:creationId xmlns:p14="http://schemas.microsoft.com/office/powerpoint/2010/main" val="166015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Elhatározás</a:t>
            </a:r>
            <a:r>
              <a:rPr lang="en-US" sz="1200" b="1"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u="sng" kern="1200" dirty="0" smtClean="0">
                <a:solidFill>
                  <a:schemeClr val="tx1"/>
                </a:solidFill>
                <a:effectLst/>
                <a:latin typeface="+mn-lt"/>
                <a:ea typeface="+mn-ea"/>
                <a:cs typeface="+mn-cs"/>
              </a:rPr>
              <a:t>Tevékenység</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Szánj egy kis időt most erre és írd le!</a:t>
            </a:r>
            <a:r>
              <a:rPr lang="en-US" sz="1200" kern="1200" dirty="0" smtClean="0">
                <a:solidFill>
                  <a:schemeClr val="tx1"/>
                </a:solidFill>
                <a:effectLst/>
                <a:latin typeface="+mn-lt"/>
                <a:ea typeface="+mn-ea"/>
                <a:cs typeface="+mn-cs"/>
              </a:rPr>
              <a:t> </a:t>
            </a:r>
            <a:r>
              <a:rPr lang="hu-HU" sz="1200" dirty="0" smtClean="0">
                <a:solidFill>
                  <a:srgbClr val="002060"/>
                </a:solidFill>
              </a:rPr>
              <a:t>SOROLJ FEL</a:t>
            </a:r>
            <a:r>
              <a:rPr lang="en-US" sz="1200" dirty="0" smtClean="0">
                <a:solidFill>
                  <a:srgbClr val="002060"/>
                </a:solidFill>
              </a:rPr>
              <a:t> 5</a:t>
            </a:r>
            <a:r>
              <a:rPr lang="hu-HU" sz="1200" dirty="0" smtClean="0">
                <a:solidFill>
                  <a:srgbClr val="002060"/>
                </a:solidFill>
              </a:rPr>
              <a:t>–</a:t>
            </a:r>
            <a:r>
              <a:rPr lang="en-US" sz="1200" dirty="0" smtClean="0">
                <a:solidFill>
                  <a:srgbClr val="002060"/>
                </a:solidFill>
              </a:rPr>
              <a:t>10 </a:t>
            </a:r>
            <a:r>
              <a:rPr lang="hu-HU" sz="1200" dirty="0" smtClean="0">
                <a:solidFill>
                  <a:srgbClr val="002060"/>
                </a:solidFill>
              </a:rPr>
              <a:t>OLYAN OKOT, AMIÉRT SÉRTETTNEK VAGY ÖSSZETÖRTNEK ÉRZED MAGAD! </a:t>
            </a:r>
            <a:endParaRPr lang="en-US" sz="1200" dirty="0" smtClean="0">
              <a:solidFill>
                <a:srgbClr val="002060"/>
              </a:solidFill>
            </a:endParaRPr>
          </a:p>
          <a:p>
            <a:pPr marL="0" indent="0">
              <a:lnSpc>
                <a:spcPct val="100000"/>
              </a:lnSpc>
              <a:buNone/>
            </a:pPr>
            <a:r>
              <a:rPr lang="hu-HU" sz="2000" dirty="0" smtClean="0">
                <a:solidFill>
                  <a:srgbClr val="002060"/>
                </a:solidFill>
              </a:rPr>
              <a:t>Gondold át az alábbiakat</a:t>
            </a:r>
            <a:r>
              <a:rPr lang="en-US" sz="2000" dirty="0" smtClean="0">
                <a:solidFill>
                  <a:srgbClr val="002060"/>
                </a:solidFill>
              </a:rPr>
              <a:t>:</a:t>
            </a:r>
          </a:p>
          <a:p>
            <a:pPr lvl="1">
              <a:lnSpc>
                <a:spcPct val="100000"/>
              </a:lnSpc>
              <a:buFont typeface="Arial" charset="0"/>
              <a:buChar char="•"/>
            </a:pPr>
            <a:r>
              <a:rPr lang="en-US" sz="1800" dirty="0" smtClean="0">
                <a:solidFill>
                  <a:srgbClr val="941651"/>
                </a:solidFill>
              </a:rPr>
              <a:t>Ho</a:t>
            </a:r>
            <a:r>
              <a:rPr lang="hu-HU" sz="1800" dirty="0" err="1" smtClean="0">
                <a:solidFill>
                  <a:srgbClr val="941651"/>
                </a:solidFill>
              </a:rPr>
              <a:t>gyan</a:t>
            </a:r>
            <a:r>
              <a:rPr lang="hu-HU" sz="1800" dirty="0" smtClean="0">
                <a:solidFill>
                  <a:srgbClr val="941651"/>
                </a:solidFill>
              </a:rPr>
              <a:t> hatnak rád ezek a negatív tapasztalatok vagy veszteségek</a:t>
            </a:r>
            <a:r>
              <a:rPr lang="en-US" sz="1800" dirty="0" smtClean="0">
                <a:solidFill>
                  <a:srgbClr val="941651"/>
                </a:solidFill>
              </a:rPr>
              <a:t>?</a:t>
            </a:r>
          </a:p>
          <a:p>
            <a:pPr lvl="1">
              <a:lnSpc>
                <a:spcPct val="100000"/>
              </a:lnSpc>
              <a:buFont typeface="Arial" charset="0"/>
              <a:buChar char="•"/>
            </a:pPr>
            <a:r>
              <a:rPr lang="hu-HU" sz="1800" dirty="0" smtClean="0">
                <a:solidFill>
                  <a:srgbClr val="941651"/>
                </a:solidFill>
              </a:rPr>
              <a:t>Viselkedéseden keresztül másokra is hatással vannak ezek az élmények</a:t>
            </a:r>
            <a:r>
              <a:rPr lang="en-US" sz="1800" dirty="0" smtClean="0">
                <a:solidFill>
                  <a:srgbClr val="941651"/>
                </a:solidFill>
              </a:rPr>
              <a:t>?</a:t>
            </a:r>
          </a:p>
          <a:p>
            <a:pPr lvl="2">
              <a:lnSpc>
                <a:spcPct val="100000"/>
              </a:lnSpc>
              <a:buFont typeface="Arial" charset="0"/>
              <a:buChar char="•"/>
            </a:pPr>
            <a:r>
              <a:rPr lang="hu-HU" sz="1800" dirty="0" smtClean="0">
                <a:solidFill>
                  <a:srgbClr val="941651"/>
                </a:solidFill>
              </a:rPr>
              <a:t>Megsértesz másokat</a:t>
            </a:r>
            <a:r>
              <a:rPr lang="en-US" sz="1800" dirty="0" smtClean="0">
                <a:solidFill>
                  <a:srgbClr val="941651"/>
                </a:solidFill>
              </a:rPr>
              <a:t>?</a:t>
            </a:r>
          </a:p>
          <a:p>
            <a:pPr lvl="2">
              <a:lnSpc>
                <a:spcPct val="100000"/>
              </a:lnSpc>
              <a:buFont typeface="Arial" charset="0"/>
              <a:buChar char="•"/>
            </a:pPr>
            <a:r>
              <a:rPr lang="hu-HU" sz="1800" dirty="0" smtClean="0">
                <a:solidFill>
                  <a:srgbClr val="941651"/>
                </a:solidFill>
              </a:rPr>
              <a:t>Megvagy keseredve</a:t>
            </a:r>
            <a:r>
              <a:rPr lang="en-US" sz="1800" dirty="0" smtClean="0">
                <a:solidFill>
                  <a:srgbClr val="941651"/>
                </a:solidFill>
              </a:rPr>
              <a:t>?</a:t>
            </a:r>
          </a:p>
          <a:p>
            <a:pPr lvl="1">
              <a:lnSpc>
                <a:spcPct val="100000"/>
              </a:lnSpc>
              <a:buFont typeface="Arial" charset="0"/>
              <a:buChar char="•"/>
            </a:pPr>
            <a:r>
              <a:rPr lang="hu-HU" sz="1800" dirty="0" smtClean="0">
                <a:solidFill>
                  <a:srgbClr val="941651"/>
                </a:solidFill>
              </a:rPr>
              <a:t>Torz gondolatokat táplálsz</a:t>
            </a:r>
            <a:r>
              <a:rPr lang="en-US" sz="1800" dirty="0" smtClean="0">
                <a:solidFill>
                  <a:srgbClr val="941651"/>
                </a:solidFill>
              </a:rPr>
              <a:t>:</a:t>
            </a:r>
          </a:p>
          <a:p>
            <a:pPr lvl="2">
              <a:lnSpc>
                <a:spcPct val="100000"/>
              </a:lnSpc>
            </a:pPr>
            <a:r>
              <a:rPr lang="hu-HU" sz="1800" dirty="0" smtClean="0">
                <a:solidFill>
                  <a:srgbClr val="941651"/>
                </a:solidFill>
              </a:rPr>
              <a:t>magadról</a:t>
            </a:r>
            <a:endParaRPr lang="en-US" sz="1800" dirty="0" smtClean="0">
              <a:solidFill>
                <a:srgbClr val="941651"/>
              </a:solidFill>
            </a:endParaRPr>
          </a:p>
          <a:p>
            <a:pPr lvl="2">
              <a:lnSpc>
                <a:spcPct val="100000"/>
              </a:lnSpc>
            </a:pPr>
            <a:r>
              <a:rPr lang="hu-HU" sz="1800" dirty="0" smtClean="0">
                <a:solidFill>
                  <a:srgbClr val="941651"/>
                </a:solidFill>
              </a:rPr>
              <a:t>Istenről</a:t>
            </a:r>
            <a:endParaRPr lang="en-US" sz="1800" dirty="0" smtClean="0">
              <a:solidFill>
                <a:srgbClr val="941651"/>
              </a:solidFill>
            </a:endParaRPr>
          </a:p>
          <a:p>
            <a:pPr lvl="2">
              <a:lnSpc>
                <a:spcPct val="100000"/>
              </a:lnSpc>
            </a:pPr>
            <a:r>
              <a:rPr lang="hu-HU" sz="1800" dirty="0" smtClean="0">
                <a:solidFill>
                  <a:srgbClr val="941651"/>
                </a:solidFill>
              </a:rPr>
              <a:t>másokról</a:t>
            </a:r>
            <a:endParaRPr lang="en-US" sz="1800" dirty="0" smtClean="0">
              <a:solidFill>
                <a:srgbClr val="941651"/>
              </a:solidFill>
            </a:endParaRPr>
          </a:p>
          <a:p>
            <a:pPr lvl="2">
              <a:lnSpc>
                <a:spcPct val="100000"/>
              </a:lnSpc>
            </a:pPr>
            <a:r>
              <a:rPr lang="hu-HU" sz="1800" dirty="0" smtClean="0">
                <a:solidFill>
                  <a:srgbClr val="941651"/>
                </a:solidFill>
              </a:rPr>
              <a:t>a világról?</a:t>
            </a:r>
            <a:endParaRPr lang="en-US" sz="1800" dirty="0" smtClean="0">
              <a:solidFill>
                <a:srgbClr val="941651"/>
              </a:solidFill>
            </a:endParaRPr>
          </a:p>
          <a:p>
            <a:pPr lvl="1">
              <a:lnSpc>
                <a:spcPct val="100000"/>
              </a:lnSpc>
            </a:pPr>
            <a:r>
              <a:rPr lang="hu-HU" sz="1800" dirty="0" smtClean="0">
                <a:solidFill>
                  <a:srgbClr val="941651"/>
                </a:solidFill>
              </a:rPr>
              <a:t>Vágysz a gyógyulásra</a:t>
            </a:r>
            <a:r>
              <a:rPr lang="en-US" sz="1800" dirty="0" smtClean="0">
                <a:solidFill>
                  <a:srgbClr val="941651"/>
                </a:solidFill>
              </a:rPr>
              <a:t>?</a:t>
            </a:r>
          </a:p>
        </p:txBody>
      </p:sp>
      <p:sp>
        <p:nvSpPr>
          <p:cNvPr id="4" name="Slide Number Placeholder 3"/>
          <p:cNvSpPr>
            <a:spLocks noGrp="1"/>
          </p:cNvSpPr>
          <p:nvPr>
            <p:ph type="sldNum" sz="quarter" idx="10"/>
          </p:nvPr>
        </p:nvSpPr>
        <p:spPr/>
        <p:txBody>
          <a:bodyPr/>
          <a:lstStyle/>
          <a:p>
            <a:fld id="{6395136D-B1A5-DE48-8A22-E5D57E853AC1}" type="slidenum">
              <a:rPr lang="en-US" smtClean="0"/>
              <a:t>12</a:t>
            </a:fld>
            <a:endParaRPr lang="en-US"/>
          </a:p>
        </p:txBody>
      </p:sp>
    </p:spTree>
    <p:extLst>
      <p:ext uri="{BB962C8B-B14F-4D97-AF65-F5344CB8AC3E}">
        <p14:creationId xmlns:p14="http://schemas.microsoft.com/office/powerpoint/2010/main" val="21692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hu-HU" sz="1200" b="1" dirty="0" smtClean="0"/>
              <a:t>„Az Úr Isten lelke van én rajtam azért, mert fölkent engem az Úr, hogy a szegényeknek örömöt mondjak; elküldött, hogy bekössem a megtört szívűeket, hogy hirdessek a foglyoknak szabadulást, és a megkötözötteknek megoldást; Hogy hintessem az Úr jókedvének esztendejét, és Istenünk bosszúállása napját; megvigasztaljak minden gyászolót; Hogy tegyek </a:t>
            </a:r>
            <a:r>
              <a:rPr lang="hu-HU" sz="1200" b="1" dirty="0" err="1" smtClean="0"/>
              <a:t>Sion</a:t>
            </a:r>
            <a:r>
              <a:rPr lang="hu-HU" sz="1200" b="1" dirty="0" smtClean="0"/>
              <a:t> gyászolóira, adjak nékik ékességet a hamu helyett, örömnek kenetét a gyász helyett, dicsőségnek palástját a csüggedt lélek helyett, hogy igazság fáinak neveztessenek, az Úr plántáinak, az ő dicsőségére!”</a:t>
            </a:r>
            <a:endParaRPr lang="hu-HU" sz="1200" dirty="0" smtClean="0"/>
          </a:p>
          <a:p>
            <a:r>
              <a:rPr lang="hu-HU" sz="1200" dirty="0" smtClean="0"/>
              <a:t>É</a:t>
            </a:r>
            <a:r>
              <a:rPr lang="en-US" sz="1200" dirty="0" err="1" smtClean="0"/>
              <a:t>sa</a:t>
            </a:r>
            <a:r>
              <a:rPr lang="hu-HU" sz="1200" dirty="0" err="1" smtClean="0"/>
              <a:t>iás</a:t>
            </a:r>
            <a:r>
              <a:rPr lang="en-US" sz="1200" dirty="0" smtClean="0"/>
              <a:t> 61:1-</a:t>
            </a:r>
            <a:r>
              <a:rPr lang="hu-HU" sz="1200" dirty="0" smtClean="0"/>
              <a:t>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Szentírás emlékeztet bennünket arra, hogy Jézus sebeivel</a:t>
            </a:r>
            <a:r>
              <a:rPr lang="hu-HU" sz="1200" kern="1200" baseline="0" dirty="0" smtClean="0">
                <a:solidFill>
                  <a:schemeClr val="tx1"/>
                </a:solidFill>
                <a:effectLst/>
                <a:latin typeface="+mn-lt"/>
                <a:ea typeface="+mn-ea"/>
                <a:cs typeface="+mn-cs"/>
              </a:rPr>
              <a:t> gyógyulunk meg!!! </a:t>
            </a:r>
            <a:r>
              <a:rPr lang="hu-HU" sz="1200" kern="1200" baseline="0" dirty="0" err="1" smtClean="0">
                <a:solidFill>
                  <a:schemeClr val="tx1"/>
                </a:solidFill>
                <a:effectLst/>
                <a:latin typeface="+mn-lt"/>
                <a:ea typeface="+mn-ea"/>
                <a:cs typeface="+mn-cs"/>
              </a:rPr>
              <a:t>Ésaiás</a:t>
            </a:r>
            <a:r>
              <a:rPr lang="hu-HU" sz="1200" kern="1200" baseline="0" dirty="0" smtClean="0">
                <a:solidFill>
                  <a:schemeClr val="tx1"/>
                </a:solidFill>
                <a:effectLst/>
                <a:latin typeface="+mn-lt"/>
                <a:ea typeface="+mn-ea"/>
                <a:cs typeface="+mn-cs"/>
              </a:rPr>
              <a:t> 61:1-3. verseiben láthatjuk, ez a csodálatos átalakulás megtörténhet életünkben, amikor elfogadjuk Őt, mint Gyógyítónkat és megengedjük, hogy megérintsen bennünket gyógyító érintésével: ha sírunk, vigasztalást találunk, ha a múlt tapasztalatainak élettelen hamvait cipeljük, szépséget és örömöt fogunk találni; ha nehéz a szívünk és lelkünk a meg nem bocsátás és keserűség nehéz terhe miatt, Isten </a:t>
            </a:r>
            <a:r>
              <a:rPr lang="hu-HU" sz="1200" kern="1200" baseline="0" dirty="0" smtClean="0">
                <a:solidFill>
                  <a:schemeClr val="tx1"/>
                </a:solidFill>
                <a:effectLst/>
                <a:latin typeface="+mn-lt"/>
                <a:ea typeface="+mn-ea"/>
                <a:cs typeface="+mn-cs"/>
              </a:rPr>
              <a:t>iránti </a:t>
            </a:r>
            <a:r>
              <a:rPr lang="hu-HU" sz="1200" kern="1200" baseline="0" dirty="0" smtClean="0">
                <a:solidFill>
                  <a:schemeClr val="tx1"/>
                </a:solidFill>
                <a:effectLst/>
                <a:latin typeface="+mn-lt"/>
                <a:ea typeface="+mn-ea"/>
                <a:cs typeface="+mn-cs"/>
              </a:rPr>
              <a:t>hálára és dicséretre válthatjuk. </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395136D-B1A5-DE48-8A22-E5D57E853AC1}" type="slidenum">
              <a:rPr lang="en-US" smtClean="0"/>
              <a:t>13</a:t>
            </a:fld>
            <a:endParaRPr lang="en-US"/>
          </a:p>
        </p:txBody>
      </p:sp>
    </p:spTree>
    <p:extLst>
      <p:ext uri="{BB962C8B-B14F-4D97-AF65-F5344CB8AC3E}">
        <p14:creationId xmlns:p14="http://schemas.microsoft.com/office/powerpoint/2010/main" val="47912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n-US" sz="1200" b="1" kern="1200" dirty="0" smtClean="0">
                <a:solidFill>
                  <a:schemeClr val="tx1"/>
                </a:solidFill>
                <a:effectLst/>
                <a:latin typeface="+mn-lt"/>
                <a:ea typeface="+mn-ea"/>
                <a:cs typeface="+mn-cs"/>
              </a:rPr>
              <a:t>J</a:t>
            </a:r>
            <a:r>
              <a:rPr lang="hu-HU" sz="1200" b="1" kern="1200" dirty="0" err="1" smtClean="0">
                <a:solidFill>
                  <a:schemeClr val="tx1"/>
                </a:solidFill>
                <a:effectLst/>
                <a:latin typeface="+mn-lt"/>
                <a:ea typeface="+mn-ea"/>
                <a:cs typeface="+mn-cs"/>
              </a:rPr>
              <a:t>éz</a:t>
            </a:r>
            <a:r>
              <a:rPr lang="en-US" sz="1200" b="1" kern="1200" dirty="0" smtClean="0">
                <a:solidFill>
                  <a:schemeClr val="tx1"/>
                </a:solidFill>
                <a:effectLst/>
                <a:latin typeface="+mn-lt"/>
                <a:ea typeface="+mn-ea"/>
                <a:cs typeface="+mn-cs"/>
              </a:rPr>
              <a:t>us </a:t>
            </a:r>
            <a:r>
              <a:rPr lang="hu-HU" sz="1200" b="1" kern="1200" dirty="0" smtClean="0">
                <a:solidFill>
                  <a:schemeClr val="tx1"/>
                </a:solidFill>
                <a:effectLst/>
                <a:latin typeface="+mn-lt"/>
                <a:ea typeface="+mn-ea"/>
                <a:cs typeface="+mn-cs"/>
              </a:rPr>
              <a:t>K</a:t>
            </a:r>
            <a:r>
              <a:rPr lang="en-US" sz="1200" b="1" kern="1200" dirty="0" err="1" smtClean="0">
                <a:solidFill>
                  <a:schemeClr val="tx1"/>
                </a:solidFill>
                <a:effectLst/>
                <a:latin typeface="+mn-lt"/>
                <a:ea typeface="+mn-ea"/>
                <a:cs typeface="+mn-cs"/>
              </a:rPr>
              <a:t>ris</a:t>
            </a:r>
            <a:r>
              <a:rPr lang="hu-HU" sz="1200" b="1" kern="1200" dirty="0" smtClean="0">
                <a:solidFill>
                  <a:schemeClr val="tx1"/>
                </a:solidFill>
                <a:effectLst/>
                <a:latin typeface="+mn-lt"/>
                <a:ea typeface="+mn-ea"/>
                <a:cs typeface="+mn-cs"/>
              </a:rPr>
              <a:t>z</a:t>
            </a:r>
            <a:r>
              <a:rPr lang="en-US" sz="1200" b="1" kern="1200" dirty="0" smtClean="0">
                <a:solidFill>
                  <a:schemeClr val="tx1"/>
                </a:solidFill>
                <a:effectLst/>
                <a:latin typeface="+mn-lt"/>
                <a:ea typeface="+mn-ea"/>
                <a:cs typeface="+mn-cs"/>
              </a:rPr>
              <a:t>t</a:t>
            </a:r>
            <a:r>
              <a:rPr lang="hu-HU" sz="1200" b="1" kern="1200" dirty="0" err="1" smtClean="0">
                <a:solidFill>
                  <a:schemeClr val="tx1"/>
                </a:solidFill>
                <a:effectLst/>
                <a:latin typeface="+mn-lt"/>
                <a:ea typeface="+mn-ea"/>
                <a:cs typeface="+mn-cs"/>
              </a:rPr>
              <a:t>us</a:t>
            </a:r>
            <a:r>
              <a:rPr lang="hu-HU" sz="1200" b="1" kern="1200" dirty="0" smtClean="0">
                <a:solidFill>
                  <a:schemeClr val="tx1"/>
                </a:solidFill>
                <a:effectLst/>
                <a:latin typeface="+mn-lt"/>
                <a:ea typeface="+mn-ea"/>
                <a:cs typeface="+mn-cs"/>
              </a:rPr>
              <a:t> ezt mondja nekünk</a:t>
            </a:r>
            <a:r>
              <a:rPr lang="en-US" sz="1200" b="1" kern="1200" dirty="0" smtClean="0">
                <a:solidFill>
                  <a:schemeClr val="tx1"/>
                </a:solidFill>
                <a:effectLst/>
                <a:latin typeface="+mn-lt"/>
                <a:ea typeface="+mn-ea"/>
                <a:cs typeface="+mn-cs"/>
              </a:rPr>
              <a:t>:</a:t>
            </a:r>
            <a:r>
              <a:rPr lang="hu-HU" sz="1200" b="1" kern="1200" dirty="0" smtClean="0">
                <a:solidFill>
                  <a:schemeClr val="tx1"/>
                </a:solidFill>
                <a:effectLst/>
                <a:latin typeface="+mn-lt"/>
                <a:ea typeface="+mn-ea"/>
                <a:cs typeface="+mn-cs"/>
              </a:rPr>
              <a:t> „</a:t>
            </a:r>
            <a:r>
              <a:rPr lang="en-US" b="1" dirty="0" smtClean="0">
                <a:solidFill>
                  <a:srgbClr val="941651"/>
                </a:solidFill>
              </a:rPr>
              <a:t>Is</a:t>
            </a:r>
            <a:r>
              <a:rPr lang="hu-HU" b="1" dirty="0" smtClean="0">
                <a:solidFill>
                  <a:srgbClr val="941651"/>
                </a:solidFill>
              </a:rPr>
              <a:t>merem könnyeiteket</a:t>
            </a:r>
            <a:r>
              <a:rPr lang="en-US" b="1" dirty="0" smtClean="0">
                <a:solidFill>
                  <a:srgbClr val="941651"/>
                </a:solidFill>
              </a:rPr>
              <a:t>; </a:t>
            </a:r>
            <a:r>
              <a:rPr lang="hu-HU" b="1" dirty="0" smtClean="0">
                <a:solidFill>
                  <a:srgbClr val="941651"/>
                </a:solidFill>
              </a:rPr>
              <a:t>én is sírtam</a:t>
            </a:r>
            <a:r>
              <a:rPr lang="en-US" b="1" dirty="0" smtClean="0">
                <a:solidFill>
                  <a:srgbClr val="941651"/>
                </a:solidFill>
              </a:rPr>
              <a:t>. </a:t>
            </a:r>
          </a:p>
          <a:p>
            <a:pPr marL="0" indent="0" algn="l">
              <a:lnSpc>
                <a:spcPct val="100000"/>
              </a:lnSpc>
              <a:buNone/>
            </a:pPr>
            <a:r>
              <a:rPr lang="en-US" b="1" dirty="0" smtClean="0">
                <a:solidFill>
                  <a:schemeClr val="tx1">
                    <a:lumMod val="85000"/>
                    <a:lumOff val="15000"/>
                  </a:schemeClr>
                </a:solidFill>
              </a:rPr>
              <a:t>I</a:t>
            </a:r>
            <a:r>
              <a:rPr lang="hu-HU" b="1" dirty="0" err="1" smtClean="0">
                <a:solidFill>
                  <a:schemeClr val="tx1">
                    <a:lumMod val="85000"/>
                    <a:lumOff val="15000"/>
                  </a:schemeClr>
                </a:solidFill>
              </a:rPr>
              <a:t>smerem</a:t>
            </a:r>
            <a:r>
              <a:rPr lang="hu-HU" b="1" dirty="0" smtClean="0">
                <a:solidFill>
                  <a:schemeClr val="tx1">
                    <a:lumMod val="85000"/>
                    <a:lumOff val="15000"/>
                  </a:schemeClr>
                </a:solidFill>
              </a:rPr>
              <a:t> a fájdalmat, mely túlságosan mély, semhogy emberi fül számára kibeszélhető lenne</a:t>
            </a:r>
            <a:r>
              <a:rPr lang="en-US" b="1" dirty="0" smtClean="0">
                <a:solidFill>
                  <a:schemeClr val="tx1">
                    <a:lumMod val="85000"/>
                    <a:lumOff val="15000"/>
                  </a:schemeClr>
                </a:solidFill>
              </a:rPr>
              <a:t>. </a:t>
            </a:r>
            <a:r>
              <a:rPr lang="hu-HU" b="1" dirty="0" smtClean="0">
                <a:solidFill>
                  <a:schemeClr val="tx1">
                    <a:lumMod val="85000"/>
                    <a:lumOff val="15000"/>
                  </a:schemeClr>
                </a:solidFill>
              </a:rPr>
              <a:t>Ne gondold, hogy elhagyatott, elfeledett vagy. Ha bánatodra egyetlen húr sem rezdül egyetlen emberi szívben sem, nézz RÁM, és ÉLSZ</a:t>
            </a:r>
            <a:r>
              <a:rPr lang="en-US" b="1" dirty="0" smtClean="0">
                <a:solidFill>
                  <a:schemeClr val="tx1">
                    <a:lumMod val="85000"/>
                    <a:lumOff val="15000"/>
                  </a:schemeClr>
                </a:solidFill>
              </a:rPr>
              <a:t>.</a:t>
            </a:r>
            <a:r>
              <a:rPr lang="hu-HU" b="1" dirty="0" smtClean="0">
                <a:solidFill>
                  <a:schemeClr val="tx1">
                    <a:lumMod val="85000"/>
                    <a:lumOff val="15000"/>
                  </a:schemeClr>
                </a:solidFill>
              </a:rPr>
              <a:t>”</a:t>
            </a:r>
            <a:r>
              <a:rPr lang="en-US" b="1" dirty="0" smtClean="0">
                <a:solidFill>
                  <a:schemeClr val="tx1">
                    <a:lumMod val="85000"/>
                    <a:lumOff val="15000"/>
                  </a:schemeClr>
                </a:solidFill>
              </a:rPr>
              <a:t> </a:t>
            </a:r>
          </a:p>
          <a:p>
            <a:pPr algn="l"/>
            <a:r>
              <a:rPr lang="en-US" sz="1200" b="1" kern="1200" dirty="0" smtClean="0">
                <a:solidFill>
                  <a:schemeClr val="tx1"/>
                </a:solidFill>
                <a:effectLst/>
                <a:latin typeface="+mn-lt"/>
                <a:ea typeface="+mn-ea"/>
                <a:cs typeface="+mn-cs"/>
              </a:rPr>
              <a:t> (E</a:t>
            </a:r>
            <a:r>
              <a:rPr lang="hu-HU" sz="1200" b="1" kern="1200" dirty="0" err="1" smtClean="0">
                <a:solidFill>
                  <a:schemeClr val="tx1"/>
                </a:solidFill>
                <a:effectLst/>
                <a:latin typeface="+mn-lt"/>
                <a:ea typeface="+mn-ea"/>
                <a:cs typeface="+mn-cs"/>
              </a:rPr>
              <a:t>llen</a:t>
            </a:r>
            <a:r>
              <a:rPr lang="hu-HU"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 White</a:t>
            </a:r>
            <a:r>
              <a:rPr lang="hu-HU" sz="1200" b="1" kern="1200" dirty="0" smtClean="0">
                <a:solidFill>
                  <a:schemeClr val="tx1"/>
                </a:solidFill>
                <a:effectLst/>
                <a:latin typeface="+mn-lt"/>
                <a:ea typeface="+mn-ea"/>
                <a:cs typeface="+mn-cs"/>
              </a:rPr>
              <a:t>:</a:t>
            </a:r>
            <a:r>
              <a:rPr lang="hu-HU" sz="1200" b="1" kern="1200" baseline="0" dirty="0" smtClean="0">
                <a:solidFill>
                  <a:schemeClr val="tx1"/>
                </a:solidFill>
                <a:effectLst/>
                <a:latin typeface="+mn-lt"/>
                <a:ea typeface="+mn-ea"/>
                <a:cs typeface="+mn-cs"/>
              </a:rPr>
              <a:t> Jézus élete</a:t>
            </a:r>
            <a:r>
              <a:rPr lang="en-US" sz="1200" b="1" kern="1200" baseline="0" dirty="0" smtClean="0">
                <a:solidFill>
                  <a:schemeClr val="tx1"/>
                </a:solidFill>
                <a:effectLst/>
                <a:latin typeface="+mn-lt"/>
                <a:ea typeface="+mn-ea"/>
                <a:cs typeface="+mn-cs"/>
              </a:rPr>
              <a:t>, 4</a:t>
            </a:r>
            <a:r>
              <a:rPr lang="hu-HU" sz="1200" b="1" kern="1200" baseline="0" dirty="0" smtClean="0">
                <a:solidFill>
                  <a:schemeClr val="tx1"/>
                </a:solidFill>
                <a:effectLst/>
                <a:latin typeface="+mn-lt"/>
                <a:ea typeface="+mn-ea"/>
                <a:cs typeface="+mn-cs"/>
              </a:rPr>
              <a:t>08.</a:t>
            </a:r>
            <a:r>
              <a:rPr lang="en-US" sz="1200" b="1"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Hajlandó vagy gyógyulást találni sebeidre, fájdalmadra, és megtörtségedre még ma?  Gyógyító érintésével akar megérinteni. De sebezhetővé kell</a:t>
            </a:r>
            <a:r>
              <a:rPr lang="hu-HU" sz="1200" kern="1200" baseline="0" dirty="0" smtClean="0">
                <a:solidFill>
                  <a:schemeClr val="tx1"/>
                </a:solidFill>
                <a:effectLst/>
                <a:latin typeface="+mn-lt"/>
                <a:ea typeface="+mn-ea"/>
                <a:cs typeface="+mn-cs"/>
              </a:rPr>
              <a:t> válnod még ma és meg kell nyitnod szívedet Neki. Elhiszed, hogy meg tudja érteni fájdalmadat és meggyógyít? Arra hívlak, hogy jöjj Jézushoz! Imádkozzunk és kérjük, hogy még ma gyógyítson meg! </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14</a:t>
            </a:fld>
            <a:endParaRPr lang="en-US"/>
          </a:p>
        </p:txBody>
      </p:sp>
    </p:spTree>
    <p:extLst>
      <p:ext uri="{BB962C8B-B14F-4D97-AF65-F5344CB8AC3E}">
        <p14:creationId xmlns:p14="http://schemas.microsoft.com/office/powerpoint/2010/main" val="185099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BEVEZETÉS</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Mindannyian így vagy úgy megtörtek vagyunk.</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Néhányan már kiskorunkban átéltünk fájdalmat, nyomasztó élményt, mások kamaszkorban, vagy felnőttként. Az</a:t>
            </a:r>
            <a:r>
              <a:rPr lang="hu-HU" sz="1200" kern="1200" baseline="0" dirty="0" smtClean="0">
                <a:solidFill>
                  <a:schemeClr val="tx1"/>
                </a:solidFill>
                <a:effectLst/>
                <a:latin typeface="+mn-lt"/>
                <a:ea typeface="+mn-ea"/>
                <a:cs typeface="+mn-cs"/>
              </a:rPr>
              <a:t> olyan nyomasztó élmények, mint pl.: szexuális, fizikai vagy érzelmi bántalmazás, elhanyagoltság, egy szerettünk elvesztése, ha elárulnak, ha krónikus fizikai vagy lelki betegségtől szenvedünk, ha egy családtagunkat bebörtönzik, vagy ha valaki mentális betegségben szenved, vagy ha valaki egy erőszakos, működésképtelen családban, vagy más nehéz körülmények között él érzelmi sebeket okozhatnak lelkünkben.</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Néhány seb miatt szégyenérzetünk van, félünk, alkalmatlannak érezzük magunkat, keserűséget érzünk, amik nemcsak hogy</a:t>
            </a:r>
            <a:r>
              <a:rPr lang="hu-HU" sz="1200" kern="1200" baseline="0" dirty="0" smtClean="0">
                <a:solidFill>
                  <a:schemeClr val="tx1"/>
                </a:solidFill>
                <a:effectLst/>
                <a:latin typeface="+mn-lt"/>
                <a:ea typeface="+mn-ea"/>
                <a:cs typeface="+mn-cs"/>
              </a:rPr>
              <a:t> egy életen át tartanak, hanem hozzájárulnak a mentális és fizikai betegségekhez. </a:t>
            </a:r>
          </a:p>
          <a:p>
            <a:endParaRPr lang="en-US" sz="1200" kern="1200" dirty="0" smtClean="0">
              <a:solidFill>
                <a:schemeClr val="tx1"/>
              </a:solidFill>
              <a:effectLst/>
              <a:latin typeface="+mn-lt"/>
              <a:ea typeface="+mn-ea"/>
              <a:cs typeface="+mn-cs"/>
            </a:endParaRPr>
          </a:p>
          <a:p>
            <a:r>
              <a:rPr lang="hu-HU" sz="1200" b="1" u="sng" kern="1200" dirty="0" smtClean="0">
                <a:solidFill>
                  <a:schemeClr val="tx1"/>
                </a:solidFill>
                <a:effectLst/>
                <a:latin typeface="+mn-lt"/>
                <a:ea typeface="+mn-ea"/>
                <a:cs typeface="+mn-cs"/>
              </a:rPr>
              <a:t>Tevékenység</a:t>
            </a:r>
            <a:r>
              <a:rPr lang="en-US" sz="1200" b="1"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Gondolj egy olyan élményre, ami sebet okozott szívedben, elmédben és </a:t>
            </a:r>
            <a:r>
              <a:rPr lang="hu-HU" sz="1200" kern="1200" dirty="0" smtClean="0">
                <a:solidFill>
                  <a:schemeClr val="tx1"/>
                </a:solidFill>
                <a:effectLst/>
                <a:latin typeface="+mn-lt"/>
                <a:ea typeface="+mn-ea"/>
                <a:cs typeface="+mn-cs"/>
              </a:rPr>
              <a:t>lelkedben! </a:t>
            </a:r>
            <a:r>
              <a:rPr lang="hu-HU" sz="1200" kern="1200" dirty="0" smtClean="0">
                <a:solidFill>
                  <a:schemeClr val="tx1"/>
                </a:solidFill>
                <a:effectLst/>
                <a:latin typeface="+mn-lt"/>
                <a:ea typeface="+mn-ea"/>
                <a:cs typeface="+mn-cs"/>
              </a:rPr>
              <a:t>Ha nem kellemetlen, oszd meg a melletted ülővel.  Ha kellemetlen, elmondhatod, egy ismerősöd hogyan tapasztalt</a:t>
            </a:r>
            <a:r>
              <a:rPr lang="hu-HU" sz="1200" kern="1200" baseline="0" dirty="0" smtClean="0">
                <a:solidFill>
                  <a:schemeClr val="tx1"/>
                </a:solidFill>
                <a:effectLst/>
                <a:latin typeface="+mn-lt"/>
                <a:ea typeface="+mn-ea"/>
                <a:cs typeface="+mn-cs"/>
              </a:rPr>
              <a:t> meg egy fájdalmas esetet.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2</a:t>
            </a:fld>
            <a:endParaRPr lang="en-US"/>
          </a:p>
        </p:txBody>
      </p:sp>
    </p:spTree>
    <p:extLst>
      <p:ext uri="{BB962C8B-B14F-4D97-AF65-F5344CB8AC3E}">
        <p14:creationId xmlns:p14="http://schemas.microsoft.com/office/powerpoint/2010/main" val="28493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2268538" cy="1701800"/>
          </a:xfrm>
        </p:spPr>
      </p:sp>
      <p:sp>
        <p:nvSpPr>
          <p:cNvPr id="3" name="Notes Placeholder 2"/>
          <p:cNvSpPr>
            <a:spLocks noGrp="1"/>
          </p:cNvSpPr>
          <p:nvPr>
            <p:ph type="body" idx="1"/>
          </p:nvPr>
        </p:nvSpPr>
        <p:spPr>
          <a:xfrm>
            <a:off x="685800" y="2168339"/>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smtClean="0">
                <a:solidFill>
                  <a:schemeClr val="tx1"/>
                </a:solidFill>
                <a:effectLst/>
                <a:latin typeface="+mn-lt"/>
                <a:ea typeface="+mn-ea"/>
                <a:cs typeface="+mn-cs"/>
              </a:rPr>
              <a:t>Zsoltárok</a:t>
            </a:r>
            <a:r>
              <a:rPr lang="en-US"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147:2-3</a:t>
            </a:r>
            <a:r>
              <a:rPr lang="hu-HU" sz="1200" b="1" kern="1200" dirty="0" smtClean="0">
                <a:solidFill>
                  <a:schemeClr val="tx1"/>
                </a:solidFill>
                <a:effectLst/>
                <a:latin typeface="+mn-lt"/>
                <a:ea typeface="+mn-ea"/>
                <a:cs typeface="+mn-cs"/>
              </a:rPr>
              <a:t>:</a:t>
            </a:r>
            <a:r>
              <a:rPr lang="hu-HU" sz="1200" b="1" kern="1200" baseline="0" dirty="0" smtClean="0">
                <a:solidFill>
                  <a:schemeClr val="tx1"/>
                </a:solidFill>
                <a:effectLst/>
                <a:latin typeface="+mn-lt"/>
                <a:ea typeface="+mn-ea"/>
                <a:cs typeface="+mn-cs"/>
              </a:rPr>
              <a:t> </a:t>
            </a:r>
            <a:r>
              <a:rPr lang="hu-HU" b="1" dirty="0" smtClean="0">
                <a:solidFill>
                  <a:srgbClr val="941651"/>
                </a:solidFill>
              </a:rPr>
              <a:t>ISTEN </a:t>
            </a:r>
            <a:r>
              <a:rPr lang="hu-HU" b="1" dirty="0" smtClean="0">
                <a:solidFill>
                  <a:srgbClr val="941651"/>
                </a:solidFill>
              </a:rPr>
              <a:t>A GYÓGYÍTÓ</a:t>
            </a:r>
            <a:r>
              <a:rPr lang="en-US" sz="1200" b="1" kern="1200" dirty="0" smtClean="0">
                <a:solidFill>
                  <a:schemeClr val="tx1"/>
                </a:solidFill>
                <a:effectLst/>
                <a:latin typeface="+mn-lt"/>
                <a:ea typeface="+mn-ea"/>
                <a:cs typeface="+mn-cs"/>
              </a:rPr>
              <a:t>. </a:t>
            </a:r>
            <a:r>
              <a:rPr lang="hu-HU" b="1" dirty="0" smtClean="0"/>
              <a:t>A mi dolgunk az, hogy fájó szívünket Istenre bízzuk, hogy megtapasztaljuk, Ő mit döntött életünk felől. </a:t>
            </a:r>
            <a:endParaRPr lang="en-US" sz="9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a:t>
            </a:r>
            <a:r>
              <a:rPr lang="hu-HU" sz="1200" b="1" kern="1200" baseline="0" dirty="0" err="1" smtClean="0">
                <a:solidFill>
                  <a:schemeClr val="tx1"/>
                </a:solidFill>
                <a:effectLst/>
                <a:latin typeface="+mn-lt"/>
                <a:ea typeface="+mn-ea"/>
                <a:cs typeface="+mn-cs"/>
              </a:rPr>
              <a:t>Korinthus</a:t>
            </a:r>
            <a:r>
              <a:rPr lang="en-US" sz="1200" b="1" kern="1200" dirty="0" smtClean="0">
                <a:solidFill>
                  <a:schemeClr val="tx1"/>
                </a:solidFill>
                <a:effectLst/>
                <a:latin typeface="+mn-lt"/>
                <a:ea typeface="+mn-ea"/>
                <a:cs typeface="+mn-cs"/>
              </a:rPr>
              <a:t> 1:1-4 </a:t>
            </a:r>
            <a:r>
              <a:rPr lang="en-US" dirty="0" smtClean="0"/>
              <a:t>– </a:t>
            </a:r>
            <a:r>
              <a:rPr lang="hu-HU" dirty="0" smtClean="0"/>
              <a:t>Istent úgy írja le, mint </a:t>
            </a:r>
            <a:r>
              <a:rPr lang="en-US" dirty="0" smtClean="0"/>
              <a:t> </a:t>
            </a:r>
            <a:r>
              <a:rPr lang="hu-HU" b="1" dirty="0" smtClean="0">
                <a:solidFill>
                  <a:srgbClr val="941651"/>
                </a:solidFill>
              </a:rPr>
              <a:t>MINDEN VIGASZTALÁS ISTENE, </a:t>
            </a:r>
            <a:r>
              <a:rPr lang="hu-HU" b="0" dirty="0" smtClean="0">
                <a:solidFill>
                  <a:schemeClr val="tx1"/>
                </a:solidFill>
              </a:rPr>
              <a:t>A</a:t>
            </a:r>
            <a:r>
              <a:rPr lang="hu-HU" dirty="0" smtClean="0"/>
              <a:t>ki minden bajunkban megvigasztal</a:t>
            </a:r>
            <a:r>
              <a:rPr lang="en-US" dirty="0" smtClean="0"/>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smtClean="0">
                <a:solidFill>
                  <a:schemeClr val="tx1"/>
                </a:solidFill>
                <a:effectLst/>
                <a:latin typeface="+mn-lt"/>
                <a:ea typeface="+mn-ea"/>
                <a:cs typeface="+mn-cs"/>
              </a:rPr>
              <a:t>Zsoltárok</a:t>
            </a:r>
            <a:r>
              <a:rPr lang="en-US" sz="1200" b="1" kern="1200" dirty="0" smtClean="0">
                <a:solidFill>
                  <a:schemeClr val="tx1"/>
                </a:solidFill>
                <a:effectLst/>
                <a:latin typeface="+mn-lt"/>
                <a:ea typeface="+mn-ea"/>
                <a:cs typeface="+mn-cs"/>
              </a:rPr>
              <a:t> 147:3</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a:t>
            </a:r>
            <a:r>
              <a:rPr lang="hu-HU" sz="1200" b="0" i="0" u="none" strike="noStrike" kern="1200" baseline="0" dirty="0" smtClean="0">
                <a:solidFill>
                  <a:schemeClr val="tx1"/>
                </a:solidFill>
                <a:latin typeface="+mn-lt"/>
                <a:ea typeface="+mn-ea"/>
                <a:cs typeface="+mn-cs"/>
              </a:rPr>
              <a:t>Meggyógyítja a megtört szívűeket, és bekötözi sebeiket.”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a:t>
            </a:r>
            <a:r>
              <a:rPr lang="hu-HU" sz="1200" b="1" kern="1200" baseline="0" dirty="0" err="1" smtClean="0">
                <a:solidFill>
                  <a:schemeClr val="tx1"/>
                </a:solidFill>
                <a:effectLst/>
                <a:latin typeface="+mn-lt"/>
                <a:ea typeface="+mn-ea"/>
                <a:cs typeface="+mn-cs"/>
              </a:rPr>
              <a:t>Korinthus</a:t>
            </a:r>
            <a:r>
              <a:rPr lang="hu-HU"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1:1-4 </a:t>
            </a:r>
            <a:r>
              <a:rPr lang="hu-HU" sz="1200" b="1" kern="1200" baseline="30000" dirty="0" smtClean="0">
                <a:solidFill>
                  <a:schemeClr val="tx1"/>
                </a:solidFill>
                <a:effectLst/>
                <a:latin typeface="+mn-lt"/>
                <a:ea typeface="+mn-ea"/>
                <a:cs typeface="+mn-cs"/>
              </a:rPr>
              <a:t>„</a:t>
            </a:r>
            <a:r>
              <a:rPr lang="hu-HU" sz="1200" b="0" i="0" u="none" strike="noStrike" kern="1200" baseline="0" dirty="0" smtClean="0">
                <a:solidFill>
                  <a:schemeClr val="tx1"/>
                </a:solidFill>
                <a:latin typeface="+mn-lt"/>
                <a:ea typeface="+mn-ea"/>
                <a:cs typeface="+mn-cs"/>
              </a:rPr>
              <a:t>Kegyelem </a:t>
            </a:r>
            <a:r>
              <a:rPr lang="hu-HU" sz="1200" b="0" i="0" u="none" strike="noStrike" kern="1200" baseline="0" dirty="0" smtClean="0">
                <a:solidFill>
                  <a:schemeClr val="tx1"/>
                </a:solidFill>
                <a:latin typeface="+mn-lt"/>
                <a:ea typeface="+mn-ea"/>
                <a:cs typeface="+mn-cs"/>
              </a:rPr>
              <a:t>néktek és békesség (belső megnyugvás és lelki jólét) Istentől a mi Atyánktól és az Úr Jézus Krisztustól.</a:t>
            </a:r>
          </a:p>
          <a:p>
            <a:r>
              <a:rPr lang="hu-HU" sz="1200" b="1" i="0" u="none" strike="noStrike" kern="1200" baseline="30000" dirty="0" smtClean="0">
                <a:solidFill>
                  <a:schemeClr val="tx1"/>
                </a:solidFill>
                <a:latin typeface="+mn-lt"/>
                <a:ea typeface="+mn-ea"/>
                <a:cs typeface="+mn-cs"/>
              </a:rPr>
              <a:t> </a:t>
            </a:r>
            <a:r>
              <a:rPr lang="hu-HU" sz="1200" b="0" i="0" u="none" strike="noStrike" kern="1200" baseline="0" dirty="0" smtClean="0">
                <a:solidFill>
                  <a:schemeClr val="tx1"/>
                </a:solidFill>
                <a:latin typeface="+mn-lt"/>
                <a:ea typeface="+mn-ea"/>
                <a:cs typeface="+mn-cs"/>
              </a:rPr>
              <a:t>Áldott (hálásan dicsőített és imádott) az Isten és a mi urunk Jézus Krisztusnak Atyja, az irgalmasságnak atyja és minden vigasztalásnak Istene;</a:t>
            </a:r>
            <a:r>
              <a:rPr lang="hu-HU" sz="1200" b="1" i="0" u="none" strike="noStrike" kern="1200" baseline="30000" dirty="0" smtClean="0">
                <a:solidFill>
                  <a:schemeClr val="tx1"/>
                </a:solidFill>
                <a:latin typeface="+mn-lt"/>
                <a:ea typeface="+mn-ea"/>
                <a:cs typeface="+mn-cs"/>
              </a:rPr>
              <a:t>  </a:t>
            </a:r>
            <a:r>
              <a:rPr lang="hu-HU" sz="1200" b="0" i="0" u="none" strike="noStrike" kern="1200" baseline="0" dirty="0" smtClean="0">
                <a:solidFill>
                  <a:schemeClr val="tx1"/>
                </a:solidFill>
                <a:latin typeface="+mn-lt"/>
                <a:ea typeface="+mn-ea"/>
                <a:cs typeface="+mn-cs"/>
              </a:rPr>
              <a:t>A ki megvigasztal minket </a:t>
            </a:r>
            <a:r>
              <a:rPr lang="hu-HU" sz="1200" b="0" i="0" u="sng" strike="noStrike" kern="1200" baseline="0" dirty="0" smtClean="0">
                <a:solidFill>
                  <a:schemeClr val="tx1"/>
                </a:solidFill>
                <a:latin typeface="+mn-lt"/>
                <a:ea typeface="+mn-ea"/>
                <a:cs typeface="+mn-cs"/>
              </a:rPr>
              <a:t>minden nyomorúságunkban</a:t>
            </a:r>
            <a:r>
              <a:rPr lang="hu-HU" sz="1200" b="0" i="0" u="none" strike="noStrike" kern="1200" baseline="0" dirty="0" smtClean="0">
                <a:solidFill>
                  <a:schemeClr val="tx1"/>
                </a:solidFill>
                <a:latin typeface="+mn-lt"/>
                <a:ea typeface="+mn-ea"/>
                <a:cs typeface="+mn-cs"/>
              </a:rPr>
              <a:t>, hogy mi is megvigasztalhassunk bármely nyomorúságba esteket azzal a vigasztalással, amellyel Isten vígasztal minket.</a:t>
            </a:r>
            <a:r>
              <a:rPr lang="en-US" sz="1200" b="1" kern="1200" baseline="30000" dirty="0" smtClean="0">
                <a:solidFill>
                  <a:schemeClr val="tx1"/>
                </a:solidFill>
                <a:effectLst/>
                <a:latin typeface="+mn-lt"/>
                <a:ea typeface="+mn-ea"/>
                <a:cs typeface="+mn-cs"/>
              </a:rPr>
              <a:t> </a:t>
            </a:r>
            <a:r>
              <a:rPr lang="hu-HU" sz="1200" b="1" kern="1200" baseline="30000" dirty="0" smtClean="0">
                <a:solidFill>
                  <a:schemeClr val="tx1"/>
                </a:solidFill>
                <a:effectLst/>
                <a:latin typeface="+mn-lt"/>
                <a:ea typeface="+mn-ea"/>
                <a:cs typeface="+mn-cs"/>
              </a:rPr>
              <a:t>”</a:t>
            </a:r>
          </a:p>
          <a:p>
            <a:r>
              <a:rPr lang="hu-HU" sz="1200" kern="1200" dirty="0" smtClean="0">
                <a:solidFill>
                  <a:schemeClr val="tx1"/>
                </a:solidFill>
                <a:effectLst/>
                <a:latin typeface="+mn-lt"/>
                <a:ea typeface="+mn-ea"/>
                <a:cs typeface="+mn-cs"/>
              </a:rPr>
              <a:t>A jó hír az, hogy Isten a mi gyógyítónk.</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Elküldte Jézust erre a világra, hogy helyreállítson és gyógyítson. De ahhoz, hogy megértsük és megtapasztaljuk a gyógyulást, először meg kell keresnünk a Bibliai igazságot erre vonatkozóan. Majd</a:t>
            </a:r>
            <a:r>
              <a:rPr lang="hu-HU" sz="1200" kern="1200" baseline="0" dirty="0" smtClean="0">
                <a:solidFill>
                  <a:schemeClr val="tx1"/>
                </a:solidFill>
                <a:effectLst/>
                <a:latin typeface="+mn-lt"/>
                <a:ea typeface="+mn-ea"/>
                <a:cs typeface="+mn-cs"/>
              </a:rPr>
              <a:t>  meg kell értenünk az igazság gyöngyszemeit, és gondolkodnunk kell, hogyan válaszolunk az Ő gyógyító érintésére. Ezután engedhetjük, hogy Isten megérintsen legmélyebb gondolatainkban, hitünkben, érzelmeinkben</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Fedezzük</a:t>
            </a:r>
            <a:r>
              <a:rPr lang="hu-HU" sz="1200" kern="1200" baseline="0" dirty="0" smtClean="0">
                <a:solidFill>
                  <a:schemeClr val="tx1"/>
                </a:solidFill>
                <a:effectLst/>
                <a:latin typeface="+mn-lt"/>
                <a:ea typeface="+mn-ea"/>
                <a:cs typeface="+mn-cs"/>
              </a:rPr>
              <a:t> fel, mit mond a Biblia az érzelmi gyógyulás megtalálásáról!</a:t>
            </a:r>
            <a:endParaRPr lang="en-US"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Egy bűnnel teli világban élünk,</a:t>
            </a:r>
            <a:r>
              <a:rPr lang="hu-HU" sz="1200" kern="1200" baseline="0" dirty="0" smtClean="0">
                <a:solidFill>
                  <a:schemeClr val="tx1"/>
                </a:solidFill>
                <a:effectLst/>
                <a:latin typeface="+mn-lt"/>
                <a:ea typeface="+mn-ea"/>
                <a:cs typeface="+mn-cs"/>
              </a:rPr>
              <a:t> ennek következtében pedig ki leszünk téve a fájdalomnak</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Azt mondja </a:t>
            </a:r>
            <a:r>
              <a:rPr lang="hu-HU" sz="1200" b="1" kern="1200" dirty="0" smtClean="0">
                <a:solidFill>
                  <a:schemeClr val="tx1"/>
                </a:solidFill>
                <a:effectLst/>
                <a:latin typeface="+mn-lt"/>
                <a:ea typeface="+mn-ea"/>
                <a:cs typeface="+mn-cs"/>
              </a:rPr>
              <a:t>Zsoltárok</a:t>
            </a:r>
            <a:r>
              <a:rPr lang="hu-HU" sz="1200" b="1" kern="1200" baseline="0" dirty="0" smtClean="0">
                <a:solidFill>
                  <a:schemeClr val="tx1"/>
                </a:solidFill>
                <a:effectLst/>
                <a:latin typeface="+mn-lt"/>
                <a:ea typeface="+mn-ea"/>
                <a:cs typeface="+mn-cs"/>
              </a:rPr>
              <a:t> könyve </a:t>
            </a:r>
            <a:r>
              <a:rPr lang="en-US" sz="1200" b="1" kern="1200" dirty="0" smtClean="0">
                <a:solidFill>
                  <a:schemeClr val="tx1"/>
                </a:solidFill>
                <a:effectLst/>
                <a:latin typeface="+mn-lt"/>
                <a:ea typeface="+mn-ea"/>
                <a:cs typeface="+mn-cs"/>
              </a:rPr>
              <a:t>147</a:t>
            </a:r>
            <a:r>
              <a:rPr lang="hu-HU" sz="1200" b="1" kern="1200" dirty="0" smtClean="0">
                <a:solidFill>
                  <a:schemeClr val="tx1"/>
                </a:solidFill>
                <a:effectLst/>
                <a:latin typeface="+mn-lt"/>
                <a:ea typeface="+mn-ea"/>
                <a:cs typeface="+mn-cs"/>
              </a:rPr>
              <a:t>. fejezete,</a:t>
            </a:r>
            <a:r>
              <a:rPr lang="en-US" sz="1200" b="1" kern="1200" dirty="0" smtClean="0">
                <a:solidFill>
                  <a:schemeClr val="tx1"/>
                </a:solidFill>
                <a:effectLst/>
                <a:latin typeface="+mn-lt"/>
                <a:ea typeface="+mn-ea"/>
                <a:cs typeface="+mn-cs"/>
              </a:rPr>
              <a:t> </a:t>
            </a:r>
            <a:r>
              <a:rPr lang="hu-HU" sz="1200" b="0" kern="1200" dirty="0" smtClean="0">
                <a:solidFill>
                  <a:schemeClr val="tx1"/>
                </a:solidFill>
                <a:effectLst/>
                <a:latin typeface="+mn-lt"/>
                <a:ea typeface="+mn-ea"/>
                <a:cs typeface="+mn-cs"/>
              </a:rPr>
              <a:t>hogy</a:t>
            </a:r>
            <a:r>
              <a:rPr lang="hu-HU" sz="1200" b="0" kern="1200" baseline="0" dirty="0" smtClean="0">
                <a:solidFill>
                  <a:schemeClr val="tx1"/>
                </a:solidFill>
                <a:effectLst/>
                <a:latin typeface="+mn-lt"/>
                <a:ea typeface="+mn-ea"/>
                <a:cs typeface="+mn-cs"/>
              </a:rPr>
              <a:t> Isten a mi gyógyítónk, és az a dolgunk, hogy megtapasztaljuk, mit akar, hogy átéljünk.</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Amikor</a:t>
            </a:r>
            <a:r>
              <a:rPr lang="hu-HU" sz="1200" kern="1200" baseline="0" dirty="0" smtClean="0">
                <a:solidFill>
                  <a:schemeClr val="tx1"/>
                </a:solidFill>
                <a:effectLst/>
                <a:latin typeface="+mn-lt"/>
                <a:ea typeface="+mn-ea"/>
                <a:cs typeface="+mn-cs"/>
              </a:rPr>
              <a:t> felismerjük, hogy gondviselésében vagyunk, és akarata központjában, amikor a fájdalmas tapasztalatok jönnek, biztosak lehetünk, hogy meg tud vigasztalni </a:t>
            </a:r>
            <a:r>
              <a:rPr lang="hu-HU" sz="1200" b="1" kern="1200" baseline="0" dirty="0" smtClean="0">
                <a:solidFill>
                  <a:schemeClr val="tx1"/>
                </a:solidFill>
                <a:effectLst/>
                <a:latin typeface="+mn-lt"/>
                <a:ea typeface="+mn-ea"/>
                <a:cs typeface="+mn-cs"/>
              </a:rPr>
              <a:t>MINDEN </a:t>
            </a:r>
            <a:r>
              <a:rPr lang="hu-HU" sz="1200" b="0" kern="1200" baseline="0" dirty="0" smtClean="0">
                <a:solidFill>
                  <a:schemeClr val="tx1"/>
                </a:solidFill>
                <a:effectLst/>
                <a:latin typeface="+mn-lt"/>
                <a:ea typeface="+mn-ea"/>
                <a:cs typeface="+mn-cs"/>
              </a:rPr>
              <a:t>bajunkban. </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2</a:t>
            </a:r>
            <a:r>
              <a:rPr lang="hu-HU" sz="1200" b="1" kern="1200" dirty="0" err="1" smtClean="0">
                <a:solidFill>
                  <a:schemeClr val="tx1"/>
                </a:solidFill>
                <a:effectLst/>
                <a:latin typeface="+mn-lt"/>
                <a:ea typeface="+mn-ea"/>
                <a:cs typeface="+mn-cs"/>
              </a:rPr>
              <a:t>Kor</a:t>
            </a:r>
            <a:r>
              <a:rPr lang="hu-HU" sz="1200" b="1" kern="1200" baseline="0" dirty="0" err="1" smtClean="0">
                <a:solidFill>
                  <a:schemeClr val="tx1"/>
                </a:solidFill>
                <a:effectLst/>
                <a:latin typeface="+mn-lt"/>
                <a:ea typeface="+mn-ea"/>
                <a:cs typeface="+mn-cs"/>
              </a:rPr>
              <a:t>inthus</a:t>
            </a:r>
            <a:r>
              <a:rPr lang="hu-HU"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1:2-4).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a:t>
            </a:r>
            <a:r>
              <a:rPr lang="hu-HU" sz="1200" b="1" kern="1200" baseline="0" dirty="0" smtClean="0">
                <a:solidFill>
                  <a:schemeClr val="tx1"/>
                </a:solidFill>
                <a:effectLst/>
                <a:latin typeface="+mn-lt"/>
                <a:ea typeface="+mn-ea"/>
                <a:cs typeface="+mn-cs"/>
              </a:rPr>
              <a:t> MINDENBE </a:t>
            </a:r>
            <a:r>
              <a:rPr lang="hu-HU" sz="1200" b="0" kern="1200" baseline="0" dirty="0" smtClean="0">
                <a:solidFill>
                  <a:schemeClr val="tx1"/>
                </a:solidFill>
                <a:effectLst/>
                <a:latin typeface="+mn-lt"/>
                <a:ea typeface="+mn-ea"/>
                <a:cs typeface="+mn-cs"/>
              </a:rPr>
              <a:t>beletartozik az összes fájdalmas tapasztalatunk</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amikor néha úgy érezzük, senki sem ért meg.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3</a:t>
            </a:fld>
            <a:endParaRPr lang="en-US"/>
          </a:p>
        </p:txBody>
      </p:sp>
    </p:spTree>
    <p:extLst>
      <p:ext uri="{BB962C8B-B14F-4D97-AF65-F5344CB8AC3E}">
        <p14:creationId xmlns:p14="http://schemas.microsoft.com/office/powerpoint/2010/main" val="55865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19868"/>
            <a:ext cx="5486400" cy="3600450"/>
          </a:xfrm>
        </p:spPr>
        <p:txBody>
          <a:bodyPr/>
          <a:lstStyle/>
          <a:p>
            <a:pPr marL="171450" indent="-171450">
              <a:buFont typeface="Arial" charset="0"/>
              <a:buChar char="•"/>
            </a:pPr>
            <a:r>
              <a:rPr lang="en-US" sz="1200" b="1" kern="1200" dirty="0" smtClean="0">
                <a:solidFill>
                  <a:schemeClr val="tx1"/>
                </a:solidFill>
                <a:effectLst/>
                <a:latin typeface="+mn-lt"/>
                <a:ea typeface="+mn-ea"/>
                <a:cs typeface="+mn-cs"/>
              </a:rPr>
              <a:t>2</a:t>
            </a:r>
            <a:r>
              <a:rPr lang="hu-HU" sz="1200" b="1" kern="1200" dirty="0" err="1" smtClean="0">
                <a:solidFill>
                  <a:schemeClr val="tx1"/>
                </a:solidFill>
                <a:effectLst/>
                <a:latin typeface="+mn-lt"/>
                <a:ea typeface="+mn-ea"/>
                <a:cs typeface="+mn-cs"/>
              </a:rPr>
              <a:t>Korinthus</a:t>
            </a:r>
            <a:r>
              <a:rPr lang="en-US" sz="1200" b="1" kern="1200" dirty="0" smtClean="0">
                <a:solidFill>
                  <a:schemeClr val="tx1"/>
                </a:solidFill>
                <a:effectLst/>
                <a:latin typeface="+mn-lt"/>
                <a:ea typeface="+mn-ea"/>
                <a:cs typeface="+mn-cs"/>
              </a:rPr>
              <a:t> 12:7 -</a:t>
            </a:r>
            <a:r>
              <a:rPr lang="en-US" sz="1200" dirty="0" smtClean="0"/>
              <a:t>– </a:t>
            </a:r>
            <a:r>
              <a:rPr lang="hu-HU" sz="1200" dirty="0" smtClean="0"/>
              <a:t>Isten nem mindig veszi el a megpróbáltatást és fájdalmat</a:t>
            </a:r>
            <a:r>
              <a:rPr lang="en-US" sz="1200" dirty="0" smtClean="0"/>
              <a:t>.</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hu-HU" sz="1200" b="1" kern="1200" dirty="0" smtClean="0">
                <a:solidFill>
                  <a:schemeClr val="tx1"/>
                </a:solidFill>
                <a:effectLst/>
                <a:latin typeface="+mn-lt"/>
                <a:ea typeface="+mn-ea"/>
                <a:cs typeface="+mn-cs"/>
              </a:rPr>
              <a:t>Zsoltárok</a:t>
            </a:r>
            <a:r>
              <a:rPr lang="en-US" sz="1200" b="1" kern="1200" dirty="0" smtClean="0">
                <a:solidFill>
                  <a:schemeClr val="tx1"/>
                </a:solidFill>
                <a:effectLst/>
                <a:latin typeface="+mn-lt"/>
                <a:ea typeface="+mn-ea"/>
                <a:cs typeface="+mn-cs"/>
              </a:rPr>
              <a:t> 23:4 – </a:t>
            </a:r>
            <a:r>
              <a:rPr lang="en-US" sz="1200" b="1" dirty="0" smtClean="0">
                <a:solidFill>
                  <a:srgbClr val="941651"/>
                </a:solidFill>
              </a:rPr>
              <a:t>IS</a:t>
            </a:r>
            <a:r>
              <a:rPr lang="hu-HU" sz="1200" b="1" dirty="0" smtClean="0">
                <a:solidFill>
                  <a:srgbClr val="941651"/>
                </a:solidFill>
              </a:rPr>
              <a:t>TEN VELÜNK</a:t>
            </a:r>
            <a:r>
              <a:rPr lang="hu-HU" sz="1200" dirty="0" smtClean="0">
                <a:solidFill>
                  <a:srgbClr val="941651"/>
                </a:solidFill>
              </a:rPr>
              <a:t> </a:t>
            </a:r>
            <a:r>
              <a:rPr lang="hu-HU" sz="1200" dirty="0" err="1" smtClean="0"/>
              <a:t>va</a:t>
            </a:r>
            <a:r>
              <a:rPr lang="en-US" sz="1200" dirty="0" smtClean="0"/>
              <a:t>n</a:t>
            </a:r>
            <a:r>
              <a:rPr lang="hu-HU" sz="1200" dirty="0" smtClean="0"/>
              <a:t> a </a:t>
            </a:r>
            <a:r>
              <a:rPr lang="hu-HU" sz="1200" dirty="0" smtClean="0"/>
              <a:t>fájdalom </a:t>
            </a:r>
            <a:r>
              <a:rPr lang="hu-HU" sz="1200" dirty="0" smtClean="0"/>
              <a:t>közepette.</a:t>
            </a:r>
            <a:endParaRPr lang="hu-HU"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dirty="0" smtClean="0">
                <a:solidFill>
                  <a:schemeClr val="tx1"/>
                </a:solidFill>
                <a:effectLst/>
                <a:latin typeface="+mn-lt"/>
                <a:ea typeface="+mn-ea"/>
                <a:cs typeface="+mn-cs"/>
              </a:rPr>
              <a:t>2</a:t>
            </a:r>
            <a:r>
              <a:rPr lang="hu-HU" sz="1200" b="1" kern="1200" dirty="0" err="1" smtClean="0">
                <a:solidFill>
                  <a:schemeClr val="tx1"/>
                </a:solidFill>
                <a:effectLst/>
                <a:latin typeface="+mn-lt"/>
                <a:ea typeface="+mn-ea"/>
                <a:cs typeface="+mn-cs"/>
              </a:rPr>
              <a:t>Korinthus</a:t>
            </a:r>
            <a:r>
              <a:rPr lang="en-US" sz="1200" b="1" kern="1200" dirty="0" smtClean="0">
                <a:solidFill>
                  <a:schemeClr val="tx1"/>
                </a:solidFill>
                <a:effectLst/>
                <a:latin typeface="+mn-lt"/>
                <a:ea typeface="+mn-ea"/>
                <a:cs typeface="+mn-cs"/>
              </a:rPr>
              <a:t> - 1:4-5  </a:t>
            </a:r>
            <a:r>
              <a:rPr lang="en-US" sz="1200" dirty="0" smtClean="0"/>
              <a:t>– </a:t>
            </a:r>
            <a:r>
              <a:rPr lang="hu-HU" sz="1200" dirty="0" smtClean="0"/>
              <a:t>Isten nem csak bennünket vigasztal meg, hanem eszközként használ fel mások vigasztalására. </a:t>
            </a:r>
            <a:endParaRPr lang="en-US" sz="1200" dirty="0" smtClean="0"/>
          </a:p>
          <a:p>
            <a:pPr lvl="0"/>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a:t>
            </a:r>
            <a:r>
              <a:rPr lang="hu-HU" sz="1200" b="1" kern="1200" dirty="0" err="1" smtClean="0">
                <a:solidFill>
                  <a:schemeClr val="tx1"/>
                </a:solidFill>
                <a:effectLst/>
                <a:latin typeface="+mn-lt"/>
                <a:ea typeface="+mn-ea"/>
                <a:cs typeface="+mn-cs"/>
              </a:rPr>
              <a:t>Korinthus</a:t>
            </a:r>
            <a:r>
              <a:rPr lang="en-US" sz="1200" b="1" kern="1200" dirty="0" smtClean="0">
                <a:solidFill>
                  <a:schemeClr val="tx1"/>
                </a:solidFill>
                <a:effectLst/>
                <a:latin typeface="+mn-lt"/>
                <a:ea typeface="+mn-ea"/>
                <a:cs typeface="+mn-cs"/>
              </a:rPr>
              <a:t> 1:5-6 – </a:t>
            </a:r>
            <a:r>
              <a:rPr lang="hu-HU" sz="1200" b="1" kern="1200" dirty="0" smtClean="0">
                <a:solidFill>
                  <a:schemeClr val="tx1"/>
                </a:solidFill>
                <a:effectLst/>
                <a:latin typeface="+mn-lt"/>
                <a:ea typeface="+mn-ea"/>
                <a:cs typeface="+mn-cs"/>
              </a:rPr>
              <a:t>„</a:t>
            </a:r>
            <a:r>
              <a:rPr lang="hu-HU" sz="1200" b="0" i="0" u="none" strike="noStrike" kern="1200" baseline="0" dirty="0" smtClean="0">
                <a:solidFill>
                  <a:schemeClr val="tx1"/>
                </a:solidFill>
                <a:latin typeface="+mn-lt"/>
                <a:ea typeface="+mn-ea"/>
                <a:cs typeface="+mn-cs"/>
              </a:rPr>
              <a:t>Mert a mint bőséggel kijutott nékünk a Krisztus szenvedéseiből, úgy bőséges a mi vigasztalásunk is Krisztus által.</a:t>
            </a:r>
            <a:r>
              <a:rPr lang="hu-HU" sz="1200" b="1" i="0" u="none" strike="noStrike" kern="1200" baseline="30000" dirty="0" smtClean="0">
                <a:solidFill>
                  <a:schemeClr val="tx1"/>
                </a:solidFill>
                <a:latin typeface="+mn-lt"/>
                <a:ea typeface="+mn-ea"/>
                <a:cs typeface="+mn-cs"/>
              </a:rPr>
              <a:t>  </a:t>
            </a:r>
            <a:r>
              <a:rPr lang="hu-HU" sz="1200" b="0" i="0" u="none" strike="noStrike" kern="1200" baseline="0" dirty="0" smtClean="0">
                <a:solidFill>
                  <a:schemeClr val="tx1"/>
                </a:solidFill>
                <a:latin typeface="+mn-lt"/>
                <a:ea typeface="+mn-ea"/>
                <a:cs typeface="+mn-cs"/>
              </a:rPr>
              <a:t>De akár nyomorgattatunk, a ti vigasztalástokért és </a:t>
            </a:r>
            <a:r>
              <a:rPr lang="hu-HU" sz="1200" b="0" i="0" u="none" strike="noStrike" kern="1200" baseline="0" dirty="0" err="1" smtClean="0">
                <a:solidFill>
                  <a:schemeClr val="tx1"/>
                </a:solidFill>
                <a:latin typeface="+mn-lt"/>
                <a:ea typeface="+mn-ea"/>
                <a:cs typeface="+mn-cs"/>
              </a:rPr>
              <a:t>üdvösségtekért</a:t>
            </a:r>
            <a:r>
              <a:rPr lang="hu-HU" sz="1200" b="0" i="0" u="none" strike="noStrike" kern="1200" baseline="0" dirty="0" smtClean="0">
                <a:solidFill>
                  <a:schemeClr val="tx1"/>
                </a:solidFill>
                <a:latin typeface="+mn-lt"/>
                <a:ea typeface="+mn-ea"/>
                <a:cs typeface="+mn-cs"/>
              </a:rPr>
              <a:t> van az, mely hathatós ugyanazon szenvedések elviselésére, a melyeket mi is szenvedünk; akár megvigasztaltatunk a ti vigasztalástokért és </a:t>
            </a:r>
            <a:r>
              <a:rPr lang="hu-HU" sz="1200" b="0" i="0" u="none" strike="noStrike" kern="1200" baseline="0" dirty="0" err="1" smtClean="0">
                <a:solidFill>
                  <a:schemeClr val="tx1"/>
                </a:solidFill>
                <a:latin typeface="+mn-lt"/>
                <a:ea typeface="+mn-ea"/>
                <a:cs typeface="+mn-cs"/>
              </a:rPr>
              <a:t>üdvösségtekért</a:t>
            </a:r>
            <a:r>
              <a:rPr lang="hu-HU" sz="1200" b="0" i="0" u="none" strike="noStrike" kern="1200" baseline="0" dirty="0" smtClean="0">
                <a:solidFill>
                  <a:schemeClr val="tx1"/>
                </a:solidFill>
                <a:latin typeface="+mn-lt"/>
                <a:ea typeface="+mn-ea"/>
                <a:cs typeface="+mn-cs"/>
              </a:rPr>
              <a:t> van az. És a mi reménységünk erős felőletek.</a:t>
            </a:r>
            <a:r>
              <a:rPr lang="hu-HU" sz="1200" b="1" i="0" u="none" strike="noStrike" kern="1200" baseline="30000" dirty="0" smtClean="0">
                <a:solidFill>
                  <a:schemeClr val="tx1"/>
                </a:solidFill>
                <a:latin typeface="+mn-lt"/>
                <a:ea typeface="+mn-ea"/>
                <a:cs typeface="+mn-cs"/>
              </a:rPr>
              <a:t> </a:t>
            </a:r>
            <a:r>
              <a:rPr lang="hu-HU" sz="1200" b="0" i="0" u="none" strike="noStrike" kern="1200" baseline="0" dirty="0" smtClean="0">
                <a:solidFill>
                  <a:schemeClr val="tx1"/>
                </a:solidFill>
                <a:latin typeface="+mn-lt"/>
                <a:ea typeface="+mn-ea"/>
                <a:cs typeface="+mn-cs"/>
              </a:rPr>
              <a:t>Tudván, hogy a </a:t>
            </a:r>
            <a:r>
              <a:rPr lang="hu-HU" sz="1200" b="0" i="0" u="none" strike="noStrike" kern="1200" baseline="0" dirty="0" err="1" smtClean="0">
                <a:solidFill>
                  <a:schemeClr val="tx1"/>
                </a:solidFill>
                <a:latin typeface="+mn-lt"/>
                <a:ea typeface="+mn-ea"/>
                <a:cs typeface="+mn-cs"/>
              </a:rPr>
              <a:t>miképen</a:t>
            </a:r>
            <a:r>
              <a:rPr lang="hu-HU" sz="1200" b="0" i="0" u="none" strike="noStrike" kern="1200" baseline="0" dirty="0" smtClean="0">
                <a:solidFill>
                  <a:schemeClr val="tx1"/>
                </a:solidFill>
                <a:latin typeface="+mn-lt"/>
                <a:ea typeface="+mn-ea"/>
                <a:cs typeface="+mn-cs"/>
              </a:rPr>
              <a:t> társaink vagytok a szenvedésben, </a:t>
            </a:r>
            <a:r>
              <a:rPr lang="hu-HU" sz="1200" b="0" i="0" u="none" strike="noStrike" kern="1200" baseline="0" dirty="0" err="1" smtClean="0">
                <a:solidFill>
                  <a:schemeClr val="tx1"/>
                </a:solidFill>
                <a:latin typeface="+mn-lt"/>
                <a:ea typeface="+mn-ea"/>
                <a:cs typeface="+mn-cs"/>
              </a:rPr>
              <a:t>azonképen</a:t>
            </a:r>
            <a:r>
              <a:rPr lang="hu-HU" sz="1200" b="0" i="0" u="none" strike="noStrike" kern="1200" baseline="0" dirty="0" smtClean="0">
                <a:solidFill>
                  <a:schemeClr val="tx1"/>
                </a:solidFill>
                <a:latin typeface="+mn-lt"/>
                <a:ea typeface="+mn-ea"/>
                <a:cs typeface="+mn-cs"/>
              </a:rPr>
              <a:t> a vigasztalásban is.</a:t>
            </a:r>
            <a:r>
              <a:rPr lang="en-US"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Bibl</a:t>
            </a:r>
            <a:r>
              <a:rPr lang="hu-HU" sz="1200" kern="1200" dirty="0" err="1" smtClean="0">
                <a:solidFill>
                  <a:schemeClr val="tx1"/>
                </a:solidFill>
                <a:effectLst/>
                <a:latin typeface="+mn-lt"/>
                <a:ea typeface="+mn-ea"/>
                <a:cs typeface="+mn-cs"/>
              </a:rPr>
              <a:t>ia</a:t>
            </a:r>
            <a:r>
              <a:rPr lang="hu-HU" sz="1200" kern="1200" baseline="0" dirty="0" smtClean="0">
                <a:solidFill>
                  <a:schemeClr val="tx1"/>
                </a:solidFill>
                <a:effectLst/>
                <a:latin typeface="+mn-lt"/>
                <a:ea typeface="+mn-ea"/>
                <a:cs typeface="+mn-cs"/>
              </a:rPr>
              <a:t> azt is mondja, hogy Isten néha nem veszi el a fájdalmunkat. Azonban </a:t>
            </a:r>
            <a:r>
              <a:rPr lang="hu-HU" sz="1200" b="1" kern="1200" baseline="0" dirty="0" smtClean="0">
                <a:solidFill>
                  <a:schemeClr val="tx1"/>
                </a:solidFill>
                <a:effectLst/>
                <a:latin typeface="+mn-lt"/>
                <a:ea typeface="+mn-ea"/>
                <a:cs typeface="+mn-cs"/>
              </a:rPr>
              <a:t>velünk van </a:t>
            </a:r>
            <a:r>
              <a:rPr lang="hu-HU" sz="1200" kern="1200" baseline="0" dirty="0" smtClean="0">
                <a:solidFill>
                  <a:schemeClr val="tx1"/>
                </a:solidFill>
                <a:effectLst/>
                <a:latin typeface="+mn-lt"/>
                <a:ea typeface="+mn-ea"/>
                <a:cs typeface="+mn-cs"/>
              </a:rPr>
              <a:t>a fájdalom közepette is.</a:t>
            </a:r>
            <a:r>
              <a:rPr lang="en-US"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Nemcsak azért vigasztal meg, mert szeret bennünket, hanem, mert azt szeretné, hogy másokat is vigasztaljunk.</a:t>
            </a:r>
            <a:r>
              <a:rPr lang="hu-HU" sz="1200" kern="1200" baseline="0" dirty="0" smtClean="0">
                <a:solidFill>
                  <a:schemeClr val="tx1"/>
                </a:solidFill>
                <a:effectLst/>
                <a:latin typeface="+mn-lt"/>
                <a:ea typeface="+mn-ea"/>
                <a:cs typeface="+mn-cs"/>
              </a:rPr>
              <a:t> Fel akar használni bennünket, hogy másokat vigasztaljunk, azáltal, hogy megosztjuk a Tőle kapott vigasztalást.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4</a:t>
            </a:fld>
            <a:endParaRPr lang="en-US"/>
          </a:p>
        </p:txBody>
      </p:sp>
    </p:spTree>
    <p:extLst>
      <p:ext uri="{BB962C8B-B14F-4D97-AF65-F5344CB8AC3E}">
        <p14:creationId xmlns:p14="http://schemas.microsoft.com/office/powerpoint/2010/main" val="68729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457200"/>
            <a:ext cx="2554287" cy="1916113"/>
          </a:xfrm>
        </p:spPr>
      </p:sp>
      <p:sp>
        <p:nvSpPr>
          <p:cNvPr id="3" name="Notes Placeholder 2"/>
          <p:cNvSpPr>
            <a:spLocks noGrp="1"/>
          </p:cNvSpPr>
          <p:nvPr>
            <p:ph type="body" idx="1"/>
          </p:nvPr>
        </p:nvSpPr>
        <p:spPr>
          <a:xfrm>
            <a:off x="685800" y="2733119"/>
            <a:ext cx="5486400" cy="3600450"/>
          </a:xfrm>
        </p:spPr>
        <p:txBody>
          <a:bodyPr/>
          <a:lstStyle/>
          <a:p>
            <a:pPr marL="171450" lvl="0" indent="-171450">
              <a:buFont typeface="Arial" charset="0"/>
              <a:buChar char="•"/>
            </a:pPr>
            <a:r>
              <a:rPr lang="hu-HU" sz="1200" b="1" kern="1200" dirty="0" err="1" smtClean="0">
                <a:solidFill>
                  <a:schemeClr val="tx1"/>
                </a:solidFill>
                <a:effectLst/>
                <a:latin typeface="+mn-lt"/>
                <a:ea typeface="+mn-ea"/>
                <a:cs typeface="+mn-cs"/>
              </a:rPr>
              <a:t>Ésaiás</a:t>
            </a:r>
            <a:r>
              <a:rPr lang="en-US" sz="1200" b="1" kern="1200" dirty="0" smtClean="0">
                <a:solidFill>
                  <a:schemeClr val="tx1"/>
                </a:solidFill>
                <a:effectLst/>
                <a:latin typeface="+mn-lt"/>
                <a:ea typeface="+mn-ea"/>
                <a:cs typeface="+mn-cs"/>
              </a:rPr>
              <a:t> 63:9 -</a:t>
            </a:r>
            <a:r>
              <a:rPr lang="hu-HU" sz="1200" b="1" kern="1200" dirty="0" smtClean="0">
                <a:solidFill>
                  <a:schemeClr val="tx1"/>
                </a:solidFill>
                <a:effectLst/>
                <a:latin typeface="+mn-lt"/>
                <a:ea typeface="+mn-ea"/>
                <a:cs typeface="+mn-cs"/>
              </a:rPr>
              <a:t> </a:t>
            </a:r>
            <a:r>
              <a:rPr lang="hu-HU" sz="1200" dirty="0" smtClean="0">
                <a:solidFill>
                  <a:srgbClr val="941651"/>
                </a:solidFill>
              </a:rPr>
              <a:t>ISTEN IS SZENVED, AMIKOR MI SZENVEDÜNK </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hu-HU" sz="1200" dirty="0" smtClean="0"/>
              <a:t>Anélkül teszi </a:t>
            </a:r>
            <a:r>
              <a:rPr lang="en-US" sz="1200" dirty="0" smtClean="0"/>
              <a:t>e</a:t>
            </a:r>
            <a:r>
              <a:rPr lang="hu-HU" sz="1200" dirty="0" err="1" smtClean="0"/>
              <a:t>zt</a:t>
            </a:r>
            <a:r>
              <a:rPr lang="hu-HU" sz="1200" dirty="0" smtClean="0"/>
              <a:t>, hogy lekicsinyítené a fájdalmat.</a:t>
            </a:r>
            <a:r>
              <a:rPr lang="en-US" sz="1200" dirty="0" smtClean="0"/>
              <a:t> </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hu-HU" sz="1200" dirty="0" smtClean="0"/>
              <a:t>Ezért még teljesebben átérzi a fájdalmat, mint mi.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P</a:t>
            </a:r>
            <a:r>
              <a:rPr lang="hu-HU" sz="1200" b="1" kern="1200" dirty="0" err="1" smtClean="0">
                <a:solidFill>
                  <a:schemeClr val="tx1"/>
                </a:solidFill>
                <a:effectLst/>
                <a:latin typeface="+mn-lt"/>
                <a:ea typeface="+mn-ea"/>
                <a:cs typeface="+mn-cs"/>
              </a:rPr>
              <a:t>éldabeszédek</a:t>
            </a:r>
            <a:r>
              <a:rPr lang="en-US" sz="1200" b="1" kern="1200" dirty="0" smtClean="0">
                <a:solidFill>
                  <a:schemeClr val="tx1"/>
                </a:solidFill>
                <a:effectLst/>
                <a:latin typeface="+mn-lt"/>
                <a:ea typeface="+mn-ea"/>
                <a:cs typeface="+mn-cs"/>
              </a:rPr>
              <a:t> 17:22 - </a:t>
            </a:r>
            <a:r>
              <a:rPr lang="en-US" sz="1200" b="1" dirty="0" smtClean="0">
                <a:solidFill>
                  <a:srgbClr val="941651"/>
                </a:solidFill>
              </a:rPr>
              <a:t>A </a:t>
            </a:r>
            <a:r>
              <a:rPr lang="hu-HU" sz="1200" b="1" dirty="0" smtClean="0">
                <a:solidFill>
                  <a:srgbClr val="941651"/>
                </a:solidFill>
              </a:rPr>
              <a:t>SZOMORÚ LÉLEK MEGSZÁRAZTJA A CSONTOKAT</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hu-HU" sz="1200" dirty="0" smtClean="0"/>
              <a:t>Az érzelmi fájdalomnak fizikai következményei vannak, akár még a halál is.</a:t>
            </a:r>
            <a:r>
              <a:rPr lang="en-US" sz="1200" dirty="0" smtClean="0"/>
              <a:t> </a:t>
            </a:r>
            <a:r>
              <a:rPr lang="en-US" sz="1200" dirty="0" smtClean="0"/>
              <a:t>(</a:t>
            </a:r>
            <a:r>
              <a:rPr lang="hu-HU" sz="1200" dirty="0" smtClean="0"/>
              <a:t>Lásd</a:t>
            </a:r>
            <a:r>
              <a:rPr lang="hu-HU" sz="1200" dirty="0" smtClean="0"/>
              <a:t>: Példabeszédek</a:t>
            </a:r>
            <a:r>
              <a:rPr lang="en-US" sz="1200" dirty="0" smtClean="0"/>
              <a:t> </a:t>
            </a:r>
            <a:r>
              <a:rPr lang="en-US" sz="1200" dirty="0" smtClean="0"/>
              <a:t>18:14</a:t>
            </a:r>
            <a:r>
              <a:rPr lang="hu-HU" sz="1200" dirty="0" smtClean="0"/>
              <a:t>!)</a:t>
            </a:r>
            <a:endParaRPr lang="en-US" sz="1200" dirty="0" smtClean="0"/>
          </a:p>
          <a:p>
            <a:r>
              <a:rPr lang="en-US"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Nem mindig jól értjük azt a gondolatot, hogy Isten is szenved, amikor mi szenvedünk. Gondolj</a:t>
            </a:r>
            <a:r>
              <a:rPr lang="hu-HU" sz="1200" kern="1200" baseline="0" dirty="0" smtClean="0">
                <a:solidFill>
                  <a:schemeClr val="tx1"/>
                </a:solidFill>
                <a:effectLst/>
                <a:latin typeface="+mn-lt"/>
                <a:ea typeface="+mn-ea"/>
                <a:cs typeface="+mn-cs"/>
              </a:rPr>
              <a:t> egy fájdalmas élményedre! Ott volt Isten? Hol volt? Hova képzeled el, amikor megbántottak? </a:t>
            </a:r>
            <a:r>
              <a:rPr lang="en-US"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Ott volt Isten, amikor Fiát ütötték a kereszt felé vezető úton? Fizikailag, érzelmileg, és szavakkal is bántalmazták Jézust? (Igen.) Majdnem</a:t>
            </a:r>
            <a:r>
              <a:rPr lang="hu-HU" sz="1200" kern="1200" baseline="0" dirty="0" smtClean="0">
                <a:solidFill>
                  <a:schemeClr val="tx1"/>
                </a:solidFill>
                <a:effectLst/>
                <a:latin typeface="+mn-lt"/>
                <a:ea typeface="+mn-ea"/>
                <a:cs typeface="+mn-cs"/>
              </a:rPr>
              <a:t> meztelenre vetkőztették a kereszten az emberek előtt, nem? Némelyeknek ez egyfajta szexuális bántalmazásnak számít. Hol volt Isten amikor ez történt? Ott volt, csakúgy, mint amikor bennünket bántottak. Mivel a nagy küzdelemben élünk, Istennek meg kellett engednie, hogy Fia meghaljon, hogy mi megmenekülhessünk. Isten gyakran megengedi ennek a bűnös világnak és az embereknek, hogy döntéseiknek következményei legyenek, hogy végül megmenekülhessen a világmindenség.</a:t>
            </a:r>
            <a:r>
              <a:rPr lang="en-US"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a különbség köztünk és Jézus között, hogy mindannyian a saját védelmi mechanizmusunkat használjuk, hogy megküzdjünk fájdalmunkkal,</a:t>
            </a:r>
            <a:r>
              <a:rPr lang="hu-HU" sz="1200" kern="1200" baseline="0" dirty="0" smtClean="0">
                <a:solidFill>
                  <a:schemeClr val="tx1"/>
                </a:solidFill>
                <a:effectLst/>
                <a:latin typeface="+mn-lt"/>
                <a:ea typeface="+mn-ea"/>
                <a:cs typeface="+mn-cs"/>
              </a:rPr>
              <a:t> míg Jézus nem védekezett</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Ő vállalta a fájdalmat érted és értem. Képzeld</a:t>
            </a:r>
            <a:r>
              <a:rPr lang="hu-HU" sz="1200" kern="1200" baseline="0" dirty="0" smtClean="0">
                <a:solidFill>
                  <a:schemeClr val="tx1"/>
                </a:solidFill>
                <a:effectLst/>
                <a:latin typeface="+mn-lt"/>
                <a:ea typeface="+mn-ea"/>
                <a:cs typeface="+mn-cs"/>
              </a:rPr>
              <a:t> el, az összes fájdalmat amit elszenvedtél, anyukád, apukád, férjed, fiad, vagy lányod, szomszédod, vagy barátod, és a sok milliárd ember ezen a Földön. Ő mind átérezte</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Tehát még teljesebben átérzi fájdalmunkat, mint amennyire mi valaha is éreznénk,</a:t>
            </a:r>
            <a:r>
              <a:rPr lang="hu-HU" sz="1200" kern="1200" baseline="0" dirty="0" smtClean="0">
                <a:solidFill>
                  <a:schemeClr val="tx1"/>
                </a:solidFill>
                <a:effectLst/>
                <a:latin typeface="+mn-lt"/>
                <a:ea typeface="+mn-ea"/>
                <a:cs typeface="+mn-cs"/>
              </a:rPr>
              <a:t> azért, hogy meggyógyulhassunk. </a:t>
            </a:r>
            <a:r>
              <a:rPr lang="en-US" sz="1200" kern="12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Sebeivel</a:t>
            </a:r>
            <a:r>
              <a:rPr lang="hu-HU" sz="1200" kern="1200" baseline="0" dirty="0" smtClean="0">
                <a:solidFill>
                  <a:schemeClr val="tx1"/>
                </a:solidFill>
                <a:effectLst/>
                <a:latin typeface="+mn-lt"/>
                <a:ea typeface="+mn-ea"/>
                <a:cs typeface="+mn-cs"/>
              </a:rPr>
              <a:t> gyógyulunk meg</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Jobb</a:t>
            </a:r>
            <a:r>
              <a:rPr lang="hu-HU" sz="1200" kern="1200" baseline="0" dirty="0" smtClean="0">
                <a:solidFill>
                  <a:schemeClr val="tx1"/>
                </a:solidFill>
                <a:effectLst/>
                <a:latin typeface="+mn-lt"/>
                <a:ea typeface="+mn-ea"/>
                <a:cs typeface="+mn-cs"/>
              </a:rPr>
              <a:t> érzésünk van emiatt</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5</a:t>
            </a:fld>
            <a:endParaRPr lang="en-US"/>
          </a:p>
        </p:txBody>
      </p:sp>
    </p:spTree>
    <p:extLst>
      <p:ext uri="{BB962C8B-B14F-4D97-AF65-F5344CB8AC3E}">
        <p14:creationId xmlns:p14="http://schemas.microsoft.com/office/powerpoint/2010/main" val="35007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dirty="0" smtClean="0">
                <a:solidFill>
                  <a:schemeClr val="tx1"/>
                </a:solidFill>
                <a:effectLst/>
                <a:latin typeface="+mn-lt"/>
                <a:ea typeface="+mn-ea"/>
                <a:cs typeface="+mn-cs"/>
              </a:rPr>
              <a:t>P</a:t>
            </a:r>
            <a:r>
              <a:rPr lang="hu-HU" sz="1200" b="1" kern="1200" dirty="0" err="1" smtClean="0">
                <a:solidFill>
                  <a:schemeClr val="tx1"/>
                </a:solidFill>
                <a:effectLst/>
                <a:latin typeface="+mn-lt"/>
                <a:ea typeface="+mn-ea"/>
                <a:cs typeface="+mn-cs"/>
              </a:rPr>
              <a:t>éldabeszédek</a:t>
            </a:r>
            <a:r>
              <a:rPr lang="en-US" sz="1200" b="1" kern="1200" dirty="0" smtClean="0">
                <a:solidFill>
                  <a:schemeClr val="tx1"/>
                </a:solidFill>
                <a:effectLst/>
                <a:latin typeface="+mn-lt"/>
                <a:ea typeface="+mn-ea"/>
                <a:cs typeface="+mn-cs"/>
              </a:rPr>
              <a:t> 15:13.</a:t>
            </a:r>
            <a:r>
              <a:rPr lang="hu-HU" sz="1200" dirty="0" smtClean="0">
                <a:solidFill>
                  <a:srgbClr val="941651"/>
                </a:solidFill>
              </a:rPr>
              <a:t> A BÁNATOS SZÍV ÖSSZETÖRI A LELKET</a:t>
            </a:r>
            <a:endParaRPr lang="en-US" sz="1200" b="1" dirty="0" smtClean="0">
              <a:solidFill>
                <a:srgbClr val="941651"/>
              </a:solidFill>
            </a:endParaRPr>
          </a:p>
          <a:p>
            <a:pPr marL="628650" lvl="1" indent="-171450">
              <a:buFont typeface="Arial" charset="0"/>
              <a:buChar char="•"/>
            </a:pPr>
            <a:r>
              <a:rPr lang="hu-HU" sz="1200" dirty="0" smtClean="0"/>
              <a:t>A szomorúság veszteséghez kötődik és emiatt fájdalomhoz. Nem csupán az időskori halál miatt szomorkodunk, hanem az élet bármely pontján, akár csecsemőkorban ért veszteség miatt.</a:t>
            </a:r>
            <a:endParaRPr lang="en-US" sz="1200" kern="1200" dirty="0" smtClean="0">
              <a:solidFill>
                <a:schemeClr val="tx1"/>
              </a:solidFill>
              <a:effectLst/>
              <a:latin typeface="+mn-lt"/>
              <a:ea typeface="+mn-ea"/>
              <a:cs typeface="+mn-cs"/>
            </a:endParaRPr>
          </a:p>
          <a:p>
            <a:pPr marL="0" indent="0">
              <a:buFont typeface="Arial" charset="0"/>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t>
            </a:r>
            <a:r>
              <a:rPr lang="hu-HU" sz="120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l</a:t>
            </a:r>
            <a:r>
              <a:rPr lang="hu-HU" sz="120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mon </a:t>
            </a:r>
            <a:r>
              <a:rPr lang="hu-HU" sz="1200" kern="1200" dirty="0" smtClean="0">
                <a:solidFill>
                  <a:schemeClr val="tx1"/>
                </a:solidFill>
                <a:effectLst/>
                <a:latin typeface="+mn-lt"/>
                <a:ea typeface="+mn-ea"/>
                <a:cs typeface="+mn-cs"/>
              </a:rPr>
              <a:t>bölcsen</a:t>
            </a:r>
            <a:r>
              <a:rPr lang="hu-HU" sz="1200" kern="1200" baseline="0" dirty="0" smtClean="0">
                <a:solidFill>
                  <a:schemeClr val="tx1"/>
                </a:solidFill>
                <a:effectLst/>
                <a:latin typeface="+mn-lt"/>
                <a:ea typeface="+mn-ea"/>
                <a:cs typeface="+mn-cs"/>
              </a:rPr>
              <a:t> és ihletetten írta, hogy ami összetöri az életünket az a szomorúság! A szomorúság a veszteség és fájdalom mellékterméke. </a:t>
            </a:r>
            <a:r>
              <a:rPr lang="en-US"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Mindannyian tapasztalunk fájdalmat életünk valamely szakaszában.</a:t>
            </a:r>
            <a:r>
              <a:rPr lang="hu-HU" sz="1200" kern="1200" baseline="0" dirty="0" smtClean="0">
                <a:solidFill>
                  <a:schemeClr val="tx1"/>
                </a:solidFill>
                <a:effectLst/>
                <a:latin typeface="+mn-lt"/>
                <a:ea typeface="+mn-ea"/>
                <a:cs typeface="+mn-cs"/>
              </a:rPr>
              <a:t> Valójában</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néhány tanulmány bemutatja, hogy 70 éves korra, az</a:t>
            </a:r>
            <a:r>
              <a:rPr lang="hu-HU" sz="1200" kern="1200" baseline="0" dirty="0" smtClean="0">
                <a:solidFill>
                  <a:schemeClr val="tx1"/>
                </a:solidFill>
                <a:effectLst/>
                <a:latin typeface="+mn-lt"/>
                <a:ea typeface="+mn-ea"/>
                <a:cs typeface="+mn-cs"/>
              </a:rPr>
              <a:t> emberek 90%-a valamilyen fajta depresszión átesik veszteségek miatt. És ez nem csak a felnőttekre igaz</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A tanulmányok azt is kimutatták, hogy még a kisgyerekek is átélnek fájdalmat, veszteséget, bár néha nem emlékeznek felnőttként. </a:t>
            </a:r>
            <a:r>
              <a:rPr lang="en-US"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Így, magunkkal</a:t>
            </a:r>
            <a:r>
              <a:rPr lang="hu-HU" sz="1200" kern="1200" baseline="0" dirty="0" smtClean="0">
                <a:solidFill>
                  <a:schemeClr val="tx1"/>
                </a:solidFill>
                <a:effectLst/>
                <a:latin typeface="+mn-lt"/>
                <a:ea typeface="+mn-ea"/>
                <a:cs typeface="+mn-cs"/>
              </a:rPr>
              <a:t> cipeljük a veszteségekből eredő fájdalmakat már csecsemő korunk óta egészen felnőtt korunkig, és sokan nyílt sebként viselik, mivel sohasem tapasztalták meg az érzelmi gyógyulást, mely enyhítené a sebeket és fájdalmakat. De hogyan történhet meg ez a gyógyulás? Íme néhány igazság és alapelv az érzelmi gyógyulásra vonatkozóan.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6</a:t>
            </a:fld>
            <a:endParaRPr lang="en-US"/>
          </a:p>
        </p:txBody>
      </p:sp>
    </p:spTree>
    <p:extLst>
      <p:ext uri="{BB962C8B-B14F-4D97-AF65-F5344CB8AC3E}">
        <p14:creationId xmlns:p14="http://schemas.microsoft.com/office/powerpoint/2010/main" val="74452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dirty="0" smtClean="0">
                <a:solidFill>
                  <a:srgbClr val="941651"/>
                </a:solidFill>
                <a:latin typeface="Century Gothic" charset="0"/>
                <a:ea typeface="Century Gothic" charset="0"/>
                <a:cs typeface="Century Gothic" charset="0"/>
              </a:rPr>
              <a:t>AZ ÉRZELMI GYÓGYULÁS </a:t>
            </a:r>
            <a:r>
              <a:rPr lang="hu-HU" sz="1200" dirty="0" smtClean="0">
                <a:solidFill>
                  <a:schemeClr val="bg1"/>
                </a:solidFill>
                <a:latin typeface="Century Gothic" charset="0"/>
                <a:ea typeface="Century Gothic" charset="0"/>
                <a:cs typeface="Century Gothic" charset="0"/>
              </a:rPr>
              <a:t>ALAPELVEI</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hu-HU" sz="1200" dirty="0" smtClean="0"/>
              <a:t>Isten nincs időhöz és helyhez korlátozva, amikor gyógyít.</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hu-HU" sz="1200" dirty="0" smtClean="0"/>
              <a:t>Bár Isten képes és meg is gyógyít azonnal, a legtöbb gyógyulás részleges.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hu-HU" sz="1200" dirty="0" smtClean="0"/>
              <a:t>Istent jobban érdekli a hosszú távú növekedésünk, mint az, hogy jobban érezzük magunkat.</a:t>
            </a:r>
            <a:endParaRPr lang="en-US" sz="1200" dirty="0" smtClean="0"/>
          </a:p>
          <a:p>
            <a:r>
              <a:rPr lang="hu-HU" sz="1200" kern="1200" dirty="0" smtClean="0">
                <a:solidFill>
                  <a:schemeClr val="tx1"/>
                </a:solidFill>
                <a:effectLst/>
                <a:latin typeface="+mn-lt"/>
                <a:ea typeface="+mn-ea"/>
                <a:cs typeface="+mn-cs"/>
              </a:rPr>
              <a:t>A</a:t>
            </a:r>
            <a:r>
              <a:rPr lang="hu-HU" sz="1200" kern="1200" baseline="0" dirty="0" smtClean="0">
                <a:solidFill>
                  <a:schemeClr val="tx1"/>
                </a:solidFill>
                <a:effectLst/>
                <a:latin typeface="+mn-lt"/>
                <a:ea typeface="+mn-ea"/>
                <a:cs typeface="+mn-cs"/>
              </a:rPr>
              <a:t> gyógyulás nem mindig azonnali. Általában időt vesz igénybe. Isten tervében a fontossági sorrend nem az, hogy meggyógyítson azért, hogy jobban érezzük magunkat, hanem, hogy megmentsen bennünket. Az Újszövetségben van egy görög szó (SOZO), ami azt jelenti, gyógyítani és megmenteni. Isten mindkettőt megteszi egyszerre. Őt az érdekli, hogy megmentsen bennünket. Azt akarja, hogy növekedjünk a Vele és másokkal való kapcsolatunkban és jellemünkben. Használni akar bennünket az Ő dicsőségére. </a:t>
            </a:r>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7</a:t>
            </a:fld>
            <a:endParaRPr lang="en-US"/>
          </a:p>
        </p:txBody>
      </p:sp>
    </p:spTree>
    <p:extLst>
      <p:ext uri="{BB962C8B-B14F-4D97-AF65-F5344CB8AC3E}">
        <p14:creationId xmlns:p14="http://schemas.microsoft.com/office/powerpoint/2010/main" val="192464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dirty="0" smtClean="0">
                <a:solidFill>
                  <a:srgbClr val="941651"/>
                </a:solidFill>
              </a:rPr>
              <a:t>A SZENTÍRÁST A GYÓGYÍTÁS HATÁSOS ESZKÖZEKÉNT LEHET HASZNÁLNI</a:t>
            </a:r>
            <a:r>
              <a:rPr lang="en-US" sz="1200" b="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hu-HU" sz="1200" dirty="0" smtClean="0"/>
              <a:t>Isten Igéjében erő van</a:t>
            </a:r>
            <a:r>
              <a:rPr lang="en-US" sz="1200" dirty="0" smtClean="0"/>
              <a:t>. </a:t>
            </a:r>
            <a:r>
              <a:rPr lang="hu-HU" sz="1200" dirty="0" err="1" smtClean="0"/>
              <a:t>Ésaiás</a:t>
            </a:r>
            <a:r>
              <a:rPr lang="hu-HU" sz="1200" baseline="0" dirty="0" smtClean="0"/>
              <a:t> </a:t>
            </a:r>
            <a:r>
              <a:rPr lang="en-US" sz="1200" dirty="0" smtClean="0"/>
              <a:t>55:11</a:t>
            </a:r>
            <a:r>
              <a:rPr lang="hu-HU" sz="1200" dirty="0" smtClean="0"/>
              <a:t>:</a:t>
            </a:r>
            <a:r>
              <a:rPr lang="hu-HU" sz="1200" baseline="0" dirty="0" smtClean="0"/>
              <a:t> </a:t>
            </a:r>
            <a:r>
              <a:rPr lang="hu-HU" sz="1200" i="1" dirty="0" smtClean="0"/>
              <a:t>„Így lesz az én beszédem, a mely számból kimegy, nem tér hozzám üresen (haszontalanul, eredménytelenül), hanem megcselekszi, a mit akarok, és szerencsés lesz ott, a hová küldöttem</a:t>
            </a:r>
            <a:r>
              <a:rPr lang="en-US" sz="1200" i="1" dirty="0" smtClean="0"/>
              <a:t>.</a:t>
            </a:r>
            <a:r>
              <a:rPr lang="hu-HU" sz="1200" i="1" dirty="0" smtClean="0"/>
              <a:t>”</a:t>
            </a:r>
            <a:endParaRPr lang="en-US" sz="1200" i="1"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hu-HU" sz="1200" dirty="0" smtClean="0"/>
              <a:t>A sérülést megtapasztalták, ezért a gyógyulást is át kell élni.</a:t>
            </a:r>
            <a:endParaRPr lang="en-US" dirty="0" smtClean="0"/>
          </a:p>
          <a:p>
            <a:r>
              <a:rPr lang="hu-HU" sz="1200" kern="1200" dirty="0" smtClean="0">
                <a:solidFill>
                  <a:schemeClr val="tx1"/>
                </a:solidFill>
                <a:effectLst/>
                <a:latin typeface="+mn-lt"/>
                <a:ea typeface="+mn-ea"/>
                <a:cs typeface="+mn-cs"/>
              </a:rPr>
              <a:t>A Szentírást</a:t>
            </a:r>
            <a:r>
              <a:rPr lang="hu-HU" sz="1200" kern="1200" baseline="0" dirty="0" smtClean="0">
                <a:solidFill>
                  <a:schemeClr val="tx1"/>
                </a:solidFill>
                <a:effectLst/>
                <a:latin typeface="+mn-lt"/>
                <a:ea typeface="+mn-ea"/>
                <a:cs typeface="+mn-cs"/>
              </a:rPr>
              <a:t> hatásos eszközként használhatjuk a gyógyításban, mert Isten Igéjének van ereje a gyógyításban!</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smtClean="0">
                <a:solidFill>
                  <a:schemeClr val="tx1"/>
                </a:solidFill>
                <a:effectLst/>
                <a:latin typeface="+mn-lt"/>
                <a:ea typeface="+mn-ea"/>
                <a:cs typeface="+mn-cs"/>
              </a:rPr>
              <a:t>Zsidók</a:t>
            </a:r>
            <a:r>
              <a:rPr lang="en-US" sz="1200" b="1" kern="1200" dirty="0" smtClean="0">
                <a:solidFill>
                  <a:schemeClr val="tx1"/>
                </a:solidFill>
                <a:effectLst/>
                <a:latin typeface="+mn-lt"/>
                <a:ea typeface="+mn-ea"/>
                <a:cs typeface="+mn-cs"/>
              </a:rPr>
              <a:t> 4:12: </a:t>
            </a:r>
            <a:r>
              <a:rPr lang="hu-HU" sz="1200" b="1" i="0" u="none" strike="noStrike" kern="1200" baseline="30000" dirty="0" smtClean="0">
                <a:solidFill>
                  <a:schemeClr val="tx1"/>
                </a:solidFill>
                <a:latin typeface="+mn-lt"/>
                <a:ea typeface="+mn-ea"/>
                <a:cs typeface="+mn-cs"/>
              </a:rPr>
              <a:t>  </a:t>
            </a:r>
            <a:r>
              <a:rPr lang="hu-HU" sz="1200" b="0" i="1" u="none" strike="noStrike" kern="1200" baseline="0" dirty="0" smtClean="0">
                <a:solidFill>
                  <a:schemeClr val="tx1"/>
                </a:solidFill>
                <a:latin typeface="+mn-lt"/>
                <a:ea typeface="+mn-ea"/>
                <a:cs typeface="+mn-cs"/>
              </a:rPr>
              <a:t>„Mert az Istennek beszéde élő és ható, és élesebb minden kétélű fegyvernél, és elhat a szívnek és léleknek, az ízeknek és a velőknek megoszlásáig, és megítéli a gondolatokat és a szívnek indulatait.”</a:t>
            </a:r>
            <a:r>
              <a:rPr lang="en-US" sz="1200" b="1" i="1" kern="1200" baseline="30000" dirty="0" smtClean="0">
                <a:solidFill>
                  <a:schemeClr val="tx1"/>
                </a:solidFill>
                <a:effectLst/>
                <a:latin typeface="+mn-lt"/>
                <a:ea typeface="+mn-ea"/>
                <a:cs typeface="+mn-cs"/>
              </a:rPr>
              <a:t> </a:t>
            </a:r>
            <a:r>
              <a:rPr lang="hu-HU" dirty="0" smtClean="0"/>
              <a:t/>
            </a:r>
            <a:br>
              <a:rPr lang="hu-HU" dirty="0" smtClean="0"/>
            </a:br>
            <a:r>
              <a:rPr lang="hu-HU" sz="1200" b="1" i="0" u="none" strike="noStrike" kern="1200" baseline="30000" dirty="0" smtClean="0">
                <a:solidFill>
                  <a:schemeClr val="tx1"/>
                </a:solidFill>
                <a:latin typeface="+mn-lt"/>
                <a:ea typeface="+mn-ea"/>
                <a:cs typeface="+mn-cs"/>
              </a:rPr>
              <a:t> </a:t>
            </a:r>
            <a:endParaRPr lang="hu-HU" sz="1200" b="0" i="0" u="none" strike="noStrike" kern="1200" baseline="0" dirty="0" smtClean="0">
              <a:solidFill>
                <a:schemeClr val="tx1"/>
              </a:solidFill>
              <a:latin typeface="+mn-lt"/>
              <a:ea typeface="+mn-ea"/>
              <a:cs typeface="+mn-cs"/>
            </a:endParaRPr>
          </a:p>
          <a:p>
            <a:r>
              <a:rPr lang="hu-HU" sz="1200" kern="1200" dirty="0" smtClean="0">
                <a:solidFill>
                  <a:schemeClr val="tx1"/>
                </a:solidFill>
                <a:effectLst/>
                <a:latin typeface="+mn-lt"/>
                <a:ea typeface="+mn-ea"/>
                <a:cs typeface="+mn-cs"/>
              </a:rPr>
              <a:t>Mivel az érzelmi </a:t>
            </a:r>
            <a:r>
              <a:rPr lang="hu-HU" sz="1200" kern="1200" dirty="0" smtClean="0">
                <a:solidFill>
                  <a:schemeClr val="tx1"/>
                </a:solidFill>
                <a:effectLst/>
                <a:latin typeface="+mn-lt"/>
                <a:ea typeface="+mn-ea"/>
                <a:cs typeface="+mn-cs"/>
              </a:rPr>
              <a:t>fájdalmat </a:t>
            </a:r>
            <a:r>
              <a:rPr lang="hu-HU" sz="1200" kern="1200" dirty="0" smtClean="0">
                <a:solidFill>
                  <a:schemeClr val="tx1"/>
                </a:solidFill>
                <a:effectLst/>
                <a:latin typeface="+mn-lt"/>
                <a:ea typeface="+mn-ea"/>
                <a:cs typeface="+mn-cs"/>
              </a:rPr>
              <a:t>megtapasztaltuk,</a:t>
            </a:r>
            <a:r>
              <a:rPr lang="hu-HU" sz="1200" kern="1200" baseline="0" dirty="0" smtClean="0">
                <a:solidFill>
                  <a:schemeClr val="tx1"/>
                </a:solidFill>
                <a:effectLst/>
                <a:latin typeface="+mn-lt"/>
                <a:ea typeface="+mn-ea"/>
                <a:cs typeface="+mn-cs"/>
              </a:rPr>
              <a:t> bármi ilyen jellegű traumából való gyógyulást szintén át kell élnünk. Ahogy Isten Igéjével kapcsolatba kerülünk, Isten elkezd dolgozni szívünkben, elménkben és lelkünkben, hogy segítsen nekünk kézzelfoghatóan megtapasztalni a gyógyulást.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8</a:t>
            </a:fld>
            <a:endParaRPr lang="en-US"/>
          </a:p>
        </p:txBody>
      </p:sp>
    </p:spTree>
    <p:extLst>
      <p:ext uri="{BB962C8B-B14F-4D97-AF65-F5344CB8AC3E}">
        <p14:creationId xmlns:p14="http://schemas.microsoft.com/office/powerpoint/2010/main" val="205431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dirty="0" smtClean="0"/>
              <a:t>A traumák gyakran szellemi torzuláshoz is vezetnek hamis hiedelmek és hazugságok formájában</a:t>
            </a:r>
            <a:r>
              <a:rPr lang="en-US" sz="1200" dirty="0" smtClean="0"/>
              <a:t> (J</a:t>
            </a:r>
            <a:r>
              <a:rPr lang="hu-HU" sz="1200" dirty="0" err="1" smtClean="0"/>
              <a:t>ános</a:t>
            </a:r>
            <a:r>
              <a:rPr lang="en-US" sz="1200" dirty="0" smtClean="0"/>
              <a:t> 8:44)</a:t>
            </a:r>
            <a:r>
              <a:rPr lang="hu-HU" sz="1200" dirty="0" smtClean="0"/>
              <a:t>,</a:t>
            </a:r>
            <a:r>
              <a:rPr lang="en-US" sz="1200" dirty="0" smtClean="0"/>
              <a:t> </a:t>
            </a:r>
            <a:r>
              <a:rPr lang="hu-HU" sz="1200" dirty="0" smtClean="0"/>
              <a:t>melyeket elhitetünk magunkkal, másokkal és Istennel ill. a bennünket körülvevő világgal kapcsolatban. </a:t>
            </a:r>
            <a:endParaRPr lang="en-US" sz="1200" dirty="0" smtClean="0"/>
          </a:p>
          <a:p>
            <a:pPr marL="0" lvl="0" indent="0">
              <a:buNone/>
            </a:pPr>
            <a:endParaRPr lang="en-US" sz="90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hu-HU" sz="1200" dirty="0" smtClean="0"/>
              <a:t>Ha ezeket a téves eszméket újrafogalmazzuk Isten Igéjének fényében, szabaddá </a:t>
            </a:r>
            <a:r>
              <a:rPr lang="hu-HU" sz="1200" dirty="0" smtClean="0"/>
              <a:t>válunk </a:t>
            </a:r>
            <a:r>
              <a:rPr lang="en-US" sz="1200" dirty="0" smtClean="0"/>
              <a:t>(J</a:t>
            </a:r>
            <a:r>
              <a:rPr lang="hu-HU" sz="1200" dirty="0" err="1" smtClean="0"/>
              <a:t>ános</a:t>
            </a:r>
            <a:r>
              <a:rPr lang="en-US" sz="1200" dirty="0" smtClean="0"/>
              <a:t> 8:32).</a:t>
            </a:r>
          </a:p>
          <a:p>
            <a:r>
              <a:rPr lang="hu-HU" sz="1200" kern="1200" dirty="0" smtClean="0">
                <a:solidFill>
                  <a:schemeClr val="tx1"/>
                </a:solidFill>
                <a:effectLst/>
                <a:latin typeface="+mn-lt"/>
                <a:ea typeface="+mn-ea"/>
                <a:cs typeface="+mn-cs"/>
              </a:rPr>
              <a:t>Tudatában kell lennünk a lehetséges szellemi torzulásoknak, melyek elboríthatják gondolkodásunkat. Ezek a torz gondolatok az ellenség hazugságaiból származnak, melyeket szívünkre helyez. Természetesen, mi, mint emberek és bűnösök hajlamosak vagyunk beengedni elménkbe ezeket a torzulásokat.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J</a:t>
            </a:r>
            <a:r>
              <a:rPr lang="hu-HU" sz="1200" b="1" kern="1200" dirty="0" err="1" smtClean="0">
                <a:solidFill>
                  <a:schemeClr val="tx1"/>
                </a:solidFill>
                <a:effectLst/>
                <a:latin typeface="+mn-lt"/>
                <a:ea typeface="+mn-ea"/>
                <a:cs typeface="+mn-cs"/>
              </a:rPr>
              <a:t>ános</a:t>
            </a:r>
            <a:r>
              <a:rPr lang="en-US" sz="1200" b="1" kern="1200" dirty="0" smtClean="0">
                <a:solidFill>
                  <a:schemeClr val="tx1"/>
                </a:solidFill>
                <a:effectLst/>
                <a:latin typeface="+mn-lt"/>
                <a:ea typeface="+mn-ea"/>
                <a:cs typeface="+mn-cs"/>
              </a:rPr>
              <a:t> 8:44:</a:t>
            </a:r>
            <a:r>
              <a:rPr lang="en-US"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a:t>
            </a:r>
            <a:r>
              <a:rPr lang="hu-HU" sz="1200" b="0" i="1" u="none" strike="noStrike" kern="1200" baseline="0" dirty="0" smtClean="0">
                <a:solidFill>
                  <a:schemeClr val="tx1"/>
                </a:solidFill>
                <a:latin typeface="+mn-lt"/>
                <a:ea typeface="+mn-ea"/>
                <a:cs typeface="+mn-cs"/>
              </a:rPr>
              <a:t>Ti az ördög atyától valók vagytok, és a ti atyátok kívánságait akarjátok teljesíteni. Az emberölő volt kezdettől fogva, és nem állott meg az igazságban, mert nincsen ő benne igazság. Mikor hazugságot szól, a sajátjából szól; mert hazug és hazugság atyja.”</a:t>
            </a:r>
            <a:r>
              <a:rPr lang="en-US" sz="1200" i="1"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Azonban a Szentírás segíthet bennünket, hogy tisztábban lássunk és elkerüljük ezeket</a:t>
            </a:r>
            <a:r>
              <a:rPr lang="hu-HU" sz="1200" kern="1200" baseline="0" dirty="0" smtClean="0">
                <a:solidFill>
                  <a:schemeClr val="tx1"/>
                </a:solidFill>
                <a:effectLst/>
                <a:latin typeface="+mn-lt"/>
                <a:ea typeface="+mn-ea"/>
                <a:cs typeface="+mn-cs"/>
              </a:rPr>
              <a:t> a torzulásokat.</a:t>
            </a:r>
            <a:r>
              <a:rPr lang="hu-HU" sz="1200" dirty="0" smtClean="0"/>
              <a:t> Ha ezeket a téves eszméket újrafogalmazzuk Isten Igéjének fényében, szabaddá válunk. </a:t>
            </a:r>
            <a:r>
              <a:rPr lang="hu-HU"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J</a:t>
            </a:r>
            <a:r>
              <a:rPr lang="hu-HU" sz="1200" b="1" kern="1200" dirty="0" err="1" smtClean="0">
                <a:solidFill>
                  <a:schemeClr val="tx1"/>
                </a:solidFill>
                <a:effectLst/>
                <a:latin typeface="+mn-lt"/>
                <a:ea typeface="+mn-ea"/>
                <a:cs typeface="+mn-cs"/>
              </a:rPr>
              <a:t>ános</a:t>
            </a:r>
            <a:r>
              <a:rPr lang="en-US" sz="1200" b="1" kern="1200" dirty="0" smtClean="0">
                <a:solidFill>
                  <a:schemeClr val="tx1"/>
                </a:solidFill>
                <a:effectLst/>
                <a:latin typeface="+mn-lt"/>
                <a:ea typeface="+mn-ea"/>
                <a:cs typeface="+mn-cs"/>
              </a:rPr>
              <a:t> 8:32:</a:t>
            </a:r>
            <a:r>
              <a:rPr lang="en-US" sz="1200" b="1" kern="1200" baseline="0" dirty="0" smtClean="0">
                <a:solidFill>
                  <a:schemeClr val="tx1"/>
                </a:solidFill>
                <a:effectLst/>
                <a:latin typeface="+mn-lt"/>
                <a:ea typeface="+mn-ea"/>
                <a:cs typeface="+mn-cs"/>
              </a:rPr>
              <a:t> </a:t>
            </a:r>
            <a:r>
              <a:rPr lang="hu-HU" sz="1200" b="0" i="1" kern="1200" baseline="0" dirty="0" smtClean="0">
                <a:solidFill>
                  <a:schemeClr val="tx1"/>
                </a:solidFill>
                <a:effectLst/>
                <a:latin typeface="+mn-lt"/>
                <a:ea typeface="+mn-ea"/>
                <a:cs typeface="+mn-cs"/>
              </a:rPr>
              <a:t>„</a:t>
            </a:r>
            <a:r>
              <a:rPr lang="hu-HU" sz="1200" b="0" i="1" u="none" strike="noStrike" kern="1200" baseline="0" dirty="0" smtClean="0">
                <a:solidFill>
                  <a:schemeClr val="tx1"/>
                </a:solidFill>
                <a:latin typeface="+mn-lt"/>
                <a:ea typeface="+mn-ea"/>
                <a:cs typeface="+mn-cs"/>
              </a:rPr>
              <a:t>És megismeritek az igazságot, és az igazság szabadokká tesz titeket</a:t>
            </a:r>
            <a:r>
              <a:rPr lang="en-US" sz="1200" i="1" kern="1200" dirty="0" smtClean="0">
                <a:solidFill>
                  <a:schemeClr val="tx1"/>
                </a:solidFill>
                <a:effectLst/>
                <a:latin typeface="+mn-lt"/>
                <a:ea typeface="+mn-ea"/>
                <a:cs typeface="+mn-cs"/>
              </a:rPr>
              <a:t>.”</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9</a:t>
            </a:fld>
            <a:endParaRPr lang="en-US"/>
          </a:p>
        </p:txBody>
      </p:sp>
    </p:spTree>
    <p:extLst>
      <p:ext uri="{BB962C8B-B14F-4D97-AF65-F5344CB8AC3E}">
        <p14:creationId xmlns:p14="http://schemas.microsoft.com/office/powerpoint/2010/main" val="122767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48853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47116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05319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96835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9C156-3C82-6E4E-BA32-0FD1AAB896F7}"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43744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69C156-3C82-6E4E-BA32-0FD1AAB896F7}"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20177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69C156-3C82-6E4E-BA32-0FD1AAB896F7}"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76267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69C156-3C82-6E4E-BA32-0FD1AAB896F7}"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210346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9C156-3C82-6E4E-BA32-0FD1AAB896F7}"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02144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9C156-3C82-6E4E-BA32-0FD1AAB896F7}"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50972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9C156-3C82-6E4E-BA32-0FD1AAB896F7}"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62496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9C156-3C82-6E4E-BA32-0FD1AAB896F7}" type="datetimeFigureOut">
              <a:rPr lang="en-US" smtClean="0"/>
              <a:t>10/10/2016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3B15C-BAF0-6A4B-AF9E-44A07EE3F24B}" type="slidenum">
              <a:rPr lang="en-US" smtClean="0"/>
              <a:t>‹#›</a:t>
            </a:fld>
            <a:endParaRPr lang="en-US"/>
          </a:p>
        </p:txBody>
      </p:sp>
    </p:spTree>
    <p:extLst>
      <p:ext uri="{BB962C8B-B14F-4D97-AF65-F5344CB8AC3E}">
        <p14:creationId xmlns:p14="http://schemas.microsoft.com/office/powerpoint/2010/main" val="1490758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163"/>
            <a:ext cx="9144000" cy="6858000"/>
          </a:xfrm>
          <a:prstGeom prst="rect">
            <a:avLst/>
          </a:prstGeom>
        </p:spPr>
      </p:pic>
      <p:sp>
        <p:nvSpPr>
          <p:cNvPr id="2" name="Title 1"/>
          <p:cNvSpPr>
            <a:spLocks noGrp="1"/>
          </p:cNvSpPr>
          <p:nvPr>
            <p:ph type="ctrTitle"/>
          </p:nvPr>
        </p:nvSpPr>
        <p:spPr>
          <a:xfrm>
            <a:off x="685800" y="2062163"/>
            <a:ext cx="7772400" cy="2387600"/>
          </a:xfrm>
        </p:spPr>
        <p:txBody>
          <a:bodyPr>
            <a:noAutofit/>
          </a:bodyPr>
          <a:lstStyle/>
          <a:p>
            <a:r>
              <a:rPr lang="hu-HU" b="1" dirty="0" smtClean="0">
                <a:solidFill>
                  <a:schemeClr val="bg1"/>
                </a:solidFill>
                <a:latin typeface="Century Gothic" charset="0"/>
                <a:ea typeface="Century Gothic" charset="0"/>
                <a:cs typeface="Century Gothic" charset="0"/>
              </a:rPr>
              <a:t>Érzelmi</a:t>
            </a:r>
            <a:r>
              <a:rPr lang="en-US" dirty="0" smtClean="0">
                <a:solidFill>
                  <a:schemeClr val="bg1"/>
                </a:solidFill>
                <a:latin typeface="Century Gothic" charset="0"/>
                <a:ea typeface="Century Gothic" charset="0"/>
                <a:cs typeface="Century Gothic" charset="0"/>
              </a:rPr>
              <a:t> </a:t>
            </a:r>
            <a:r>
              <a:rPr lang="hu-HU" b="1" dirty="0">
                <a:solidFill>
                  <a:srgbClr val="941651"/>
                </a:solidFill>
                <a:latin typeface="Century Gothic" charset="0"/>
                <a:ea typeface="Century Gothic" charset="0"/>
                <a:cs typeface="Century Gothic" charset="0"/>
              </a:rPr>
              <a:t>g</a:t>
            </a:r>
            <a:r>
              <a:rPr lang="hu-HU" b="1" dirty="0" smtClean="0">
                <a:solidFill>
                  <a:srgbClr val="941651"/>
                </a:solidFill>
                <a:latin typeface="Century Gothic" charset="0"/>
                <a:ea typeface="Century Gothic" charset="0"/>
                <a:cs typeface="Century Gothic" charset="0"/>
              </a:rPr>
              <a:t>yógyulás</a:t>
            </a:r>
            <a:r>
              <a:rPr lang="en-US" b="1" dirty="0">
                <a:solidFill>
                  <a:srgbClr val="941651"/>
                </a:solidFill>
                <a:latin typeface="Century Gothic" charset="0"/>
                <a:ea typeface="Century Gothic" charset="0"/>
                <a:cs typeface="Century Gothic" charset="0"/>
              </a:rPr>
              <a:t/>
            </a:r>
            <a:br>
              <a:rPr lang="en-US" b="1" dirty="0">
                <a:solidFill>
                  <a:srgbClr val="941651"/>
                </a:solidFill>
                <a:latin typeface="Century Gothic" charset="0"/>
                <a:ea typeface="Century Gothic" charset="0"/>
                <a:cs typeface="Century Gothic" charset="0"/>
              </a:rPr>
            </a:br>
            <a:r>
              <a:rPr lang="en-US" sz="1200" i="1" dirty="0" smtClean="0">
                <a:solidFill>
                  <a:schemeClr val="bg1"/>
                </a:solidFill>
                <a:latin typeface="Palatino Linotype" charset="0"/>
                <a:ea typeface="Palatino Linotype" charset="0"/>
                <a:cs typeface="Palatino Linotype" charset="0"/>
              </a:rPr>
              <a:t>Adapted </a:t>
            </a:r>
            <a:r>
              <a:rPr lang="en-US" sz="1200" i="1" dirty="0">
                <a:solidFill>
                  <a:schemeClr val="bg1"/>
                </a:solidFill>
                <a:latin typeface="Palatino Linotype" charset="0"/>
                <a:ea typeface="Palatino Linotype" charset="0"/>
                <a:cs typeface="Palatino Linotype" charset="0"/>
              </a:rPr>
              <a:t>from Adventist Recovery </a:t>
            </a:r>
            <a:r>
              <a:rPr lang="en-US" sz="1200" i="1" dirty="0" smtClean="0">
                <a:solidFill>
                  <a:schemeClr val="bg1"/>
                </a:solidFill>
                <a:latin typeface="Palatino Linotype" charset="0"/>
                <a:ea typeface="Palatino Linotype" charset="0"/>
                <a:cs typeface="Palatino Linotype" charset="0"/>
              </a:rPr>
              <a:t>Ministries</a:t>
            </a:r>
            <a:br>
              <a:rPr lang="en-US" sz="1200" i="1" dirty="0" smtClean="0">
                <a:solidFill>
                  <a:schemeClr val="bg1"/>
                </a:solidFill>
                <a:latin typeface="Palatino Linotype" charset="0"/>
                <a:ea typeface="Palatino Linotype" charset="0"/>
                <a:cs typeface="Palatino Linotype" charset="0"/>
              </a:rPr>
            </a:br>
            <a:endParaRPr lang="en-US" sz="1200" dirty="0">
              <a:solidFill>
                <a:schemeClr val="bg1"/>
              </a:solidFill>
            </a:endParaRPr>
          </a:p>
        </p:txBody>
      </p:sp>
      <p:pic>
        <p:nvPicPr>
          <p:cNvPr id="6"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88217" y="4171950"/>
            <a:ext cx="425766" cy="32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90950" y="4148504"/>
            <a:ext cx="1652247" cy="307777"/>
          </a:xfrm>
          <a:prstGeom prst="rect">
            <a:avLst/>
          </a:prstGeom>
          <a:noFill/>
        </p:spPr>
        <p:txBody>
          <a:bodyPr wrap="none" rtlCol="0">
            <a:spAutoFit/>
          </a:bodyPr>
          <a:lstStyle/>
          <a:p>
            <a:r>
              <a:rPr lang="hu-HU" sz="1400" dirty="0" smtClean="0"/>
              <a:t>írta</a:t>
            </a:r>
            <a:r>
              <a:rPr lang="en-US" sz="1400" dirty="0" smtClean="0"/>
              <a:t> Dr. Katia </a:t>
            </a:r>
            <a:r>
              <a:rPr lang="en-US" sz="1400" dirty="0" err="1" smtClean="0"/>
              <a:t>Reinert</a:t>
            </a:r>
            <a:endParaRPr lang="en-US" sz="1400" dirty="0"/>
          </a:p>
        </p:txBody>
      </p:sp>
    </p:spTree>
    <p:extLst>
      <p:ext uri="{BB962C8B-B14F-4D97-AF65-F5344CB8AC3E}">
        <p14:creationId xmlns:p14="http://schemas.microsoft.com/office/powerpoint/2010/main" val="76631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311275"/>
            <a:ext cx="7886700" cy="2593975"/>
          </a:xfrm>
        </p:spPr>
        <p:txBody>
          <a:bodyPr>
            <a:normAutofit/>
          </a:bodyPr>
          <a:lstStyle/>
          <a:p>
            <a:r>
              <a:rPr lang="hu-HU" sz="2400" dirty="0" smtClean="0"/>
              <a:t>A megtört emberek gyakran megsértenek másokat, mert megpróbálják megvédeni magukat. </a:t>
            </a:r>
            <a:endParaRPr lang="en-US" sz="2400" dirty="0" smtClean="0"/>
          </a:p>
          <a:p>
            <a:pPr marL="0" indent="0">
              <a:buNone/>
            </a:pPr>
            <a:endParaRPr lang="en-US" sz="2400" dirty="0"/>
          </a:p>
          <a:p>
            <a:pPr lvl="0"/>
            <a:r>
              <a:rPr lang="en-US" sz="2400" dirty="0"/>
              <a:t>A </a:t>
            </a:r>
            <a:r>
              <a:rPr lang="hu-HU" sz="2400" dirty="0" smtClean="0"/>
              <a:t>gyógyulás folyamatában őszintén magunkba kell nézni, bűnbánatot kell gyakorolni és megtérni. </a:t>
            </a:r>
            <a:endParaRPr lang="en-US" sz="2400" dirty="0"/>
          </a:p>
        </p:txBody>
      </p:sp>
    </p:spTree>
    <p:extLst>
      <p:ext uri="{BB962C8B-B14F-4D97-AF65-F5344CB8AC3E}">
        <p14:creationId xmlns:p14="http://schemas.microsoft.com/office/powerpoint/2010/main" val="262483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387475"/>
            <a:ext cx="7886700" cy="2479675"/>
          </a:xfrm>
        </p:spPr>
        <p:txBody>
          <a:bodyPr>
            <a:normAutofit/>
          </a:bodyPr>
          <a:lstStyle/>
          <a:p>
            <a:pPr lvl="0">
              <a:lnSpc>
                <a:spcPct val="100000"/>
              </a:lnSpc>
            </a:pPr>
            <a:r>
              <a:rPr lang="hu-HU" sz="2400" dirty="0" smtClean="0"/>
              <a:t>A megtört emberek leginkább törekszenek a túlélésre. </a:t>
            </a:r>
            <a:endParaRPr lang="en-US" sz="2400" dirty="0"/>
          </a:p>
          <a:p>
            <a:pPr lvl="0">
              <a:lnSpc>
                <a:spcPct val="100000"/>
              </a:lnSpc>
            </a:pPr>
            <a:r>
              <a:rPr lang="hu-HU" sz="2400" dirty="0" smtClean="0"/>
              <a:t>Ebben a folyamatban felállítanak stratégiákat, hogyan védjék meg magukat, és ezáltal úgy élnek, mintha önmaguktól függnének.</a:t>
            </a:r>
          </a:p>
          <a:p>
            <a:pPr lvl="0">
              <a:lnSpc>
                <a:spcPct val="100000"/>
              </a:lnSpc>
            </a:pPr>
            <a:r>
              <a:rPr lang="hu-HU" sz="2400" dirty="0" smtClean="0"/>
              <a:t>Ez a bálványimádás egy formája, melyet kezelni kell.</a:t>
            </a:r>
            <a:r>
              <a:rPr lang="en-US" sz="2400" dirty="0" smtClean="0"/>
              <a:t> </a:t>
            </a:r>
            <a:endParaRPr lang="en-US" sz="2400" dirty="0"/>
          </a:p>
        </p:txBody>
      </p:sp>
    </p:spTree>
    <p:extLst>
      <p:ext uri="{BB962C8B-B14F-4D97-AF65-F5344CB8AC3E}">
        <p14:creationId xmlns:p14="http://schemas.microsoft.com/office/powerpoint/2010/main" val="1337005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19" y="1"/>
            <a:ext cx="9507119" cy="6858000"/>
          </a:xfrm>
          <a:prstGeom prst="rect">
            <a:avLst/>
          </a:prstGeom>
        </p:spPr>
      </p:pic>
      <p:sp>
        <p:nvSpPr>
          <p:cNvPr id="2" name="Title 1"/>
          <p:cNvSpPr>
            <a:spLocks noGrp="1"/>
          </p:cNvSpPr>
          <p:nvPr>
            <p:ph type="title"/>
          </p:nvPr>
        </p:nvSpPr>
        <p:spPr>
          <a:xfrm>
            <a:off x="628650" y="841376"/>
            <a:ext cx="7886700" cy="1325563"/>
          </a:xfrm>
        </p:spPr>
        <p:txBody>
          <a:bodyPr/>
          <a:lstStyle/>
          <a:p>
            <a:r>
              <a:rPr lang="hu-HU" b="1" spc="300" dirty="0" smtClean="0">
                <a:solidFill>
                  <a:schemeClr val="bg1"/>
                </a:solidFill>
                <a:latin typeface="Century Gothic" charset="0"/>
                <a:ea typeface="Century Gothic" charset="0"/>
                <a:cs typeface="Century Gothic" charset="0"/>
              </a:rPr>
              <a:t>TEVÉKENYSÉG</a:t>
            </a:r>
            <a:endParaRPr lang="en-US" b="1" spc="300" dirty="0">
              <a:solidFill>
                <a:schemeClr val="bg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333038" y="2066207"/>
            <a:ext cx="8182312" cy="4791794"/>
          </a:xfrm>
        </p:spPr>
        <p:txBody>
          <a:bodyPr>
            <a:noAutofit/>
          </a:bodyPr>
          <a:lstStyle/>
          <a:p>
            <a:pPr marL="0" indent="0">
              <a:lnSpc>
                <a:spcPct val="100000"/>
              </a:lnSpc>
              <a:buNone/>
            </a:pPr>
            <a:r>
              <a:rPr lang="hu-HU" sz="2000" dirty="0" smtClean="0">
                <a:solidFill>
                  <a:srgbClr val="002060"/>
                </a:solidFill>
              </a:rPr>
              <a:t>SOROLJ FEL</a:t>
            </a:r>
            <a:r>
              <a:rPr lang="en-US" sz="2000" dirty="0" smtClean="0">
                <a:solidFill>
                  <a:srgbClr val="002060"/>
                </a:solidFill>
              </a:rPr>
              <a:t> 5</a:t>
            </a:r>
            <a:r>
              <a:rPr lang="hu-HU" sz="2000" dirty="0" smtClean="0">
                <a:solidFill>
                  <a:srgbClr val="002060"/>
                </a:solidFill>
              </a:rPr>
              <a:t>–</a:t>
            </a:r>
            <a:r>
              <a:rPr lang="en-US" sz="2000" dirty="0" smtClean="0">
                <a:solidFill>
                  <a:srgbClr val="002060"/>
                </a:solidFill>
              </a:rPr>
              <a:t>10 </a:t>
            </a:r>
            <a:r>
              <a:rPr lang="hu-HU" sz="2000" dirty="0" smtClean="0">
                <a:solidFill>
                  <a:srgbClr val="002060"/>
                </a:solidFill>
              </a:rPr>
              <a:t>OLYAN OKOT, AMIÉRT SÉRTETTNEK VAGY ÖSSZETÖRTNEK ÉRZED MAGAD! </a:t>
            </a:r>
            <a:endParaRPr lang="en-US" sz="2000" dirty="0" smtClean="0">
              <a:solidFill>
                <a:srgbClr val="002060"/>
              </a:solidFill>
            </a:endParaRPr>
          </a:p>
          <a:p>
            <a:pPr marL="0" indent="0">
              <a:lnSpc>
                <a:spcPct val="100000"/>
              </a:lnSpc>
              <a:buNone/>
            </a:pPr>
            <a:r>
              <a:rPr lang="hu-HU" sz="2000" dirty="0" smtClean="0">
                <a:solidFill>
                  <a:srgbClr val="002060"/>
                </a:solidFill>
              </a:rPr>
              <a:t>Gondold át az alábbiakat</a:t>
            </a:r>
            <a:r>
              <a:rPr lang="en-US" sz="2000" dirty="0" smtClean="0">
                <a:solidFill>
                  <a:srgbClr val="002060"/>
                </a:solidFill>
              </a:rPr>
              <a:t>:</a:t>
            </a:r>
          </a:p>
          <a:p>
            <a:pPr lvl="1">
              <a:lnSpc>
                <a:spcPct val="100000"/>
              </a:lnSpc>
              <a:buFont typeface="Arial" charset="0"/>
              <a:buChar char="•"/>
            </a:pPr>
            <a:r>
              <a:rPr lang="en-US" sz="1800" dirty="0" smtClean="0">
                <a:solidFill>
                  <a:srgbClr val="941651"/>
                </a:solidFill>
              </a:rPr>
              <a:t>Ho</a:t>
            </a:r>
            <a:r>
              <a:rPr lang="hu-HU" sz="1800" dirty="0" err="1">
                <a:solidFill>
                  <a:srgbClr val="941651"/>
                </a:solidFill>
              </a:rPr>
              <a:t>g</a:t>
            </a:r>
            <a:r>
              <a:rPr lang="hu-HU" sz="1800" dirty="0" err="1" smtClean="0">
                <a:solidFill>
                  <a:srgbClr val="941651"/>
                </a:solidFill>
              </a:rPr>
              <a:t>yan</a:t>
            </a:r>
            <a:r>
              <a:rPr lang="hu-HU" sz="1800" dirty="0" smtClean="0">
                <a:solidFill>
                  <a:srgbClr val="941651"/>
                </a:solidFill>
              </a:rPr>
              <a:t> hatnak rád ezek a negatív tapasztalatok vagy veszteségek</a:t>
            </a:r>
            <a:r>
              <a:rPr lang="en-US" sz="1800" dirty="0" smtClean="0">
                <a:solidFill>
                  <a:srgbClr val="941651"/>
                </a:solidFill>
              </a:rPr>
              <a:t>?</a:t>
            </a:r>
          </a:p>
          <a:p>
            <a:pPr lvl="1">
              <a:lnSpc>
                <a:spcPct val="100000"/>
              </a:lnSpc>
              <a:buFont typeface="Arial" charset="0"/>
              <a:buChar char="•"/>
            </a:pPr>
            <a:r>
              <a:rPr lang="hu-HU" sz="1800" dirty="0" smtClean="0">
                <a:solidFill>
                  <a:srgbClr val="941651"/>
                </a:solidFill>
              </a:rPr>
              <a:t>Viselkedéseden keresztül másokra is hatással vannak ezek az élmények</a:t>
            </a:r>
            <a:r>
              <a:rPr lang="en-US" sz="1800" dirty="0" smtClean="0">
                <a:solidFill>
                  <a:srgbClr val="941651"/>
                </a:solidFill>
              </a:rPr>
              <a:t>?</a:t>
            </a:r>
          </a:p>
          <a:p>
            <a:pPr lvl="2">
              <a:lnSpc>
                <a:spcPct val="100000"/>
              </a:lnSpc>
              <a:buFont typeface="Arial" charset="0"/>
              <a:buChar char="•"/>
            </a:pPr>
            <a:r>
              <a:rPr lang="hu-HU" sz="1800" dirty="0" smtClean="0">
                <a:solidFill>
                  <a:srgbClr val="941651"/>
                </a:solidFill>
              </a:rPr>
              <a:t>Megsértesz másokat</a:t>
            </a:r>
            <a:r>
              <a:rPr lang="en-US" sz="1800" dirty="0" smtClean="0">
                <a:solidFill>
                  <a:srgbClr val="941651"/>
                </a:solidFill>
              </a:rPr>
              <a:t>?</a:t>
            </a:r>
          </a:p>
          <a:p>
            <a:pPr lvl="2">
              <a:lnSpc>
                <a:spcPct val="100000"/>
              </a:lnSpc>
              <a:buFont typeface="Arial" charset="0"/>
              <a:buChar char="•"/>
            </a:pPr>
            <a:r>
              <a:rPr lang="hu-HU" sz="1800" dirty="0" smtClean="0">
                <a:solidFill>
                  <a:srgbClr val="941651"/>
                </a:solidFill>
              </a:rPr>
              <a:t>Megvagy keseredve</a:t>
            </a:r>
            <a:r>
              <a:rPr lang="en-US" sz="1800" dirty="0" smtClean="0">
                <a:solidFill>
                  <a:srgbClr val="941651"/>
                </a:solidFill>
              </a:rPr>
              <a:t>?</a:t>
            </a:r>
          </a:p>
          <a:p>
            <a:pPr lvl="1">
              <a:lnSpc>
                <a:spcPct val="100000"/>
              </a:lnSpc>
              <a:buFont typeface="Arial" charset="0"/>
              <a:buChar char="•"/>
            </a:pPr>
            <a:r>
              <a:rPr lang="hu-HU" sz="1800" dirty="0" smtClean="0">
                <a:solidFill>
                  <a:srgbClr val="941651"/>
                </a:solidFill>
              </a:rPr>
              <a:t>Torz gondolatokat táplálsz</a:t>
            </a:r>
            <a:r>
              <a:rPr lang="en-US" sz="1800" dirty="0" smtClean="0">
                <a:solidFill>
                  <a:srgbClr val="941651"/>
                </a:solidFill>
              </a:rPr>
              <a:t>:</a:t>
            </a:r>
          </a:p>
          <a:p>
            <a:pPr lvl="2">
              <a:lnSpc>
                <a:spcPct val="100000"/>
              </a:lnSpc>
            </a:pPr>
            <a:r>
              <a:rPr lang="hu-HU" sz="1800" dirty="0" smtClean="0">
                <a:solidFill>
                  <a:srgbClr val="941651"/>
                </a:solidFill>
              </a:rPr>
              <a:t>magadról</a:t>
            </a:r>
            <a:endParaRPr lang="en-US" sz="1800" dirty="0" smtClean="0">
              <a:solidFill>
                <a:srgbClr val="941651"/>
              </a:solidFill>
            </a:endParaRPr>
          </a:p>
          <a:p>
            <a:pPr lvl="2">
              <a:lnSpc>
                <a:spcPct val="100000"/>
              </a:lnSpc>
            </a:pPr>
            <a:r>
              <a:rPr lang="hu-HU" sz="1800" dirty="0" smtClean="0">
                <a:solidFill>
                  <a:srgbClr val="941651"/>
                </a:solidFill>
              </a:rPr>
              <a:t>Istenről</a:t>
            </a:r>
            <a:endParaRPr lang="en-US" sz="1800" dirty="0" smtClean="0">
              <a:solidFill>
                <a:srgbClr val="941651"/>
              </a:solidFill>
            </a:endParaRPr>
          </a:p>
          <a:p>
            <a:pPr lvl="2">
              <a:lnSpc>
                <a:spcPct val="100000"/>
              </a:lnSpc>
            </a:pPr>
            <a:r>
              <a:rPr lang="hu-HU" sz="1800" dirty="0" smtClean="0">
                <a:solidFill>
                  <a:srgbClr val="941651"/>
                </a:solidFill>
              </a:rPr>
              <a:t>másokról</a:t>
            </a:r>
            <a:endParaRPr lang="en-US" sz="1800" dirty="0" smtClean="0">
              <a:solidFill>
                <a:srgbClr val="941651"/>
              </a:solidFill>
            </a:endParaRPr>
          </a:p>
          <a:p>
            <a:pPr lvl="2">
              <a:lnSpc>
                <a:spcPct val="100000"/>
              </a:lnSpc>
            </a:pPr>
            <a:r>
              <a:rPr lang="hu-HU" sz="1800" dirty="0">
                <a:solidFill>
                  <a:srgbClr val="941651"/>
                </a:solidFill>
              </a:rPr>
              <a:t>a</a:t>
            </a:r>
            <a:r>
              <a:rPr lang="hu-HU" sz="1800" dirty="0" smtClean="0">
                <a:solidFill>
                  <a:srgbClr val="941651"/>
                </a:solidFill>
              </a:rPr>
              <a:t> világról?</a:t>
            </a:r>
            <a:endParaRPr lang="en-US" sz="1800" dirty="0" smtClean="0">
              <a:solidFill>
                <a:srgbClr val="941651"/>
              </a:solidFill>
            </a:endParaRPr>
          </a:p>
          <a:p>
            <a:pPr lvl="1">
              <a:lnSpc>
                <a:spcPct val="100000"/>
              </a:lnSpc>
            </a:pPr>
            <a:r>
              <a:rPr lang="hu-HU" sz="1800" dirty="0" smtClean="0">
                <a:solidFill>
                  <a:srgbClr val="941651"/>
                </a:solidFill>
              </a:rPr>
              <a:t>Vágysz a gyógyulásra</a:t>
            </a:r>
            <a:r>
              <a:rPr lang="en-US" sz="1800" dirty="0" smtClean="0">
                <a:solidFill>
                  <a:srgbClr val="941651"/>
                </a:solidFill>
              </a:rPr>
              <a:t>?</a:t>
            </a:r>
          </a:p>
          <a:p>
            <a:pPr marL="0" indent="0">
              <a:lnSpc>
                <a:spcPct val="100000"/>
              </a:lnSpc>
              <a:buNone/>
            </a:pPr>
            <a:endParaRPr lang="en-US" sz="2400" dirty="0" smtClean="0"/>
          </a:p>
          <a:p>
            <a:pPr marL="0" indent="0" algn="ctr">
              <a:lnSpc>
                <a:spcPct val="100000"/>
              </a:lnSpc>
              <a:buNone/>
            </a:pPr>
            <a:endParaRPr lang="en-US" sz="2400" dirty="0"/>
          </a:p>
          <a:p>
            <a:pPr marL="0" indent="0" algn="ctr">
              <a:lnSpc>
                <a:spcPct val="100000"/>
              </a:lnSpc>
              <a:buNone/>
            </a:pPr>
            <a:endParaRPr lang="en-US" sz="2400" dirty="0" smtClean="0"/>
          </a:p>
        </p:txBody>
      </p:sp>
    </p:spTree>
    <p:extLst>
      <p:ext uri="{BB962C8B-B14F-4D97-AF65-F5344CB8AC3E}">
        <p14:creationId xmlns:p14="http://schemas.microsoft.com/office/powerpoint/2010/main" val="483123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95300" y="168275"/>
            <a:ext cx="7559202" cy="4098926"/>
          </a:xfrm>
        </p:spPr>
        <p:txBody>
          <a:bodyPr>
            <a:normAutofit/>
          </a:bodyPr>
          <a:lstStyle/>
          <a:p>
            <a:pPr marL="0" indent="0" algn="ctr">
              <a:lnSpc>
                <a:spcPct val="100000"/>
              </a:lnSpc>
              <a:buNone/>
            </a:pPr>
            <a:r>
              <a:rPr lang="en-US" sz="2000" dirty="0"/>
              <a:t> </a:t>
            </a:r>
          </a:p>
          <a:p>
            <a:pPr marL="0" indent="0">
              <a:lnSpc>
                <a:spcPct val="100000"/>
              </a:lnSpc>
              <a:buNone/>
            </a:pPr>
            <a:r>
              <a:rPr lang="hu-HU" sz="2000" b="1" dirty="0" smtClean="0"/>
              <a:t>„Az Úr Isten lelke van én rajtam azért, mert fölkent engem az Úr, hogy           a szegényeknek örömöt mondjak; elküldött, hogy bekössem a megtört szívűeket, hogy hirdessek a foglyoknak szabadulást, és a megkötözötteknek megoldást; Hogy hintessem az Úr jókedvének esztendejét, és Istenünk bosszúállása napját; megvigasztaljak minden gyászolót; Hogy tegyek </a:t>
            </a:r>
            <a:r>
              <a:rPr lang="hu-HU" sz="2000" b="1" dirty="0" err="1" smtClean="0"/>
              <a:t>Sion</a:t>
            </a:r>
            <a:r>
              <a:rPr lang="hu-HU" sz="2000" b="1" dirty="0" smtClean="0"/>
              <a:t> gyászolóira, adjak nékik ékességet a hamu helyett, örömnek kenetét a gyász helyett, dicsőségnek palástját a csüggedt lélek helyett, hogy igazság fáinak neveztessenek, az Úr plántáinak, az ő dicsőségére!”</a:t>
            </a:r>
            <a:endParaRPr lang="hu-HU" sz="2000" dirty="0"/>
          </a:p>
          <a:p>
            <a:pPr marL="0" indent="0" algn="ctr">
              <a:lnSpc>
                <a:spcPct val="100000"/>
              </a:lnSpc>
              <a:buNone/>
            </a:pPr>
            <a:r>
              <a:rPr lang="hu-HU" sz="2000" dirty="0" err="1" smtClean="0"/>
              <a:t>Ésaiás</a:t>
            </a:r>
            <a:r>
              <a:rPr lang="en-US" sz="2000" dirty="0" smtClean="0"/>
              <a:t> </a:t>
            </a:r>
            <a:r>
              <a:rPr lang="en-US" sz="2000" dirty="0" smtClean="0"/>
              <a:t>61:1-3</a:t>
            </a:r>
            <a:r>
              <a:rPr lang="hu-HU" sz="2000" dirty="0" smtClean="0"/>
              <a:t>.</a:t>
            </a:r>
            <a:r>
              <a:rPr lang="en-US" sz="2000" dirty="0" smtClean="0"/>
              <a:t> </a:t>
            </a:r>
            <a:endParaRPr lang="en-US" sz="2000" dirty="0"/>
          </a:p>
        </p:txBody>
      </p:sp>
    </p:spTree>
    <p:extLst>
      <p:ext uri="{BB962C8B-B14F-4D97-AF65-F5344CB8AC3E}">
        <p14:creationId xmlns:p14="http://schemas.microsoft.com/office/powerpoint/2010/main" val="1834617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157468" y="701675"/>
            <a:ext cx="6886937" cy="3569383"/>
          </a:xfrm>
        </p:spPr>
        <p:txBody>
          <a:bodyPr>
            <a:normAutofit lnSpcReduction="10000"/>
          </a:bodyPr>
          <a:lstStyle/>
          <a:p>
            <a:pPr marL="0" indent="0" algn="ctr">
              <a:lnSpc>
                <a:spcPct val="100000"/>
              </a:lnSpc>
              <a:buNone/>
            </a:pPr>
            <a:r>
              <a:rPr lang="hu-HU" b="1" dirty="0" smtClean="0">
                <a:solidFill>
                  <a:srgbClr val="941651"/>
                </a:solidFill>
              </a:rPr>
              <a:t>„</a:t>
            </a:r>
            <a:r>
              <a:rPr lang="en-US" b="1" dirty="0" smtClean="0">
                <a:solidFill>
                  <a:srgbClr val="941651"/>
                </a:solidFill>
              </a:rPr>
              <a:t>Is</a:t>
            </a:r>
            <a:r>
              <a:rPr lang="hu-HU" b="1" dirty="0" smtClean="0">
                <a:solidFill>
                  <a:srgbClr val="941651"/>
                </a:solidFill>
              </a:rPr>
              <a:t>merem könnyeiteket</a:t>
            </a:r>
            <a:r>
              <a:rPr lang="en-US" b="1" dirty="0" smtClean="0">
                <a:solidFill>
                  <a:srgbClr val="941651"/>
                </a:solidFill>
              </a:rPr>
              <a:t>; </a:t>
            </a:r>
            <a:r>
              <a:rPr lang="hu-HU" b="1" dirty="0" smtClean="0">
                <a:solidFill>
                  <a:srgbClr val="941651"/>
                </a:solidFill>
              </a:rPr>
              <a:t>én is sírtam</a:t>
            </a:r>
            <a:r>
              <a:rPr lang="en-US" b="1" dirty="0" smtClean="0">
                <a:solidFill>
                  <a:srgbClr val="941651"/>
                </a:solidFill>
              </a:rPr>
              <a:t>. </a:t>
            </a:r>
          </a:p>
          <a:p>
            <a:pPr marL="0" indent="0">
              <a:lnSpc>
                <a:spcPct val="100000"/>
              </a:lnSpc>
              <a:buNone/>
            </a:pPr>
            <a:r>
              <a:rPr lang="en-US" dirty="0" smtClean="0">
                <a:solidFill>
                  <a:schemeClr val="tx1">
                    <a:lumMod val="85000"/>
                    <a:lumOff val="15000"/>
                  </a:schemeClr>
                </a:solidFill>
              </a:rPr>
              <a:t>I</a:t>
            </a:r>
            <a:r>
              <a:rPr lang="hu-HU" dirty="0" err="1" smtClean="0">
                <a:solidFill>
                  <a:schemeClr val="tx1">
                    <a:lumMod val="85000"/>
                    <a:lumOff val="15000"/>
                  </a:schemeClr>
                </a:solidFill>
              </a:rPr>
              <a:t>smerem</a:t>
            </a:r>
            <a:r>
              <a:rPr lang="hu-HU" dirty="0" smtClean="0">
                <a:solidFill>
                  <a:schemeClr val="tx1">
                    <a:lumMod val="85000"/>
                    <a:lumOff val="15000"/>
                  </a:schemeClr>
                </a:solidFill>
              </a:rPr>
              <a:t> a fájdalmat, mely túlságosan mély, semhogy emberi fül számára kibeszélhető lenne</a:t>
            </a:r>
            <a:r>
              <a:rPr lang="en-US" dirty="0" smtClean="0">
                <a:solidFill>
                  <a:schemeClr val="tx1">
                    <a:lumMod val="85000"/>
                    <a:lumOff val="15000"/>
                  </a:schemeClr>
                </a:solidFill>
              </a:rPr>
              <a:t>. </a:t>
            </a:r>
            <a:r>
              <a:rPr lang="hu-HU" dirty="0" smtClean="0">
                <a:solidFill>
                  <a:schemeClr val="tx1">
                    <a:lumMod val="85000"/>
                    <a:lumOff val="15000"/>
                  </a:schemeClr>
                </a:solidFill>
              </a:rPr>
              <a:t>Ne gondold, hogy elhagyatott, elfeledett vagy. Ha bánatodra egyetlen</a:t>
            </a:r>
            <a:r>
              <a:rPr lang="hu-HU" dirty="0">
                <a:solidFill>
                  <a:schemeClr val="tx1">
                    <a:lumMod val="85000"/>
                    <a:lumOff val="15000"/>
                  </a:schemeClr>
                </a:solidFill>
              </a:rPr>
              <a:t> </a:t>
            </a:r>
            <a:r>
              <a:rPr lang="hu-HU" dirty="0" smtClean="0">
                <a:solidFill>
                  <a:schemeClr val="tx1">
                    <a:lumMod val="85000"/>
                    <a:lumOff val="15000"/>
                  </a:schemeClr>
                </a:solidFill>
              </a:rPr>
              <a:t>húr sem rezdül egyetlen emberi szívben sem,  nézz RÁM, és ÉLSZ</a:t>
            </a:r>
            <a:r>
              <a:rPr lang="en-US" dirty="0" smtClean="0">
                <a:solidFill>
                  <a:schemeClr val="tx1">
                    <a:lumMod val="85000"/>
                    <a:lumOff val="15000"/>
                  </a:schemeClr>
                </a:solidFill>
              </a:rPr>
              <a:t>.</a:t>
            </a:r>
            <a:r>
              <a:rPr lang="hu-HU" smtClean="0">
                <a:solidFill>
                  <a:schemeClr val="tx1">
                    <a:lumMod val="85000"/>
                    <a:lumOff val="15000"/>
                  </a:schemeClr>
                </a:solidFill>
              </a:rPr>
              <a:t>”</a:t>
            </a:r>
            <a:r>
              <a:rPr lang="en-US" smtClean="0">
                <a:solidFill>
                  <a:schemeClr val="tx1">
                    <a:lumMod val="85000"/>
                    <a:lumOff val="15000"/>
                  </a:schemeClr>
                </a:solidFill>
              </a:rPr>
              <a:t>  </a:t>
            </a:r>
            <a:endParaRPr lang="en-US" dirty="0" smtClean="0">
              <a:solidFill>
                <a:schemeClr val="tx1">
                  <a:lumMod val="85000"/>
                  <a:lumOff val="15000"/>
                </a:schemeClr>
              </a:solidFill>
            </a:endParaRPr>
          </a:p>
          <a:p>
            <a:pPr marL="0" indent="0" algn="ctr">
              <a:lnSpc>
                <a:spcPct val="100000"/>
              </a:lnSpc>
              <a:buNone/>
            </a:pPr>
            <a:r>
              <a:rPr lang="hu-HU" sz="2000" dirty="0" smtClean="0">
                <a:solidFill>
                  <a:schemeClr val="tx1">
                    <a:lumMod val="85000"/>
                    <a:lumOff val="15000"/>
                  </a:schemeClr>
                </a:solidFill>
              </a:rPr>
              <a:t>Ellen G. White: </a:t>
            </a:r>
            <a:r>
              <a:rPr lang="hu-HU" sz="2000" i="1" dirty="0" smtClean="0">
                <a:solidFill>
                  <a:schemeClr val="tx1">
                    <a:lumMod val="85000"/>
                    <a:lumOff val="15000"/>
                  </a:schemeClr>
                </a:solidFill>
              </a:rPr>
              <a:t>Jézus élete,</a:t>
            </a:r>
            <a:r>
              <a:rPr lang="en-US" sz="2000" dirty="0" smtClean="0">
                <a:solidFill>
                  <a:schemeClr val="tx1">
                    <a:lumMod val="85000"/>
                    <a:lumOff val="15000"/>
                  </a:schemeClr>
                </a:solidFill>
              </a:rPr>
              <a:t> 4</a:t>
            </a:r>
            <a:r>
              <a:rPr lang="hu-HU" sz="2000" dirty="0" smtClean="0">
                <a:solidFill>
                  <a:schemeClr val="tx1">
                    <a:lumMod val="85000"/>
                    <a:lumOff val="15000"/>
                  </a:schemeClr>
                </a:solidFill>
              </a:rPr>
              <a:t>08. o.</a:t>
            </a:r>
            <a:endParaRPr lang="en-US" sz="2000" dirty="0">
              <a:solidFill>
                <a:schemeClr val="tx1">
                  <a:lumMod val="85000"/>
                  <a:lumOff val="15000"/>
                </a:schemeClr>
              </a:solidFill>
            </a:endParaRPr>
          </a:p>
        </p:txBody>
      </p:sp>
    </p:spTree>
    <p:extLst>
      <p:ext uri="{BB962C8B-B14F-4D97-AF65-F5344CB8AC3E}">
        <p14:creationId xmlns:p14="http://schemas.microsoft.com/office/powerpoint/2010/main" val="158349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19" y="1"/>
            <a:ext cx="9507119" cy="6858000"/>
          </a:xfrm>
          <a:prstGeom prst="rect">
            <a:avLst/>
          </a:prstGeom>
        </p:spPr>
      </p:pic>
      <p:sp>
        <p:nvSpPr>
          <p:cNvPr id="2" name="Title 1"/>
          <p:cNvSpPr>
            <a:spLocks noGrp="1"/>
          </p:cNvSpPr>
          <p:nvPr>
            <p:ph type="title"/>
          </p:nvPr>
        </p:nvSpPr>
        <p:spPr>
          <a:xfrm>
            <a:off x="628650" y="822326"/>
            <a:ext cx="7886700" cy="1325563"/>
          </a:xfrm>
        </p:spPr>
        <p:txBody>
          <a:bodyPr>
            <a:normAutofit/>
          </a:bodyPr>
          <a:lstStyle/>
          <a:p>
            <a:r>
              <a:rPr lang="hu-HU" sz="4000" b="1" spc="300" dirty="0" smtClean="0">
                <a:solidFill>
                  <a:schemeClr val="bg1"/>
                </a:solidFill>
                <a:latin typeface="Century Gothic" charset="0"/>
                <a:ea typeface="Century Gothic" charset="0"/>
                <a:cs typeface="Century Gothic" charset="0"/>
              </a:rPr>
              <a:t>TEVÉKENYSÉG</a:t>
            </a:r>
            <a:endParaRPr lang="en-US" sz="4000" b="1" spc="300" dirty="0">
              <a:solidFill>
                <a:schemeClr val="bg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571500" y="2067415"/>
            <a:ext cx="7118838" cy="2973510"/>
          </a:xfrm>
        </p:spPr>
        <p:txBody>
          <a:bodyPr>
            <a:normAutofit/>
          </a:bodyPr>
          <a:lstStyle/>
          <a:p>
            <a:pPr marL="0" indent="0">
              <a:lnSpc>
                <a:spcPct val="100000"/>
              </a:lnSpc>
              <a:buNone/>
            </a:pPr>
            <a:r>
              <a:rPr lang="hu-HU" sz="2400" dirty="0" smtClean="0">
                <a:solidFill>
                  <a:srgbClr val="941651"/>
                </a:solidFill>
              </a:rPr>
              <a:t>Milyen élmények hagynak nyomokat?</a:t>
            </a:r>
            <a:endParaRPr lang="en-US" sz="2400" dirty="0" smtClean="0">
              <a:solidFill>
                <a:srgbClr val="941651"/>
              </a:solidFill>
            </a:endParaRPr>
          </a:p>
          <a:p>
            <a:pPr lvl="2">
              <a:lnSpc>
                <a:spcPct val="100000"/>
              </a:lnSpc>
              <a:buFont typeface="Wingdings" charset="2"/>
              <a:buChar char="Ø"/>
            </a:pPr>
            <a:r>
              <a:rPr lang="hu-HU" dirty="0" smtClean="0">
                <a:solidFill>
                  <a:srgbClr val="002060"/>
                </a:solidFill>
              </a:rPr>
              <a:t>szívedben</a:t>
            </a:r>
            <a:r>
              <a:rPr lang="en-US" dirty="0" smtClean="0">
                <a:solidFill>
                  <a:srgbClr val="002060"/>
                </a:solidFill>
              </a:rPr>
              <a:t>?</a:t>
            </a:r>
          </a:p>
          <a:p>
            <a:pPr lvl="2">
              <a:lnSpc>
                <a:spcPct val="100000"/>
              </a:lnSpc>
              <a:buFont typeface="Wingdings" charset="2"/>
              <a:buChar char="Ø"/>
            </a:pPr>
            <a:r>
              <a:rPr lang="hu-HU" dirty="0" smtClean="0">
                <a:solidFill>
                  <a:srgbClr val="002060"/>
                </a:solidFill>
              </a:rPr>
              <a:t>elmédben</a:t>
            </a:r>
            <a:r>
              <a:rPr lang="en-US" dirty="0" smtClean="0">
                <a:solidFill>
                  <a:srgbClr val="002060"/>
                </a:solidFill>
              </a:rPr>
              <a:t>?</a:t>
            </a:r>
          </a:p>
          <a:p>
            <a:pPr lvl="2">
              <a:lnSpc>
                <a:spcPct val="100000"/>
              </a:lnSpc>
              <a:buFont typeface="Wingdings" charset="2"/>
              <a:buChar char="Ø"/>
            </a:pPr>
            <a:r>
              <a:rPr lang="hu-HU" dirty="0" smtClean="0">
                <a:solidFill>
                  <a:srgbClr val="002060"/>
                </a:solidFill>
              </a:rPr>
              <a:t>lelkedben</a:t>
            </a:r>
            <a:r>
              <a:rPr lang="en-US" dirty="0" smtClean="0">
                <a:solidFill>
                  <a:srgbClr val="002060"/>
                </a:solidFill>
              </a:rPr>
              <a:t>?</a:t>
            </a:r>
          </a:p>
          <a:p>
            <a:pPr>
              <a:lnSpc>
                <a:spcPct val="100000"/>
              </a:lnSpc>
            </a:pPr>
            <a:r>
              <a:rPr lang="hu-HU" sz="2400" dirty="0" smtClean="0">
                <a:solidFill>
                  <a:srgbClr val="941651"/>
                </a:solidFill>
              </a:rPr>
              <a:t>Oszd meg tapasztalatodat a melletted ülővel</a:t>
            </a:r>
            <a:r>
              <a:rPr lang="hu-HU" sz="2400" dirty="0">
                <a:solidFill>
                  <a:srgbClr val="941651"/>
                </a:solidFill>
              </a:rPr>
              <a:t>!</a:t>
            </a:r>
            <a:r>
              <a:rPr lang="en-US" sz="2400" dirty="0" smtClean="0">
                <a:solidFill>
                  <a:srgbClr val="941651"/>
                </a:solidFill>
              </a:rPr>
              <a:t> </a:t>
            </a:r>
          </a:p>
          <a:p>
            <a:pPr>
              <a:lnSpc>
                <a:spcPct val="100000"/>
              </a:lnSpc>
            </a:pPr>
            <a:r>
              <a:rPr lang="hu-HU" sz="2400" dirty="0" smtClean="0">
                <a:solidFill>
                  <a:srgbClr val="941651"/>
                </a:solidFill>
              </a:rPr>
              <a:t>Vagy ossz meg egy olyan tapasztalatot, mely fájdalmasan érintett valaki mást! </a:t>
            </a:r>
            <a:endParaRPr lang="en-US" sz="2400" dirty="0">
              <a:solidFill>
                <a:srgbClr val="941651"/>
              </a:solidFill>
            </a:endParaRPr>
          </a:p>
        </p:txBody>
      </p:sp>
    </p:spTree>
    <p:extLst>
      <p:ext uri="{BB962C8B-B14F-4D97-AF65-F5344CB8AC3E}">
        <p14:creationId xmlns:p14="http://schemas.microsoft.com/office/powerpoint/2010/main" val="168598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825625"/>
            <a:ext cx="8248650" cy="4351338"/>
          </a:xfrm>
        </p:spPr>
        <p:txBody>
          <a:bodyPr>
            <a:normAutofit fontScale="85000" lnSpcReduction="10000"/>
          </a:bodyPr>
          <a:lstStyle/>
          <a:p>
            <a:pPr marL="0" indent="0">
              <a:lnSpc>
                <a:spcPct val="110000"/>
              </a:lnSpc>
              <a:buNone/>
            </a:pPr>
            <a:endParaRPr lang="en-US" dirty="0"/>
          </a:p>
          <a:p>
            <a:pPr>
              <a:lnSpc>
                <a:spcPct val="110000"/>
              </a:lnSpc>
            </a:pPr>
            <a:r>
              <a:rPr lang="en-US" dirty="0"/>
              <a:t> </a:t>
            </a:r>
            <a:r>
              <a:rPr lang="hu-HU" dirty="0" smtClean="0"/>
              <a:t>Zsoltárok</a:t>
            </a:r>
            <a:r>
              <a:rPr lang="en-US" dirty="0" smtClean="0"/>
              <a:t> 147:2-3 – </a:t>
            </a:r>
            <a:r>
              <a:rPr lang="hu-HU" b="1" dirty="0" smtClean="0">
                <a:solidFill>
                  <a:srgbClr val="941651"/>
                </a:solidFill>
              </a:rPr>
              <a:t>ISTEN A GYÓGYÍTÓ</a:t>
            </a:r>
            <a:r>
              <a:rPr lang="en-US" dirty="0" smtClean="0"/>
              <a:t>.  </a:t>
            </a:r>
            <a:r>
              <a:rPr lang="hu-HU" dirty="0" smtClean="0"/>
              <a:t>A mi dolgunk az, hogy fájó szívünket Istenre bízzuk, hogy megtapasztaljuk, Ő mit döntött életünk felől. </a:t>
            </a:r>
            <a:endParaRPr lang="en-US" sz="1600" dirty="0"/>
          </a:p>
          <a:p>
            <a:pPr>
              <a:lnSpc>
                <a:spcPct val="110000"/>
              </a:lnSpc>
            </a:pPr>
            <a:r>
              <a:rPr lang="en-US" dirty="0" smtClean="0"/>
              <a:t>2</a:t>
            </a:r>
            <a:r>
              <a:rPr lang="hu-HU" dirty="0" smtClean="0"/>
              <a:t>K</a:t>
            </a:r>
            <a:r>
              <a:rPr lang="en-US" dirty="0" smtClean="0"/>
              <a:t>o</a:t>
            </a:r>
            <a:r>
              <a:rPr lang="hu-HU" dirty="0" err="1" smtClean="0"/>
              <a:t>rinthus</a:t>
            </a:r>
            <a:r>
              <a:rPr lang="hu-HU" dirty="0" smtClean="0"/>
              <a:t> </a:t>
            </a:r>
            <a:r>
              <a:rPr lang="en-US" dirty="0" smtClean="0"/>
              <a:t>1:1-4 – </a:t>
            </a:r>
            <a:r>
              <a:rPr lang="hu-HU" dirty="0" smtClean="0"/>
              <a:t>Istent úgy írja le, mint </a:t>
            </a:r>
            <a:r>
              <a:rPr lang="en-US" dirty="0" smtClean="0"/>
              <a:t> </a:t>
            </a:r>
            <a:r>
              <a:rPr lang="hu-HU" b="1" dirty="0" smtClean="0">
                <a:solidFill>
                  <a:srgbClr val="941651"/>
                </a:solidFill>
              </a:rPr>
              <a:t>MINDEN VÍGASZTALÁS ISTENE </a:t>
            </a:r>
            <a:r>
              <a:rPr lang="hu-HU" dirty="0" smtClean="0"/>
              <a:t>aki minden bajunkban megvigasztal</a:t>
            </a:r>
            <a:r>
              <a:rPr lang="en-US" dirty="0" smtClean="0"/>
              <a:t>.</a:t>
            </a:r>
            <a:endParaRPr lang="en-US" dirty="0"/>
          </a:p>
          <a:p>
            <a:pPr marL="0" indent="0">
              <a:lnSpc>
                <a:spcPct val="110000"/>
              </a:lnSpc>
              <a:buNone/>
            </a:pPr>
            <a:endParaRPr lang="en-US" sz="1600" dirty="0"/>
          </a:p>
          <a:p>
            <a:pPr>
              <a:lnSpc>
                <a:spcPct val="110000"/>
              </a:lnSpc>
            </a:pPr>
            <a:r>
              <a:rPr lang="hu-HU" dirty="0" smtClean="0"/>
              <a:t>Zsoltárok</a:t>
            </a:r>
            <a:r>
              <a:rPr lang="en-US" dirty="0" smtClean="0"/>
              <a:t> </a:t>
            </a:r>
            <a:r>
              <a:rPr lang="en-US" dirty="0"/>
              <a:t>147:3 </a:t>
            </a:r>
            <a:r>
              <a:rPr lang="en-US" dirty="0" smtClean="0"/>
              <a:t>– </a:t>
            </a:r>
            <a:r>
              <a:rPr lang="hu-HU" dirty="0" smtClean="0">
                <a:solidFill>
                  <a:srgbClr val="941651"/>
                </a:solidFill>
              </a:rPr>
              <a:t>„</a:t>
            </a:r>
            <a:r>
              <a:rPr lang="hu-HU" b="1" dirty="0" smtClean="0">
                <a:solidFill>
                  <a:srgbClr val="941651"/>
                </a:solidFill>
              </a:rPr>
              <a:t>MEGGYÓGYÍTJA A MEGTÖRT SZÍVŰEKET”</a:t>
            </a:r>
            <a:r>
              <a:rPr lang="en-US" dirty="0"/>
              <a:t/>
            </a:r>
            <a:br>
              <a:rPr lang="en-US" dirty="0"/>
            </a:br>
            <a:r>
              <a:rPr lang="hu-HU" dirty="0" smtClean="0"/>
              <a:t>És bekötözi sebeiket. </a:t>
            </a:r>
            <a:r>
              <a:rPr lang="en-US" dirty="0" smtClean="0"/>
              <a:t>[</a:t>
            </a:r>
            <a:r>
              <a:rPr lang="hu-HU" dirty="0"/>
              <a:t>m</a:t>
            </a:r>
            <a:r>
              <a:rPr lang="hu-HU" dirty="0" smtClean="0"/>
              <a:t>eggyógyítja fájdalmaikat és megvigasztalja őket</a:t>
            </a:r>
            <a:r>
              <a:rPr lang="en-US" dirty="0" smtClean="0"/>
              <a:t>]” </a:t>
            </a:r>
            <a:endParaRPr lang="en-US" dirty="0"/>
          </a:p>
        </p:txBody>
      </p:sp>
    </p:spTree>
    <p:extLst>
      <p:ext uri="{BB962C8B-B14F-4D97-AF65-F5344CB8AC3E}">
        <p14:creationId xmlns:p14="http://schemas.microsoft.com/office/powerpoint/2010/main" val="1045476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145485" y="2300701"/>
            <a:ext cx="7123872" cy="3967163"/>
          </a:xfrm>
        </p:spPr>
        <p:txBody>
          <a:bodyPr>
            <a:normAutofit/>
          </a:bodyPr>
          <a:lstStyle/>
          <a:p>
            <a:pPr marL="0" indent="0">
              <a:buNone/>
            </a:pPr>
            <a:endParaRPr lang="en-US" sz="2400" b="1" dirty="0"/>
          </a:p>
          <a:p>
            <a:pPr lvl="0"/>
            <a:r>
              <a:rPr lang="en-US" sz="2400" dirty="0" smtClean="0"/>
              <a:t>2</a:t>
            </a:r>
            <a:r>
              <a:rPr lang="hu-HU" sz="2400" dirty="0" err="1" smtClean="0"/>
              <a:t>Korinthus</a:t>
            </a:r>
            <a:r>
              <a:rPr lang="en-US" sz="2400" dirty="0" smtClean="0"/>
              <a:t> </a:t>
            </a:r>
            <a:r>
              <a:rPr lang="en-US" sz="2400" dirty="0"/>
              <a:t>12:7 </a:t>
            </a:r>
            <a:r>
              <a:rPr lang="en-US" sz="2400" dirty="0" smtClean="0"/>
              <a:t>– </a:t>
            </a:r>
            <a:r>
              <a:rPr lang="hu-HU" sz="2400" dirty="0" smtClean="0"/>
              <a:t>Isten nem mindig veszi el                       a megpróbáltatást és a fájdalmat</a:t>
            </a:r>
            <a:r>
              <a:rPr lang="en-US" sz="2400" dirty="0" smtClean="0"/>
              <a:t>.</a:t>
            </a:r>
          </a:p>
          <a:p>
            <a:pPr marL="0" lvl="0" indent="0">
              <a:buNone/>
            </a:pPr>
            <a:endParaRPr lang="en-US" sz="1400" dirty="0"/>
          </a:p>
          <a:p>
            <a:pPr lvl="0"/>
            <a:r>
              <a:rPr lang="hu-HU" sz="2400" dirty="0" smtClean="0"/>
              <a:t>Zsoltárok</a:t>
            </a:r>
            <a:r>
              <a:rPr lang="en-US" sz="2400" dirty="0" smtClean="0"/>
              <a:t> </a:t>
            </a:r>
            <a:r>
              <a:rPr lang="en-US" sz="2400" dirty="0"/>
              <a:t>23:4 </a:t>
            </a:r>
            <a:r>
              <a:rPr lang="en-US" sz="2400" dirty="0" smtClean="0"/>
              <a:t>– </a:t>
            </a:r>
            <a:r>
              <a:rPr lang="en-US" sz="2400" b="1" dirty="0" smtClean="0">
                <a:solidFill>
                  <a:srgbClr val="941651"/>
                </a:solidFill>
              </a:rPr>
              <a:t>IS</a:t>
            </a:r>
            <a:r>
              <a:rPr lang="hu-HU" sz="2400" b="1" dirty="0" smtClean="0">
                <a:solidFill>
                  <a:srgbClr val="941651"/>
                </a:solidFill>
              </a:rPr>
              <a:t>TEN VELÜNK</a:t>
            </a:r>
            <a:r>
              <a:rPr lang="hu-HU" sz="2400" dirty="0">
                <a:solidFill>
                  <a:srgbClr val="941651"/>
                </a:solidFill>
              </a:rPr>
              <a:t> </a:t>
            </a:r>
            <a:r>
              <a:rPr lang="hu-HU" sz="2400" dirty="0" err="1" smtClean="0"/>
              <a:t>va</a:t>
            </a:r>
            <a:r>
              <a:rPr lang="en-US" sz="2400" dirty="0" smtClean="0"/>
              <a:t>n</a:t>
            </a:r>
            <a:r>
              <a:rPr lang="hu-HU" sz="2400" dirty="0" smtClean="0"/>
              <a:t> a fájdalom közepette.</a:t>
            </a:r>
            <a:endParaRPr lang="en-US" sz="2400" dirty="0" smtClean="0"/>
          </a:p>
          <a:p>
            <a:pPr marL="0" lvl="0" indent="0">
              <a:buNone/>
            </a:pPr>
            <a:endParaRPr lang="en-US" sz="1400" dirty="0"/>
          </a:p>
          <a:p>
            <a:pPr lvl="0"/>
            <a:r>
              <a:rPr lang="en-US" sz="2400" dirty="0" smtClean="0"/>
              <a:t>2</a:t>
            </a:r>
            <a:r>
              <a:rPr lang="hu-HU" sz="2400" dirty="0" err="1" smtClean="0"/>
              <a:t>Korinthus</a:t>
            </a:r>
            <a:r>
              <a:rPr lang="en-US" sz="2400" dirty="0" smtClean="0"/>
              <a:t> </a:t>
            </a:r>
            <a:r>
              <a:rPr lang="en-US" sz="2400" dirty="0"/>
              <a:t>1:4-5 </a:t>
            </a:r>
            <a:r>
              <a:rPr lang="en-US" sz="2400" dirty="0" smtClean="0"/>
              <a:t>– </a:t>
            </a:r>
            <a:r>
              <a:rPr lang="hu-HU" sz="2400" dirty="0" smtClean="0"/>
              <a:t>Isten nem csak bennünket vigasztal meg</a:t>
            </a:r>
            <a:r>
              <a:rPr lang="hu-HU" sz="2400" dirty="0"/>
              <a:t>, </a:t>
            </a:r>
            <a:r>
              <a:rPr lang="hu-HU" sz="2400" dirty="0" smtClean="0"/>
              <a:t>hanem eszközként használ fel mások megvigasztalására. </a:t>
            </a:r>
            <a:endParaRPr lang="en-US" sz="2400" dirty="0"/>
          </a:p>
        </p:txBody>
      </p:sp>
    </p:spTree>
    <p:extLst>
      <p:ext uri="{BB962C8B-B14F-4D97-AF65-F5344CB8AC3E}">
        <p14:creationId xmlns:p14="http://schemas.microsoft.com/office/powerpoint/2010/main" val="1340120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933450" y="1139824"/>
            <a:ext cx="7886700" cy="4765675"/>
          </a:xfrm>
        </p:spPr>
        <p:txBody>
          <a:bodyPr>
            <a:normAutofit/>
          </a:bodyPr>
          <a:lstStyle/>
          <a:p>
            <a:pPr lvl="0">
              <a:lnSpc>
                <a:spcPct val="110000"/>
              </a:lnSpc>
            </a:pPr>
            <a:r>
              <a:rPr lang="hu-HU" sz="2000" b="1" dirty="0" smtClean="0">
                <a:solidFill>
                  <a:srgbClr val="941651"/>
                </a:solidFill>
              </a:rPr>
              <a:t>ÉSAIÁS</a:t>
            </a:r>
            <a:r>
              <a:rPr lang="en-US" sz="2000" b="1" dirty="0" smtClean="0">
                <a:solidFill>
                  <a:srgbClr val="941651"/>
                </a:solidFill>
              </a:rPr>
              <a:t> 63:9 – </a:t>
            </a:r>
            <a:r>
              <a:rPr lang="hu-HU" sz="2000" b="1" dirty="0" smtClean="0">
                <a:solidFill>
                  <a:srgbClr val="941651"/>
                </a:solidFill>
              </a:rPr>
              <a:t>ISTEN IS SZENVED, AMIKOR MI SZENVEDÜNK. </a:t>
            </a:r>
            <a:r>
              <a:rPr lang="hu-HU" sz="2000" dirty="0" smtClean="0"/>
              <a:t>Anélkül teszi </a:t>
            </a:r>
            <a:r>
              <a:rPr lang="en-US" sz="2000" dirty="0" smtClean="0"/>
              <a:t>e</a:t>
            </a:r>
            <a:r>
              <a:rPr lang="hu-HU" sz="2000" dirty="0" err="1" smtClean="0"/>
              <a:t>zt</a:t>
            </a:r>
            <a:r>
              <a:rPr lang="hu-HU" sz="2000" dirty="0" smtClean="0"/>
              <a:t>, hogy lekicsinyítené a fájdalmat.</a:t>
            </a:r>
            <a:r>
              <a:rPr lang="en-US" sz="2000" dirty="0" smtClean="0"/>
              <a:t> </a:t>
            </a:r>
            <a:endParaRPr lang="en-US" sz="2000" dirty="0"/>
          </a:p>
          <a:p>
            <a:pPr lvl="1">
              <a:lnSpc>
                <a:spcPct val="110000"/>
              </a:lnSpc>
            </a:pPr>
            <a:r>
              <a:rPr lang="hu-HU" sz="2000" dirty="0" smtClean="0"/>
              <a:t>Ezért még teljesebben átérzi a fájdalmat, mint mi. </a:t>
            </a:r>
            <a:endParaRPr lang="en-US" sz="2000" dirty="0"/>
          </a:p>
          <a:p>
            <a:pPr lvl="0">
              <a:lnSpc>
                <a:spcPct val="110000"/>
              </a:lnSpc>
            </a:pPr>
            <a:r>
              <a:rPr lang="en-US" sz="2000" dirty="0" smtClean="0">
                <a:solidFill>
                  <a:srgbClr val="941651"/>
                </a:solidFill>
              </a:rPr>
              <a:t>P</a:t>
            </a:r>
            <a:r>
              <a:rPr lang="hu-HU" sz="2000" dirty="0" err="1" smtClean="0">
                <a:solidFill>
                  <a:srgbClr val="941651"/>
                </a:solidFill>
              </a:rPr>
              <a:t>éldabeszédek</a:t>
            </a:r>
            <a:r>
              <a:rPr lang="en-US" sz="2000" dirty="0" smtClean="0">
                <a:solidFill>
                  <a:srgbClr val="941651"/>
                </a:solidFill>
              </a:rPr>
              <a:t> 17:22 - </a:t>
            </a:r>
            <a:r>
              <a:rPr lang="en-US" sz="2000" b="1" dirty="0" smtClean="0">
                <a:solidFill>
                  <a:srgbClr val="941651"/>
                </a:solidFill>
              </a:rPr>
              <a:t>A </a:t>
            </a:r>
            <a:r>
              <a:rPr lang="hu-HU" sz="2000" b="1" dirty="0" smtClean="0">
                <a:solidFill>
                  <a:srgbClr val="941651"/>
                </a:solidFill>
              </a:rPr>
              <a:t>SZOMORÚ LÉLEK MEGSZÁRAZTJA A CSONTOKAT</a:t>
            </a:r>
            <a:r>
              <a:rPr lang="en-US" sz="2000" b="1" dirty="0" smtClean="0">
                <a:solidFill>
                  <a:srgbClr val="941651"/>
                </a:solidFill>
              </a:rPr>
              <a:t>.</a:t>
            </a:r>
          </a:p>
          <a:p>
            <a:pPr lvl="1">
              <a:lnSpc>
                <a:spcPct val="110000"/>
              </a:lnSpc>
            </a:pPr>
            <a:r>
              <a:rPr lang="hu-HU" sz="2000" dirty="0" smtClean="0"/>
              <a:t>Az érzelmi fájdalomnak fizikai következményei vannak, akár még a halál is</a:t>
            </a:r>
            <a:r>
              <a:rPr lang="hu-HU" sz="2000" dirty="0"/>
              <a:t>.</a:t>
            </a:r>
            <a:r>
              <a:rPr lang="en-US" sz="2000" dirty="0" smtClean="0"/>
              <a:t> </a:t>
            </a:r>
            <a:r>
              <a:rPr lang="en-US" sz="2000" dirty="0" smtClean="0"/>
              <a:t>(</a:t>
            </a:r>
            <a:r>
              <a:rPr lang="hu-HU" sz="2000" dirty="0"/>
              <a:t>L</a:t>
            </a:r>
            <a:r>
              <a:rPr lang="hu-HU" sz="2000" dirty="0" smtClean="0"/>
              <a:t>ásd</a:t>
            </a:r>
            <a:r>
              <a:rPr lang="hu-HU" sz="2000" dirty="0" smtClean="0"/>
              <a:t>: Példabeszédek</a:t>
            </a:r>
            <a:r>
              <a:rPr lang="en-US" sz="2000" dirty="0" smtClean="0"/>
              <a:t> </a:t>
            </a:r>
            <a:r>
              <a:rPr lang="en-US" sz="2000" dirty="0" smtClean="0"/>
              <a:t>18:14</a:t>
            </a:r>
            <a:r>
              <a:rPr lang="hu-HU" sz="2000" dirty="0" smtClean="0"/>
              <a:t>!)</a:t>
            </a:r>
            <a:endParaRPr lang="en-US" sz="2000" dirty="0"/>
          </a:p>
          <a:p>
            <a:pPr marL="0" indent="0">
              <a:lnSpc>
                <a:spcPct val="110000"/>
              </a:lnSpc>
              <a:buNone/>
            </a:pPr>
            <a:r>
              <a:rPr lang="en-US" sz="2400" dirty="0"/>
              <a:t> </a:t>
            </a:r>
          </a:p>
          <a:p>
            <a:pPr marL="0" indent="0">
              <a:lnSpc>
                <a:spcPct val="110000"/>
              </a:lnSpc>
              <a:buNone/>
            </a:pPr>
            <a:r>
              <a:rPr lang="en-US" sz="2400" dirty="0"/>
              <a:t> </a:t>
            </a:r>
          </a:p>
        </p:txBody>
      </p:sp>
    </p:spTree>
    <p:extLst>
      <p:ext uri="{BB962C8B-B14F-4D97-AF65-F5344CB8AC3E}">
        <p14:creationId xmlns:p14="http://schemas.microsoft.com/office/powerpoint/2010/main" val="1828112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701925"/>
            <a:ext cx="7886700" cy="2784475"/>
          </a:xfrm>
        </p:spPr>
        <p:txBody>
          <a:bodyPr/>
          <a:lstStyle/>
          <a:p>
            <a:pPr lvl="0"/>
            <a:r>
              <a:rPr lang="en-US" sz="2000" b="1" dirty="0" smtClean="0">
                <a:solidFill>
                  <a:srgbClr val="941651"/>
                </a:solidFill>
              </a:rPr>
              <a:t>P</a:t>
            </a:r>
            <a:r>
              <a:rPr lang="hu-HU" sz="2000" b="1" dirty="0" err="1" smtClean="0">
                <a:solidFill>
                  <a:srgbClr val="941651"/>
                </a:solidFill>
              </a:rPr>
              <a:t>éldabeszédek</a:t>
            </a:r>
            <a:r>
              <a:rPr lang="en-US" sz="2000" b="1" dirty="0" smtClean="0">
                <a:solidFill>
                  <a:srgbClr val="941651"/>
                </a:solidFill>
              </a:rPr>
              <a:t> 15:13 – </a:t>
            </a:r>
            <a:r>
              <a:rPr lang="hu-HU" sz="2000" b="1" dirty="0" smtClean="0">
                <a:solidFill>
                  <a:srgbClr val="941651"/>
                </a:solidFill>
              </a:rPr>
              <a:t>A BÁNATOS SZÍV ÖSSZETÖRI A LELKET</a:t>
            </a:r>
            <a:endParaRPr lang="en-US" sz="2000" b="1" dirty="0" smtClean="0">
              <a:solidFill>
                <a:srgbClr val="941651"/>
              </a:solidFill>
            </a:endParaRPr>
          </a:p>
          <a:p>
            <a:pPr marL="0" lvl="0" indent="0">
              <a:buNone/>
            </a:pPr>
            <a:endParaRPr lang="en-US" sz="800" dirty="0" smtClean="0">
              <a:solidFill>
                <a:srgbClr val="941651"/>
              </a:solidFill>
            </a:endParaRPr>
          </a:p>
          <a:p>
            <a:pPr lvl="1"/>
            <a:r>
              <a:rPr lang="hu-HU" sz="2000" dirty="0" smtClean="0"/>
              <a:t>A szomorúság veszteséghez kötődik és emiatt fájdalomhoz. Nem csak az időskori halál miatt szomorkodunk, hanem az élet bármely pontján, akár csecsemőkorban ért veszteség miatt. </a:t>
            </a:r>
            <a:endParaRPr lang="en-US" dirty="0"/>
          </a:p>
        </p:txBody>
      </p:sp>
    </p:spTree>
    <p:extLst>
      <p:ext uri="{BB962C8B-B14F-4D97-AF65-F5344CB8AC3E}">
        <p14:creationId xmlns:p14="http://schemas.microsoft.com/office/powerpoint/2010/main" val="353057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495300" y="841376"/>
            <a:ext cx="8724900" cy="1325563"/>
          </a:xfrm>
        </p:spPr>
        <p:txBody>
          <a:bodyPr>
            <a:normAutofit/>
          </a:bodyPr>
          <a:lstStyle/>
          <a:p>
            <a:r>
              <a:rPr lang="hu-HU" sz="3600" b="1" dirty="0" smtClean="0">
                <a:solidFill>
                  <a:srgbClr val="941651"/>
                </a:solidFill>
                <a:latin typeface="Century Gothic" charset="0"/>
                <a:ea typeface="Century Gothic" charset="0"/>
                <a:cs typeface="Century Gothic" charset="0"/>
              </a:rPr>
              <a:t>AZ ÉRZELMI GYÓGYULÁS </a:t>
            </a:r>
            <a:r>
              <a:rPr lang="hu-HU" sz="3600" b="1" dirty="0" smtClean="0">
                <a:solidFill>
                  <a:schemeClr val="bg1"/>
                </a:solidFill>
                <a:latin typeface="Century Gothic" charset="0"/>
                <a:ea typeface="Century Gothic" charset="0"/>
                <a:cs typeface="Century Gothic" charset="0"/>
              </a:rPr>
              <a:t>ALAPELVEI</a:t>
            </a:r>
            <a:endParaRPr lang="en-US" sz="3600" b="1" dirty="0">
              <a:solidFill>
                <a:srgbClr val="94165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1763486" y="2263775"/>
            <a:ext cx="6923314" cy="3089275"/>
          </a:xfrm>
        </p:spPr>
        <p:txBody>
          <a:bodyPr>
            <a:normAutofit/>
          </a:bodyPr>
          <a:lstStyle/>
          <a:p>
            <a:pPr marL="0" indent="0">
              <a:lnSpc>
                <a:spcPct val="100000"/>
              </a:lnSpc>
              <a:buNone/>
            </a:pPr>
            <a:endParaRPr lang="en-US" sz="2400" dirty="0"/>
          </a:p>
          <a:p>
            <a:pPr lvl="0">
              <a:lnSpc>
                <a:spcPct val="100000"/>
              </a:lnSpc>
            </a:pPr>
            <a:r>
              <a:rPr lang="hu-HU" sz="2400" dirty="0" smtClean="0"/>
              <a:t>Isten nincs időhöz és helyhez korlátozva, amikor gyógyít.</a:t>
            </a:r>
            <a:endParaRPr lang="en-US" sz="2400" dirty="0"/>
          </a:p>
          <a:p>
            <a:pPr lvl="0">
              <a:lnSpc>
                <a:spcPct val="100000"/>
              </a:lnSpc>
            </a:pPr>
            <a:r>
              <a:rPr lang="hu-HU" sz="2400" dirty="0" smtClean="0"/>
              <a:t>Bár Isten képes és meg is gyógyít azonnal, a legtöbb gyógyulás részleges. </a:t>
            </a:r>
            <a:endParaRPr lang="en-US" sz="2400" dirty="0"/>
          </a:p>
          <a:p>
            <a:pPr lvl="0">
              <a:lnSpc>
                <a:spcPct val="100000"/>
              </a:lnSpc>
            </a:pPr>
            <a:r>
              <a:rPr lang="hu-HU" sz="2400" dirty="0" smtClean="0"/>
              <a:t>Istent jobban érdekli a hosszú távú növekedésünk, mint az, hogy jobban érezzük magunkat.</a:t>
            </a:r>
            <a:endParaRPr lang="en-US" sz="2400" dirty="0"/>
          </a:p>
        </p:txBody>
      </p:sp>
      <p:pic>
        <p:nvPicPr>
          <p:cNvPr id="6" name="Picture 5"/>
          <p:cNvPicPr>
            <a:picLocks noChangeAspect="1"/>
          </p:cNvPicPr>
          <p:nvPr/>
        </p:nvPicPr>
        <p:blipFill rotWithShape="1">
          <a:blip r:embed="rId4"/>
          <a:srcRect l="26574" t="16945" r="22500" b="34444"/>
          <a:stretch/>
        </p:blipFill>
        <p:spPr>
          <a:xfrm>
            <a:off x="27216" y="4876800"/>
            <a:ext cx="1698171" cy="1981200"/>
          </a:xfrm>
          <a:prstGeom prst="rect">
            <a:avLst/>
          </a:prstGeom>
        </p:spPr>
      </p:pic>
    </p:spTree>
    <p:extLst>
      <p:ext uri="{BB962C8B-B14F-4D97-AF65-F5344CB8AC3E}">
        <p14:creationId xmlns:p14="http://schemas.microsoft.com/office/powerpoint/2010/main" val="196127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a:xfrm>
            <a:off x="628650" y="1825625"/>
            <a:ext cx="8115300" cy="4351338"/>
          </a:xfrm>
        </p:spPr>
        <p:txBody>
          <a:bodyPr>
            <a:normAutofit/>
          </a:bodyPr>
          <a:lstStyle/>
          <a:p>
            <a:pPr marL="0" indent="0">
              <a:buNone/>
            </a:pPr>
            <a:endParaRPr lang="en-US" dirty="0"/>
          </a:p>
          <a:p>
            <a:pPr marL="0" lvl="0" indent="0" algn="ctr">
              <a:buNone/>
            </a:pPr>
            <a:r>
              <a:rPr lang="hu-HU" b="1" dirty="0" smtClean="0">
                <a:solidFill>
                  <a:srgbClr val="941651"/>
                </a:solidFill>
              </a:rPr>
              <a:t>A SZENTÍRÁST A GYÓGYÍTÁS HATÁSOS ESZKÖZEKÉNT LEHET HASZNÁLNI</a:t>
            </a:r>
            <a:r>
              <a:rPr lang="en-US" b="1" dirty="0" smtClean="0">
                <a:solidFill>
                  <a:srgbClr val="941651"/>
                </a:solidFill>
              </a:rPr>
              <a:t>: </a:t>
            </a:r>
          </a:p>
          <a:p>
            <a:pPr marL="0" lvl="0" indent="0" algn="ctr">
              <a:buNone/>
            </a:pPr>
            <a:endParaRPr lang="en-US" sz="1200" dirty="0" smtClean="0">
              <a:solidFill>
                <a:srgbClr val="941651"/>
              </a:solidFill>
            </a:endParaRPr>
          </a:p>
          <a:p>
            <a:pPr lvl="0">
              <a:lnSpc>
                <a:spcPct val="110000"/>
              </a:lnSpc>
            </a:pPr>
            <a:r>
              <a:rPr lang="hu-HU" sz="2200" dirty="0" smtClean="0"/>
              <a:t>Isten </a:t>
            </a:r>
            <a:r>
              <a:rPr lang="hu-HU" sz="2200" dirty="0"/>
              <a:t>I</a:t>
            </a:r>
            <a:r>
              <a:rPr lang="hu-HU" sz="2200" dirty="0" smtClean="0"/>
              <a:t>géjében erő van</a:t>
            </a:r>
            <a:r>
              <a:rPr lang="en-US" sz="2200" dirty="0" smtClean="0"/>
              <a:t>. </a:t>
            </a:r>
            <a:r>
              <a:rPr lang="hu-HU" sz="2200" dirty="0" err="1" smtClean="0"/>
              <a:t>Ésaiás</a:t>
            </a:r>
            <a:r>
              <a:rPr lang="en-US" sz="2200" dirty="0" smtClean="0"/>
              <a:t> 55:11</a:t>
            </a:r>
            <a:r>
              <a:rPr lang="hu-HU" sz="2200" dirty="0" smtClean="0"/>
              <a:t>:</a:t>
            </a:r>
            <a:r>
              <a:rPr lang="hu-HU" sz="2200" dirty="0"/>
              <a:t> </a:t>
            </a:r>
            <a:r>
              <a:rPr lang="hu-HU" sz="2200" i="1" dirty="0" smtClean="0"/>
              <a:t>„Í</a:t>
            </a:r>
            <a:r>
              <a:rPr lang="hu-HU" sz="2400" i="1" dirty="0" smtClean="0"/>
              <a:t>gy </a:t>
            </a:r>
            <a:r>
              <a:rPr lang="hu-HU" sz="2400" i="1" dirty="0"/>
              <a:t>lesz az én beszédem, a mely számból kimegy, nem tér hozzám </a:t>
            </a:r>
            <a:r>
              <a:rPr lang="hu-HU" sz="2400" i="1" dirty="0" smtClean="0"/>
              <a:t>üresen (haszontalanul, eredménytelenül), </a:t>
            </a:r>
            <a:r>
              <a:rPr lang="hu-HU" sz="2400" i="1" dirty="0"/>
              <a:t>hanem megcselekszi, a mit akarok, és szerencsés lesz ott, a hová </a:t>
            </a:r>
            <a:r>
              <a:rPr lang="hu-HU" sz="2400" i="1" dirty="0" smtClean="0"/>
              <a:t>küldöttem</a:t>
            </a:r>
            <a:r>
              <a:rPr lang="en-US" sz="2200" i="1" dirty="0" smtClean="0"/>
              <a:t>.</a:t>
            </a:r>
            <a:r>
              <a:rPr lang="hu-HU" sz="2200" i="1" dirty="0" smtClean="0"/>
              <a:t>”</a:t>
            </a:r>
            <a:endParaRPr lang="en-US" sz="2200" i="1" dirty="0"/>
          </a:p>
          <a:p>
            <a:pPr marL="0" indent="0">
              <a:lnSpc>
                <a:spcPct val="110000"/>
              </a:lnSpc>
              <a:buNone/>
            </a:pPr>
            <a:endParaRPr lang="en-US" sz="1200" dirty="0"/>
          </a:p>
          <a:p>
            <a:pPr lvl="0">
              <a:lnSpc>
                <a:spcPct val="110000"/>
              </a:lnSpc>
            </a:pPr>
            <a:r>
              <a:rPr lang="hu-HU" sz="2200" dirty="0" smtClean="0"/>
              <a:t>A sérülést megtapasztalták, ezért a gyógyulást is át kell élni.</a:t>
            </a:r>
            <a:endParaRPr lang="en-US" dirty="0"/>
          </a:p>
        </p:txBody>
      </p:sp>
      <p:sp>
        <p:nvSpPr>
          <p:cNvPr id="6" name="Title 1"/>
          <p:cNvSpPr txBox="1">
            <a:spLocks/>
          </p:cNvSpPr>
          <p:nvPr/>
        </p:nvSpPr>
        <p:spPr>
          <a:xfrm>
            <a:off x="419100" y="860426"/>
            <a:ext cx="8724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600" b="1" dirty="0" smtClean="0">
                <a:solidFill>
                  <a:srgbClr val="941651"/>
                </a:solidFill>
                <a:latin typeface="Century Gothic" charset="0"/>
                <a:ea typeface="Century Gothic" charset="0"/>
                <a:cs typeface="Century Gothic" charset="0"/>
              </a:rPr>
              <a:t>AZ ÉRZELMI GYÓGYULÁS </a:t>
            </a:r>
            <a:r>
              <a:rPr lang="hu-HU" sz="3600" b="1" dirty="0" smtClean="0">
                <a:solidFill>
                  <a:schemeClr val="bg1"/>
                </a:solidFill>
                <a:latin typeface="Century Gothic" charset="0"/>
                <a:ea typeface="Century Gothic" charset="0"/>
                <a:cs typeface="Century Gothic" charset="0"/>
              </a:rPr>
              <a:t>ALAPELVEI </a:t>
            </a:r>
            <a:endParaRPr lang="en-US" sz="36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19899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949325"/>
            <a:ext cx="7886700" cy="4351338"/>
          </a:xfrm>
        </p:spPr>
        <p:txBody>
          <a:bodyPr>
            <a:normAutofit/>
          </a:bodyPr>
          <a:lstStyle/>
          <a:p>
            <a:pPr lvl="0"/>
            <a:r>
              <a:rPr lang="hu-HU" sz="2400" dirty="0" smtClean="0"/>
              <a:t>A traumák gyakran szellemi torzuláshoz is vezetnek hamis hiedelmek és hazugságok formájában</a:t>
            </a:r>
            <a:r>
              <a:rPr lang="en-US" sz="2400" dirty="0" smtClean="0"/>
              <a:t> (J</a:t>
            </a:r>
            <a:r>
              <a:rPr lang="hu-HU" sz="2400" dirty="0" err="1" smtClean="0"/>
              <a:t>ános</a:t>
            </a:r>
            <a:r>
              <a:rPr lang="en-US" sz="2400" dirty="0" smtClean="0"/>
              <a:t> </a:t>
            </a:r>
            <a:r>
              <a:rPr lang="en-US" sz="2400" dirty="0"/>
              <a:t>8:44</a:t>
            </a:r>
            <a:r>
              <a:rPr lang="en-US" sz="2400" dirty="0" smtClean="0"/>
              <a:t>)</a:t>
            </a:r>
            <a:r>
              <a:rPr lang="hu-HU" sz="2400" dirty="0" smtClean="0"/>
              <a:t>,</a:t>
            </a:r>
            <a:r>
              <a:rPr lang="en-US" sz="2400" dirty="0" smtClean="0"/>
              <a:t> </a:t>
            </a:r>
            <a:r>
              <a:rPr lang="hu-HU" sz="2400" dirty="0" smtClean="0"/>
              <a:t>melyeket elhitetünk magunkkal, másokkal és Istennel ill. a bennünket körülvevő világgal kapcsolatban. </a:t>
            </a:r>
            <a:endParaRPr lang="en-US" sz="1400" dirty="0"/>
          </a:p>
          <a:p>
            <a:pPr lvl="0"/>
            <a:r>
              <a:rPr lang="hu-HU" sz="2400" dirty="0" smtClean="0"/>
              <a:t>Ha ezeket a téves eszméket újrafogalmazzuk Isten Igéjének fényében, szabaddá válunk </a:t>
            </a:r>
            <a:r>
              <a:rPr lang="en-US" sz="2400" dirty="0" smtClean="0"/>
              <a:t>(J</a:t>
            </a:r>
            <a:r>
              <a:rPr lang="hu-HU" sz="2400" dirty="0" err="1" smtClean="0"/>
              <a:t>ános</a:t>
            </a:r>
            <a:r>
              <a:rPr lang="en-US" sz="2400" dirty="0" smtClean="0"/>
              <a:t> </a:t>
            </a:r>
            <a:r>
              <a:rPr lang="en-US" sz="2400" dirty="0"/>
              <a:t>8:32).</a:t>
            </a:r>
          </a:p>
        </p:txBody>
      </p:sp>
    </p:spTree>
    <p:extLst>
      <p:ext uri="{BB962C8B-B14F-4D97-AF65-F5344CB8AC3E}">
        <p14:creationId xmlns:p14="http://schemas.microsoft.com/office/powerpoint/2010/main" val="2071467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2124</TotalTime>
  <Words>1442</Words>
  <Application>Microsoft Office PowerPoint</Application>
  <PresentationFormat>Diavetítés a képernyőre (4:3 oldalarány)</PresentationFormat>
  <Paragraphs>174</Paragraphs>
  <Slides>14</Slides>
  <Notes>14</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14</vt:i4>
      </vt:variant>
    </vt:vector>
  </HeadingPairs>
  <TitlesOfParts>
    <vt:vector size="21" baseType="lpstr">
      <vt:lpstr>Arial</vt:lpstr>
      <vt:lpstr>Calibri</vt:lpstr>
      <vt:lpstr>Calibri Light</vt:lpstr>
      <vt:lpstr>Century Gothic</vt:lpstr>
      <vt:lpstr>Palatino Linotype</vt:lpstr>
      <vt:lpstr>Wingdings</vt:lpstr>
      <vt:lpstr>Office Theme</vt:lpstr>
      <vt:lpstr>Érzelmi gyógyulás Adapted from Adventist Recovery Ministries </vt:lpstr>
      <vt:lpstr>TEVÉKENYSÉG</vt:lpstr>
      <vt:lpstr>PowerPoint bemutató</vt:lpstr>
      <vt:lpstr>PowerPoint bemutató</vt:lpstr>
      <vt:lpstr>PowerPoint bemutató</vt:lpstr>
      <vt:lpstr>PowerPoint bemutató</vt:lpstr>
      <vt:lpstr>AZ ÉRZELMI GYÓGYULÁS ALAPELVEI</vt:lpstr>
      <vt:lpstr>PowerPoint bemutató</vt:lpstr>
      <vt:lpstr>PowerPoint bemutató</vt:lpstr>
      <vt:lpstr>PowerPoint bemutató</vt:lpstr>
      <vt:lpstr>PowerPoint bemutató</vt:lpstr>
      <vt:lpstr>TEVÉKENYSÉG</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HEALING By Katia Reinert Adapted from Adventist Recovery Ministries</dc:title>
  <dc:creator>Arrais, Raquel</dc:creator>
  <cp:lastModifiedBy>Dr. Tokics Imréné</cp:lastModifiedBy>
  <cp:revision>331</cp:revision>
  <dcterms:created xsi:type="dcterms:W3CDTF">2016-04-11T16:05:23Z</dcterms:created>
  <dcterms:modified xsi:type="dcterms:W3CDTF">2016-10-10T13:15:16Z</dcterms:modified>
</cp:coreProperties>
</file>