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67479" autoAdjust="0"/>
  </p:normalViewPr>
  <p:slideViewPr>
    <p:cSldViewPr snapToGrid="0">
      <p:cViewPr varScale="1">
        <p:scale>
          <a:sx n="56" d="100"/>
          <a:sy n="56" d="100"/>
        </p:scale>
        <p:origin x="2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B7B93-E8DC-4881-AB1A-D010F8418BCC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77876-FE60-4BC9-AAEB-0D5C94F98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03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x1DIc5o4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AZÉRT VANNAK A JÓBARÁTOK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Téma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	A barátok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Cél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               Melyik kapcsolatok értékesek az életünkben?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77876-FE60-4BC9-AAEB-0D5C94F984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35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Háttér-információ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Gyakorló orvosi munkám során gyakran látom a barátok negatív, vagy bántalmazó hatását. Valamint a fiatalabbakra gyakorolt hatást, amikor kiderül, hogy valaki nem igazi barát. Negatív érzelmek önmagukról, depresszió, mások zaklatása, tanulmányi eredmények romlása, stb.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Tini lányok barátkoznak és megegyeznek, hogyan viszonyuljanak szüleikhez. A tinédzser évek alatt változások történnek a kapcsolatokban. Megváltozik az egyes kapcsolatok tartalma és jelentősége.  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Szülők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tini lányok egyre inkább vágynak arra, hogy felnőttként kezeljék őket. E folyamat kezdetén sok konfliktus alakulhat ki a szülők és a tinédzser között. Azonban ahogy felnőtté cseperednek, a kapcsolatuk mindinkább egyenrangúvá válik.  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Testvérek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tinédzserek sokkal kevesebb időt töltenek a családjukkal, mint kisgyermekkorukban. A testvéri kapcsolatok is meglazulnak. Gyakoriak a konfliktusok és a rivalizálás.  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Barátok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Két fiam és két lányom van. Különbözőképpen vesznek részt a társadalmi életben. Fontosak számukra a barátok, különösen a tini lányoknak. Sok időt töltenek a barátnőikkel, sokat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chat-elnek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képeket, tartalmakat osztanak meg. Úgy értem, tényleg sokat! Ez az életük! Vedd csak el a mobiljukat és megszünteted az egész társas életüket!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Másrészt viszont bízni tanulnak. Adni és kapni. (Jobban szeretem az elfogadni, kapni szavakat, mint az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elvenni - 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mert abban van valami agresszív.)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tini lánycsoportokban a kapcsolatok gyakran átrendeződhetnek.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Valaki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egyik nap még a barátnőd, másnap már az ellenséged lehet.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Még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legjobb barátnőd is változhat egy éven belül. A barátokat általában azonos életkor, hasonlóság és azonos érdeklődési kör miatt választják.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Veszélyben látom a tizenéveseket. Ha az alábbi listából egy, vagy több kijelentés is igaz valakire, akkor nagyobb az esélye az egészségtelen viselkedésre. Mi az tehát, ami nem egészséges?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lányok veszélyben vannak, például: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a társaik elutasítják, vagy zaklatják őket.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a szüleik (a közelmúltban) elváltak.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alig töltenek időt barátnőkkel.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nincsenek barátaik, barátnőik.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minden személyes információt megosztanak magukról az interneten, és nem ismerik ennek veszélyeit.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a szüleik elutasítják őket, vagy nem törődnek velük.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jól teljesítenek az iskolában.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tegyünk, ha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egészségtelen viselkedéssel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találkozunk?  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Beszélgessünk velük a kapcsolatokról!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Hallgassuk meg őket, tegyünk fel kérdéseket! Beszéljünk arról, mi bántja és frusztrálja őket!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Mutassunk nekik példákat az egészséges kapcsolatokról!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 aggódunk egy lányért, vele beszéljük meg személyesen! Fontos tudni, hogy másoktól is kaphat-e segítséget és beszélgethet-e. Ha van segítsége, megkérdezhetjük tőle, hogy az hogyan hat rá. Ha nincsen segítsége, kérjünk meg egy szakembert, vagy tanácsadót az iskolában, hogy állapítsa meg, szüksége van-e a tini lánynak még több segítségre.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77876-FE60-4BC9-AAEB-0D5C94F984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43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BEMELEGÍTÉS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Írjunk, vagy nyomtassunk számokat 1-től 10-ig (vagy akár 20-ig) és erősítsük őket a falra!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Kérdezzük meg a lányokat: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Hány barátnőd van? Menj, és állj a szám mellé, ahány barátod van!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Majd kérdezzük meg: Hány igazi, közeli barátnőd van? </a:t>
            </a:r>
          </a:p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Általában 1-3 közeli barátnő a jellemző.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77876-FE60-4BC9-AAEB-0D5C94F984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92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IDÉZETEK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falra erősített számokat ehhez, a barátságról szóló részhez is használjuk. Válasszunk tíz idézetet a Bibliából, minden szám alá ragasszunk fel egyet a falra! (Az igeverseket lásd a jegyzetben!)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idézetek keresztény és nem keresztény szerzőktől származnak.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Bibliában több igeverset is találunk a barátságról. Útmutatást kínál a barátok kiválasztásához. Isten ismeri vágyunkat a szeretetre és megértésre! Társas lénnyé teremtett bennünket. (Ádámot sem hagyta egyedül. Az imádság is hatásosabb, ha többen együtt imádkoznak. Isten arra kér bennünket, hogy ne feledkezzünk el a közösségről.)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 meg a tini lányokat: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 meg őket, hogy járják körbe a termet és olvassák el a számok alá ragasztott idézeteket, és válasszák ki azt, amelyik legjobban tetszik nekik, legközelebb áll hozzájuk. Majd álljanak oda mellé.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Kis csoportokban kérdezzük meg mindenkitől, hogy miért azt az idézetet választotta. Miért az vonatkozik rá? Miért fontos neki?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Nagy csoportban mindenki mondja el, miért olyan fontos szerinte az idézet, ami mellé odaállt.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77876-FE60-4BC9-AAEB-0D5C94F984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633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HOGYAN KÖTSZ ÚJ BARÁTSÁGOT?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Kérdezzük meg: Hogyan köttök új barátságokat?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Írjuk fel válaszaikat a táblára, vagy egy nagy papírlapra! Lehet, hogy nem kapunk sokféle választ, de kérdezzünk tovább: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Hogyan találkoztál a legjobb barátnőddel? Miről beszélgettetek? Mit csináltatok?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Bátorítsuk a lányokat és vegyünk figyelembe minden választ! Nincs rossz válasz! Próbáljuk egy szóban, vagy néhány szóban összegezni a válaszokat, és írjuk fel a papírlapra! Köszönjük meg mindenkinek az együttműködést!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Itt következik néhány lehetséges válasz: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együtt hallgattunk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beszélgettünk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játszottunk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valamit együtt csináltunk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nevettünk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kíváncsiak voltunk egymásra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időt töltöttünk együtt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azonos az érdeklődésünk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Megterhelő lehet új emberekkel találkozni és barátkozni. Ám ha egy kis erőfeszítéssel és akarattal kilépünk a komfortzónánkból, akkor könnyen köthetünk új barátságokat.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(Mutassuk be a diavetítést! (Lásd a segédanyagot!) 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77876-FE60-4BC9-AAEB-0D5C94F984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26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AMIGO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Játsszunk egy kicsit! Álljunk körbe! Olyan gyorsan üdvözöljétek egymást, amennyire csak lehet! Egy valaki álljon a kör közepére és szólítson a nevén valakit! A megszólított személy térdeljen le, majd a mellette jobbra és balra állók a következőket tegyék, ilyen sorrendben: jobb kezükkel csapjanak egymás tenyerébe és puszilják meg egymás arcát. Ezután a térdelő személy feláll, beáll a kör közepébe, és újabb embert nevez meg.  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(AZ „amigo” kifejezés spanyolul barátot jelent, az „amiga” pedig barátnőt.)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77876-FE60-4BC9-AAEB-0D5C94F984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21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BARÁTSÁGOK FENNTARTÁSA: VALÓDI BARÁTOK, VAGY CSAK A JÓ IDŐKBEN AZOK? 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Használhatjuk a következő kérdéseket: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Mennyi ideig tartott a leghosszabb barátságod? Mitől lesz egy barátság jó és tartós? Mi fontos egy barátságban?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Hűség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 jelent az, ha valaki csak a jó időkben barát?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Ők azok, akik szívesen vannak veled, ha jól mennek a dolgaid, de sehol sem találod őket, amikor valóban szükséged lenne rájuk. (Gondoljunk csak a tékozló fiúra!) Hűséges barátként azokat az embereket vonzod, akik szintén ara vágynak. A barátság része, hogy készek legyünk áldozatokat hozni, időt és energiát nem kímélve segíteni barátainknak. Hogy ott legyünk neki, amikor egy barátunknak segítségre van szüksége a kellemetlen házimunkában, vagy egy vállra van szüksége, ahol kisírhatja magát.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Legyél jó barát!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felejtsd el megtenni a magad részét! Ha jó barátokat szeretnél, neked is jónak kell lenned. Ez azt jelenti, hogy te is kezdeményezhetsz közös tevékenységeket, emlékszel, mi fontos a másiknak, rákérdezel, hogy érzi magát, stb., és tartod vele a kapcsolatot.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Legyél megbízható és becsületes!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Megteszed, ha megígérsz valamit? Legyél olyan, akiről tudják, hogy számíthatnak rá! A barátban az az egyik legjobb dolog, hogy van valaki, akivel bármiről beszélhetsz, még azokról a titkokról is, amiket az egész világ elől rejtegetsz. Tartsd meg hát a titkokat! 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Megosztás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Meséljetek néhány tapasztalatot az új barátságokról! Mindenkinek vannak érdekes történetei. Ne féljetek hát megosztani a tiéteket!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77876-FE60-4BC9-AAEB-0D5C94F984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84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PRAYER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Casting Crowns –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 egy barátért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https://www.youtube.com/watch?v=Jsx1DIc5o4A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FELADAT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Hívd fel egy barátodat, vagy írj neki valamelyik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app-on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és mondd el neki, mennyire szereted!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Készítsetek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szelfit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barátnőtökkel, vagy barátnőitekkel!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77876-FE60-4BC9-AAEB-0D5C94F984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5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B9E7F-669C-42E3-A928-5C14C078B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8B04A4-EE41-46F7-8E73-DF6086155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73964D-6DCF-4927-8E4A-66D91F4D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1B54-43CF-422B-A92A-446ABDF46F77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29866C-7F8C-452A-A5BB-A575CFD9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032697-8FA2-4A2F-B86D-6CD6671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5D0-DED0-4C00-B7D7-DDD4BFC25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4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4058C9-DDC9-40F5-A1B3-C8FF14A71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40E57E-EFCB-462B-B9D9-B6586FF1D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FEE2B2-EEE8-493E-A259-3B91BB51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1B54-43CF-422B-A92A-446ABDF46F77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AEDD85-EFC8-40F6-9B2E-1D4C2E90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719EA-1E41-417A-9F05-A915F810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5D0-DED0-4C00-B7D7-DDD4BFC25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75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F8CC386-88D4-4671-B251-5167CAEE4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5B9E7E-7A9D-40A3-B985-B13D0864A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894023-6AE4-4469-BC61-E475DF31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1B54-43CF-422B-A92A-446ABDF46F77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B65046-81F1-4801-90B2-7480D7B5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AB5394-EC87-43F6-8304-8AED5C76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5D0-DED0-4C00-B7D7-DDD4BFC25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19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08217-CB46-410E-A486-03AA9480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C953D8-BD42-47B1-B689-846D82E1D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AEDDAD-1E4F-4427-B449-94BFDFA47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1B54-43CF-422B-A92A-446ABDF46F77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6921D9-9832-4BA2-9081-0184D095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5697B-C4BC-4AC5-941D-BE5613FF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5D0-DED0-4C00-B7D7-DDD4BFC25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22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F554FA-8493-4F74-9A1B-A0803F7D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B94251-30CA-42E7-A551-EAE06321D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557AA4-26AC-4E5C-933B-1BB3F8F3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1B54-43CF-422B-A92A-446ABDF46F77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2BACA6-C9FC-4955-AC8F-380DEEA5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551BC7-966B-475D-9054-31376A3D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5D0-DED0-4C00-B7D7-DDD4BFC25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88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000943-B2BF-4D84-8339-77FDDF0C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2B43AF-55B9-431A-A815-3EC92DE6E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C4CC82-6BE5-459F-B269-E31707109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12F582-7AE3-43C5-B35B-2352597C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1B54-43CF-422B-A92A-446ABDF46F77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63EE70-1D24-4C0B-8CA3-3318C376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0A66D0-5332-498E-B462-1BAE436E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5D0-DED0-4C00-B7D7-DDD4BFC25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32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B9EF9-D520-42B9-9503-3D0FC698F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C67C81-09DD-4B0A-AD94-61CEF069B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476B53-8742-4AC0-989E-4A00D36A3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F08B7B-AB54-4A79-BCD4-4FD5C7729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7FF4D8-D9F1-4375-8DCB-C665E56F7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95311A-281C-4B2E-9807-67D53725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1B54-43CF-422B-A92A-446ABDF46F77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8877A93-821E-413F-8BCE-BAADA7813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DC41C84-86D3-47FE-8622-E442AA9A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5D0-DED0-4C00-B7D7-DDD4BFC25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46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901A5-B539-48BB-9354-B93D53A1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38DB9A-076E-4BDA-836F-2E031676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1B54-43CF-422B-A92A-446ABDF46F77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CA79FA8-E696-44EA-B142-A7E0702A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6B220F-18EB-4715-8D68-31D1F930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5D0-DED0-4C00-B7D7-DDD4BFC25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41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F7A541-2C64-407B-9738-1125D30B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1B54-43CF-422B-A92A-446ABDF46F77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512729C-314E-40EA-8253-77F2582D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A4FB19-8AF1-48FB-80B2-546BD30F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5D0-DED0-4C00-B7D7-DDD4BFC25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4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7BCAEF-F19E-4A8C-B5C3-FC27D673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B974D-5F1D-4397-8B75-5AD60DD5E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FD4F29-F82B-497F-80A0-A6830E097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4F612A-90A4-4494-AE80-E6175C8E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1B54-43CF-422B-A92A-446ABDF46F77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379CA7-8D9D-44B8-924D-4F4F2CD5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AD41CD-39B6-4685-9C8F-7C2D739A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5D0-DED0-4C00-B7D7-DDD4BFC25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47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8F264-34EF-494F-BE9C-5CA85701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2F5148-98BF-478F-AD0B-23C6B1D22C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ECDF8D-34A1-4C71-889B-955652230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C8D235-FFFE-4B77-85E5-6FA18616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11B54-43CF-422B-A92A-446ABDF46F77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A505FA-BC9F-40CA-A6B6-E626C6B9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1C4553-4C07-4694-9E11-B5824C01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175D0-DED0-4C00-B7D7-DDD4BFC25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35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161B0D5-1C53-48EC-90B5-14FC1F69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25DE58-988E-45E3-A93E-1F1A4DBD3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77B9A9-7617-41F9-98F8-97871CE2A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11B54-43CF-422B-A92A-446ABDF46F77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F6CBA6-A909-4B99-9A3E-5EF5E0AA0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141E0-608E-4B77-94E9-BE1B2EC84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175D0-DED0-4C00-B7D7-DDD4BFC25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8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987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Image result for that's what friends are for">
            <a:extLst>
              <a:ext uri="{FF2B5EF4-FFF2-40B4-BE49-F238E27FC236}">
                <a16:creationId xmlns:a16="http://schemas.microsoft.com/office/drawing/2014/main" xmlns="" id="{D3DE696F-FB01-43DB-BBEA-DAEA12198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07" y="328388"/>
            <a:ext cx="4548146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179928" y="5204922"/>
            <a:ext cx="644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accent2">
                    <a:lumMod val="50000"/>
                  </a:schemeClr>
                </a:solidFill>
              </a:rPr>
              <a:t>AZÉRT VANNAK A JÓ BARÁTOK</a:t>
            </a:r>
            <a:endParaRPr lang="hu-H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Image result for BACKGROUND INFORMATION">
            <a:extLst>
              <a:ext uri="{FF2B5EF4-FFF2-40B4-BE49-F238E27FC236}">
                <a16:creationId xmlns:a16="http://schemas.microsoft.com/office/drawing/2014/main" xmlns="" id="{3C02E50F-DE35-4B75-B70E-81BC2BF4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31" y="576291"/>
            <a:ext cx="4750021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872250" y="5427775"/>
            <a:ext cx="3248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Háttér-információ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40418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B5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Image result for NUMBERS 1 -10 ON A WALL">
            <a:extLst>
              <a:ext uri="{FF2B5EF4-FFF2-40B4-BE49-F238E27FC236}">
                <a16:creationId xmlns:a16="http://schemas.microsoft.com/office/drawing/2014/main" xmlns="" id="{EA6B9EBB-EE9D-417A-A228-9B08D6702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55" y="1176793"/>
            <a:ext cx="4297997" cy="454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STARS">
            <a:extLst>
              <a:ext uri="{FF2B5EF4-FFF2-40B4-BE49-F238E27FC236}">
                <a16:creationId xmlns:a16="http://schemas.microsoft.com/office/drawing/2014/main" xmlns="" id="{4244BAAA-0924-4DB2-8C2A-35E29259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817488"/>
            <a:ext cx="5426764" cy="238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99448F2-0E5B-42DA-B2D1-11A14E947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4E8A7552-20E1-4F34-ADAB-C1DB6634D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zövegdoboz 1"/>
          <p:cNvSpPr txBox="1"/>
          <p:nvPr/>
        </p:nvSpPr>
        <p:spPr>
          <a:xfrm>
            <a:off x="1310185" y="506834"/>
            <a:ext cx="2497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Bahnschrift Condensed" panose="020B0502040204020203" pitchFamily="34" charset="0"/>
              </a:rPr>
              <a:t>A JÓ BARÁTOK OLYANOK, MINT A CSILLAGOK, NEM MINDIG LÁTOM ŐKET, DE TUDOM, HOGY OTT VANNAK.</a:t>
            </a:r>
            <a:endParaRPr lang="hu-HU" sz="2800" b="1" dirty="0">
              <a:latin typeface="Bahnschrift Condensed" panose="020B0502040204020203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36" y="1173398"/>
            <a:ext cx="5124470" cy="450407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7042246" y="1961999"/>
            <a:ext cx="3739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Sokan jönnek-mennek majd az életedben, de csak az igaz barátok hagynak nyomot a szívedben.</a:t>
            </a:r>
          </a:p>
          <a:p>
            <a:pPr algn="ctr"/>
            <a:endParaRPr lang="hu-HU" sz="2800" b="1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hu-HU" sz="20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Eleanor</a:t>
            </a:r>
            <a:r>
              <a:rPr lang="hu-H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Roosevelt</a:t>
            </a:r>
            <a:endParaRPr lang="hu-HU" sz="2000" b="1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88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46" name="Picture 2" descr="Image result for HOW TO MAKE NEW FRIENDS">
            <a:extLst>
              <a:ext uri="{FF2B5EF4-FFF2-40B4-BE49-F238E27FC236}">
                <a16:creationId xmlns:a16="http://schemas.microsoft.com/office/drawing/2014/main" xmlns="" id="{1855BF68-9D27-41A0-9203-5A75D654E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827" y="1801503"/>
            <a:ext cx="52049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107977" y="4885899"/>
            <a:ext cx="3862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dirty="0" smtClean="0">
                <a:solidFill>
                  <a:srgbClr val="FF0000"/>
                </a:solidFill>
              </a:rPr>
              <a:t>B</a:t>
            </a:r>
            <a:r>
              <a:rPr lang="hu-HU" sz="7200" b="1" dirty="0" smtClean="0">
                <a:solidFill>
                  <a:schemeClr val="accent4"/>
                </a:solidFill>
              </a:rPr>
              <a:t>A</a:t>
            </a:r>
            <a:r>
              <a:rPr lang="hu-HU" sz="7200" b="1" dirty="0" smtClean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hu-HU" sz="7200" b="1" dirty="0" smtClean="0">
                <a:solidFill>
                  <a:schemeClr val="accent6">
                    <a:lumMod val="75000"/>
                  </a:schemeClr>
                </a:solidFill>
              </a:rPr>
              <a:t>Á</a:t>
            </a:r>
            <a:r>
              <a:rPr lang="hu-HU" sz="7200" b="1" dirty="0" smtClean="0">
                <a:solidFill>
                  <a:srgbClr val="FF0000"/>
                </a:solidFill>
              </a:rPr>
              <a:t>T</a:t>
            </a:r>
            <a:r>
              <a:rPr lang="hu-HU" sz="7200" b="1" dirty="0" smtClean="0">
                <a:solidFill>
                  <a:schemeClr val="accent4"/>
                </a:solidFill>
              </a:rPr>
              <a:t>O</a:t>
            </a:r>
            <a:r>
              <a:rPr lang="hu-HU" sz="7200" b="1" dirty="0" smtClean="0">
                <a:solidFill>
                  <a:srgbClr val="0070C0"/>
                </a:solidFill>
              </a:rPr>
              <a:t>K</a:t>
            </a:r>
            <a:endParaRPr lang="hu-HU" sz="7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SHAKING HANDS">
            <a:extLst>
              <a:ext uri="{FF2B5EF4-FFF2-40B4-BE49-F238E27FC236}">
                <a16:creationId xmlns:a16="http://schemas.microsoft.com/office/drawing/2014/main" xmlns="" id="{E5F593F7-FB0E-4F2C-AD65-0DB1A157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27" y="321734"/>
            <a:ext cx="4352314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GREETING WITH CHEEK KISS">
            <a:extLst>
              <a:ext uri="{FF2B5EF4-FFF2-40B4-BE49-F238E27FC236}">
                <a16:creationId xmlns:a16="http://schemas.microsoft.com/office/drawing/2014/main" xmlns="" id="{11D038EB-06F4-4848-AD23-444FC6221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75" y="3631096"/>
            <a:ext cx="4247015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99448F2-0E5B-42DA-B2D1-11A14E947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4E8A7552-20E1-4F34-ADAB-C1DB6634D4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90" y="1419367"/>
            <a:ext cx="3695208" cy="375313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397576" y="1651378"/>
            <a:ext cx="2828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C00000"/>
                </a:solidFill>
              </a:rPr>
              <a:t>A TENYEREMBE véstem a neved</a:t>
            </a:r>
            <a:endParaRPr lang="hu-H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F75BCB-00D3-4A37-B21D-ED373655E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8426" y="2835482"/>
            <a:ext cx="5183188" cy="3684588"/>
          </a:xfrm>
        </p:spPr>
        <p:txBody>
          <a:bodyPr/>
          <a:lstStyle/>
          <a:p>
            <a:endParaRPr lang="en-GB" dirty="0"/>
          </a:p>
          <a:p>
            <a:r>
              <a:rPr lang="hu-HU" dirty="0" smtClean="0"/>
              <a:t>Hűség</a:t>
            </a:r>
            <a:endParaRPr lang="en-GB" dirty="0" smtClean="0"/>
          </a:p>
          <a:p>
            <a:r>
              <a:rPr lang="hu-HU" dirty="0" smtClean="0"/>
              <a:t>Legyél jó barát!</a:t>
            </a:r>
            <a:endParaRPr lang="en-GB" dirty="0" smtClean="0"/>
          </a:p>
          <a:p>
            <a:r>
              <a:rPr lang="hu-HU" dirty="0" smtClean="0"/>
              <a:t>Legyél megbízható és becsületes! </a:t>
            </a:r>
            <a:r>
              <a:rPr lang="en-GB" dirty="0" smtClean="0"/>
              <a:t> </a:t>
            </a:r>
            <a:endParaRPr lang="en-GB" dirty="0"/>
          </a:p>
          <a:p>
            <a:r>
              <a:rPr lang="hu-HU" dirty="0" smtClean="0"/>
              <a:t>Megosztás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2" descr="Image result for MAINTAINING FRIENDSHIPS">
            <a:extLst>
              <a:ext uri="{FF2B5EF4-FFF2-40B4-BE49-F238E27FC236}">
                <a16:creationId xmlns:a16="http://schemas.microsoft.com/office/drawing/2014/main" xmlns="" id="{53761002-0006-41FD-AF8C-C5B4C1E7A0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33" y="510413"/>
            <a:ext cx="6776514" cy="288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105470" y="4476466"/>
            <a:ext cx="3521122" cy="92333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chemeClr val="accent5">
                    <a:lumMod val="75000"/>
                  </a:schemeClr>
                </a:solidFill>
              </a:rPr>
              <a:t>BARÁTSÁG</a:t>
            </a:r>
            <a:endParaRPr lang="hu-HU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D48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330" y="1132764"/>
            <a:ext cx="2636478" cy="330275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19" y="397461"/>
            <a:ext cx="4461990" cy="5812495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975212" y="996287"/>
            <a:ext cx="376678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2">
                    <a:lumMod val="75000"/>
                  </a:schemeClr>
                </a:solidFill>
                <a:latin typeface="Forte" panose="03060902040502070203" pitchFamily="66" charset="0"/>
              </a:rPr>
              <a:t>Ima a barátomért</a:t>
            </a:r>
          </a:p>
          <a:p>
            <a:endParaRPr lang="hu-HU" dirty="0">
              <a:latin typeface="Forte" panose="03060902040502070203" pitchFamily="66" charset="0"/>
            </a:endParaRPr>
          </a:p>
          <a:p>
            <a:r>
              <a:rPr lang="hu-HU" sz="2400" b="1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Drága Istenem!</a:t>
            </a:r>
          </a:p>
          <a:p>
            <a:r>
              <a:rPr lang="hu-HU" sz="2400" b="1" dirty="0" smtClean="0">
                <a:solidFill>
                  <a:srgbClr val="C00000"/>
                </a:solidFill>
                <a:latin typeface="Franklin Gothic Medium Cond" panose="020B0606030402020204" pitchFamily="34" charset="0"/>
              </a:rPr>
              <a:t>Köszönöm, hogy ilyen különleges barátot adtál! Valódi áldásnak érzem, hogy lehetőségem van megosztani úgy a jót, mint a rosszat, valakivel, aki megért. Kérlek, továbbra is áldd meg a barátságunkat! Ámen</a:t>
            </a:r>
            <a:endParaRPr lang="hu-HU" sz="2400" b="1" dirty="0">
              <a:solidFill>
                <a:srgbClr val="C00000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1113</Words>
  <Application>Microsoft Office PowerPoint</Application>
  <PresentationFormat>Szélesvásznú</PresentationFormat>
  <Paragraphs>127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Bahnschrift Condensed</vt:lpstr>
      <vt:lpstr>Calibri</vt:lpstr>
      <vt:lpstr>Calibri Light</vt:lpstr>
      <vt:lpstr>Forte</vt:lpstr>
      <vt:lpstr>Franklin Gothic Medium Cond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 Sanches-Schutte</dc:creator>
  <cp:lastModifiedBy>Bea</cp:lastModifiedBy>
  <cp:revision>26</cp:revision>
  <dcterms:created xsi:type="dcterms:W3CDTF">2019-02-11T11:51:04Z</dcterms:created>
  <dcterms:modified xsi:type="dcterms:W3CDTF">2020-03-29T10:46:56Z</dcterms:modified>
</cp:coreProperties>
</file>