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handoutMasterIdLst>
    <p:handoutMasterId r:id="rId10"/>
  </p:handoutMasterIdLst>
  <p:sldIdLst>
    <p:sldId id="263" r:id="rId3"/>
    <p:sldId id="283" r:id="rId4"/>
    <p:sldId id="282" r:id="rId5"/>
    <p:sldId id="268" r:id="rId6"/>
    <p:sldId id="272" r:id="rId7"/>
    <p:sldId id="27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4692" autoAdjust="0"/>
  </p:normalViewPr>
  <p:slideViewPr>
    <p:cSldViewPr>
      <p:cViewPr varScale="1">
        <p:scale>
          <a:sx n="53" d="100"/>
          <a:sy n="53" d="100"/>
        </p:scale>
        <p:origin x="475" y="62"/>
      </p:cViewPr>
      <p:guideLst/>
    </p:cSldViewPr>
  </p:slideViewPr>
  <p:notesTextViewPr>
    <p:cViewPr>
      <p:scale>
        <a:sx n="1" d="1"/>
        <a:sy n="1" d="1"/>
      </p:scale>
      <p:origin x="0" y="0"/>
    </p:cViewPr>
  </p:notesText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91161-8FD7-445B-927D-7C9E1A250AAE}" type="datetimeFigureOut">
              <a:rPr lang="en-US" smtClean="0"/>
              <a:t>3/29/2020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CCBEA-30B3-4952-9282-0C36E98AE902}" type="slidenum">
              <a:rPr lang="en-US" smtClean="0"/>
              <a:t>‹#›</a:t>
            </a:fld>
            <a:endParaRPr lang="en-US"/>
          </a:p>
        </p:txBody>
      </p:sp>
    </p:spTree>
    <p:extLst>
      <p:ext uri="{BB962C8B-B14F-4D97-AF65-F5344CB8AC3E}">
        <p14:creationId xmlns:p14="http://schemas.microsoft.com/office/powerpoint/2010/main" val="420604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A0B7B-D2D9-49A6-846A-754EBE5BB9D0}" type="datetimeFigureOut">
              <a:rPr lang="en-US" smtClean="0"/>
              <a:t>3/29/2020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E93FC-2F22-4915-9D81-9DFB886E47CC}" type="slidenum">
              <a:rPr lang="en-US" smtClean="0"/>
              <a:t>‹#›</a:t>
            </a:fld>
            <a:endParaRPr lang="en-US"/>
          </a:p>
        </p:txBody>
      </p:sp>
    </p:spTree>
    <p:extLst>
      <p:ext uri="{BB962C8B-B14F-4D97-AF65-F5344CB8AC3E}">
        <p14:creationId xmlns:p14="http://schemas.microsoft.com/office/powerpoint/2010/main" val="339925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MIELŐTT ELKEZDJÜK: </a:t>
            </a:r>
            <a:endParaRPr lang="hu-HU"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Imádságos szívvel olvassuk el a tanulmányt legalább kétszer.  </a:t>
            </a:r>
          </a:p>
          <a:p>
            <a:pPr lvl="0"/>
            <a:r>
              <a:rPr lang="hu-HU" sz="1200" kern="1200" dirty="0" smtClean="0">
                <a:solidFill>
                  <a:schemeClr val="tx1"/>
                </a:solidFill>
                <a:effectLst/>
                <a:latin typeface="+mn-lt"/>
                <a:ea typeface="+mn-ea"/>
                <a:cs typeface="+mn-cs"/>
              </a:rPr>
              <a:t>Gyűjtsünk össze minden anyagot, amire a szekciókban szükségünk lesz.</a:t>
            </a:r>
          </a:p>
          <a:p>
            <a:pPr lvl="0"/>
            <a:r>
              <a:rPr lang="hu-HU" sz="1200" kern="1200" dirty="0" smtClean="0">
                <a:solidFill>
                  <a:schemeClr val="tx1"/>
                </a:solidFill>
                <a:effectLst/>
                <a:latin typeface="+mn-lt"/>
                <a:ea typeface="+mn-ea"/>
                <a:cs typeface="+mn-cs"/>
              </a:rPr>
              <a:t>Dolgozzunk együtt valakivel a csoportból és tervezzük el, ki, melyik szekciót fogja vezetni!  </a:t>
            </a:r>
          </a:p>
          <a:p>
            <a:r>
              <a:rPr lang="hu-HU" sz="1200" kern="1200" dirty="0" smtClean="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A VEZETŐ SZEMÉLYES FELKÉSZÜLÉSE: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Idézzünk fel egy alkalmat, amikor valóban boldognak éreztük magunkat! Eszünkbe jut olyan eset, amikor valaki tett értünk valamit, amitől igazán boldogok lettünk? Éreztük már boldognak magunkat, miután mi tettünk valamit másokért? Vagy éreztük már a békesség, vagy a szépség boldogságos pillanatát, amikor a barátainkkal együtt csináltunk valami szórakoztatót? Mit tett Isten értünk, ami valóban boldoggá tesz? Ha a Szentlélek arra indít, mondjuk el történetünket a foglalkozás elején, vagy az összefoglalási részben!  De mindenképpen használjuk a történet lelkesítő hatását a mai összejövetelen!</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1</a:t>
            </a:fld>
            <a:endParaRPr lang="en-US"/>
          </a:p>
        </p:txBody>
      </p:sp>
    </p:spTree>
    <p:extLst>
      <p:ext uri="{BB962C8B-B14F-4D97-AF65-F5344CB8AC3E}">
        <p14:creationId xmlns:p14="http://schemas.microsoft.com/office/powerpoint/2010/main" val="2620363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ÜDVÖZLÉS ÉS IMÁDSÁG </a:t>
            </a:r>
          </a:p>
          <a:p>
            <a:endParaRPr lang="hu-HU" sz="1200" b="1"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Üdvözöljük a csoportot!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Ellenőrizzük, hogy mindenki magával hozta-e az imanaplóját! Kérdezzük meg, hogy mindenki átvette-e az előző foglalkozáson kiosztott igekutató feladatot. Felfedeztek-e valami újdonságot, vagy olyasmit, amit meg szeretnének osztani a csoporttal? Térjünk vissza az imanapló hátuljába feljegyzett imakérésekre is! Imádkozzunk majd értük a közös ima idején!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Ma azt fogjuk tanulmányozni, milyen tervet készített Isten a mi boldogságunk érdekében. Valaki azt mondta, azért hívják boldogságnak, (</a:t>
            </a:r>
            <a:r>
              <a:rPr lang="hu-HU" sz="1200" kern="1200" dirty="0" err="1" smtClean="0">
                <a:solidFill>
                  <a:schemeClr val="tx1"/>
                </a:solidFill>
                <a:effectLst/>
                <a:latin typeface="+mn-lt"/>
                <a:ea typeface="+mn-ea"/>
                <a:cs typeface="+mn-cs"/>
              </a:rPr>
              <a:t>happiness</a:t>
            </a:r>
            <a:r>
              <a:rPr lang="hu-HU" sz="1200" kern="1200" dirty="0" smtClean="0">
                <a:solidFill>
                  <a:schemeClr val="tx1"/>
                </a:solidFill>
                <a:effectLst/>
                <a:latin typeface="+mn-lt"/>
                <a:ea typeface="+mn-ea"/>
                <a:cs typeface="+mn-cs"/>
              </a:rPr>
              <a:t>), mert ez történik (</a:t>
            </a:r>
            <a:r>
              <a:rPr lang="hu-HU" sz="1200" kern="1200" dirty="0" err="1" smtClean="0">
                <a:solidFill>
                  <a:schemeClr val="tx1"/>
                </a:solidFill>
                <a:effectLst/>
                <a:latin typeface="+mn-lt"/>
                <a:ea typeface="+mn-ea"/>
                <a:cs typeface="+mn-cs"/>
              </a:rPr>
              <a:t>happens</a:t>
            </a:r>
            <a:r>
              <a:rPr lang="hu-HU" sz="1200" kern="1200" dirty="0" smtClean="0">
                <a:solidFill>
                  <a:schemeClr val="tx1"/>
                </a:solidFill>
                <a:effectLst/>
                <a:latin typeface="+mn-lt"/>
                <a:ea typeface="+mn-ea"/>
                <a:cs typeface="+mn-cs"/>
              </a:rPr>
              <a:t>) velünk, amikor valamit másképpen csinálunk. A jelenlegi kutatási eredmények szerint is azok a legboldogabb emberek, akik találnak olyanokat, akiken segíthetnek. Kutassuk hát együtt a boldogságot és lássuk, mit fedezhetünk fel erről a csodálatos érzésről, amit láthatóan mindenki szeretne elérni.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2</a:t>
            </a:fld>
            <a:endParaRPr lang="en-US"/>
          </a:p>
        </p:txBody>
      </p:sp>
    </p:spTree>
    <p:extLst>
      <p:ext uri="{BB962C8B-B14F-4D97-AF65-F5344CB8AC3E}">
        <p14:creationId xmlns:p14="http://schemas.microsoft.com/office/powerpoint/2010/main" val="682644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VIDEOKLIP A LECKE BEVEZETÉSÉHEZ</a:t>
            </a:r>
            <a:endParaRPr lang="hu-HU" sz="1200" kern="1200" dirty="0" smtClean="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dirty="0"/>
              <a:t>https://www.sermonspice.com/product/59682/happiness</a:t>
            </a:r>
          </a:p>
          <a:p>
            <a:endParaRPr lang="en-GB" dirty="0"/>
          </a:p>
          <a:p>
            <a:endParaRPr lang="en-GB" dirty="0"/>
          </a:p>
        </p:txBody>
      </p:sp>
      <p:sp>
        <p:nvSpPr>
          <p:cNvPr id="4" name="Slide Number Placeholder 3"/>
          <p:cNvSpPr>
            <a:spLocks noGrp="1"/>
          </p:cNvSpPr>
          <p:nvPr>
            <p:ph type="sldNum" sz="quarter" idx="10"/>
          </p:nvPr>
        </p:nvSpPr>
        <p:spPr/>
        <p:txBody>
          <a:bodyPr/>
          <a:lstStyle/>
          <a:p>
            <a:fld id="{76EE93FC-2F22-4915-9D81-9DFB886E47CC}" type="slidenum">
              <a:rPr lang="en-US" smtClean="0"/>
              <a:t>3</a:t>
            </a:fld>
            <a:endParaRPr lang="en-US"/>
          </a:p>
        </p:txBody>
      </p:sp>
    </p:spTree>
    <p:extLst>
      <p:ext uri="{BB962C8B-B14F-4D97-AF65-F5344CB8AC3E}">
        <p14:creationId xmlns:p14="http://schemas.microsoft.com/office/powerpoint/2010/main" val="1743041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BEMELEGÍTÉS</a:t>
            </a:r>
          </a:p>
          <a:p>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Szükségünk lesz:</a:t>
            </a:r>
          </a:p>
          <a:p>
            <a:pPr lvl="0"/>
            <a:r>
              <a:rPr lang="hu-HU" sz="1200" kern="1200" dirty="0" smtClean="0">
                <a:solidFill>
                  <a:schemeClr val="tx1"/>
                </a:solidFill>
                <a:effectLst/>
                <a:latin typeface="+mn-lt"/>
                <a:ea typeface="+mn-ea"/>
                <a:cs typeface="+mn-cs"/>
              </a:rPr>
              <a:t>Mosolygós zsetonokra (Smiley), színes gombokra, vagy karton korongokra (személyenként legalább 3 db-ra)</a:t>
            </a:r>
          </a:p>
          <a:p>
            <a:pPr lvl="0"/>
            <a:r>
              <a:rPr lang="hu-HU" sz="1200" kern="1200" dirty="0" smtClean="0">
                <a:solidFill>
                  <a:schemeClr val="tx1"/>
                </a:solidFill>
                <a:effectLst/>
                <a:latin typeface="+mn-lt"/>
                <a:ea typeface="+mn-ea"/>
                <a:cs typeface="+mn-cs"/>
              </a:rPr>
              <a:t> Valami vicces jutalomra a bemelegítés nyertesének (szabadon választható).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Adjunk minden résztvevőnek 3 zsetont!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lányoknak annyi társukat kell mosolyra késztetni, amennyit csak tudnak, de nem szabad durvának lenni, vagy egymáshoz érni. Ha valaki mosolyt csal az arcukra, adjanak egy mosolygós zsetont az illetőnek. Akinek elfogyott a zsetonja, próbáljon néhányat visszanyerni azzal, hogy mosolyt csal valakinek az arcára.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5 perc után hívjuk össze a csoportot!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Kérdezzük meg:</a:t>
            </a:r>
          </a:p>
          <a:p>
            <a:r>
              <a:rPr lang="hu-HU" sz="1200" kern="1200" dirty="0" smtClean="0">
                <a:solidFill>
                  <a:schemeClr val="tx1"/>
                </a:solidFill>
                <a:effectLst/>
                <a:latin typeface="+mn-lt"/>
                <a:ea typeface="+mn-ea"/>
                <a:cs typeface="+mn-cs"/>
              </a:rPr>
              <a:t>Ki kapta a legtöbb zsetont? (Adjuk át a vicces jutalmat, ha úgy gondoljuk!)</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Beszéljük meg: </a:t>
            </a:r>
          </a:p>
          <a:p>
            <a:pPr lvl="0"/>
            <a:r>
              <a:rPr lang="hu-HU" sz="1200" kern="1200" dirty="0" smtClean="0">
                <a:solidFill>
                  <a:schemeClr val="tx1"/>
                </a:solidFill>
                <a:effectLst/>
                <a:latin typeface="+mn-lt"/>
                <a:ea typeface="+mn-ea"/>
                <a:cs typeface="+mn-cs"/>
              </a:rPr>
              <a:t>Mitől mosolyogtak, vagy nevették el magukat a tinik? </a:t>
            </a:r>
          </a:p>
          <a:p>
            <a:pPr lvl="0"/>
            <a:r>
              <a:rPr lang="hu-HU" sz="1200" kern="1200" dirty="0" smtClean="0">
                <a:solidFill>
                  <a:schemeClr val="tx1"/>
                </a:solidFill>
                <a:effectLst/>
                <a:latin typeface="+mn-lt"/>
                <a:ea typeface="+mn-ea"/>
                <a:cs typeface="+mn-cs"/>
              </a:rPr>
              <a:t>Mit gondoltok, Isten mit talál viccesnek, és szerintetek mi teszi Őt boldoggá?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4</a:t>
            </a:fld>
            <a:endParaRPr lang="en-US"/>
          </a:p>
        </p:txBody>
      </p:sp>
    </p:spTree>
    <p:extLst>
      <p:ext uri="{BB962C8B-B14F-4D97-AF65-F5344CB8AC3E}">
        <p14:creationId xmlns:p14="http://schemas.microsoft.com/office/powerpoint/2010/main" val="748045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IGEKUTATÁS</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Szükségünk lesz: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Papírra és tollakra </a:t>
            </a:r>
          </a:p>
          <a:p>
            <a:pPr lvl="0"/>
            <a:r>
              <a:rPr lang="hu-HU" sz="1200" kern="1200" dirty="0" smtClean="0">
                <a:solidFill>
                  <a:schemeClr val="tx1"/>
                </a:solidFill>
                <a:effectLst/>
                <a:latin typeface="+mn-lt"/>
                <a:ea typeface="+mn-ea"/>
                <a:cs typeface="+mn-cs"/>
              </a:rPr>
              <a:t>Fejenként egy példányra a teljes Igekutató jegyzetből.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Számozzuk meg a lányokat 1-4-ig! </a:t>
            </a:r>
          </a:p>
          <a:p>
            <a:pPr lvl="0"/>
            <a:r>
              <a:rPr lang="hu-HU" sz="1200" kern="1200" dirty="0" smtClean="0">
                <a:solidFill>
                  <a:schemeClr val="tx1"/>
                </a:solidFill>
                <a:effectLst/>
                <a:latin typeface="+mn-lt"/>
                <a:ea typeface="+mn-ea"/>
                <a:cs typeface="+mn-cs"/>
              </a:rPr>
              <a:t>Az azonos számú résztvevők alkossanak egy csoportot! Ez jó módszer időnként összekeverni a csoportok tagjait.  </a:t>
            </a:r>
          </a:p>
          <a:p>
            <a:pPr lvl="0"/>
            <a:r>
              <a:rPr lang="hu-HU" sz="1200" kern="1200" dirty="0" smtClean="0">
                <a:solidFill>
                  <a:schemeClr val="tx1"/>
                </a:solidFill>
                <a:effectLst/>
                <a:latin typeface="+mn-lt"/>
                <a:ea typeface="+mn-ea"/>
                <a:cs typeface="+mn-cs"/>
              </a:rPr>
              <a:t>Négy különböző jegyzetünk van: A, B, C és D. Adjunk mindegyik csoportnak egy tanulmányt, hogy mindegyik témakör fel legyen dolgozva.  </a:t>
            </a:r>
          </a:p>
          <a:p>
            <a:pPr lvl="0"/>
            <a:r>
              <a:rPr lang="hu-HU" sz="1200" kern="1200" dirty="0" smtClean="0">
                <a:solidFill>
                  <a:schemeClr val="tx1"/>
                </a:solidFill>
                <a:effectLst/>
                <a:latin typeface="+mn-lt"/>
                <a:ea typeface="+mn-ea"/>
                <a:cs typeface="+mn-cs"/>
              </a:rPr>
              <a:t>Adjunk 15 percet a csoportoknak a tanulmányozásra. </a:t>
            </a:r>
          </a:p>
          <a:p>
            <a:pPr lvl="0"/>
            <a:r>
              <a:rPr lang="hu-HU" sz="1200" kern="1200" dirty="0" smtClean="0">
                <a:solidFill>
                  <a:schemeClr val="tx1"/>
                </a:solidFill>
                <a:effectLst/>
                <a:latin typeface="+mn-lt"/>
                <a:ea typeface="+mn-ea"/>
                <a:cs typeface="+mn-cs"/>
              </a:rPr>
              <a:t>Hívjuk össze a nagy csoportot és mindegyik kisebb csoport tartson rövid beszámolót felmerült gondolatairól és felfedezéseiről.  </a:t>
            </a:r>
          </a:p>
          <a:p>
            <a:pPr lvl="0"/>
            <a:r>
              <a:rPr lang="hu-HU" sz="1200" kern="1200" dirty="0" smtClean="0">
                <a:solidFill>
                  <a:schemeClr val="tx1"/>
                </a:solidFill>
                <a:effectLst/>
                <a:latin typeface="+mn-lt"/>
                <a:ea typeface="+mn-ea"/>
                <a:cs typeface="+mn-cs"/>
              </a:rPr>
              <a:t>Bátorítsunk mindenkit arra, hogy otthon is foglalkozzanak ezzel a tanulmánnyal, és ragasszák be a naplójukba is.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5</a:t>
            </a:fld>
            <a:endParaRPr lang="en-US"/>
          </a:p>
        </p:txBody>
      </p:sp>
    </p:spTree>
    <p:extLst>
      <p:ext uri="{BB962C8B-B14F-4D97-AF65-F5344CB8AC3E}">
        <p14:creationId xmlns:p14="http://schemas.microsoft.com/office/powerpoint/2010/main" val="3515195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AZ IMÁDSÁG IDEJE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Mutassuk be a lányoknak a „pattogatott kukorica” imádságot! Ez olyan közös imádkozás, amikor mindenki mondhat egy-egy szót, vagy kifejezést, amikor csak akar az imádság ideje alatt. Próbáljuk ki röviden, ha kell. </a:t>
            </a:r>
          </a:p>
          <a:p>
            <a:r>
              <a:rPr lang="hu-HU" sz="1200" kern="1200" dirty="0" smtClean="0">
                <a:solidFill>
                  <a:schemeClr val="tx1"/>
                </a:solidFill>
                <a:effectLst/>
                <a:latin typeface="+mn-lt"/>
                <a:ea typeface="+mn-ea"/>
                <a:cs typeface="+mn-cs"/>
              </a:rPr>
              <a:t>Szólítsuk fel a lányokat, hogy mindenki mondja el a saját hozzátennivalóját!   </a:t>
            </a:r>
          </a:p>
          <a:p>
            <a:r>
              <a:rPr lang="hu-HU" sz="1200" kern="1200" dirty="0" smtClean="0">
                <a:solidFill>
                  <a:schemeClr val="tx1"/>
                </a:solidFill>
                <a:effectLst/>
                <a:latin typeface="+mn-lt"/>
                <a:ea typeface="+mn-ea"/>
                <a:cs typeface="+mn-cs"/>
              </a:rPr>
              <a:t>Kezdjük azzal, hogy egy valaki így szól: </a:t>
            </a:r>
            <a:r>
              <a:rPr lang="hu-HU" sz="1200" kern="1200" smtClean="0">
                <a:solidFill>
                  <a:schemeClr val="tx1"/>
                </a:solidFill>
                <a:effectLst/>
                <a:latin typeface="+mn-lt"/>
                <a:ea typeface="+mn-ea"/>
                <a:cs typeface="+mn-cs"/>
              </a:rPr>
              <a:t>„Hálásan </a:t>
            </a:r>
            <a:r>
              <a:rPr lang="hu-HU" sz="1200" kern="1200" dirty="0" smtClean="0">
                <a:solidFill>
                  <a:schemeClr val="tx1"/>
                </a:solidFill>
                <a:effectLst/>
                <a:latin typeface="+mn-lt"/>
                <a:ea typeface="+mn-ea"/>
                <a:cs typeface="+mn-cs"/>
              </a:rPr>
              <a:t>köszönünk Neked mindent, Istenünk, amit azért adtál nekünk, hogy örüljünk és boldogok legyünk!”</a:t>
            </a:r>
          </a:p>
          <a:p>
            <a:r>
              <a:rPr lang="hu-HU" sz="1200" kern="1200" dirty="0" smtClean="0">
                <a:solidFill>
                  <a:schemeClr val="tx1"/>
                </a:solidFill>
                <a:effectLst/>
                <a:latin typeface="+mn-lt"/>
                <a:ea typeface="+mn-ea"/>
                <a:cs typeface="+mn-cs"/>
              </a:rPr>
              <a:t>Ezután bárki mondhat bármikor hangosan egy szót, vagy kifejezést, ami leírja azt, ami boldoggá teszi: napsütés, csoki, a családom, a te megbocsájtásod, stb. </a:t>
            </a:r>
          </a:p>
          <a:p>
            <a:r>
              <a:rPr lang="hu-HU" sz="1200" kern="1200" dirty="0" smtClean="0">
                <a:solidFill>
                  <a:schemeClr val="tx1"/>
                </a:solidFill>
                <a:effectLst/>
                <a:latin typeface="+mn-lt"/>
                <a:ea typeface="+mn-ea"/>
                <a:cs typeface="+mn-cs"/>
              </a:rPr>
              <a:t>Az imát a foglalkozás vezetője zárja a következő szavakkal: Köszönjük, Istenünk a boldogságot! Ámen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6</a:t>
            </a:fld>
            <a:endParaRPr lang="en-US"/>
          </a:p>
        </p:txBody>
      </p:sp>
    </p:spTree>
    <p:extLst>
      <p:ext uri="{BB962C8B-B14F-4D97-AF65-F5344CB8AC3E}">
        <p14:creationId xmlns:p14="http://schemas.microsoft.com/office/powerpoint/2010/main" val="25282734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064" y="381001"/>
            <a:ext cx="2297475" cy="6477000"/>
          </a:xfrm>
          <a:prstGeom prst="rect">
            <a:avLst/>
          </a:prstGeom>
          <a:noFill/>
          <a:ln>
            <a:noFill/>
          </a:ln>
        </p:spPr>
      </p:pic>
      <p:sp>
        <p:nvSpPr>
          <p:cNvPr id="2" name="Title 1"/>
          <p:cNvSpPr>
            <a:spLocks noGrp="1"/>
          </p:cNvSpPr>
          <p:nvPr>
            <p:ph type="ctrTitle"/>
          </p:nvPr>
        </p:nvSpPr>
        <p:spPr>
          <a:xfrm>
            <a:off x="2894013" y="1524000"/>
            <a:ext cx="7543800" cy="2971800"/>
          </a:xfrm>
        </p:spPr>
        <p:txBody>
          <a:bodyPr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893939" y="4572000"/>
            <a:ext cx="7543874" cy="838200"/>
          </a:xfrm>
        </p:spPr>
        <p:txBody>
          <a:bodyPr>
            <a:normAutofit/>
          </a:bodyPr>
          <a:lstStyle>
            <a:lvl1pPr marL="0" indent="0" algn="l">
              <a:spcBef>
                <a:spcPts val="120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12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685800" y="914400"/>
            <a:ext cx="2926080" cy="33528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4008120" y="914400"/>
            <a:ext cx="65836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4351867"/>
            <a:ext cx="2926080" cy="15917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27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Left 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74980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778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Pictures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2"/>
          <p:cNvSpPr>
            <a:spLocks noGrp="1"/>
          </p:cNvSpPr>
          <p:nvPr>
            <p:ph type="pic" idx="10"/>
          </p:nvPr>
        </p:nvSpPr>
        <p:spPr>
          <a:xfrm>
            <a:off x="471973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5247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4599139"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p:cNvSpPr>
            <a:spLocks noGrp="1"/>
          </p:cNvSpPr>
          <p:nvPr>
            <p:ph type="pic" idx="10"/>
          </p:nvPr>
        </p:nvSpPr>
        <p:spPr>
          <a:xfrm>
            <a:off x="5836920" y="914400"/>
            <a:ext cx="47548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5540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in and Wid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6" name="Picture Placeholder 2"/>
          <p:cNvSpPr>
            <a:spLocks noGrp="1"/>
          </p:cNvSpPr>
          <p:nvPr>
            <p:ph type="pic" idx="10"/>
          </p:nvPr>
        </p:nvSpPr>
        <p:spPr>
          <a:xfrm>
            <a:off x="4572000" y="914400"/>
            <a:ext cx="601980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2"/>
          <p:cNvSpPr>
            <a:spLocks noGrp="1"/>
          </p:cNvSpPr>
          <p:nvPr>
            <p:ph type="pic" idx="11"/>
          </p:nvPr>
        </p:nvSpPr>
        <p:spPr>
          <a:xfrm>
            <a:off x="696374" y="914400"/>
            <a:ext cx="334222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877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re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2960838"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1"/>
          </p:nvPr>
        </p:nvSpPr>
        <p:spPr>
          <a:xfrm>
            <a:off x="4162060" y="914400"/>
            <a:ext cx="2962235"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p:cNvSpPr>
            <a:spLocks noGrp="1"/>
          </p:cNvSpPr>
          <p:nvPr>
            <p:ph type="pic" idx="12"/>
          </p:nvPr>
        </p:nvSpPr>
        <p:spPr>
          <a:xfrm>
            <a:off x="7629144" y="914400"/>
            <a:ext cx="296265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568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2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228600"/>
            <a:ext cx="1752600" cy="6019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9800" y="228600"/>
            <a:ext cx="7353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6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0" y="1839686"/>
            <a:ext cx="2127580" cy="5029200"/>
          </a:xfrm>
          <a:prstGeom prst="rect">
            <a:avLst/>
          </a:prstGeom>
        </p:spPr>
      </p:pic>
      <p:sp>
        <p:nvSpPr>
          <p:cNvPr id="2" name="Title 1"/>
          <p:cNvSpPr>
            <a:spLocks noGrp="1"/>
          </p:cNvSpPr>
          <p:nvPr>
            <p:ph type="ctrTitle"/>
          </p:nvPr>
        </p:nvSpPr>
        <p:spPr>
          <a:xfrm>
            <a:off x="2438400" y="5447900"/>
            <a:ext cx="7315200" cy="6858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2438364" y="6172200"/>
            <a:ext cx="7315272" cy="457200"/>
          </a:xfrm>
        </p:spPr>
        <p:txBody>
          <a:bodyPr>
            <a:normAutofit/>
          </a:bodyPr>
          <a:lstStyle>
            <a:lvl1pPr marL="0" indent="0" algn="ctr">
              <a:spcBef>
                <a:spcPts val="0"/>
              </a:spcBef>
              <a:buNone/>
              <a:defRPr sz="1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p:cNvSpPr>
            <a:spLocks noGrp="1"/>
          </p:cNvSpPr>
          <p:nvPr>
            <p:ph type="pic" sz="quarter" idx="10"/>
          </p:nvPr>
        </p:nvSpPr>
        <p:spPr>
          <a:xfrm>
            <a:off x="2346960" y="609600"/>
            <a:ext cx="7498080" cy="45720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lstStyle>
            <a:lvl1pPr marL="0" indent="0" algn="ctr">
              <a:buNone/>
              <a:defRPr/>
            </a:lvl1pPr>
          </a:lstStyle>
          <a:p>
            <a:r>
              <a:rPr lang="en-US"/>
              <a:t>Click icon to add picture</a:t>
            </a:r>
          </a:p>
        </p:txBody>
      </p:sp>
    </p:spTree>
    <p:extLst>
      <p:ext uri="{BB962C8B-B14F-4D97-AF65-F5344CB8AC3E}">
        <p14:creationId xmlns:p14="http://schemas.microsoft.com/office/powerpoint/2010/main" val="27738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6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4212" y="609600"/>
            <a:ext cx="2194564" cy="6376429"/>
          </a:xfrm>
          <a:prstGeom prst="rect">
            <a:avLst/>
          </a:prstGeom>
        </p:spPr>
      </p:pic>
      <p:sp>
        <p:nvSpPr>
          <p:cNvPr id="2" name="Title 1"/>
          <p:cNvSpPr>
            <a:spLocks noGrp="1"/>
          </p:cNvSpPr>
          <p:nvPr>
            <p:ph type="title"/>
          </p:nvPr>
        </p:nvSpPr>
        <p:spPr>
          <a:xfrm>
            <a:off x="2894013" y="1524000"/>
            <a:ext cx="7543800" cy="297180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2893939" y="4572000"/>
            <a:ext cx="7543874" cy="83820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90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564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3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0980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980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2564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2564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1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68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559"/>
            <a:ext cx="12188977" cy="6854966"/>
          </a:xfrm>
          <a:prstGeom prst="rect">
            <a:avLst/>
          </a:prstGeom>
        </p:spPr>
      </p:pic>
    </p:spTree>
    <p:extLst>
      <p:ext uri="{BB962C8B-B14F-4D97-AF65-F5344CB8AC3E}">
        <p14:creationId xmlns:p14="http://schemas.microsoft.com/office/powerpoint/2010/main" val="71033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800100"/>
            <a:ext cx="7543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spcBef>
                <a:spcPts val="12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34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455612" y="762000"/>
            <a:ext cx="1405131" cy="5257811"/>
          </a:xfrm>
          <a:prstGeom prst="rect">
            <a:avLst/>
          </a:prstGeom>
        </p:spPr>
      </p:pic>
      <p:sp>
        <p:nvSpPr>
          <p:cNvPr id="2" name="Title Placeholder 1"/>
          <p:cNvSpPr>
            <a:spLocks noGrp="1"/>
          </p:cNvSpPr>
          <p:nvPr>
            <p:ph type="title"/>
          </p:nvPr>
        </p:nvSpPr>
        <p:spPr>
          <a:xfrm>
            <a:off x="2209800" y="228601"/>
            <a:ext cx="9296400" cy="1447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209800" y="1828798"/>
            <a:ext cx="9296400" cy="44196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00" y="6508899"/>
            <a:ext cx="1022543"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5FB288E9-E6DD-423A-8DD3-CE3B7E6DE97A}" type="datetimeFigureOut">
              <a:rPr lang="en-US" smtClean="0"/>
              <a:pPr/>
              <a:t>3/29/2020</a:t>
            </a:fld>
            <a:endParaRPr lang="en-US"/>
          </a:p>
        </p:txBody>
      </p:sp>
      <p:sp>
        <p:nvSpPr>
          <p:cNvPr id="5" name="Footer Placeholder 4"/>
          <p:cNvSpPr>
            <a:spLocks noGrp="1"/>
          </p:cNvSpPr>
          <p:nvPr>
            <p:ph type="ftr" sz="quarter" idx="3"/>
          </p:nvPr>
        </p:nvSpPr>
        <p:spPr>
          <a:xfrm>
            <a:off x="2209800" y="6508899"/>
            <a:ext cx="9296400"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79412" y="6508899"/>
            <a:ext cx="457200" cy="21257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FB2EFC72-2998-470D-948F-F27143742797}" type="slidenum">
              <a:rPr lang="en-US" smtClean="0"/>
              <a:pPr/>
              <a:t>‹#›</a:t>
            </a:fld>
            <a:endParaRPr lang="en-US"/>
          </a:p>
        </p:txBody>
      </p:sp>
    </p:spTree>
    <p:extLst>
      <p:ext uri="{BB962C8B-B14F-4D97-AF65-F5344CB8AC3E}">
        <p14:creationId xmlns:p14="http://schemas.microsoft.com/office/powerpoint/2010/main" val="14693822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5" r:id="rId14"/>
    <p:sldLayoutId id="2147483664"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13716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6pPr>
      <a:lvl7pPr marL="1371600" indent="0" algn="l" defTabSz="914400" rtl="0" eaLnBrk="1" latinLnBrk="0" hangingPunct="1">
        <a:lnSpc>
          <a:spcPct val="90000"/>
        </a:lnSpc>
        <a:spcBef>
          <a:spcPts val="800"/>
        </a:spcBef>
        <a:buFont typeface="Arial" panose="020B0604020202020204" pitchFamily="34" charset="0"/>
        <a:buNone/>
        <a:defRPr sz="1400" kern="1200">
          <a:solidFill>
            <a:schemeClr val="tx1">
              <a:lumMod val="65000"/>
              <a:lumOff val="35000"/>
            </a:schemeClr>
          </a:solidFill>
          <a:latin typeface="+mn-lt"/>
          <a:ea typeface="+mn-ea"/>
          <a:cs typeface="+mn-cs"/>
        </a:defRPr>
      </a:lvl7pPr>
      <a:lvl8pPr marL="18288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8pPr>
      <a:lvl9pPr marL="2057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99656" y="5301208"/>
            <a:ext cx="6845384" cy="1015663"/>
          </a:xfrm>
          <a:prstGeom prst="rect">
            <a:avLst/>
          </a:prstGeom>
          <a:noFill/>
        </p:spPr>
        <p:txBody>
          <a:bodyPr wrap="square" rtlCol="0">
            <a:spAutoFit/>
          </a:bodyPr>
          <a:lstStyle/>
          <a:p>
            <a:r>
              <a:rPr lang="en-GB" sz="2800" b="1" dirty="0" smtClean="0"/>
              <a:t>7</a:t>
            </a:r>
            <a:r>
              <a:rPr lang="hu-HU" sz="2800" b="1" dirty="0" smtClean="0"/>
              <a:t>. FOGLALKOZÁS </a:t>
            </a:r>
          </a:p>
          <a:p>
            <a:r>
              <a:rPr lang="hu-HU" sz="3200" b="1" dirty="0" smtClean="0">
                <a:solidFill>
                  <a:schemeClr val="accent5">
                    <a:lumMod val="50000"/>
                  </a:schemeClr>
                </a:solidFill>
              </a:rPr>
              <a:t>A BOLDOGSÁG KERESÉSE</a:t>
            </a:r>
            <a:endParaRPr lang="en-GB" sz="3200" b="1" dirty="0">
              <a:solidFill>
                <a:schemeClr val="accent5">
                  <a:lumMod val="50000"/>
                </a:schemeClr>
              </a:solidFill>
            </a:endParaRPr>
          </a:p>
        </p:txBody>
      </p:sp>
      <p:pic>
        <p:nvPicPr>
          <p:cNvPr id="5" name="Picture Placeholder 4" descr="A person jumping in the air with a sunset in the background&#10;&#10;Description generated with very high confidence">
            <a:extLst>
              <a:ext uri="{FF2B5EF4-FFF2-40B4-BE49-F238E27FC236}">
                <a16:creationId xmlns:a16="http://schemas.microsoft.com/office/drawing/2014/main" xmlns="" id="{F80E780E-0452-4552-980E-A3F1746C1FC5}"/>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3925" r="3925"/>
          <a:stretch>
            <a:fillRect/>
          </a:stretch>
        </p:blipFill>
        <p:spPr/>
      </p:pic>
    </p:spTree>
    <p:extLst>
      <p:ext uri="{BB962C8B-B14F-4D97-AF65-F5344CB8AC3E}">
        <p14:creationId xmlns:p14="http://schemas.microsoft.com/office/powerpoint/2010/main" val="158898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6000" b="1" dirty="0" smtClean="0">
                <a:solidFill>
                  <a:schemeClr val="accent5">
                    <a:lumMod val="50000"/>
                  </a:schemeClr>
                </a:solidFill>
              </a:rPr>
              <a:t>Üdvözlés és imádság</a:t>
            </a:r>
            <a:endParaRPr lang="en-US" sz="6000" b="1" dirty="0">
              <a:solidFill>
                <a:schemeClr val="accent5">
                  <a:lumMod val="50000"/>
                </a:schemeClr>
              </a:solidFill>
            </a:endParaRPr>
          </a:p>
        </p:txBody>
      </p:sp>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8" name="Picture Placeholder 7"/>
          <p:cNvSpPr>
            <a:spLocks noGrp="1"/>
          </p:cNvSpPr>
          <p:nvPr>
            <p:ph type="pic" idx="1"/>
          </p:nvPr>
        </p:nvSpPr>
        <p:spPr/>
      </p:sp>
      <p:pic>
        <p:nvPicPr>
          <p:cNvPr id="1026" name="Picture 2" descr="Image result for wel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155" y="1700808"/>
            <a:ext cx="6482802" cy="36724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58216" y="5292027"/>
            <a:ext cx="612068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rPr>
              <a:t>And Prayer</a:t>
            </a:r>
          </a:p>
        </p:txBody>
      </p:sp>
    </p:spTree>
    <p:extLst>
      <p:ext uri="{BB962C8B-B14F-4D97-AF65-F5344CB8AC3E}">
        <p14:creationId xmlns:p14="http://schemas.microsoft.com/office/powerpoint/2010/main" val="408851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20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44272" y="764704"/>
            <a:ext cx="2952328" cy="3528392"/>
          </a:xfrm>
        </p:spPr>
        <p:txBody>
          <a:bodyPr>
            <a:normAutofit/>
          </a:bodyPr>
          <a:lstStyle/>
          <a:p>
            <a:r>
              <a:rPr lang="hu-HU" sz="4400" b="1" dirty="0" smtClean="0">
                <a:solidFill>
                  <a:schemeClr val="accent5">
                    <a:lumMod val="50000"/>
                  </a:schemeClr>
                </a:solidFill>
              </a:rPr>
              <a:t>BEMELEGÍTÉS</a:t>
            </a:r>
            <a:endParaRPr lang="en-US" sz="4400" b="1" dirty="0">
              <a:solidFill>
                <a:schemeClr val="accent5">
                  <a:lumMod val="50000"/>
                </a:schemeClr>
              </a:solidFill>
            </a:endParaRPr>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11" name="Picture Placeholder 10">
            <a:extLst>
              <a:ext uri="{FF2B5EF4-FFF2-40B4-BE49-F238E27FC236}">
                <a16:creationId xmlns:a16="http://schemas.microsoft.com/office/drawing/2014/main" xmlns="" id="{EB617A29-8CC8-491C-A204-BCCC04876EDB}"/>
              </a:ext>
            </a:extLst>
          </p:cNvPr>
          <p:cNvPicPr>
            <a:picLocks noGrp="1" noChangeAspect="1"/>
          </p:cNvPicPr>
          <p:nvPr>
            <p:ph type="pic" idx="10"/>
          </p:nvPr>
        </p:nvPicPr>
        <p:blipFill>
          <a:blip r:embed="rId3">
            <a:extLst>
              <a:ext uri="{28A0092B-C50C-407E-A947-70E740481C1C}">
                <a14:useLocalDpi xmlns:a14="http://schemas.microsoft.com/office/drawing/2010/main" val="0"/>
              </a:ext>
            </a:extLst>
          </a:blip>
          <a:srcRect l="12807" r="12807"/>
          <a:stretch>
            <a:fillRect/>
          </a:stretch>
        </p:blipFill>
        <p:spPr>
          <a:xfrm>
            <a:off x="1343025" y="914400"/>
            <a:ext cx="6851650" cy="5029200"/>
          </a:xfrm>
        </p:spPr>
      </p:pic>
    </p:spTree>
    <p:extLst>
      <p:ext uri="{BB962C8B-B14F-4D97-AF65-F5344CB8AC3E}">
        <p14:creationId xmlns:p14="http://schemas.microsoft.com/office/powerpoint/2010/main" val="296027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40015" y="1988840"/>
            <a:ext cx="4197797" cy="3421360"/>
          </a:xfrm>
        </p:spPr>
        <p:txBody>
          <a:bodyPr/>
          <a:lstStyle/>
          <a:p>
            <a:r>
              <a:rPr lang="en-US" sz="3600" b="1" dirty="0"/>
              <a:t>W</a:t>
            </a:r>
            <a:r>
              <a:rPr lang="en-US" sz="4400" b="1" dirty="0"/>
              <a:t>ord Search</a:t>
            </a:r>
          </a:p>
        </p:txBody>
      </p:sp>
      <p:pic>
        <p:nvPicPr>
          <p:cNvPr id="5" name="Picture 4">
            <a:extLst>
              <a:ext uri="{FF2B5EF4-FFF2-40B4-BE49-F238E27FC236}">
                <a16:creationId xmlns:a16="http://schemas.microsoft.com/office/drawing/2014/main" xmlns="" id="{D2B5852D-D4B1-4BB8-A5BC-69785FA7EDF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2495600" y="764704"/>
            <a:ext cx="7942212" cy="5048588"/>
          </a:xfrm>
          <a:prstGeom prst="rect">
            <a:avLst/>
          </a:prstGeom>
        </p:spPr>
      </p:pic>
      <p:sp>
        <p:nvSpPr>
          <p:cNvPr id="4" name="TextBox 3"/>
          <p:cNvSpPr txBox="1"/>
          <p:nvPr/>
        </p:nvSpPr>
        <p:spPr>
          <a:xfrm>
            <a:off x="6456040" y="2924944"/>
            <a:ext cx="3816424" cy="126188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a:p>
            <a:pPr algn="ctr"/>
            <a:r>
              <a:rPr lang="hu-HU" sz="4000" b="1" dirty="0" smtClean="0">
                <a:solidFill>
                  <a:schemeClr val="accent5">
                    <a:lumMod val="50000"/>
                  </a:schemeClr>
                </a:solidFill>
              </a:rPr>
              <a:t>IGEKUTATÁS</a:t>
            </a:r>
            <a:endParaRPr lang="en-GB" dirty="0">
              <a:solidFill>
                <a:schemeClr val="accent5">
                  <a:lumMod val="50000"/>
                </a:schemeClr>
              </a:solidFill>
            </a:endParaRPr>
          </a:p>
          <a:p>
            <a:endParaRPr lang="en-GB" dirty="0"/>
          </a:p>
        </p:txBody>
      </p:sp>
    </p:spTree>
    <p:extLst>
      <p:ext uri="{BB962C8B-B14F-4D97-AF65-F5344CB8AC3E}">
        <p14:creationId xmlns:p14="http://schemas.microsoft.com/office/powerpoint/2010/main" val="2584746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5520" y="404664"/>
            <a:ext cx="5112568" cy="1512168"/>
          </a:xfrm>
        </p:spPr>
        <p:txBody>
          <a:bodyPr>
            <a:normAutofit/>
          </a:bodyPr>
          <a:lstStyle/>
          <a:p>
            <a:r>
              <a:rPr lang="hu-HU" sz="5400" b="1" dirty="0" smtClean="0">
                <a:solidFill>
                  <a:schemeClr val="accent5">
                    <a:lumMod val="50000"/>
                  </a:schemeClr>
                </a:solidFill>
              </a:rPr>
              <a:t>AZ IMÁDSÁG IDEJE</a:t>
            </a:r>
            <a:endParaRPr lang="en-US" sz="5400" b="1" dirty="0">
              <a:solidFill>
                <a:schemeClr val="accent5">
                  <a:lumMod val="50000"/>
                </a:schemeClr>
              </a:solidFill>
            </a:endParaRPr>
          </a:p>
        </p:txBody>
      </p:sp>
      <p:pic>
        <p:nvPicPr>
          <p:cNvPr id="1026" name="Picture 2" descr="Image result for popcorn prayer">
            <a:extLst>
              <a:ext uri="{FF2B5EF4-FFF2-40B4-BE49-F238E27FC236}">
                <a16:creationId xmlns:a16="http://schemas.microsoft.com/office/drawing/2014/main" xmlns="" id="{A6225EAC-420F-44DC-8C1A-957F30DF80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92" y="1916832"/>
            <a:ext cx="5715000" cy="461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84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 Wedding 16x9">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colorWedding_16x9.potx" id="{D58A2463-0CA6-4FC5-9DE0-36068EFA8F51}" vid="{A2BB13D7-0A02-4505-8110-9455F5B96B23}"/>
    </a:ext>
  </a:extLst>
</a:theme>
</file>

<file path=ppt/theme/theme2.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D17F62-7DAD-4674-AAB4-FAEC4864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Wedding photo album (Watercolor design, widescreen)</Template>
  <TotalTime>0</TotalTime>
  <Words>172</Words>
  <Application>Microsoft Office PowerPoint</Application>
  <PresentationFormat>Szélesvásznú</PresentationFormat>
  <Paragraphs>77</Paragraphs>
  <Slides>6</Slides>
  <Notes>6</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6</vt:i4>
      </vt:variant>
    </vt:vector>
  </HeadingPairs>
  <TitlesOfParts>
    <vt:vector size="11" baseType="lpstr">
      <vt:lpstr>Arial</vt:lpstr>
      <vt:lpstr>Arial Black</vt:lpstr>
      <vt:lpstr>Gabriola</vt:lpstr>
      <vt:lpstr>Palatino Linotype</vt:lpstr>
      <vt:lpstr>Watercolor Wedding 16x9</vt:lpstr>
      <vt:lpstr>PowerPoint bemutató</vt:lpstr>
      <vt:lpstr>Üdvözlés és imádság</vt:lpstr>
      <vt:lpstr>PowerPoint bemutató</vt:lpstr>
      <vt:lpstr>BEMELEGÍTÉS</vt:lpstr>
      <vt:lpstr>PowerPoint bemutató</vt:lpstr>
      <vt:lpstr>AZ IMÁDSÁG IDEJE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2016-12-08T16:08:42Z</dcterms:created>
  <dcterms:modified xsi:type="dcterms:W3CDTF">2020-03-29T12:40:07Z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TC038959009991</vt:lpwstr>
  </property>
</Properties>
</file>