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82703"/>
  </p:normalViewPr>
  <p:slideViewPr>
    <p:cSldViewPr snapToGrid="0" snapToObjects="1">
      <p:cViewPr varScale="1">
        <p:scale>
          <a:sx n="64" d="100"/>
          <a:sy n="64" d="100"/>
        </p:scale>
        <p:origin x="101" y="163"/>
      </p:cViewPr>
      <p:guideLst/>
    </p:cSldViewPr>
  </p:slideViewPr>
  <p:notesTextViewPr>
    <p:cViewPr>
      <p:scale>
        <a:sx n="1" d="1"/>
        <a:sy n="1" d="1"/>
      </p:scale>
      <p:origin x="0" y="-155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B7E7-3549-1942-8DE8-7295F268688E}"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FD58-210A-F34C-9AAD-9E972C16A0DE}" type="slidenum">
              <a:rPr lang="en-US" smtClean="0"/>
              <a:t>‹#›</a:t>
            </a:fld>
            <a:endParaRPr lang="en-US"/>
          </a:p>
        </p:txBody>
      </p:sp>
    </p:spTree>
    <p:extLst>
      <p:ext uri="{BB962C8B-B14F-4D97-AF65-F5344CB8AC3E}">
        <p14:creationId xmlns:p14="http://schemas.microsoft.com/office/powerpoint/2010/main" val="32724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i="1" kern="1200" dirty="0" smtClean="0">
                <a:solidFill>
                  <a:schemeClr val="tx1"/>
                </a:solidFill>
                <a:effectLst/>
                <a:latin typeface="+mn-lt"/>
                <a:ea typeface="+mn-ea"/>
                <a:cs typeface="+mn-cs"/>
              </a:rPr>
              <a:t>(Megjegyzés az előadónak: Hagyjunk időt a szeminárium anyagának megvitatására. Előre eldönthetjük mennyi időt szánunk a prezentációra, és mennyit a hallgatóság hozzászólásaira.)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a:t>
            </a:fld>
            <a:endParaRPr lang="en-US"/>
          </a:p>
        </p:txBody>
      </p:sp>
    </p:spTree>
    <p:extLst>
      <p:ext uri="{BB962C8B-B14F-4D97-AF65-F5344CB8AC3E}">
        <p14:creationId xmlns:p14="http://schemas.microsoft.com/office/powerpoint/2010/main" val="87056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„Ne beszéljünk az érzéseinkről, ha nem gondtalan és vidám a szívünk! Ne vessünk árnyékot mások életére! A hideg, borús vallás soha nem vonzza Krisztushoz az embereket. Sátán hálójába löki őket, amit az elkóborlók lába elé vetett.” —Ellen G. White:</a:t>
            </a:r>
            <a:r>
              <a:rPr lang="hu-HU" sz="1200" i="1" kern="1200" dirty="0" smtClean="0">
                <a:solidFill>
                  <a:schemeClr val="tx1"/>
                </a:solidFill>
                <a:effectLst/>
                <a:latin typeface="+mn-lt"/>
                <a:ea typeface="+mn-ea"/>
                <a:cs typeface="+mn-cs"/>
              </a:rPr>
              <a:t> A gyógyítás szolgálata </a:t>
            </a:r>
            <a:r>
              <a:rPr lang="hu-HU" sz="1200" kern="1200" dirty="0" smtClean="0">
                <a:solidFill>
                  <a:schemeClr val="tx1"/>
                </a:solidFill>
                <a:effectLst/>
                <a:latin typeface="+mn-lt"/>
                <a:ea typeface="+mn-ea"/>
                <a:cs typeface="+mn-cs"/>
              </a:rPr>
              <a:t>488. o.</a:t>
            </a:r>
          </a:p>
          <a:p>
            <a:r>
              <a:rPr lang="en-US"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Gondoljunk egy esetre, amikor valaki „csak” a szavaival nagyon lesújtott bennünket. Hogyan kerülhetjük el, hogy másokkal mi is ezt tegyük?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10</a:t>
            </a:fld>
            <a:endParaRPr lang="en-US"/>
          </a:p>
        </p:txBody>
      </p:sp>
    </p:spTree>
    <p:extLst>
      <p:ext uri="{BB962C8B-B14F-4D97-AF65-F5344CB8AC3E}">
        <p14:creationId xmlns:p14="http://schemas.microsoft.com/office/powerpoint/2010/main" val="29209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Az egészséges gondolkodásmód</a:t>
            </a:r>
          </a:p>
          <a:p>
            <a:endParaRPr lang="hu-HU" sz="1200"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„Továbbá, Atyámfiai, amik csak igazak, amik csak tisztességesek, amik csak igazságosak, amik csak tiszták, amik csak kedvesek, amik csak jó hírűek; ha van valami erény, és ha van valami dicséret, ezekről gondolkodjatok.“ (Filippi 4:8) </a:t>
            </a:r>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 Pál apostol szavainak lényege számunkra itt? Mi a kulcsa annak, hogy tanácsa szerint cselekedjünk?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11</a:t>
            </a:fld>
            <a:endParaRPr lang="en-US"/>
          </a:p>
        </p:txBody>
      </p:sp>
    </p:spTree>
    <p:extLst>
      <p:ext uri="{BB962C8B-B14F-4D97-AF65-F5344CB8AC3E}">
        <p14:creationId xmlns:p14="http://schemas.microsoft.com/office/powerpoint/2010/main" val="29406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számunkra elérhető egyik legnagyobb lelki áldás a Biblia igéinek megtanulása, felidézése és jelentésükön való elmélkedés. Ez a biztos módja a „tiszta gondolkodás” – ahogy Péter apostol nevezi - gyakorlásának (2Péter 3:1).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Sokan részesültek felbecsülhetetlen értékű áldásokban a bibliai igék kincseinek megtanulása által. Az aggodalom, kétely, félelem, csalódás, vagy kísértés pillanataival szembesülve felidézték Isten igéjét, amitől megkönnyebbülést és békességet nyertek a Szentlélek által.</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túl sok vetélytárs (TV, komputer, </a:t>
            </a:r>
            <a:r>
              <a:rPr lang="hu-HU" sz="1200" kern="1200" dirty="0" err="1" smtClean="0">
                <a:solidFill>
                  <a:schemeClr val="tx1"/>
                </a:solidFill>
                <a:effectLst/>
                <a:latin typeface="+mn-lt"/>
                <a:ea typeface="+mn-ea"/>
                <a:cs typeface="+mn-cs"/>
              </a:rPr>
              <a:t>iPhone</a:t>
            </a:r>
            <a:r>
              <a:rPr lang="hu-HU" sz="1200" kern="1200" dirty="0" smtClean="0">
                <a:solidFill>
                  <a:schemeClr val="tx1"/>
                </a:solidFill>
                <a:effectLst/>
                <a:latin typeface="+mn-lt"/>
                <a:ea typeface="+mn-ea"/>
                <a:cs typeface="+mn-cs"/>
              </a:rPr>
              <a:t>, stb.) miatt a hívők mai generációja számára nagy a kísértés, hogy elhanyagolják a Bibliát. Ezért el kell határoznunk, hogy minden nap olvassuk, megéljük és visszatükrözzük az igét. Isten igéje az egyetlen erődítményünk a világból ránk zúduló lelki, szellemi támadások okozta zaklatottság ellen.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12</a:t>
            </a:fld>
            <a:endParaRPr lang="en-US"/>
          </a:p>
        </p:txBody>
      </p:sp>
    </p:spTree>
    <p:extLst>
      <p:ext uri="{BB962C8B-B14F-4D97-AF65-F5344CB8AC3E}">
        <p14:creationId xmlns:p14="http://schemas.microsoft.com/office/powerpoint/2010/main" val="315364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Olvassuk el a Filippi 4:8. igeverset! Készítsünk listát a minket érő dolgokról! Mi az, ami tiszta, igaz, szeretetreméltó, és így tovább. Mi szerepel a listán? Mi a közös ezekben a dolgokban?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imádkozás is egy mód, amivel távol tarthatjuk lelkünket a bajoktól.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Kicsi az esélye az önző gondolatoknak, vagy helytelen vágyak megjelenésének, miközben Istennel beszélgetünk. Az imádkozás szokásának elsajátítása biztos védelmet nyújt a bűnös gondolatok, következésképpen a bűnös cselekedetek megjelenése ellen.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Biblia egyértelműen fogalmaz: </a:t>
            </a:r>
            <a:r>
              <a:rPr lang="hu-HU" sz="1200" b="1" kern="1200" dirty="0" smtClean="0">
                <a:solidFill>
                  <a:schemeClr val="tx1"/>
                </a:solidFill>
                <a:effectLst/>
                <a:latin typeface="+mn-lt"/>
                <a:ea typeface="+mn-ea"/>
                <a:cs typeface="+mn-cs"/>
              </a:rPr>
              <a:t>Isten azért törődik gondolatainkkal, mert azok befolyásolják szavainkat, tetteinket és egész jólétünket.</a:t>
            </a:r>
            <a:r>
              <a:rPr lang="hu-HU" sz="1200" kern="1200" dirty="0" smtClean="0">
                <a:solidFill>
                  <a:schemeClr val="tx1"/>
                </a:solidFill>
                <a:effectLst/>
                <a:latin typeface="+mn-lt"/>
                <a:ea typeface="+mn-ea"/>
                <a:cs typeface="+mn-cs"/>
              </a:rPr>
              <a:t> Isten azért kívánja helyes gondolkodásunkat, mert a jó gondolatok, az „egészséges gondolkodásmód” testileg-lelkileg jót tesz nekünk.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jó hír az, hogy a Biblia tanulmányozása, az imádkozás és a Szentlélek befolyására hallgató döntéseink által olyan állapotban tarthatjuk szívünket és lelkünket, amivel magunkat és másokat is felemelhetünk.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13</a:t>
            </a:fld>
            <a:endParaRPr lang="en-US"/>
          </a:p>
        </p:txBody>
      </p:sp>
    </p:spTree>
    <p:extLst>
      <p:ext uri="{BB962C8B-B14F-4D97-AF65-F5344CB8AC3E}">
        <p14:creationId xmlns:p14="http://schemas.microsoft.com/office/powerpoint/2010/main" val="110368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A szívünk gondolatai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Olvassuk el: 1 </a:t>
            </a:r>
            <a:r>
              <a:rPr lang="hu-HU" sz="1200" b="1" kern="1200" dirty="0" err="1" smtClean="0">
                <a:solidFill>
                  <a:schemeClr val="tx1"/>
                </a:solidFill>
                <a:effectLst/>
                <a:latin typeface="+mn-lt"/>
                <a:ea typeface="+mn-ea"/>
                <a:cs typeface="+mn-cs"/>
              </a:rPr>
              <a:t>Kir</a:t>
            </a:r>
            <a:r>
              <a:rPr lang="hu-HU" sz="1200" b="1" kern="1200" dirty="0" smtClean="0">
                <a:solidFill>
                  <a:schemeClr val="tx1"/>
                </a:solidFill>
                <a:effectLst/>
                <a:latin typeface="+mn-lt"/>
                <a:ea typeface="+mn-ea"/>
                <a:cs typeface="+mn-cs"/>
              </a:rPr>
              <a:t> 8:39; Zsolt 19:1; </a:t>
            </a:r>
            <a:r>
              <a:rPr lang="hu-HU" sz="1200" b="1" kern="1200" dirty="0" err="1" smtClean="0">
                <a:solidFill>
                  <a:schemeClr val="tx1"/>
                </a:solidFill>
                <a:effectLst/>
                <a:latin typeface="+mn-lt"/>
                <a:ea typeface="+mn-ea"/>
                <a:cs typeface="+mn-cs"/>
              </a:rPr>
              <a:t>1</a:t>
            </a:r>
            <a:r>
              <a:rPr lang="hu-HU" sz="1200" b="1"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Krón</a:t>
            </a:r>
            <a:r>
              <a:rPr lang="hu-HU" sz="1200" b="1" kern="1200" dirty="0" smtClean="0">
                <a:solidFill>
                  <a:schemeClr val="tx1"/>
                </a:solidFill>
                <a:effectLst/>
                <a:latin typeface="+mn-lt"/>
                <a:ea typeface="+mn-ea"/>
                <a:cs typeface="+mn-cs"/>
              </a:rPr>
              <a:t> 28:9; és 1 Samuel 16:7!  </a:t>
            </a: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Milyen kritikus pontot érintenek ezek az igék? Még fontosabb, hogyan érint bennünket és gondolkodásunkat ez az igazság? Idegesek leszünk és félelemmel tölt el, vagy reménységet ad nekünk? Vagy talán mindkettő? Elemezzük válaszunk okát!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14</a:t>
            </a:fld>
            <a:endParaRPr lang="en-US"/>
          </a:p>
        </p:txBody>
      </p:sp>
    </p:spTree>
    <p:extLst>
      <p:ext uri="{BB962C8B-B14F-4D97-AF65-F5344CB8AC3E}">
        <p14:creationId xmlns:p14="http://schemas.microsoft.com/office/powerpoint/2010/main" val="4092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„Mert egyedül csak te ismered minden embernek szívét.” (1 </a:t>
            </a:r>
            <a:r>
              <a:rPr lang="hu-HU" sz="1200" kern="1200" dirty="0" err="1" smtClean="0">
                <a:solidFill>
                  <a:schemeClr val="tx1"/>
                </a:solidFill>
                <a:effectLst/>
                <a:latin typeface="+mn-lt"/>
                <a:ea typeface="+mn-ea"/>
                <a:cs typeface="+mn-cs"/>
              </a:rPr>
              <a:t>Kir</a:t>
            </a:r>
            <a:r>
              <a:rPr lang="hu-HU" sz="1200" kern="1200" dirty="0" smtClean="0">
                <a:solidFill>
                  <a:schemeClr val="tx1"/>
                </a:solidFill>
                <a:effectLst/>
                <a:latin typeface="+mn-lt"/>
                <a:ea typeface="+mn-ea"/>
                <a:cs typeface="+mn-cs"/>
              </a:rPr>
              <a:t> 8:39).</a:t>
            </a:r>
            <a:r>
              <a:rPr lang="hu-HU" sz="1200" i="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 </a:t>
            </a:r>
            <a:r>
              <a:rPr lang="hu-HU" sz="1200" i="1" kern="1200" dirty="0" smtClean="0">
                <a:solidFill>
                  <a:schemeClr val="tx1"/>
                </a:solidFill>
                <a:effectLst/>
                <a:latin typeface="+mn-lt"/>
                <a:ea typeface="+mn-ea"/>
                <a:cs typeface="+mn-cs"/>
              </a:rPr>
              <a:t>szív </a:t>
            </a:r>
            <a:r>
              <a:rPr lang="hu-HU" sz="1200" kern="1200" dirty="0" smtClean="0">
                <a:solidFill>
                  <a:schemeClr val="tx1"/>
                </a:solidFill>
                <a:effectLst/>
                <a:latin typeface="+mn-lt"/>
                <a:ea typeface="+mn-ea"/>
                <a:cs typeface="+mn-cs"/>
              </a:rPr>
              <a:t>szó a Bibliában gyakran a gondolatok és érzelmek lakhelyét jelöli (lásd </a:t>
            </a:r>
            <a:r>
              <a:rPr lang="hu-HU" sz="1200" kern="1200" dirty="0" err="1" smtClean="0">
                <a:solidFill>
                  <a:schemeClr val="tx1"/>
                </a:solidFill>
                <a:effectLst/>
                <a:latin typeface="+mn-lt"/>
                <a:ea typeface="+mn-ea"/>
                <a:cs typeface="+mn-cs"/>
              </a:rPr>
              <a:t>Mt</a:t>
            </a:r>
            <a:r>
              <a:rPr lang="hu-HU" sz="1200" kern="1200" dirty="0" smtClean="0">
                <a:solidFill>
                  <a:schemeClr val="tx1"/>
                </a:solidFill>
                <a:effectLst/>
                <a:latin typeface="+mn-lt"/>
                <a:ea typeface="+mn-ea"/>
                <a:cs typeface="+mn-cs"/>
              </a:rPr>
              <a:t> 9:4).</a:t>
            </a:r>
            <a:r>
              <a:rPr lang="hu-HU" sz="1200" i="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Egyedül Isten férhet hozzá közvetlenül lelki életünkhöz, valódi indítékainkhoz és titkos vágyainkhoz. Semmit, még egy röpke gondolatot sem rejthetünk el Teremtőnk elől.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mi javunkat szolgálja, hogy Isten ismeri a szívünket. Isten akkor is ismeri szükségleteinket, amikor túl bátortalanok vagyunk a mélységes imádkozáshoz.  Az emberek csak a külső megjelenést és viselkedést láthatják, és abból próbálják kikövetkeztetni a másik gondolatait. Isten azonban úgy ismeri gondolatainkat, ahogyan más soha nem lesz képes.</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Hasonlóképpen Sátán és angyalai is csak megfigyelhetnek, meghallgathatnak, és abból következtethetnek rá, mi folyik legbelül. </a:t>
            </a:r>
            <a:endParaRPr lang="hu-HU" noProof="0" dirty="0"/>
          </a:p>
        </p:txBody>
      </p:sp>
      <p:sp>
        <p:nvSpPr>
          <p:cNvPr id="4" name="Slide Number Placeholder 3"/>
          <p:cNvSpPr>
            <a:spLocks noGrp="1"/>
          </p:cNvSpPr>
          <p:nvPr>
            <p:ph type="sldNum" sz="quarter" idx="5"/>
          </p:nvPr>
        </p:nvSpPr>
        <p:spPr/>
        <p:txBody>
          <a:bodyPr/>
          <a:lstStyle/>
          <a:p>
            <a:fld id="{09AEFD58-210A-F34C-9AAD-9E972C16A0DE}" type="slidenum">
              <a:rPr lang="en-US" smtClean="0"/>
              <a:t>15</a:t>
            </a:fld>
            <a:endParaRPr lang="en-US"/>
          </a:p>
        </p:txBody>
      </p:sp>
    </p:spTree>
    <p:extLst>
      <p:ext uri="{BB962C8B-B14F-4D97-AF65-F5344CB8AC3E}">
        <p14:creationId xmlns:p14="http://schemas.microsoft.com/office/powerpoint/2010/main" val="103127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„Sátán nem tud a gondolatainkban olvasni, de láthatja tetteinket, hallhatja szavainkat, és az emberi család régóta tartó megfigyeléséből szerzett ismeretei alapján jellemünk gyenge pontjaihoz igazíthatja kísértéseit.” —Ellen G. White:</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Review</a:t>
            </a:r>
            <a:r>
              <a:rPr lang="hu-HU" sz="1200" i="1" kern="1200" dirty="0" smtClean="0">
                <a:solidFill>
                  <a:schemeClr val="tx1"/>
                </a:solidFill>
                <a:effectLst/>
                <a:latin typeface="+mn-lt"/>
                <a:ea typeface="+mn-ea"/>
                <a:cs typeface="+mn-cs"/>
              </a:rPr>
              <a:t> and </a:t>
            </a:r>
            <a:r>
              <a:rPr lang="hu-HU" sz="1200" i="1" kern="1200" dirty="0" err="1" smtClean="0">
                <a:solidFill>
                  <a:schemeClr val="tx1"/>
                </a:solidFill>
                <a:effectLst/>
                <a:latin typeface="+mn-lt"/>
                <a:ea typeface="+mn-ea"/>
                <a:cs typeface="+mn-cs"/>
              </a:rPr>
              <a:t>Herald</a:t>
            </a:r>
            <a:r>
              <a:rPr lang="hu-HU" sz="1200" i="1"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1891. Május 19.</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Álljunk meg egy pillanatra, és küldjünk halk imát Istenhez mielőtt bármilyen döntést hoznánk napi munkánk során, akár magánéletünkben! Örüljünk a közvetlen párbeszédnek, kizárólag Istennel! Senki más, a világegyetemben nem vehet </a:t>
            </a:r>
            <a:r>
              <a:rPr lang="hu-HU" sz="1200" kern="1200" dirty="0" smtClean="0">
                <a:solidFill>
                  <a:schemeClr val="tx1"/>
                </a:solidFill>
                <a:effectLst/>
                <a:latin typeface="+mn-lt"/>
                <a:ea typeface="+mn-ea"/>
                <a:cs typeface="+mn-cs"/>
              </a:rPr>
              <a:t>részt </a:t>
            </a:r>
            <a:r>
              <a:rPr lang="hu-HU" sz="1200" kern="1200" dirty="0" smtClean="0">
                <a:solidFill>
                  <a:schemeClr val="tx1"/>
                </a:solidFill>
                <a:effectLst/>
                <a:latin typeface="+mn-lt"/>
                <a:ea typeface="+mn-ea"/>
                <a:cs typeface="+mn-cs"/>
              </a:rPr>
              <a:t>ebben a beszélgetésben. Nagy biztonságot és védelmet jelent a kísértésekben és lelki áldásokkal jár, ha beengedjük Krisztust a gondolkodásunkba. Ez a folyamat minden kétséget kizáróan segíteni fog az Úrral való szorosabb, folyamatos kapcsolat építésében.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16</a:t>
            </a:fld>
            <a:endParaRPr lang="en-US"/>
          </a:p>
        </p:txBody>
      </p:sp>
    </p:spTree>
    <p:extLst>
      <p:ext uri="{BB962C8B-B14F-4D97-AF65-F5344CB8AC3E}">
        <p14:creationId xmlns:p14="http://schemas.microsoft.com/office/powerpoint/2010/main" val="376231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Hogyan segít az előbbi gondolatsor jobban megértenünk a Biblia figyelmeztetését, hogy ne ítélkezzünk mások felett? Hányszor ítélték meg tévesen indítékaidat, azok, akik nem ismerik a szívedet? Miért fontos akkor, hogy mi se ítéljünk meg másokat?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17</a:t>
            </a:fld>
            <a:endParaRPr lang="en-US"/>
          </a:p>
        </p:txBody>
      </p:sp>
    </p:spTree>
    <p:extLst>
      <p:ext uri="{BB962C8B-B14F-4D97-AF65-F5344CB8AC3E}">
        <p14:creationId xmlns:p14="http://schemas.microsoft.com/office/powerpoint/2010/main" val="251741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Krisztus békessége a szívünkben</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Olvassuk el: </a:t>
            </a:r>
            <a:r>
              <a:rPr lang="hu-HU" sz="1200" b="1" kern="1200" dirty="0" err="1" smtClean="0">
                <a:solidFill>
                  <a:schemeClr val="tx1"/>
                </a:solidFill>
                <a:effectLst/>
                <a:latin typeface="+mn-lt"/>
                <a:ea typeface="+mn-ea"/>
                <a:cs typeface="+mn-cs"/>
              </a:rPr>
              <a:t>Kolossé</a:t>
            </a:r>
            <a:r>
              <a:rPr lang="hu-HU" sz="1200" b="1" kern="1200" dirty="0" smtClean="0">
                <a:solidFill>
                  <a:schemeClr val="tx1"/>
                </a:solidFill>
                <a:effectLst/>
                <a:latin typeface="+mn-lt"/>
                <a:ea typeface="+mn-ea"/>
                <a:cs typeface="+mn-cs"/>
              </a:rPr>
              <a:t> 3:1–17. Milyen konkrét cselekedetekre szólít fel bennünket az ige, hogy olyan életet élhessünk Krisztusban, amilyent megígért nekünk?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Ez az igeszakasz az erkölcsös és erkölcstelen viselkedés gyökereihez, a szívhez és a lélekhez vezet bennünket. Rámutat az Egyetlenre, Jézus Krisztusra is, aki a jót munkálhatja bennünk a gondolataink irányításával: </a:t>
            </a:r>
            <a:r>
              <a:rPr lang="hu-HU" sz="1200" i="1" kern="1200" dirty="0" smtClean="0">
                <a:solidFill>
                  <a:schemeClr val="tx1"/>
                </a:solidFill>
                <a:effectLst/>
                <a:latin typeface="+mn-lt"/>
                <a:ea typeface="+mn-ea"/>
                <a:cs typeface="+mn-cs"/>
              </a:rPr>
              <a:t>„Mindezeknek fölébe pedig öltözzétek föl a szeretetet, mint amely a tökéletességnek kötele. És az Istennek békessége uralkodjék a ti szívetekben, A Krisztusnak beszéde lakozzék ti bennetek gazdagon, minden bölcsességben; tanítván és intvén egymást zsoltárokkal, dicséretekkel, lelki énekekkel, hálával zengedezvén a ti szívetekben az Úrnak.“ (</a:t>
            </a:r>
            <a:r>
              <a:rPr lang="hu-HU" sz="1200" i="1" kern="1200" dirty="0" err="1" smtClean="0">
                <a:solidFill>
                  <a:schemeClr val="tx1"/>
                </a:solidFill>
                <a:effectLst/>
                <a:latin typeface="+mn-lt"/>
                <a:ea typeface="+mn-ea"/>
                <a:cs typeface="+mn-cs"/>
              </a:rPr>
              <a:t>Kolossé</a:t>
            </a:r>
            <a:r>
              <a:rPr lang="hu-HU" sz="1200" i="1" kern="1200" dirty="0" smtClean="0">
                <a:solidFill>
                  <a:schemeClr val="tx1"/>
                </a:solidFill>
                <a:effectLst/>
                <a:latin typeface="+mn-lt"/>
                <a:ea typeface="+mn-ea"/>
                <a:cs typeface="+mn-cs"/>
              </a:rPr>
              <a:t> 3:14-16)</a:t>
            </a:r>
            <a:r>
              <a:rPr lang="hu-HU" sz="1200" kern="1200" dirty="0" smtClean="0">
                <a:solidFill>
                  <a:schemeClr val="tx1"/>
                </a:solidFill>
                <a:effectLst/>
                <a:latin typeface="+mn-lt"/>
                <a:ea typeface="+mn-ea"/>
                <a:cs typeface="+mn-cs"/>
              </a:rPr>
              <a:t>. Figyeljük meg az olyan kifejezéseket, mint: „öltözzétek föl a szeretetet”, „a Krisztusnak beszéde”, és „az Istennek békessége uralkodjék a ti szívetekben”.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Azt jelzik, hogy a bűntől való tartózkodás és az erény megszerzése nem rögtönzés, hanem döntés és felkészülés kérdése. A bűn csakis a fentiekkel győzhető le. Krisztus az erény és a jóság forrása. Egyedül Krisztus adhatja meg lelkünk békességét, ha megengedjük neki.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18</a:t>
            </a:fld>
            <a:endParaRPr lang="en-US"/>
          </a:p>
        </p:txBody>
      </p:sp>
    </p:spTree>
    <p:extLst>
      <p:ext uri="{BB962C8B-B14F-4D97-AF65-F5344CB8AC3E}">
        <p14:creationId xmlns:p14="http://schemas.microsoft.com/office/powerpoint/2010/main" val="121646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Elménket, tehát, mint lényünk irányító központját, Jézus oltalma alá kell helyeznünk. Az jellemfejlődésünk központja, tehát nem szolgáltathatjuk ki a körülmények játékának. A korrupt környezet és a bűnös hajlamok mind a gondolkodás tisztasága ellen dolgoznak.  Az Úr azonban nem hagy magunkra bennünket. Segítséget és védelmet nyújt mindenkinek, aki akarja.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„Ha Isten mellett maradunk, isteni szeretet és hatalom fogja irányítani gondolatainkat. Tehát a Krisztus ajkáról származó szavak szerint kell élnünk.” —Ellen G. White: </a:t>
            </a:r>
            <a:r>
              <a:rPr lang="hu-HU" sz="1200" i="1" kern="1200" dirty="0" smtClean="0">
                <a:solidFill>
                  <a:schemeClr val="tx1"/>
                </a:solidFill>
                <a:effectLst/>
                <a:latin typeface="+mn-lt"/>
                <a:ea typeface="+mn-ea"/>
                <a:cs typeface="+mn-cs"/>
              </a:rPr>
              <a:t>Értelem, jellem és személyiség </a:t>
            </a:r>
            <a:r>
              <a:rPr lang="hu-HU" sz="1200" kern="1200" dirty="0" smtClean="0">
                <a:solidFill>
                  <a:schemeClr val="tx1"/>
                </a:solidFill>
                <a:effectLst/>
                <a:latin typeface="+mn-lt"/>
                <a:ea typeface="+mn-ea"/>
                <a:cs typeface="+mn-cs"/>
              </a:rPr>
              <a:t>2. kötet 669.o.</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lélektani hadviselés közepette kísértést érezhet az ember, és nagyon nehéz lehet eloszlatni bizonyos negatív gondolatokat. Ezekben a pillanatokban elterelhetjük a figyelmünket, ha helyet változtatunk, mással kezdünk el foglalkozni, vagy jó társaságot keresünk. Így már képesek leszünk imádkozni és annak helyességéről megbizonyosodva, jó döntést hozni.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19</a:t>
            </a:fld>
            <a:endParaRPr lang="en-US"/>
          </a:p>
        </p:txBody>
      </p:sp>
    </p:spTree>
    <p:extLst>
      <p:ext uri="{BB962C8B-B14F-4D97-AF65-F5344CB8AC3E}">
        <p14:creationId xmlns:p14="http://schemas.microsoft.com/office/powerpoint/2010/main" val="2440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i="1" kern="1200" dirty="0" smtClean="0">
                <a:solidFill>
                  <a:schemeClr val="tx1"/>
                </a:solidFill>
                <a:effectLst/>
                <a:latin typeface="+mn-lt"/>
                <a:ea typeface="+mn-ea"/>
                <a:cs typeface="+mn-cs"/>
              </a:rPr>
              <a:t>A tanulmányhoz olvassuk el a következő igeverseket: </a:t>
            </a:r>
            <a:r>
              <a:rPr lang="hu-HU" sz="1200" b="1" i="1" kern="1200" dirty="0" err="1" smtClean="0">
                <a:solidFill>
                  <a:schemeClr val="tx1"/>
                </a:solidFill>
                <a:effectLst/>
                <a:latin typeface="+mn-lt"/>
                <a:ea typeface="+mn-ea"/>
                <a:cs typeface="+mn-cs"/>
              </a:rPr>
              <a:t>Mk</a:t>
            </a:r>
            <a:r>
              <a:rPr lang="hu-HU" sz="1200" b="1" i="1" kern="1200" dirty="0" smtClean="0">
                <a:solidFill>
                  <a:schemeClr val="tx1"/>
                </a:solidFill>
                <a:effectLst/>
                <a:latin typeface="+mn-lt"/>
                <a:ea typeface="+mn-ea"/>
                <a:cs typeface="+mn-cs"/>
              </a:rPr>
              <a:t> 7:21–23; Lk 6:45; ApCsel 14:2, 15:24; </a:t>
            </a:r>
            <a:r>
              <a:rPr lang="hu-HU" sz="1200" b="1" i="1" kern="1200" dirty="0" err="1" smtClean="0">
                <a:solidFill>
                  <a:schemeClr val="tx1"/>
                </a:solidFill>
                <a:effectLst/>
                <a:latin typeface="+mn-lt"/>
                <a:ea typeface="+mn-ea"/>
                <a:cs typeface="+mn-cs"/>
              </a:rPr>
              <a:t>Gal</a:t>
            </a:r>
            <a:r>
              <a:rPr lang="hu-HU" sz="1200" b="1" i="1" kern="1200" dirty="0" smtClean="0">
                <a:solidFill>
                  <a:schemeClr val="tx1"/>
                </a:solidFill>
                <a:effectLst/>
                <a:latin typeface="+mn-lt"/>
                <a:ea typeface="+mn-ea"/>
                <a:cs typeface="+mn-cs"/>
              </a:rPr>
              <a:t> 3:1; Zsolt 19:14; </a:t>
            </a:r>
            <a:r>
              <a:rPr lang="hu-HU" sz="1200" b="1" i="1" kern="1200" dirty="0" err="1" smtClean="0">
                <a:solidFill>
                  <a:schemeClr val="tx1"/>
                </a:solidFill>
                <a:effectLst/>
                <a:latin typeface="+mn-lt"/>
                <a:ea typeface="+mn-ea"/>
                <a:cs typeface="+mn-cs"/>
              </a:rPr>
              <a:t>Kol</a:t>
            </a:r>
            <a:r>
              <a:rPr lang="hu-HU" sz="1200" b="1" i="1" kern="1200" dirty="0" smtClean="0">
                <a:solidFill>
                  <a:schemeClr val="tx1"/>
                </a:solidFill>
                <a:effectLst/>
                <a:latin typeface="+mn-lt"/>
                <a:ea typeface="+mn-ea"/>
                <a:cs typeface="+mn-cs"/>
              </a:rPr>
              <a:t> 3:1–17.</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Nyitó igevers: </a:t>
            </a:r>
          </a:p>
          <a:p>
            <a:r>
              <a:rPr lang="hu-HU" sz="1200" b="1" kern="1200" dirty="0" smtClean="0">
                <a:solidFill>
                  <a:schemeClr val="tx1"/>
                </a:solidFill>
                <a:effectLst/>
                <a:latin typeface="+mn-lt"/>
                <a:ea typeface="+mn-ea"/>
                <a:cs typeface="+mn-cs"/>
              </a:rPr>
              <a:t>„</a:t>
            </a:r>
            <a:r>
              <a:rPr lang="hu-HU" sz="1200" b="1" i="1" kern="1200" dirty="0" smtClean="0">
                <a:solidFill>
                  <a:schemeClr val="tx1"/>
                </a:solidFill>
                <a:effectLst/>
                <a:latin typeface="+mn-lt"/>
                <a:ea typeface="+mn-ea"/>
                <a:cs typeface="+mn-cs"/>
              </a:rPr>
              <a:t>Továbbá, Atyámfiai, amik csak igazak, amik csak tisztességesek, amik csak igazságosak, amik csak tiszták, amik csak kedvesek, amik csak jó hírűek; ha van valami erény, és ha van valami dicséret, ezekről gondolkodjatok.” </a:t>
            </a:r>
            <a:r>
              <a:rPr lang="hu-HU" sz="1200" kern="1200" dirty="0" smtClean="0">
                <a:solidFill>
                  <a:schemeClr val="tx1"/>
                </a:solidFill>
                <a:effectLst/>
                <a:latin typeface="+mn-lt"/>
                <a:ea typeface="+mn-ea"/>
                <a:cs typeface="+mn-cs"/>
              </a:rPr>
              <a:t>(Filippi 4:8)</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2</a:t>
            </a:fld>
            <a:endParaRPr lang="en-US"/>
          </a:p>
        </p:txBody>
      </p:sp>
    </p:spTree>
    <p:extLst>
      <p:ext uri="{BB962C8B-B14F-4D97-AF65-F5344CB8AC3E}">
        <p14:creationId xmlns:p14="http://schemas.microsoft.com/office/powerpoint/2010/main" val="409743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 gondolkodás rendkívül titokzatos emberi folyamat. Valójában még nem is tudjuk pontosan, hogy mi ez, és hogyan működik. Legtöbbször azonban mi magunk döntünk arról, hogy tudatunk legbelső kamráiban mire gondolunk. Egy gondolat azonnal megváltoztatható. Egyszerűen csak el kell döntenünk, hogy változtatunk rajta. (Egyes mentális betegségek befolyásolhatják ezt a döntési képességet, ezért, ha elérhető, igen hasznos lehet a szakmai segítség.)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Vajon mi a helyzet a mi gondolatainkkal? Mit teszünk legközelebb, ha rossz gondolataink támadnak? </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20</a:t>
            </a:fld>
            <a:endParaRPr lang="en-US"/>
          </a:p>
        </p:txBody>
      </p:sp>
    </p:spTree>
    <p:extLst>
      <p:ext uri="{BB962C8B-B14F-4D97-AF65-F5344CB8AC3E}">
        <p14:creationId xmlns:p14="http://schemas.microsoft.com/office/powerpoint/2010/main" val="364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Befejezés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helyes gondolkodás hatalma értékesebb az aranyba foglalt zafírnál. Nagy figyelmet kell fordítanunk gondolataink megfelelő irányítására. . . .Minden tisztátalan gondolat beszennyezi a lelket, gyengíti az erkölcsi érzéket és hajlamosít a Szentlélek befolyásának figyelmen kívül hagyására. Elhomályosítja a lelki látást, hogy az emberek ne figyelhessenek Istenre. Az Úr meg tud bocsájtani, és meg is bocsájt a bűnbánó bűnösnek, de a lélek károsodik. A beszéd és a gondolatok minden tisztátalanságát kerülnie kell annak, aki tisztán szeretné látni a lelki igazságokat. . . . Minden eszközt fel kell használnunk, amit Isten a gondolataink uralására és őrzésére a rendelkezésünkre bocsájtott. Értelmünket Krisztus jellemével kell összhangba hoznunk. Az Ő igazsága testileg-lelkileg megszentel bennünket és képessé tesz rá, hogy a kísértésekben megálljunk.”—Ellen G. White: </a:t>
            </a:r>
            <a:r>
              <a:rPr lang="hu-HU" sz="1200" i="1" kern="1200" dirty="0" smtClean="0">
                <a:solidFill>
                  <a:schemeClr val="tx1"/>
                </a:solidFill>
                <a:effectLst/>
                <a:latin typeface="+mn-lt"/>
                <a:ea typeface="+mn-ea"/>
                <a:cs typeface="+mn-cs"/>
              </a:rPr>
              <a:t>Az idők jelei </a:t>
            </a:r>
            <a:r>
              <a:rPr lang="hu-HU" sz="1200" kern="1200" dirty="0" smtClean="0">
                <a:solidFill>
                  <a:schemeClr val="tx1"/>
                </a:solidFill>
                <a:effectLst/>
                <a:latin typeface="+mn-lt"/>
                <a:ea typeface="+mn-ea"/>
                <a:cs typeface="+mn-cs"/>
              </a:rPr>
              <a:t>1905. Augusztus 23.</a:t>
            </a:r>
          </a:p>
          <a:p>
            <a:r>
              <a:rPr lang="hu-HU" sz="1200" b="1"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21</a:t>
            </a:fld>
            <a:endParaRPr lang="en-US"/>
          </a:p>
        </p:txBody>
      </p:sp>
    </p:spTree>
    <p:extLst>
      <p:ext uri="{BB962C8B-B14F-4D97-AF65-F5344CB8AC3E}">
        <p14:creationId xmlns:p14="http://schemas.microsoft.com/office/powerpoint/2010/main" val="143980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Megbeszélendő kérdések: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Mit jelent az, hogy „foglyul ejtvén minden gondolatot, hogy engedelmeskedjék a Krisztusnak.”?</a:t>
            </a:r>
            <a:r>
              <a:rPr lang="hu-HU" sz="1200" kern="1200" dirty="0" smtClean="0">
                <a:solidFill>
                  <a:schemeClr val="tx1"/>
                </a:solidFill>
                <a:effectLst/>
                <a:latin typeface="+mn-lt"/>
                <a:ea typeface="+mn-ea"/>
                <a:cs typeface="+mn-cs"/>
              </a:rPr>
              <a:t> (2Kor 10:5.)</a:t>
            </a:r>
            <a:r>
              <a:rPr lang="hu-HU" sz="1200" i="1"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Hogyan tanulhatjuk meg ezt tenni?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lvl="0"/>
            <a:r>
              <a:rPr lang="hu-HU" sz="1200" b="1" kern="1200" dirty="0" smtClean="0">
                <a:solidFill>
                  <a:schemeClr val="tx1"/>
                </a:solidFill>
                <a:effectLst/>
                <a:latin typeface="+mn-lt"/>
                <a:ea typeface="+mn-ea"/>
                <a:cs typeface="+mn-cs"/>
              </a:rPr>
              <a:t>Hogyan hat az internet, a TV műsorok, a szórakoztató irodalom, a reklámok, hirdetések, stb. a lelkünkre? Gondolkodásunk és tetteink mekkora hányadát befolyásolják ezek az információk? Miért csapjuk be magunkat, ha azt hisszük, nem befolyásolja gondolkodásunkat az, amit olvasunk vagy nézünk?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b="1" kern="1200" dirty="0" smtClean="0">
                <a:solidFill>
                  <a:schemeClr val="tx1"/>
                </a:solidFill>
                <a:effectLst/>
                <a:latin typeface="+mn-lt"/>
                <a:ea typeface="+mn-ea"/>
                <a:cs typeface="+mn-cs"/>
              </a:rPr>
              <a:t>Hogyan árulkodnak tetteink, akár akaratlanul is a fejünkben rejlő gondolatokról? Hogyan mutatja meg a testbeszéd, hogy mi zajlik legbelül?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lvl="0"/>
            <a:r>
              <a:rPr lang="hu-HU" sz="1200" b="1" kern="1200" dirty="0" smtClean="0">
                <a:solidFill>
                  <a:schemeClr val="tx1"/>
                </a:solidFill>
                <a:effectLst/>
                <a:latin typeface="+mn-lt"/>
                <a:ea typeface="+mn-ea"/>
                <a:cs typeface="+mn-cs"/>
              </a:rPr>
              <a:t>Milyen tanácsot adhatnánk annak, aki túl hevesen reagáló természetével küzd? Milyen ígéreteket tudunk mutatni neki a Bibliából? Miért nagyon fontos rámutatni neki a megbocsájtásra és a Jézus érdeméért való elfogadásra?  Hogyan tarthatnánk vissza attól, hogy teljes kétségbeesésében feladja, mert azt hiszi, hogy mivel nem nyerte el a győzelmet, amit akart, Istennel való kapcsolata valahogy nem megfelelő? Miként segíthetnénk neki megtanulni, hogy soha ne mondjon le a megbocsájtás ígéretéről, bármennyire értéktelennek is érzi magát?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lvl="0"/>
            <a:r>
              <a:rPr lang="hu-HU" sz="1200" b="1" kern="1200" dirty="0" smtClean="0">
                <a:solidFill>
                  <a:schemeClr val="tx1"/>
                </a:solidFill>
                <a:effectLst/>
                <a:latin typeface="+mn-lt"/>
                <a:ea typeface="+mn-ea"/>
                <a:cs typeface="+mn-cs"/>
              </a:rPr>
              <a:t>Mennyire bánunk óvatosan szavainkkal, amelyek egyszerűen tükrözik gondolatainkat? Mennyire lehetünk biztosak benne, hogy szavaink mindig a jóért és nem a rosszért munkálkodnak?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22</a:t>
            </a:fld>
            <a:endParaRPr lang="en-US"/>
          </a:p>
        </p:txBody>
      </p:sp>
    </p:spTree>
    <p:extLst>
      <p:ext uri="{BB962C8B-B14F-4D97-AF65-F5344CB8AC3E}">
        <p14:creationId xmlns:p14="http://schemas.microsoft.com/office/powerpoint/2010/main" val="22696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hu-HU" sz="1200" dirty="0" smtClean="0">
                <a:effectLst/>
                <a:latin typeface="Calibri" panose="020F0502020204030204" pitchFamily="34" charset="0"/>
                <a:ea typeface="Times New Roman" panose="02020603050405020304" pitchFamily="18" charset="0"/>
              </a:rPr>
              <a:t>Napjainkban a mentálhigiénés beavatkozások egyik legelterjedtebb formája a kognitív viselkedésterápia (cognitive behavior therapy =CBT), melynek alapja az a felismerés, hogy a legtöbb pszichológiai gondon segíthet a diszfunkcionális hozzáállás, gondolatok és viselkedés felismerése és megváltoztatása. A depressziós emberek hajlamosak negatívan értelmezni a tényeket, a szorongók aggodalommal tekintenek a jövőre, az alacsony önbizalommal rendelkezők pedig túlértékelik mások teljesítményét, míg a magukét lebecsülik. A kognitív viselkedésterápia (CBT) ezért az egészségtelen gondolkodási szokások felismerésére és megváltoztatására tanítja az embereket és olyan jobb alternatívák elsajátítására, amelyek elősegítik a kívánatos viselkedést és kiküszöbölik a nem megfelelőt.</a:t>
            </a:r>
          </a:p>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hu-HU" sz="1200" dirty="0" smtClean="0">
                <a:effectLst/>
                <a:latin typeface="Calibri" panose="020F0502020204030204" pitchFamily="34" charset="0"/>
                <a:ea typeface="Times New Roman" panose="02020603050405020304" pitchFamily="18" charset="0"/>
              </a:rPr>
              <a:t> </a:t>
            </a:r>
            <a:endParaRPr lang="hu-HU" sz="1200" dirty="0" smtClean="0">
              <a:effectLst/>
              <a:latin typeface="Times New Roman" panose="02020603050405020304" pitchFamily="18" charset="0"/>
              <a:ea typeface="Times New Roman" panose="02020603050405020304" pitchFamily="18" charset="0"/>
            </a:endParaRPr>
          </a:p>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hu-HU" sz="1200" dirty="0" smtClean="0">
                <a:effectLst/>
                <a:latin typeface="Calibri" panose="020F0502020204030204" pitchFamily="34" charset="0"/>
                <a:ea typeface="Times New Roman" panose="02020603050405020304" pitchFamily="18" charset="0"/>
              </a:rPr>
              <a:t>A Biblia is tanít bennünket a gondolatok és a viselkedés kapcsolatáról (Lk 6:45). A helyes gondolkodásmód nemcsak egészséges, de a tisztesség felé is utat mutat. </a:t>
            </a:r>
            <a:r>
              <a:rPr lang="hu-HU" sz="1200" i="1" dirty="0" smtClean="0">
                <a:effectLst/>
                <a:latin typeface="Calibri" panose="020F0502020204030204" pitchFamily="34" charset="0"/>
                <a:ea typeface="Times New Roman" panose="02020603050405020304" pitchFamily="18" charset="0"/>
              </a:rPr>
              <a:t>„Nemde tévelyegnek, akik gonoszt szereznek? Kegyelmesség pedig és igazság a jó szerzőknek.”</a:t>
            </a:r>
            <a:r>
              <a:rPr lang="hu-HU" sz="1200" dirty="0" smtClean="0">
                <a:effectLst/>
                <a:latin typeface="Calibri" panose="020F0502020204030204" pitchFamily="34" charset="0"/>
                <a:ea typeface="Times New Roman" panose="02020603050405020304" pitchFamily="18" charset="0"/>
              </a:rPr>
              <a:t> </a:t>
            </a:r>
            <a:r>
              <a:rPr lang="hu-HU" sz="1200" dirty="0" err="1" smtClean="0">
                <a:effectLst/>
                <a:latin typeface="Calibri" panose="020F0502020204030204" pitchFamily="34" charset="0"/>
                <a:ea typeface="Times New Roman" panose="02020603050405020304" pitchFamily="18" charset="0"/>
              </a:rPr>
              <a:t>Péld</a:t>
            </a:r>
            <a:r>
              <a:rPr lang="hu-HU" sz="1200" dirty="0" smtClean="0">
                <a:effectLst/>
                <a:latin typeface="Calibri" panose="020F0502020204030204" pitchFamily="34" charset="0"/>
                <a:ea typeface="Times New Roman" panose="02020603050405020304" pitchFamily="18" charset="0"/>
              </a:rPr>
              <a:t> 14:22).  </a:t>
            </a:r>
          </a:p>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pPr>
            <a:endParaRPr lang="hu-HU" sz="1200" dirty="0" smtClean="0">
              <a:effectLst/>
              <a:latin typeface="Times New Roman" panose="02020603050405020304" pitchFamily="18" charset="0"/>
              <a:ea typeface="Times New Roman" panose="02020603050405020304" pitchFamily="18" charset="0"/>
            </a:endParaRPr>
          </a:p>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hu-HU" sz="1200" dirty="0" smtClean="0">
                <a:effectLst/>
                <a:latin typeface="Calibri" panose="020F0502020204030204" pitchFamily="34" charset="0"/>
                <a:ea typeface="Times New Roman" panose="02020603050405020304" pitchFamily="18" charset="0"/>
              </a:rPr>
              <a:t>Ma megvizsgálunk néhány bibliai igazságot, amelyek segíthetnek uralkodni lelki életünkön azáltal, hogy Krisztus ellenőrzése alá helyezzük gondolatainkat. </a:t>
            </a:r>
            <a:endParaRPr lang="hu-HU" sz="1200" dirty="0" smtClean="0">
              <a:effectLst/>
              <a:latin typeface="Times New Roman" panose="02020603050405020304" pitchFamily="18" charset="0"/>
              <a:ea typeface="Times New Roman" panose="02020603050405020304" pitchFamily="18" charset="0"/>
            </a:endParaRPr>
          </a:p>
          <a:p>
            <a:pP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r"/>
              </a:tabLst>
            </a:pPr>
            <a:r>
              <a:rPr lang="hu-HU" sz="1200" dirty="0" smtClean="0">
                <a:effectLst/>
                <a:latin typeface="Calibri" panose="020F0502020204030204" pitchFamily="34" charset="0"/>
                <a:ea typeface="Times New Roman" panose="02020603050405020304" pitchFamily="18" charset="0"/>
              </a:rPr>
              <a:t> </a:t>
            </a:r>
            <a:endParaRPr lang="hu-HU"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3</a:t>
            </a:fld>
            <a:endParaRPr lang="en-US"/>
          </a:p>
        </p:txBody>
      </p:sp>
    </p:spTree>
    <p:extLst>
      <p:ext uri="{BB962C8B-B14F-4D97-AF65-F5344CB8AC3E}">
        <p14:creationId xmlns:p14="http://schemas.microsoft.com/office/powerpoint/2010/main" val="32780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A gondolatok, mint a viselkedés gyökerei</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Olvassuk el a Márk 7:21–23 és Lukács 6:45 igeverseket! Mit mondanak nekünk arról, hogy nem csupán a tetteinken és a szavainkon kell uralkodnunk, hanem még a gondolatainkon is?  </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4</a:t>
            </a:fld>
            <a:endParaRPr lang="en-US"/>
          </a:p>
        </p:txBody>
      </p:sp>
    </p:spTree>
    <p:extLst>
      <p:ext uri="{BB962C8B-B14F-4D97-AF65-F5344CB8AC3E}">
        <p14:creationId xmlns:p14="http://schemas.microsoft.com/office/powerpoint/2010/main" val="24046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Az ösztön-szabályozási rendellenességgel élő emberek nem tudnak ellenállni a lopás, bántalmazás, vagy szerencsejáték késztetésének. A mentálhigiénés szakemberek tudják, hogy ezeket a késztetéseket gyakran egy bizonyos gondolat (vagy gondolatsor) váltja ki, ami aztán a nemkívánatos viselkedéshez vezet. Ezért a beindító gondolatok felismerésére és azonnali elvetésére tanítják a betegeket, hogy valami másra fordítsák figyelmüket. Így uralkodhatnak gondolataikon és elkerülhetik a tetteket, amelyekhez a rossz gondolatok oly gyakran vezetnek.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bűntetteket valójában gyakran határozott gondolatok előzik meg. (Vajon nem erről szól maga a kísértés?) Minden keresztény kötelessége megtanulni Isten segítségével felismerni e folyamat első lépéseit, mert a rossz gondolatok dédelgetése szinte elkerülhetetlenül bűnhöz vezet.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5</a:t>
            </a:fld>
            <a:endParaRPr lang="en-US"/>
          </a:p>
        </p:txBody>
      </p:sp>
    </p:spTree>
    <p:extLst>
      <p:ext uri="{BB962C8B-B14F-4D97-AF65-F5344CB8AC3E}">
        <p14:creationId xmlns:p14="http://schemas.microsoft.com/office/powerpoint/2010/main" val="802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Olvassuk el a Róma 8:5-8 igeverseket!  Mit javasol Pál apostol az erkölcstelen viselkedés kezelésére?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Pál rámutat a gondolkodás és a viselkedés szoros összefüggésére. A Szentlélekkel teli lélek jó cselekedetekre törekszik, a bűn uralma alatt álló pedig bűnös tettekre. Nem elég csupán a viselkedés megváltoztatása megfelelési kényszerből, vagy, hogy kifelé jónak mutassuk magunkat.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szívnek (a gondolkodásmódnak) kell gyökeresen megváltoznia, különben a gyümölcsök kimutatják a szív valódi állapotát.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6</a:t>
            </a:fld>
            <a:endParaRPr lang="en-US"/>
          </a:p>
        </p:txBody>
      </p:sp>
    </p:spTree>
    <p:extLst>
      <p:ext uri="{BB962C8B-B14F-4D97-AF65-F5344CB8AC3E}">
        <p14:creationId xmlns:p14="http://schemas.microsoft.com/office/powerpoint/2010/main" val="988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„Szüntelenül tudatában kell lennünk a tiszta gondolatok felemelő hatalmának és a gonosz gondolatok romboló befolyásának. Szent dolgokon elmélkedjünk! Gondolataink legyenek tiszták és igazak, mert egyedül a helyes gondolkodásmód adhatja meg bármely lélek biztonságát.” —Ellen G. White: </a:t>
            </a:r>
            <a:r>
              <a:rPr lang="hu-HU" sz="1200" i="1" kern="1200" dirty="0" smtClean="0">
                <a:solidFill>
                  <a:schemeClr val="tx1"/>
                </a:solidFill>
                <a:effectLst/>
                <a:latin typeface="+mn-lt"/>
                <a:ea typeface="+mn-ea"/>
                <a:cs typeface="+mn-cs"/>
              </a:rPr>
              <a:t>Az idők jelei 1905.</a:t>
            </a:r>
            <a:r>
              <a:rPr lang="hu-HU" sz="1200" kern="1200" dirty="0" smtClean="0">
                <a:solidFill>
                  <a:schemeClr val="tx1"/>
                </a:solidFill>
                <a:effectLst/>
                <a:latin typeface="+mn-lt"/>
                <a:ea typeface="+mn-ea"/>
                <a:cs typeface="+mn-cs"/>
              </a:rPr>
              <a:t> Aug. 23.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Tegyük fel, hogy szavakkal is ki kell fejeznünk az elmúlt 24 órában támadt gondolatainkat!  Mit mondanánk vajon? Nagyon zavarba jönnénk? Milyen változtatások szükségességére mutatna ez rá?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7</a:t>
            </a:fld>
            <a:endParaRPr lang="en-US"/>
          </a:p>
        </p:txBody>
      </p:sp>
    </p:spTree>
    <p:extLst>
      <p:ext uri="{BB962C8B-B14F-4D97-AF65-F5344CB8AC3E}">
        <p14:creationId xmlns:p14="http://schemas.microsoft.com/office/powerpoint/2010/main" val="218855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A gondolatok, mint a szorongás forrásai</a:t>
            </a:r>
            <a:r>
              <a:rPr lang="hu-HU" sz="1200" u="sng" kern="1200" dirty="0" smtClean="0">
                <a:solidFill>
                  <a:schemeClr val="tx1"/>
                </a:solidFill>
                <a:effectLst/>
                <a:latin typeface="+mn-lt"/>
                <a:ea typeface="+mn-ea"/>
                <a:cs typeface="+mn-cs"/>
              </a:rPr>
              <a:t> </a:t>
            </a:r>
          </a:p>
          <a:p>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Mi az, amitől valóban félünk?  Hogyan tanulhatunk meg a félelem ellenére is bízni az Úrban? Végtére is, nem nagyobb-e az Úr hatalma, mint bármely fenyegetés, amivel szembesülünk?  </a:t>
            </a:r>
            <a:endParaRPr lang="hu-H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8</a:t>
            </a:fld>
            <a:endParaRPr lang="en-US"/>
          </a:p>
        </p:txBody>
      </p:sp>
    </p:spTree>
    <p:extLst>
      <p:ext uri="{BB962C8B-B14F-4D97-AF65-F5344CB8AC3E}">
        <p14:creationId xmlns:p14="http://schemas.microsoft.com/office/powerpoint/2010/main" val="710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gondolkodás nagyon sok szenvedést okozhat. A pszichológus Philip </a:t>
            </a:r>
            <a:r>
              <a:rPr lang="hu-HU" sz="1200" kern="1200" dirty="0" err="1" smtClean="0">
                <a:solidFill>
                  <a:schemeClr val="tx1"/>
                </a:solidFill>
                <a:effectLst/>
                <a:latin typeface="+mn-lt"/>
                <a:ea typeface="+mn-ea"/>
                <a:cs typeface="+mn-cs"/>
              </a:rPr>
              <a:t>Zimbardo</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Az</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Élet pszichológiája </a:t>
            </a:r>
            <a:r>
              <a:rPr lang="hu-HU" sz="1200" kern="1200" dirty="0" smtClean="0">
                <a:solidFill>
                  <a:schemeClr val="tx1"/>
                </a:solidFill>
                <a:effectLst/>
                <a:latin typeface="+mn-lt"/>
                <a:ea typeface="+mn-ea"/>
                <a:cs typeface="+mn-cs"/>
              </a:rPr>
              <a:t>c. könyvében beszámol egy fiatal nő esetéről, aki azért került kórházba, mert félt a haláltól. Látszólag minden rendben volt vele, de egy egész éjszakán át megfigyelték. Néhány óra múlva meghalt. A későbbi vizsgálatokból kiderült, hogy évekkel azelőtt egy médium azt jósolta neki, hogy a 23. születésnapján meg fog halni.  Ez a fiatal nő a saját rettegésének áldozataként halt meg egy nappal a 23. születésnapja előtt.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Nem kérdés, milyen komolyan szenvedhetnek az emberek a saját negatív gondolataiktól. Ez is bizonyítja, mennyire szükséges az egészséges gondolkodásmód.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Ugyancsak fontos tudatában lennünk, milyen rossz hatással lehetünk másokra is a negatív gondolataink kifejezésével. </a:t>
            </a:r>
            <a:r>
              <a:rPr lang="hu-HU" sz="1200" b="1" kern="1200" dirty="0" smtClean="0">
                <a:solidFill>
                  <a:schemeClr val="tx1"/>
                </a:solidFill>
                <a:effectLst/>
                <a:latin typeface="+mn-lt"/>
                <a:ea typeface="+mn-ea"/>
                <a:cs typeface="+mn-cs"/>
              </a:rPr>
              <a:t>A szavak nagyhatalmú eszközök, úgy a jóra, mint a gonoszra. Szavaink építhetnek, vagy rombolhatnak. Élet és halál lehet kimondott szavainkban. Mennyire óvatosan kell bánnunk felmerülő gondolatainkkal és érzéseinkkel, minden kiejtett szóval!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Olvassuk el az ApCsel 14:2, 15:24, és a </a:t>
            </a:r>
            <a:r>
              <a:rPr lang="hu-HU" sz="1200" b="1" kern="1200" dirty="0" err="1" smtClean="0">
                <a:solidFill>
                  <a:schemeClr val="tx1"/>
                </a:solidFill>
                <a:effectLst/>
                <a:latin typeface="+mn-lt"/>
                <a:ea typeface="+mn-ea"/>
                <a:cs typeface="+mn-cs"/>
              </a:rPr>
              <a:t>Galata</a:t>
            </a:r>
            <a:r>
              <a:rPr lang="hu-HU" sz="1200" b="1" kern="1200" dirty="0" smtClean="0">
                <a:solidFill>
                  <a:schemeClr val="tx1"/>
                </a:solidFill>
                <a:effectLst/>
                <a:latin typeface="+mn-lt"/>
                <a:ea typeface="+mn-ea"/>
                <a:cs typeface="+mn-cs"/>
              </a:rPr>
              <a:t> 3:1 igeverseket! Hogyan tudunk negatív befolyást gyakorolni az emberekre?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9</a:t>
            </a:fld>
            <a:endParaRPr lang="en-US"/>
          </a:p>
        </p:txBody>
      </p:sp>
    </p:spTree>
    <p:extLst>
      <p:ext uri="{BB962C8B-B14F-4D97-AF65-F5344CB8AC3E}">
        <p14:creationId xmlns:p14="http://schemas.microsoft.com/office/powerpoint/2010/main" val="8441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6C407-5413-024F-96CA-972AD2F3E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AAB5DF-52D5-3643-B52C-A542FDB6A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C001A0B-EE02-0040-9048-497B7FBCBCDC}"/>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5" name="Footer Placeholder 4">
            <a:extLst>
              <a:ext uri="{FF2B5EF4-FFF2-40B4-BE49-F238E27FC236}">
                <a16:creationId xmlns="" xmlns:a16="http://schemas.microsoft.com/office/drawing/2014/main" id="{285734EF-1247-B44A-A0BF-3EA854B14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B0BEDB-C084-CC44-B657-E6A208D3B184}"/>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2283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45F469-7967-0E43-AF67-C4FCE60E0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4D68EC4-C272-5C4B-A665-FFB31AF5E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5BBCD5-551E-8A48-B922-FB54D2E1AC3F}"/>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5" name="Footer Placeholder 4">
            <a:extLst>
              <a:ext uri="{FF2B5EF4-FFF2-40B4-BE49-F238E27FC236}">
                <a16:creationId xmlns="" xmlns:a16="http://schemas.microsoft.com/office/drawing/2014/main" id="{DE59DDA3-54A2-724E-B770-DA296D79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2925EF-5A33-0548-B195-5FFC0E61FB9E}"/>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935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C7E9C4E-169E-DA4B-B040-7A96B3513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988B950-5E64-2F48-9C12-1A3E8853F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3B381A-0FC1-6443-8A1B-76D7F5DAB4CB}"/>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5" name="Footer Placeholder 4">
            <a:extLst>
              <a:ext uri="{FF2B5EF4-FFF2-40B4-BE49-F238E27FC236}">
                <a16:creationId xmlns="" xmlns:a16="http://schemas.microsoft.com/office/drawing/2014/main" id="{E7FC96AC-38EF-DC4E-80A7-383B1BF6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9E5E19-916E-874A-86F3-4B0FB83EF97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1119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E27F2-8DB0-434A-A843-F6B2634F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1F31230-EAE5-F743-9587-9E22FCB51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2B33F1-BCC1-5948-BA2A-3D3B053CB2D8}"/>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5" name="Footer Placeholder 4">
            <a:extLst>
              <a:ext uri="{FF2B5EF4-FFF2-40B4-BE49-F238E27FC236}">
                <a16:creationId xmlns="" xmlns:a16="http://schemas.microsoft.com/office/drawing/2014/main" id="{25F92F8A-FDAC-B148-B40E-88B697D6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5228A04-F8FF-0D41-B5CC-D8FEF3F409B1}"/>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7749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81D1BD-B540-B249-9810-87107F242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24C86DA-A510-A74B-B996-C34FF64A7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A568462-3607-D94E-99A3-7C33034707E3}"/>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5" name="Footer Placeholder 4">
            <a:extLst>
              <a:ext uri="{FF2B5EF4-FFF2-40B4-BE49-F238E27FC236}">
                <a16:creationId xmlns="" xmlns:a16="http://schemas.microsoft.com/office/drawing/2014/main" id="{770B6735-C1EF-9B44-8D5F-A6DD90AB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0F7DCB-7168-564F-961F-01B6FB794493}"/>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416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37D0E-BFD4-7E48-8736-15A5F3EE6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C24228A-E18D-264B-A615-AE2017572F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939869E-7950-1349-A4A2-C7EC5FFB4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325DA9F-2DB9-3648-B6D9-474078E7EC3D}"/>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6" name="Footer Placeholder 5">
            <a:extLst>
              <a:ext uri="{FF2B5EF4-FFF2-40B4-BE49-F238E27FC236}">
                <a16:creationId xmlns="" xmlns:a16="http://schemas.microsoft.com/office/drawing/2014/main" id="{A4413295-F051-FF4E-A3B3-83421B76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3D5F29-1CDF-D147-8E1B-0A11B52F1678}"/>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06203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4CF78-5B7E-FD4A-8FF0-D16E269DF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FC9748A-73AD-7445-9226-686706575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ECDD83B-949A-1E42-A78F-57070C738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6451BEE-A70F-6445-89D0-C8E566A2A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5436E6D-CD85-CD42-90F5-22383DD8D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63FCA20-7412-6F4D-8EA2-4169EDBE5A74}"/>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8" name="Footer Placeholder 7">
            <a:extLst>
              <a:ext uri="{FF2B5EF4-FFF2-40B4-BE49-F238E27FC236}">
                <a16:creationId xmlns="" xmlns:a16="http://schemas.microsoft.com/office/drawing/2014/main" id="{AB1E2BFF-21C1-554D-8796-4ECCFAFBB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738D556-FCFD-A34C-B5E6-1C66C4A7DC9F}"/>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22043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671EE-DE78-5B4D-A735-5848CD907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6BBBC9D-4D17-9745-A0FB-7740E6594A16}"/>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4" name="Footer Placeholder 3">
            <a:extLst>
              <a:ext uri="{FF2B5EF4-FFF2-40B4-BE49-F238E27FC236}">
                <a16:creationId xmlns="" xmlns:a16="http://schemas.microsoft.com/office/drawing/2014/main" id="{77526DC5-CC55-194F-9D38-0EED7A133C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3486584-2FAE-5442-8B5C-825A27CC935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5764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B9A620D-3D35-9848-AEB6-9BF583C266C7}"/>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3" name="Footer Placeholder 2">
            <a:extLst>
              <a:ext uri="{FF2B5EF4-FFF2-40B4-BE49-F238E27FC236}">
                <a16:creationId xmlns="" xmlns:a16="http://schemas.microsoft.com/office/drawing/2014/main" id="{ABE7C50D-2C36-FC45-AC3E-0810F790E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C985510-FE87-4144-AB5B-B284F09C2B9D}"/>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75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55534C-48BC-1F44-B7A6-F7D69CC67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68D6062-EDB3-5A41-B4B4-93BEDED47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77E842-E552-6D4B-A5C9-0CBE2156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23B8165-0E99-BB47-9A8D-D992C4304243}"/>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6" name="Footer Placeholder 5">
            <a:extLst>
              <a:ext uri="{FF2B5EF4-FFF2-40B4-BE49-F238E27FC236}">
                <a16:creationId xmlns="" xmlns:a16="http://schemas.microsoft.com/office/drawing/2014/main" id="{F42F0D8B-DF37-A947-9583-4B959B69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9F0BC98-9E34-C446-81BD-1BACB26077AB}"/>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3454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37E44-5D5E-E844-B878-9260119F9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3165652-D003-5B45-820F-8AD4E50CF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81312A0-5185-144E-9249-14FA99E7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548A675-C3F8-F743-A43A-D6D6A04AE72F}"/>
              </a:ext>
            </a:extLst>
          </p:cNvPr>
          <p:cNvSpPr>
            <a:spLocks noGrp="1"/>
          </p:cNvSpPr>
          <p:nvPr>
            <p:ph type="dt" sz="half" idx="10"/>
          </p:nvPr>
        </p:nvSpPr>
        <p:spPr/>
        <p:txBody>
          <a:bodyPr/>
          <a:lstStyle/>
          <a:p>
            <a:fld id="{E9A2460C-B17A-FB45-ABE3-DA96CF8AE028}" type="datetimeFigureOut">
              <a:rPr lang="en-US" smtClean="0"/>
              <a:t>10/15/2019</a:t>
            </a:fld>
            <a:endParaRPr lang="en-US"/>
          </a:p>
        </p:txBody>
      </p:sp>
      <p:sp>
        <p:nvSpPr>
          <p:cNvPr id="6" name="Footer Placeholder 5">
            <a:extLst>
              <a:ext uri="{FF2B5EF4-FFF2-40B4-BE49-F238E27FC236}">
                <a16:creationId xmlns="" xmlns:a16="http://schemas.microsoft.com/office/drawing/2014/main" id="{63BFF53B-CA8C-8444-A921-EBD250725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B4344BB-516D-1A49-8095-AAE341E371E9}"/>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0725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2C63E29-4000-E74B-8B30-80DA2E1B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662A2B9-81AE-244F-B524-DC9631091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6211A8-6B7A-064A-8146-216EA585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2460C-B17A-FB45-ABE3-DA96CF8AE028}" type="datetimeFigureOut">
              <a:rPr lang="en-US" smtClean="0"/>
              <a:t>10/15/2019</a:t>
            </a:fld>
            <a:endParaRPr lang="en-US"/>
          </a:p>
        </p:txBody>
      </p:sp>
      <p:sp>
        <p:nvSpPr>
          <p:cNvPr id="5" name="Footer Placeholder 4">
            <a:extLst>
              <a:ext uri="{FF2B5EF4-FFF2-40B4-BE49-F238E27FC236}">
                <a16:creationId xmlns="" xmlns:a16="http://schemas.microsoft.com/office/drawing/2014/main" id="{D4F94A36-930D-8541-A531-DADAB17A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C763F60-4294-7646-B774-D274DB75A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5564-A0DC-F746-A7A1-39540888956E}" type="slidenum">
              <a:rPr lang="en-US" smtClean="0"/>
              <a:t>‹#›</a:t>
            </a:fld>
            <a:endParaRPr lang="en-US"/>
          </a:p>
        </p:txBody>
      </p:sp>
    </p:spTree>
    <p:extLst>
      <p:ext uri="{BB962C8B-B14F-4D97-AF65-F5344CB8AC3E}">
        <p14:creationId xmlns:p14="http://schemas.microsoft.com/office/powerpoint/2010/main" val="32150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0CD9C4-4109-F74F-B4C5-DECA32392F49}"/>
              </a:ext>
            </a:extLst>
          </p:cNvPr>
          <p:cNvSpPr>
            <a:spLocks noGrp="1"/>
          </p:cNvSpPr>
          <p:nvPr>
            <p:ph type="ctrTitle"/>
          </p:nvPr>
        </p:nvSpPr>
        <p:spPr>
          <a:xfrm>
            <a:off x="433136" y="4572000"/>
            <a:ext cx="7834193" cy="1784350"/>
          </a:xfrm>
        </p:spPr>
        <p:txBody>
          <a:bodyPr anchor="ctr">
            <a:normAutofit fontScale="90000"/>
          </a:bodyPr>
          <a:lstStyle/>
          <a:p>
            <a:pPr algn="r"/>
            <a:r>
              <a:rPr lang="hu-HU" b="1" dirty="0" smtClean="0">
                <a:latin typeface="Avenir Next" panose="020B0503020202020204" pitchFamily="34" charset="0"/>
              </a:rPr>
              <a:t>A HELYES </a:t>
            </a:r>
            <a:r>
              <a:rPr lang="hu-HU" b="1" dirty="0" smtClean="0">
                <a:solidFill>
                  <a:schemeClr val="accent6">
                    <a:lumMod val="60000"/>
                    <a:lumOff val="40000"/>
                  </a:schemeClr>
                </a:solidFill>
                <a:latin typeface="Avenir Next" panose="020B0503020202020204" pitchFamily="34" charset="0"/>
              </a:rPr>
              <a:t>GONDOLKODÁS</a:t>
            </a:r>
            <a:r>
              <a:rPr lang="en-US" dirty="0">
                <a:solidFill>
                  <a:schemeClr val="accent6">
                    <a:lumMod val="60000"/>
                    <a:lumOff val="40000"/>
                  </a:schemeClr>
                </a:solidFill>
                <a:latin typeface="Avenir Next" panose="020B0503020202020204" pitchFamily="34" charset="0"/>
              </a:rPr>
              <a:t/>
            </a:r>
            <a:br>
              <a:rPr lang="en-US" dirty="0">
                <a:solidFill>
                  <a:schemeClr val="accent6">
                    <a:lumMod val="60000"/>
                    <a:lumOff val="40000"/>
                  </a:schemeClr>
                </a:solidFill>
                <a:latin typeface="Avenir Next" panose="020B0503020202020204" pitchFamily="34" charset="0"/>
              </a:rPr>
            </a:br>
            <a:r>
              <a:rPr lang="hu-HU" sz="4400" dirty="0" smtClean="0">
                <a:latin typeface="Avenir Next" panose="020B0503020202020204" pitchFamily="34" charset="0"/>
              </a:rPr>
              <a:t>ÚT A RUGALMASSÁGHOZ</a:t>
            </a:r>
            <a:endParaRPr lang="en-US" dirty="0">
              <a:latin typeface="Avenir Next" panose="020B0503020202020204" pitchFamily="34" charset="0"/>
            </a:endParaRPr>
          </a:p>
        </p:txBody>
      </p:sp>
      <p:sp>
        <p:nvSpPr>
          <p:cNvPr id="3" name="Subtitle 2">
            <a:extLst>
              <a:ext uri="{FF2B5EF4-FFF2-40B4-BE49-F238E27FC236}">
                <a16:creationId xmlns="" xmlns:a16="http://schemas.microsoft.com/office/drawing/2014/main" id="{8E0ED2A5-51AE-FE48-84CA-520B0A0D7DAE}"/>
              </a:ext>
            </a:extLst>
          </p:cNvPr>
          <p:cNvSpPr>
            <a:spLocks noGrp="1"/>
          </p:cNvSpPr>
          <p:nvPr>
            <p:ph type="subTitle" idx="1"/>
          </p:nvPr>
        </p:nvSpPr>
        <p:spPr>
          <a:xfrm>
            <a:off x="8499107" y="5091763"/>
            <a:ext cx="2974207" cy="1264587"/>
          </a:xfrm>
        </p:spPr>
        <p:txBody>
          <a:bodyPr anchor="ctr">
            <a:normAutofit/>
          </a:bodyPr>
          <a:lstStyle/>
          <a:p>
            <a:r>
              <a:rPr lang="hu-HU" sz="1050" dirty="0" smtClean="0">
                <a:latin typeface="Avenir Next" panose="020B0503020202020204" pitchFamily="34" charset="0"/>
              </a:rPr>
              <a:t>ÍRTA. </a:t>
            </a:r>
            <a:r>
              <a:rPr lang="en-US" sz="1050" dirty="0" smtClean="0">
                <a:latin typeface="Avenir Next" panose="020B0503020202020204" pitchFamily="34" charset="0"/>
              </a:rPr>
              <a:t> </a:t>
            </a:r>
            <a:r>
              <a:rPr lang="en-US" sz="1050" dirty="0">
                <a:latin typeface="Avenir Next" panose="020B0503020202020204" pitchFamily="34" charset="0"/>
              </a:rPr>
              <a:t>DR. JULIAN MELGOSA</a:t>
            </a:r>
          </a:p>
          <a:p>
            <a:r>
              <a:rPr lang="hu-HU" sz="1050" b="1" dirty="0" smtClean="0">
                <a:latin typeface="Avenir Next" panose="020B0503020202020204" pitchFamily="34" charset="0"/>
              </a:rPr>
              <a:t>A GENERÁLKONFERENCIA OKTATÁSI OSZTÁLYÁNAK TÁRSIGAZGATÓJA</a:t>
            </a:r>
            <a:endParaRPr lang="en-US" sz="1000" b="1" dirty="0">
              <a:latin typeface="Avenir Next" panose="020B0503020202020204" pitchFamily="34" charset="0"/>
            </a:endParaRPr>
          </a:p>
        </p:txBody>
      </p:sp>
      <p:pic>
        <p:nvPicPr>
          <p:cNvPr id="4" name="Picture 3">
            <a:extLst>
              <a:ext uri="{FF2B5EF4-FFF2-40B4-BE49-F238E27FC236}">
                <a16:creationId xmlns="" xmlns:a16="http://schemas.microsoft.com/office/drawing/2014/main" id="{0923700D-F222-8F4B-831A-0D2EE31E4E46}"/>
              </a:ext>
            </a:extLst>
          </p:cNvPr>
          <p:cNvPicPr>
            <a:picLocks noChangeAspect="1"/>
          </p:cNvPicPr>
          <p:nvPr/>
        </p:nvPicPr>
        <p:blipFill rotWithShape="1">
          <a:blip r:embed="rId3"/>
          <a:srcRect t="30967" b="2366"/>
          <a:stretch/>
        </p:blipFill>
        <p:spPr>
          <a:xfrm>
            <a:off x="-3983" y="10"/>
            <a:ext cx="12192000" cy="4571990"/>
          </a:xfrm>
          <a:prstGeom prst="rect">
            <a:avLst/>
          </a:prstGeom>
        </p:spPr>
      </p:pic>
      <p:cxnSp>
        <p:nvCxnSpPr>
          <p:cNvPr id="9" name="Straight Connector 8">
            <a:extLst>
              <a:ext uri="{FF2B5EF4-FFF2-40B4-BE49-F238E27FC236}">
                <a16:creationId xmlns=""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84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CB2D448-59F2-F84E-B78F-4E44FF5D075D}"/>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33EAF0C7-EDD9-9F45-BAEF-B71602D2A5FB}"/>
              </a:ext>
            </a:extLst>
          </p:cNvPr>
          <p:cNvSpPr>
            <a:spLocks noGrp="1"/>
          </p:cNvSpPr>
          <p:nvPr>
            <p:ph idx="1"/>
          </p:nvPr>
        </p:nvSpPr>
        <p:spPr>
          <a:xfrm>
            <a:off x="425177" y="597301"/>
            <a:ext cx="5277135" cy="6015027"/>
          </a:xfrm>
        </p:spPr>
        <p:txBody>
          <a:bodyPr anchor="ctr">
            <a:normAutofit/>
          </a:bodyPr>
          <a:lstStyle/>
          <a:p>
            <a:pPr marL="0" indent="0" algn="ctr">
              <a:buNone/>
            </a:pPr>
            <a:r>
              <a:rPr lang="hu-HU" sz="2400" dirty="0"/>
              <a:t>„Ne beszéljünk az érzéseinkről, ha nem gondtalan és vidám a szívünk! Ne vessünk árnyékot mások életére! A hideg, borús vallás soha nem vonzza Krisztushoz az embereket. Sátán hálójába löki őket, amit az elkóborlók lába elé vetett.” </a:t>
            </a:r>
            <a:endParaRPr lang="hu-HU" sz="2400" dirty="0" smtClean="0"/>
          </a:p>
          <a:p>
            <a:pPr marL="0" indent="0" algn="ctr">
              <a:buNone/>
            </a:pPr>
            <a:r>
              <a:rPr lang="hu-HU" sz="2400" dirty="0" smtClean="0"/>
              <a:t>Ellen </a:t>
            </a:r>
            <a:r>
              <a:rPr lang="hu-HU" sz="2400" dirty="0"/>
              <a:t>G. White:</a:t>
            </a:r>
            <a:r>
              <a:rPr lang="hu-HU" sz="2400" i="1" dirty="0"/>
              <a:t> A gyógyítás szolgálata </a:t>
            </a:r>
            <a:r>
              <a:rPr lang="hu-HU" sz="2400" dirty="0"/>
              <a:t>488. o.</a:t>
            </a:r>
          </a:p>
          <a:p>
            <a:pPr marL="0" indent="0" algn="ctr">
              <a:buNone/>
            </a:pPr>
            <a:endParaRPr lang="hu-HU" sz="2400" dirty="0" smtClean="0">
              <a:solidFill>
                <a:srgbClr val="000000"/>
              </a:solidFill>
            </a:endParaRPr>
          </a:p>
          <a:p>
            <a:pPr marL="0" indent="0" algn="ctr">
              <a:buNone/>
            </a:pPr>
            <a:r>
              <a:rPr lang="hu-HU" sz="2400" b="1" i="1" dirty="0">
                <a:solidFill>
                  <a:schemeClr val="accent6">
                    <a:lumMod val="50000"/>
                  </a:schemeClr>
                </a:solidFill>
              </a:rPr>
              <a:t>Gondoljunk egy esetre, amikor valaki „csak” a szavaival nagyon lesújtott bennünket. Hogyan kerülhetjük el, hogy másokkal mi is ezt tegyük?  </a:t>
            </a:r>
            <a:endParaRPr lang="hu-HU" sz="2400" i="1" dirty="0">
              <a:solidFill>
                <a:schemeClr val="accent6">
                  <a:lumMod val="50000"/>
                </a:schemeClr>
              </a:solidFill>
            </a:endParaRPr>
          </a:p>
          <a:p>
            <a:pPr marL="0" indent="0" algn="ctr">
              <a:buNone/>
            </a:pPr>
            <a:endParaRPr lang="en-US" sz="2400" dirty="0">
              <a:solidFill>
                <a:srgbClr val="000000"/>
              </a:solidFill>
            </a:endParaRPr>
          </a:p>
          <a:p>
            <a:pPr marL="0" indent="0" algn="ctr">
              <a:buNone/>
            </a:pPr>
            <a:endParaRPr lang="en-US" sz="2400" dirty="0">
              <a:solidFill>
                <a:srgbClr val="000000"/>
              </a:solidFill>
            </a:endParaRPr>
          </a:p>
        </p:txBody>
      </p:sp>
    </p:spTree>
    <p:extLst>
      <p:ext uri="{BB962C8B-B14F-4D97-AF65-F5344CB8AC3E}">
        <p14:creationId xmlns:p14="http://schemas.microsoft.com/office/powerpoint/2010/main" val="65730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FD612C1-D4F7-444D-9C35-7D42FC6BB2B2}"/>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11" name="Picture 10">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AE06327-E7CD-DB47-9333-B6298F23CD2D}"/>
              </a:ext>
            </a:extLst>
          </p:cNvPr>
          <p:cNvSpPr>
            <a:spLocks noGrp="1"/>
          </p:cNvSpPr>
          <p:nvPr>
            <p:ph type="title"/>
          </p:nvPr>
        </p:nvSpPr>
        <p:spPr>
          <a:xfrm>
            <a:off x="1" y="4367286"/>
            <a:ext cx="4247146" cy="2045545"/>
          </a:xfrm>
        </p:spPr>
        <p:txBody>
          <a:bodyPr>
            <a:normAutofit fontScale="90000"/>
          </a:bodyPr>
          <a:lstStyle/>
          <a:p>
            <a:r>
              <a:rPr lang="hu-HU" sz="4000" b="1" dirty="0" smtClean="0">
                <a:solidFill>
                  <a:schemeClr val="accent6">
                    <a:lumMod val="50000"/>
                  </a:schemeClr>
                </a:solidFill>
                <a:latin typeface="Avenir Next" panose="020B0503020202020204" pitchFamily="34" charset="0"/>
              </a:rPr>
              <a:t>AZ EGÉSZSÉGES</a:t>
            </a:r>
            <a:r>
              <a:rPr lang="hu-HU" sz="4000" b="1" dirty="0" smtClean="0">
                <a:solidFill>
                  <a:srgbClr val="000000"/>
                </a:solidFill>
                <a:latin typeface="Avenir Next" panose="020B0503020202020204" pitchFamily="34" charset="0"/>
              </a:rPr>
              <a:t> </a:t>
            </a:r>
            <a:br>
              <a:rPr lang="hu-HU" sz="4000" b="1" dirty="0" smtClean="0">
                <a:solidFill>
                  <a:srgbClr val="000000"/>
                </a:solidFill>
                <a:latin typeface="Avenir Next" panose="020B0503020202020204" pitchFamily="34" charset="0"/>
              </a:rPr>
            </a:br>
            <a:r>
              <a:rPr lang="hu-HU" sz="4000" b="1" dirty="0" smtClean="0">
                <a:solidFill>
                  <a:srgbClr val="000000"/>
                </a:solidFill>
                <a:latin typeface="Avenir Next" panose="020B0503020202020204" pitchFamily="34" charset="0"/>
              </a:rPr>
              <a:t>GONDOLKODÁSMÓD</a:t>
            </a:r>
            <a:r>
              <a:rPr lang="hu-HU" sz="4000" dirty="0" smtClean="0">
                <a:solidFill>
                  <a:srgbClr val="000000"/>
                </a:solidFill>
                <a:latin typeface="Avenir Next" panose="020B0503020202020204" pitchFamily="34" charset="0"/>
              </a:rPr>
              <a:t/>
            </a:r>
            <a:br>
              <a:rPr lang="hu-HU" sz="4000" dirty="0" smtClean="0">
                <a:solidFill>
                  <a:srgbClr val="000000"/>
                </a:solidFill>
                <a:latin typeface="Avenir Next" panose="020B0503020202020204" pitchFamily="34" charset="0"/>
              </a:rPr>
            </a:br>
            <a:endParaRPr lang="hu-HU" sz="4000"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E10EB6C9-A9AC-1E45-930D-ECF9D8432082}"/>
              </a:ext>
            </a:extLst>
          </p:cNvPr>
          <p:cNvSpPr>
            <a:spLocks noGrp="1"/>
          </p:cNvSpPr>
          <p:nvPr>
            <p:ph idx="1"/>
          </p:nvPr>
        </p:nvSpPr>
        <p:spPr>
          <a:xfrm>
            <a:off x="4090737" y="4211054"/>
            <a:ext cx="7851054" cy="3056020"/>
          </a:xfrm>
        </p:spPr>
        <p:txBody>
          <a:bodyPr anchor="ctr">
            <a:normAutofit/>
          </a:bodyPr>
          <a:lstStyle/>
          <a:p>
            <a:pPr marL="0" indent="0" algn="ctr">
              <a:buNone/>
            </a:pPr>
            <a:r>
              <a:rPr lang="hu-HU" sz="2400" i="1" dirty="0"/>
              <a:t>„Továbbá, Atyámfiai, amik csak igazak, amik csak tisztességesek, amik csak igazságosak, amik csak tiszták, amik csak kedvesek, amik csak jó hírűek; ha van valami erény, és ha van valami dicséret, ezekről gondolkodjatok.“ </a:t>
            </a:r>
            <a:endParaRPr lang="hu-HU" sz="2400" i="1" dirty="0" smtClean="0"/>
          </a:p>
          <a:p>
            <a:pPr marL="0" indent="0" algn="ctr">
              <a:buNone/>
            </a:pPr>
            <a:r>
              <a:rPr lang="hu-HU" sz="2400" i="1" dirty="0" smtClean="0"/>
              <a:t>(</a:t>
            </a:r>
            <a:r>
              <a:rPr lang="hu-HU" sz="2400" i="1" dirty="0"/>
              <a:t>Filippi 4:8) </a:t>
            </a:r>
            <a:endParaRPr lang="hu-HU" sz="2400" dirty="0"/>
          </a:p>
          <a:p>
            <a:pPr marL="0" indent="0" algn="ctr">
              <a:buNone/>
            </a:pPr>
            <a:r>
              <a:rPr lang="hu-HU" sz="2000" b="1" i="1" dirty="0"/>
              <a:t>Mi Pál apostol szavainak lényege számunkra itt? </a:t>
            </a:r>
            <a:endParaRPr lang="hu-HU" sz="2000" b="1" i="1" dirty="0" smtClean="0"/>
          </a:p>
          <a:p>
            <a:pPr marL="0" indent="0" algn="ctr">
              <a:buNone/>
            </a:pPr>
            <a:r>
              <a:rPr lang="hu-HU" sz="2000" b="1" i="1" dirty="0" smtClean="0"/>
              <a:t>Mi </a:t>
            </a:r>
            <a:r>
              <a:rPr lang="hu-HU" sz="2000" b="1" i="1" dirty="0"/>
              <a:t>a kulcsa annak, hogy tanácsa szerint cselekedjünk? </a:t>
            </a:r>
            <a:endParaRPr lang="hu-HU" sz="2000" i="1" dirty="0"/>
          </a:p>
          <a:p>
            <a:pPr marL="0" indent="0" algn="ctr">
              <a:lnSpc>
                <a:spcPct val="110000"/>
              </a:lnSpc>
              <a:buNone/>
            </a:pPr>
            <a:endParaRPr lang="en-US" sz="2000" dirty="0">
              <a:solidFill>
                <a:srgbClr val="000000"/>
              </a:solidFill>
            </a:endParaRPr>
          </a:p>
        </p:txBody>
      </p:sp>
    </p:spTree>
    <p:extLst>
      <p:ext uri="{BB962C8B-B14F-4D97-AF65-F5344CB8AC3E}">
        <p14:creationId xmlns:p14="http://schemas.microsoft.com/office/powerpoint/2010/main" val="10480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9FD560-A3EE-B741-8039-2D021A04EA3F}"/>
              </a:ext>
            </a:extLst>
          </p:cNvPr>
          <p:cNvSpPr>
            <a:spLocks noGrp="1"/>
          </p:cNvSpPr>
          <p:nvPr>
            <p:ph idx="1"/>
          </p:nvPr>
        </p:nvSpPr>
        <p:spPr>
          <a:xfrm>
            <a:off x="762000" y="996287"/>
            <a:ext cx="5314543" cy="4658651"/>
          </a:xfrm>
        </p:spPr>
        <p:txBody>
          <a:bodyPr anchor="t">
            <a:normAutofit/>
          </a:bodyPr>
          <a:lstStyle/>
          <a:p>
            <a:pPr marL="0" indent="0">
              <a:buNone/>
            </a:pPr>
            <a:r>
              <a:rPr lang="hu-HU" sz="2400" dirty="0"/>
              <a:t>A számunkra elérhető egyik legnagyobb lelki áldás a Biblia igéinek megtanulása, felidézése és jelentésükön való elmélkedés. Ez a biztos módja a „tiszta gondolkodás” – ahogy Péter apostol nevezi - gyakorlásának (2Péter 3:1). </a:t>
            </a:r>
          </a:p>
          <a:p>
            <a:pPr marL="0" indent="0">
              <a:lnSpc>
                <a:spcPct val="100000"/>
              </a:lnSpc>
              <a:buNone/>
            </a:pPr>
            <a:endParaRPr lang="hu-HU" sz="2400" dirty="0" smtClean="0"/>
          </a:p>
          <a:p>
            <a:pPr marL="0" indent="0">
              <a:buNone/>
            </a:pPr>
            <a:r>
              <a:rPr lang="hu-HU" sz="2400" dirty="0"/>
              <a:t>Isten igéje az egyetlen erődítményünk a világból ránk zúduló lelki, szellemi támadások </a:t>
            </a:r>
            <a:r>
              <a:rPr lang="hu-HU" sz="2400" dirty="0" smtClean="0"/>
              <a:t>okozta zaklatottság ellen</a:t>
            </a:r>
            <a:r>
              <a:rPr lang="hu-HU" sz="2400" dirty="0"/>
              <a:t>.  </a:t>
            </a:r>
          </a:p>
          <a:p>
            <a:pPr marL="0" indent="0">
              <a:lnSpc>
                <a:spcPct val="100000"/>
              </a:lnSpc>
              <a:buNone/>
            </a:pPr>
            <a:endParaRPr lang="en-US" sz="2400" dirty="0"/>
          </a:p>
        </p:txBody>
      </p:sp>
      <p:sp>
        <p:nvSpPr>
          <p:cNvPr id="9" name="Freeform: Shape 8">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6D498A0D-A3A8-834B-94A6-9A8E686F1AC6}"/>
              </a:ext>
            </a:extLst>
          </p:cNvPr>
          <p:cNvPicPr>
            <a:picLocks noChangeAspect="1"/>
          </p:cNvPicPr>
          <p:nvPr/>
        </p:nvPicPr>
        <p:blipFill rotWithShape="1">
          <a:blip r:embed="rId3"/>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48057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E42FF1-4FAE-8B4B-B211-47F44669215E}"/>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C63FAFC5-B664-E44F-AFAD-5ECFAC1DE9C7}"/>
              </a:ext>
            </a:extLst>
          </p:cNvPr>
          <p:cNvSpPr>
            <a:spLocks noGrp="1"/>
          </p:cNvSpPr>
          <p:nvPr>
            <p:ph idx="1"/>
          </p:nvPr>
        </p:nvSpPr>
        <p:spPr>
          <a:xfrm>
            <a:off x="395785" y="614149"/>
            <a:ext cx="4544705" cy="6045958"/>
          </a:xfrm>
        </p:spPr>
        <p:txBody>
          <a:bodyPr anchor="ctr">
            <a:normAutofit/>
          </a:bodyPr>
          <a:lstStyle/>
          <a:p>
            <a:pPr marL="0" indent="0" algn="ctr">
              <a:buNone/>
            </a:pPr>
            <a:r>
              <a:rPr lang="hu-HU" dirty="0"/>
              <a:t>A Biblia egyértelműen fogalmaz: </a:t>
            </a:r>
            <a:r>
              <a:rPr lang="hu-HU" b="1" dirty="0">
                <a:solidFill>
                  <a:schemeClr val="accent6">
                    <a:lumMod val="50000"/>
                  </a:schemeClr>
                </a:solidFill>
              </a:rPr>
              <a:t>Isten azért törődik gondolatainkkal, mert azok befolyásolják szavainkat, tetteinket és egész jólétünket.</a:t>
            </a:r>
            <a:r>
              <a:rPr lang="hu-HU" dirty="0">
                <a:solidFill>
                  <a:schemeClr val="accent6">
                    <a:lumMod val="50000"/>
                  </a:schemeClr>
                </a:solidFill>
              </a:rPr>
              <a:t> </a:t>
            </a:r>
            <a:r>
              <a:rPr lang="hu-HU" dirty="0"/>
              <a:t>Isten azért kívánja helyes gondolkodásunkat, mert a jó gondolatok, az </a:t>
            </a:r>
            <a:r>
              <a:rPr lang="hu-HU" b="1" dirty="0">
                <a:solidFill>
                  <a:schemeClr val="accent6">
                    <a:lumMod val="50000"/>
                  </a:schemeClr>
                </a:solidFill>
              </a:rPr>
              <a:t>„egészséges gondolkodásmód” </a:t>
            </a:r>
            <a:r>
              <a:rPr lang="hu-HU" dirty="0"/>
              <a:t>testileg-lelkileg jót tesz nekünk. </a:t>
            </a:r>
          </a:p>
          <a:p>
            <a:pPr marL="0" indent="0" algn="ctr">
              <a:buNone/>
            </a:pPr>
            <a:r>
              <a:rPr lang="hu-HU" dirty="0"/>
              <a:t> </a:t>
            </a:r>
          </a:p>
          <a:p>
            <a:pPr marL="0" indent="0" algn="ctr">
              <a:lnSpc>
                <a:spcPct val="100000"/>
              </a:lnSpc>
              <a:buNone/>
            </a:pPr>
            <a:endParaRPr lang="en-US" dirty="0">
              <a:solidFill>
                <a:srgbClr val="000000"/>
              </a:solidFill>
            </a:endParaRPr>
          </a:p>
        </p:txBody>
      </p:sp>
    </p:spTree>
    <p:extLst>
      <p:ext uri="{BB962C8B-B14F-4D97-AF65-F5344CB8AC3E}">
        <p14:creationId xmlns:p14="http://schemas.microsoft.com/office/powerpoint/2010/main" val="424183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B70BA79-3B8E-5944-8327-7455E44301E4}"/>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A88B998-0CCB-E243-B2DE-C744D4165F64}"/>
              </a:ext>
            </a:extLst>
          </p:cNvPr>
          <p:cNvSpPr>
            <a:spLocks noGrp="1"/>
          </p:cNvSpPr>
          <p:nvPr>
            <p:ph type="title"/>
          </p:nvPr>
        </p:nvSpPr>
        <p:spPr>
          <a:xfrm>
            <a:off x="804998" y="4551037"/>
            <a:ext cx="5021782" cy="1509931"/>
          </a:xfrm>
        </p:spPr>
        <p:txBody>
          <a:bodyPr>
            <a:normAutofit/>
          </a:bodyPr>
          <a:lstStyle/>
          <a:p>
            <a:r>
              <a:rPr lang="hu-HU" sz="3400" b="1" dirty="0" smtClean="0">
                <a:solidFill>
                  <a:schemeClr val="accent6">
                    <a:lumMod val="50000"/>
                  </a:schemeClr>
                </a:solidFill>
                <a:latin typeface="Avenir Next" panose="020B0503020202020204" pitchFamily="34" charset="0"/>
              </a:rPr>
              <a:t>A SZÍVÜNK </a:t>
            </a:r>
            <a:r>
              <a:rPr lang="hu-HU" sz="3400" b="1" dirty="0" smtClean="0">
                <a:solidFill>
                  <a:srgbClr val="000000"/>
                </a:solidFill>
                <a:latin typeface="Avenir Next" panose="020B0503020202020204" pitchFamily="34" charset="0"/>
              </a:rPr>
              <a:t>GONDOLATAI </a:t>
            </a:r>
            <a:r>
              <a:rPr lang="hu-HU" sz="3400" dirty="0" smtClean="0">
                <a:solidFill>
                  <a:srgbClr val="000000"/>
                </a:solidFill>
                <a:latin typeface="Avenir Next" panose="020B0503020202020204" pitchFamily="34" charset="0"/>
              </a:rPr>
              <a:t/>
            </a:r>
            <a:br>
              <a:rPr lang="hu-HU" sz="3400" dirty="0" smtClean="0">
                <a:solidFill>
                  <a:srgbClr val="000000"/>
                </a:solidFill>
                <a:latin typeface="Avenir Next" panose="020B0503020202020204" pitchFamily="34" charset="0"/>
              </a:rPr>
            </a:br>
            <a:endParaRPr lang="hu-HU" sz="3400"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62FFB4CC-9C5B-4A40-9D25-3541A322B708}"/>
              </a:ext>
            </a:extLst>
          </p:cNvPr>
          <p:cNvSpPr>
            <a:spLocks noGrp="1"/>
          </p:cNvSpPr>
          <p:nvPr>
            <p:ph idx="1"/>
          </p:nvPr>
        </p:nvSpPr>
        <p:spPr>
          <a:xfrm>
            <a:off x="6027821" y="4247147"/>
            <a:ext cx="5886675" cy="3068053"/>
          </a:xfrm>
        </p:spPr>
        <p:txBody>
          <a:bodyPr anchor="ctr">
            <a:normAutofit/>
          </a:bodyPr>
          <a:lstStyle/>
          <a:p>
            <a:pPr marL="0" indent="0" algn="ctr">
              <a:buNone/>
            </a:pPr>
            <a:r>
              <a:rPr lang="hu-HU" sz="2000" b="1" dirty="0"/>
              <a:t>Olvassuk el: 1 </a:t>
            </a:r>
            <a:r>
              <a:rPr lang="hu-HU" sz="2000" b="1" dirty="0" err="1"/>
              <a:t>Kir</a:t>
            </a:r>
            <a:r>
              <a:rPr lang="hu-HU" sz="2000" b="1" dirty="0"/>
              <a:t> 8:39; Zsolt 19:1; </a:t>
            </a:r>
            <a:r>
              <a:rPr lang="hu-HU" sz="2000" b="1" dirty="0" err="1"/>
              <a:t>1</a:t>
            </a:r>
            <a:r>
              <a:rPr lang="hu-HU" sz="2000" b="1" dirty="0"/>
              <a:t> </a:t>
            </a:r>
            <a:r>
              <a:rPr lang="hu-HU" sz="2000" b="1" dirty="0" err="1"/>
              <a:t>Krón</a:t>
            </a:r>
            <a:r>
              <a:rPr lang="hu-HU" sz="2000" b="1" dirty="0"/>
              <a:t> 28:9; és 1 Samuel 16:7!  </a:t>
            </a:r>
            <a:endParaRPr lang="hu-HU" sz="2000" b="1" dirty="0" smtClean="0"/>
          </a:p>
          <a:p>
            <a:pPr marL="0" indent="0" algn="ctr">
              <a:buNone/>
            </a:pPr>
            <a:r>
              <a:rPr lang="hu-HU" sz="2000" b="1" dirty="0" smtClean="0"/>
              <a:t>Milyen </a:t>
            </a:r>
            <a:r>
              <a:rPr lang="hu-HU" sz="2000" b="1" dirty="0"/>
              <a:t>kritikus pontot érintenek ezek az igék? Még fontosabb, hogyan érint bennünket és gondolkodásunkat ez az igazság? Idegesek leszünk és félelemmel tölt el, vagy reménységet ad nekünk? Vagy talán mindkettő? Elemezzük válaszunk okát!  </a:t>
            </a:r>
            <a:endParaRPr lang="hu-HU" sz="2000" dirty="0"/>
          </a:p>
          <a:p>
            <a:pPr marL="0" indent="0" algn="ctr">
              <a:buNone/>
            </a:pPr>
            <a:r>
              <a:rPr lang="hu-HU" sz="2000" dirty="0"/>
              <a:t> </a:t>
            </a:r>
          </a:p>
          <a:p>
            <a:pPr marL="0" indent="0" algn="ctr">
              <a:lnSpc>
                <a:spcPct val="100000"/>
              </a:lnSpc>
              <a:buNone/>
            </a:pPr>
            <a:endParaRPr lang="hu-HU" sz="1800" dirty="0">
              <a:solidFill>
                <a:srgbClr val="000000"/>
              </a:solidFill>
            </a:endParaRPr>
          </a:p>
        </p:txBody>
      </p:sp>
    </p:spTree>
    <p:extLst>
      <p:ext uri="{BB962C8B-B14F-4D97-AF65-F5344CB8AC3E}">
        <p14:creationId xmlns:p14="http://schemas.microsoft.com/office/powerpoint/2010/main" val="24142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2561AD3-5A5C-E24F-B93C-E5E7FE484BFE}"/>
              </a:ext>
            </a:extLst>
          </p:cNvPr>
          <p:cNvSpPr>
            <a:spLocks noGrp="1"/>
          </p:cNvSpPr>
          <p:nvPr>
            <p:ph idx="1"/>
          </p:nvPr>
        </p:nvSpPr>
        <p:spPr>
          <a:xfrm>
            <a:off x="232239" y="2629626"/>
            <a:ext cx="5440679" cy="3462228"/>
          </a:xfrm>
        </p:spPr>
        <p:txBody>
          <a:bodyPr>
            <a:normAutofit/>
          </a:bodyPr>
          <a:lstStyle/>
          <a:p>
            <a:pPr marL="0" indent="0" algn="ctr">
              <a:buNone/>
            </a:pPr>
            <a:r>
              <a:rPr lang="hu-HU" sz="2400" dirty="0"/>
              <a:t>„Mert egyedül csak te ismered minden embernek szívét.” (1 </a:t>
            </a:r>
            <a:r>
              <a:rPr lang="hu-HU" sz="2400" dirty="0" err="1"/>
              <a:t>Kir</a:t>
            </a:r>
            <a:r>
              <a:rPr lang="hu-HU" sz="2400" dirty="0"/>
              <a:t> 8:39).</a:t>
            </a:r>
            <a:r>
              <a:rPr lang="hu-HU" sz="2400" i="1" dirty="0"/>
              <a:t> </a:t>
            </a:r>
            <a:r>
              <a:rPr lang="hu-HU" sz="2400" b="1" dirty="0">
                <a:solidFill>
                  <a:schemeClr val="accent6">
                    <a:lumMod val="50000"/>
                  </a:schemeClr>
                </a:solidFill>
              </a:rPr>
              <a:t>A </a:t>
            </a:r>
            <a:r>
              <a:rPr lang="hu-HU" sz="2400" b="1" i="1" dirty="0">
                <a:solidFill>
                  <a:schemeClr val="accent6">
                    <a:lumMod val="50000"/>
                  </a:schemeClr>
                </a:solidFill>
              </a:rPr>
              <a:t>szív </a:t>
            </a:r>
            <a:r>
              <a:rPr lang="hu-HU" sz="2400" b="1" dirty="0">
                <a:solidFill>
                  <a:schemeClr val="accent6">
                    <a:lumMod val="50000"/>
                  </a:schemeClr>
                </a:solidFill>
              </a:rPr>
              <a:t>szó a Bibliában gyakran a gondolatok és érzelmek lakhelyét jelöli </a:t>
            </a:r>
            <a:r>
              <a:rPr lang="hu-HU" sz="2400" b="1" i="1" dirty="0">
                <a:solidFill>
                  <a:schemeClr val="accent6">
                    <a:lumMod val="50000"/>
                  </a:schemeClr>
                </a:solidFill>
              </a:rPr>
              <a:t>(lásd </a:t>
            </a:r>
            <a:r>
              <a:rPr lang="hu-HU" sz="2400" b="1" i="1" dirty="0" err="1">
                <a:solidFill>
                  <a:schemeClr val="accent6">
                    <a:lumMod val="50000"/>
                  </a:schemeClr>
                </a:solidFill>
              </a:rPr>
              <a:t>Mt</a:t>
            </a:r>
            <a:r>
              <a:rPr lang="hu-HU" sz="2400" b="1" i="1" dirty="0">
                <a:solidFill>
                  <a:schemeClr val="accent6">
                    <a:lumMod val="50000"/>
                  </a:schemeClr>
                </a:solidFill>
              </a:rPr>
              <a:t> 9:4). </a:t>
            </a:r>
            <a:r>
              <a:rPr lang="hu-HU" sz="2400" dirty="0"/>
              <a:t>Egyedül Isten férhet hozzá közvetlenül lelki életünkhöz, valódi indítékainkhoz és titkos vágyainkhoz. Semmit, még egy röpke gondolatot sem rejthetünk el Teremtőnk elől. </a:t>
            </a:r>
          </a:p>
        </p:txBody>
      </p:sp>
      <p:pic>
        <p:nvPicPr>
          <p:cNvPr id="4" name="Picture 3">
            <a:extLst>
              <a:ext uri="{FF2B5EF4-FFF2-40B4-BE49-F238E27FC236}">
                <a16:creationId xmlns="" xmlns:a16="http://schemas.microsoft.com/office/drawing/2014/main" id="{85ADB7A4-F919-514A-8227-D872BF0591AD}"/>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460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E967FFC-6395-9F45-9E5E-2AB521877FB3}"/>
              </a:ext>
            </a:extLst>
          </p:cNvPr>
          <p:cNvSpPr>
            <a:spLocks noGrp="1"/>
          </p:cNvSpPr>
          <p:nvPr>
            <p:ph idx="1"/>
          </p:nvPr>
        </p:nvSpPr>
        <p:spPr>
          <a:xfrm>
            <a:off x="450375" y="2579426"/>
            <a:ext cx="5215876" cy="3457835"/>
          </a:xfrm>
        </p:spPr>
        <p:txBody>
          <a:bodyPr>
            <a:normAutofit/>
          </a:bodyPr>
          <a:lstStyle/>
          <a:p>
            <a:pPr marL="0" indent="0" algn="ctr">
              <a:buNone/>
            </a:pPr>
            <a:r>
              <a:rPr lang="hu-HU" sz="2400" dirty="0"/>
              <a:t>„Sátán nem tud a gondolatainkban olvasni, de láthatja tetteinket, hallhatja szavainkat, és az emberi család régóta tartó megfigyeléséből szerzett ismeretei alapján jellemünk gyenge pontjaihoz igazíthatja kísértéseit.” </a:t>
            </a:r>
            <a:endParaRPr lang="hu-HU" sz="2400" dirty="0" smtClean="0"/>
          </a:p>
          <a:p>
            <a:pPr marL="0" indent="0" algn="ctr">
              <a:buNone/>
            </a:pPr>
            <a:endParaRPr lang="hu-HU" sz="2400" dirty="0" smtClean="0"/>
          </a:p>
          <a:p>
            <a:pPr marL="0" indent="0" algn="ctr">
              <a:buNone/>
            </a:pPr>
            <a:r>
              <a:rPr lang="hu-HU" sz="2400" dirty="0" smtClean="0"/>
              <a:t>Ellen </a:t>
            </a:r>
            <a:r>
              <a:rPr lang="hu-HU" sz="2400" dirty="0"/>
              <a:t>G. White:</a:t>
            </a:r>
            <a:r>
              <a:rPr lang="hu-HU" sz="2400" i="1" dirty="0"/>
              <a:t> </a:t>
            </a:r>
            <a:r>
              <a:rPr lang="hu-HU" sz="2400" i="1" dirty="0" err="1"/>
              <a:t>Review</a:t>
            </a:r>
            <a:r>
              <a:rPr lang="hu-HU" sz="2400" i="1" dirty="0"/>
              <a:t> and </a:t>
            </a:r>
            <a:r>
              <a:rPr lang="hu-HU" sz="2400" i="1" dirty="0" err="1"/>
              <a:t>Herald</a:t>
            </a:r>
            <a:r>
              <a:rPr lang="hu-HU" sz="2400" i="1" dirty="0"/>
              <a:t>,</a:t>
            </a:r>
            <a:r>
              <a:rPr lang="hu-HU" sz="2400" dirty="0"/>
              <a:t> 1891. Május 19.</a:t>
            </a:r>
          </a:p>
          <a:p>
            <a:pPr marL="0" indent="0" algn="ctr">
              <a:lnSpc>
                <a:spcPct val="100000"/>
              </a:lnSpc>
              <a:buNone/>
            </a:pPr>
            <a:endParaRPr lang="en-US" sz="2400" dirty="0"/>
          </a:p>
        </p:txBody>
      </p:sp>
      <p:pic>
        <p:nvPicPr>
          <p:cNvPr id="4" name="Picture 3">
            <a:extLst>
              <a:ext uri="{FF2B5EF4-FFF2-40B4-BE49-F238E27FC236}">
                <a16:creationId xmlns="" xmlns:a16="http://schemas.microsoft.com/office/drawing/2014/main" id="{D8BDEB80-589E-2241-AF67-0E75A3C574EC}"/>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971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B82EB18-9F24-4C45-9365-A67DC6A1A994}"/>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C79F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21A304B6-6B6F-B244-9A8B-BD9C4BDFBA27}"/>
              </a:ext>
            </a:extLst>
          </p:cNvPr>
          <p:cNvSpPr>
            <a:spLocks noGrp="1"/>
          </p:cNvSpPr>
          <p:nvPr>
            <p:ph idx="1"/>
          </p:nvPr>
        </p:nvSpPr>
        <p:spPr>
          <a:xfrm>
            <a:off x="4965431" y="2438400"/>
            <a:ext cx="6586489" cy="3785419"/>
          </a:xfrm>
        </p:spPr>
        <p:txBody>
          <a:bodyPr>
            <a:normAutofit/>
          </a:bodyPr>
          <a:lstStyle/>
          <a:p>
            <a:pPr marL="0" indent="0" algn="ctr">
              <a:lnSpc>
                <a:spcPct val="100000"/>
              </a:lnSpc>
              <a:buNone/>
            </a:pPr>
            <a:r>
              <a:rPr lang="hu-HU" b="1" dirty="0"/>
              <a:t>Hogyan segít az előbbi gondolatsor jobban megértenünk a Biblia figyelmeztetését, hogy ne ítélkezzünk mások felett? Hányszor ítélték meg tévesen indítékaidat, azok, akik nem ismerik a szívedet? Miért fontos akkor, hogy mi se ítéljünk meg másokat? </a:t>
            </a:r>
            <a:endParaRPr lang="en-US" dirty="0"/>
          </a:p>
        </p:txBody>
      </p:sp>
    </p:spTree>
    <p:extLst>
      <p:ext uri="{BB962C8B-B14F-4D97-AF65-F5344CB8AC3E}">
        <p14:creationId xmlns:p14="http://schemas.microsoft.com/office/powerpoint/2010/main" val="139705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6C10B51-328C-3C41-A407-60BAD011899D}"/>
              </a:ext>
            </a:extLst>
          </p:cNvPr>
          <p:cNvPicPr>
            <a:picLocks noChangeAspect="1"/>
          </p:cNvPicPr>
          <p:nvPr/>
        </p:nvPicPr>
        <p:blipFill rotWithShape="1">
          <a:blip r:embed="rId3"/>
          <a:srcRect t="30275" b="1674"/>
          <a:stretch/>
        </p:blipFill>
        <p:spPr>
          <a:xfrm>
            <a:off x="-1" y="0"/>
            <a:ext cx="12192001" cy="4666928"/>
          </a:xfrm>
          <a:prstGeom prst="rect">
            <a:avLst/>
          </a:prstGeom>
        </p:spPr>
      </p:pic>
      <p:pic>
        <p:nvPicPr>
          <p:cNvPr id="9" name="Picture 8">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AC8B9E2-A3BF-2A4B-A0C4-E182057E535A}"/>
              </a:ext>
            </a:extLst>
          </p:cNvPr>
          <p:cNvSpPr>
            <a:spLocks noGrp="1"/>
          </p:cNvSpPr>
          <p:nvPr>
            <p:ph type="title"/>
          </p:nvPr>
        </p:nvSpPr>
        <p:spPr>
          <a:xfrm>
            <a:off x="804998" y="4551037"/>
            <a:ext cx="5021782" cy="1509931"/>
          </a:xfrm>
        </p:spPr>
        <p:txBody>
          <a:bodyPr>
            <a:normAutofit fontScale="90000"/>
          </a:bodyPr>
          <a:lstStyle/>
          <a:p>
            <a:pPr>
              <a:lnSpc>
                <a:spcPct val="100000"/>
              </a:lnSpc>
            </a:pPr>
            <a:r>
              <a:rPr lang="hu-HU" sz="3400" b="1" dirty="0" smtClean="0">
                <a:solidFill>
                  <a:schemeClr val="accent6">
                    <a:lumMod val="50000"/>
                  </a:schemeClr>
                </a:solidFill>
                <a:latin typeface="Avenir Next" panose="020B0503020202020204" pitchFamily="34" charset="0"/>
              </a:rPr>
              <a:t>KRISZTUS BÉKESSÉGE </a:t>
            </a:r>
            <a:br>
              <a:rPr lang="hu-HU" sz="3400" b="1" dirty="0" smtClean="0">
                <a:solidFill>
                  <a:schemeClr val="accent6">
                    <a:lumMod val="50000"/>
                  </a:schemeClr>
                </a:solidFill>
                <a:latin typeface="Avenir Next" panose="020B0503020202020204" pitchFamily="34" charset="0"/>
              </a:rPr>
            </a:br>
            <a:r>
              <a:rPr lang="hu-HU" sz="3400" b="1" dirty="0" smtClean="0">
                <a:solidFill>
                  <a:srgbClr val="000000"/>
                </a:solidFill>
                <a:latin typeface="Avenir Next" panose="020B0503020202020204" pitchFamily="34" charset="0"/>
              </a:rPr>
              <a:t>A SZÍVÜNKBEN</a:t>
            </a:r>
            <a:br>
              <a:rPr lang="hu-HU" sz="3400" b="1" dirty="0" smtClean="0">
                <a:solidFill>
                  <a:srgbClr val="000000"/>
                </a:solidFill>
                <a:latin typeface="Avenir Next" panose="020B0503020202020204" pitchFamily="34" charset="0"/>
              </a:rPr>
            </a:br>
            <a:endParaRPr lang="hu-HU" sz="3400"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1A589F1D-7A8C-884C-B961-33CDE4D3723B}"/>
              </a:ext>
            </a:extLst>
          </p:cNvPr>
          <p:cNvSpPr>
            <a:spLocks noGrp="1"/>
          </p:cNvSpPr>
          <p:nvPr>
            <p:ph idx="1"/>
          </p:nvPr>
        </p:nvSpPr>
        <p:spPr>
          <a:xfrm>
            <a:off x="6631778" y="4087013"/>
            <a:ext cx="4901360" cy="2542387"/>
          </a:xfrm>
        </p:spPr>
        <p:txBody>
          <a:bodyPr anchor="ctr">
            <a:normAutofit fontScale="92500" lnSpcReduction="10000"/>
          </a:bodyPr>
          <a:lstStyle/>
          <a:p>
            <a:pPr marL="0" indent="0">
              <a:lnSpc>
                <a:spcPct val="100000"/>
              </a:lnSpc>
              <a:buNone/>
            </a:pPr>
            <a:endParaRPr lang="en-US" sz="2400" dirty="0">
              <a:solidFill>
                <a:srgbClr val="000000"/>
              </a:solidFill>
            </a:endParaRPr>
          </a:p>
          <a:p>
            <a:pPr marL="0" indent="0">
              <a:buNone/>
            </a:pPr>
            <a:endParaRPr lang="hu-HU" sz="2400" b="1" dirty="0" smtClean="0"/>
          </a:p>
          <a:p>
            <a:pPr marL="0" indent="0">
              <a:buNone/>
            </a:pPr>
            <a:r>
              <a:rPr lang="hu-HU" sz="2400" b="1" dirty="0" smtClean="0"/>
              <a:t>Olvassuk </a:t>
            </a:r>
            <a:r>
              <a:rPr lang="hu-HU" sz="2400" b="1" dirty="0"/>
              <a:t>el: </a:t>
            </a:r>
            <a:r>
              <a:rPr lang="hu-HU" sz="2400" b="1" dirty="0" err="1"/>
              <a:t>Kolossé</a:t>
            </a:r>
            <a:r>
              <a:rPr lang="hu-HU" sz="2400" b="1" dirty="0"/>
              <a:t> 3:1–17. </a:t>
            </a:r>
            <a:endParaRPr lang="hu-HU" sz="2400" b="1" dirty="0" smtClean="0"/>
          </a:p>
          <a:p>
            <a:pPr marL="0" indent="0">
              <a:buNone/>
            </a:pPr>
            <a:r>
              <a:rPr lang="hu-HU" sz="2400" b="1" dirty="0" smtClean="0"/>
              <a:t>Milyen </a:t>
            </a:r>
            <a:r>
              <a:rPr lang="hu-HU" sz="2400" b="1" dirty="0"/>
              <a:t>konkrét cselekedetekre szólít fel bennünket az ige, hogy olyan életet élhessünk Krisztusban, amilyent megígért nekünk? </a:t>
            </a:r>
          </a:p>
          <a:p>
            <a:pPr marL="0" indent="0">
              <a:buNone/>
            </a:pPr>
            <a:endParaRPr lang="hu-HU" sz="2400" dirty="0"/>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7892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DB4D245-A550-864C-A121-C96872EFF88A}"/>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F56D4BDC-6FAD-8944-86B9-CB4AC3B9A60F}"/>
              </a:ext>
            </a:extLst>
          </p:cNvPr>
          <p:cNvSpPr>
            <a:spLocks noGrp="1"/>
          </p:cNvSpPr>
          <p:nvPr>
            <p:ph idx="1"/>
          </p:nvPr>
        </p:nvSpPr>
        <p:spPr>
          <a:xfrm>
            <a:off x="300039" y="642938"/>
            <a:ext cx="4626803" cy="5880692"/>
          </a:xfrm>
        </p:spPr>
        <p:txBody>
          <a:bodyPr anchor="ctr">
            <a:normAutofit/>
          </a:bodyPr>
          <a:lstStyle/>
          <a:p>
            <a:pPr marL="0" indent="0" algn="ctr">
              <a:lnSpc>
                <a:spcPct val="100000"/>
              </a:lnSpc>
              <a:buNone/>
            </a:pPr>
            <a:r>
              <a:rPr lang="en-US" sz="2000" dirty="0">
                <a:solidFill>
                  <a:srgbClr val="000000"/>
                </a:solidFill>
              </a:rPr>
              <a:t> </a:t>
            </a:r>
          </a:p>
          <a:p>
            <a:pPr marL="0" indent="0" algn="ctr">
              <a:buNone/>
            </a:pPr>
            <a:r>
              <a:rPr lang="hu-HU" sz="2000" dirty="0"/>
              <a:t>„Ha Isten mellett maradunk, isteni szeretet és hatalom fogja irányítani gondolatainkat. Tehát a Krisztus ajkáról származó szavak szerint kell élnünk.” </a:t>
            </a:r>
            <a:endParaRPr lang="hu-HU" sz="2000" dirty="0" smtClean="0"/>
          </a:p>
          <a:p>
            <a:pPr marL="0" indent="0" algn="ctr">
              <a:buNone/>
            </a:pPr>
            <a:r>
              <a:rPr lang="hu-HU" sz="2000" dirty="0" smtClean="0"/>
              <a:t>Ellen </a:t>
            </a:r>
            <a:r>
              <a:rPr lang="hu-HU" sz="2000" dirty="0"/>
              <a:t>G. White: </a:t>
            </a:r>
            <a:r>
              <a:rPr lang="hu-HU" sz="2000" i="1" dirty="0"/>
              <a:t>Értelem, jellem és személyiség </a:t>
            </a:r>
            <a:r>
              <a:rPr lang="hu-HU" sz="2000" dirty="0"/>
              <a:t>2. kötet 669.o.</a:t>
            </a:r>
          </a:p>
          <a:p>
            <a:pPr marL="0" indent="0" algn="ctr">
              <a:lnSpc>
                <a:spcPct val="100000"/>
              </a:lnSpc>
              <a:buNone/>
            </a:pPr>
            <a:endParaRPr lang="hu-HU" sz="2000" dirty="0" smtClean="0">
              <a:solidFill>
                <a:srgbClr val="000000"/>
              </a:solidFill>
            </a:endParaRPr>
          </a:p>
          <a:p>
            <a:pPr marL="0" indent="0" algn="just">
              <a:lnSpc>
                <a:spcPct val="100000"/>
              </a:lnSpc>
              <a:buNone/>
            </a:pPr>
            <a:r>
              <a:rPr lang="hu-HU" sz="2000" b="1" i="1" dirty="0">
                <a:solidFill>
                  <a:schemeClr val="accent6">
                    <a:lumMod val="50000"/>
                  </a:schemeClr>
                </a:solidFill>
              </a:rPr>
              <a:t>A lélektani hadviselés közepette kísértést érezhet az ember, és nagyon nehéz lehet eloszlatni bizonyos negatív gondolatokat. Ezekben a pillanatokban elterelhetjük a figyelmünket, ha helyet változtatunk, mással kezdünk el foglalkozni, vagy jó társaságot keresünk. Így már képesek leszünk imádkozni és annak helyességéről megbizonyosodva, jó döntést hozni.</a:t>
            </a:r>
            <a:endParaRPr lang="en-US" sz="2000" b="1" i="1" dirty="0">
              <a:solidFill>
                <a:schemeClr val="accent6">
                  <a:lumMod val="50000"/>
                </a:schemeClr>
              </a:solidFill>
            </a:endParaRPr>
          </a:p>
        </p:txBody>
      </p:sp>
    </p:spTree>
    <p:extLst>
      <p:ext uri="{BB962C8B-B14F-4D97-AF65-F5344CB8AC3E}">
        <p14:creationId xmlns:p14="http://schemas.microsoft.com/office/powerpoint/2010/main" val="10535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633D5B-21C4-AF45-B1D2-81D97561628F}"/>
              </a:ext>
            </a:extLst>
          </p:cNvPr>
          <p:cNvSpPr>
            <a:spLocks noGrp="1"/>
          </p:cNvSpPr>
          <p:nvPr>
            <p:ph type="title"/>
          </p:nvPr>
        </p:nvSpPr>
        <p:spPr>
          <a:xfrm>
            <a:off x="546136" y="685800"/>
            <a:ext cx="5120114" cy="2122749"/>
          </a:xfrm>
        </p:spPr>
        <p:txBody>
          <a:bodyPr>
            <a:normAutofit/>
          </a:bodyPr>
          <a:lstStyle/>
          <a:p>
            <a:pPr algn="ctr"/>
            <a:r>
              <a:rPr lang="hu-HU" sz="2400" b="1" i="1" dirty="0" smtClean="0"/>
              <a:t>A tanulmányhoz olvassuk el a következő igeverseket: </a:t>
            </a:r>
            <a:br>
              <a:rPr lang="hu-HU" sz="2400" b="1" i="1" dirty="0" smtClean="0"/>
            </a:br>
            <a:r>
              <a:rPr lang="hu-HU" sz="2400" i="1" dirty="0" err="1" smtClean="0"/>
              <a:t>Mk</a:t>
            </a:r>
            <a:r>
              <a:rPr lang="hu-HU" sz="2400" i="1" dirty="0" smtClean="0"/>
              <a:t> </a:t>
            </a:r>
            <a:r>
              <a:rPr lang="hu-HU" sz="2400" i="1" dirty="0"/>
              <a:t>7:21–23; Lk 6:45; ApCsel 14:2, 15:24; </a:t>
            </a:r>
            <a:r>
              <a:rPr lang="hu-HU" sz="2400" i="1" dirty="0" err="1"/>
              <a:t>Gal</a:t>
            </a:r>
            <a:r>
              <a:rPr lang="hu-HU" sz="2400" i="1" dirty="0"/>
              <a:t> 3:1; Zsolt 19:14; </a:t>
            </a:r>
            <a:r>
              <a:rPr lang="hu-HU" sz="2400" i="1" dirty="0" err="1"/>
              <a:t>Kol</a:t>
            </a:r>
            <a:r>
              <a:rPr lang="hu-HU" sz="2400" i="1" dirty="0"/>
              <a:t> 3:1–17.</a:t>
            </a:r>
            <a:r>
              <a:rPr lang="hu-HU" sz="2400" dirty="0"/>
              <a:t/>
            </a:r>
            <a:br>
              <a:rPr lang="hu-HU" sz="2400" dirty="0"/>
            </a:br>
            <a:r>
              <a:rPr lang="en-US" sz="2400" i="1" dirty="0" smtClean="0"/>
              <a:t>.</a:t>
            </a:r>
            <a:r>
              <a:rPr lang="en-US" sz="2400" dirty="0"/>
              <a:t/>
            </a:r>
            <a:br>
              <a:rPr lang="en-US" sz="2400" dirty="0"/>
            </a:br>
            <a:endParaRPr lang="en-US" sz="2400" dirty="0"/>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C05A635-3F34-364E-A5C4-17870AB1A41F}"/>
              </a:ext>
            </a:extLst>
          </p:cNvPr>
          <p:cNvSpPr>
            <a:spLocks noGrp="1"/>
          </p:cNvSpPr>
          <p:nvPr>
            <p:ph idx="1"/>
          </p:nvPr>
        </p:nvSpPr>
        <p:spPr>
          <a:xfrm>
            <a:off x="477898" y="2615978"/>
            <a:ext cx="5440678" cy="3462228"/>
          </a:xfrm>
        </p:spPr>
        <p:txBody>
          <a:bodyPr>
            <a:normAutofit lnSpcReduction="10000"/>
          </a:bodyPr>
          <a:lstStyle/>
          <a:p>
            <a:pPr marL="0" indent="0" algn="ctr">
              <a:lnSpc>
                <a:spcPct val="100000"/>
              </a:lnSpc>
              <a:buNone/>
            </a:pPr>
            <a:r>
              <a:rPr lang="hu-HU" dirty="0"/>
              <a:t>„Továbbá, Atyámfiai, amik csak igazak, amik csak tisztességesek, amik csak igazságosak, amik csak tiszták, amik csak kedvesek, amik csak jó hírűek; ha van valami erény, és ha van valami dicséret, </a:t>
            </a:r>
            <a:endParaRPr lang="hu-HU" dirty="0" smtClean="0"/>
          </a:p>
          <a:p>
            <a:pPr marL="0" indent="0" algn="ctr">
              <a:lnSpc>
                <a:spcPct val="100000"/>
              </a:lnSpc>
              <a:buNone/>
            </a:pPr>
            <a:r>
              <a:rPr lang="hu-HU" b="1" dirty="0" smtClean="0">
                <a:solidFill>
                  <a:schemeClr val="accent6">
                    <a:lumMod val="50000"/>
                  </a:schemeClr>
                </a:solidFill>
              </a:rPr>
              <a:t>ezekről </a:t>
            </a:r>
            <a:r>
              <a:rPr lang="hu-HU" b="1" dirty="0">
                <a:solidFill>
                  <a:schemeClr val="accent6">
                    <a:lumMod val="50000"/>
                  </a:schemeClr>
                </a:solidFill>
              </a:rPr>
              <a:t>gondolkodjatok.”</a:t>
            </a:r>
            <a:r>
              <a:rPr lang="hu-HU" b="1" i="1" dirty="0">
                <a:solidFill>
                  <a:schemeClr val="accent6">
                    <a:lumMod val="50000"/>
                  </a:schemeClr>
                </a:solidFill>
              </a:rPr>
              <a:t> </a:t>
            </a:r>
            <a:endParaRPr lang="hu-HU" b="1" i="1" dirty="0" smtClean="0">
              <a:solidFill>
                <a:schemeClr val="accent6">
                  <a:lumMod val="50000"/>
                </a:schemeClr>
              </a:solidFill>
            </a:endParaRPr>
          </a:p>
          <a:p>
            <a:pPr marL="0" indent="0" algn="ctr">
              <a:lnSpc>
                <a:spcPct val="100000"/>
              </a:lnSpc>
              <a:buNone/>
            </a:pPr>
            <a:r>
              <a:rPr lang="hu-HU" i="1" dirty="0" smtClean="0"/>
              <a:t>(Filippi 4:8)</a:t>
            </a:r>
            <a:r>
              <a:rPr lang="hu-HU" dirty="0" smtClean="0">
                <a:effectLst/>
              </a:rPr>
              <a:t> </a:t>
            </a:r>
            <a:endParaRPr lang="hu-HU" dirty="0"/>
          </a:p>
        </p:txBody>
      </p:sp>
      <p:pic>
        <p:nvPicPr>
          <p:cNvPr id="5" name="Picture 4">
            <a:extLst>
              <a:ext uri="{FF2B5EF4-FFF2-40B4-BE49-F238E27FC236}">
                <a16:creationId xmlns="" xmlns:a16="http://schemas.microsoft.com/office/drawing/2014/main" id="{480DF5F7-9FD5-8A45-B0AD-59E1BCA466A3}"/>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47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BC993B9-C2FF-B746-B6F7-B8701E50DB9E}"/>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39C6A511-475C-5D4C-B779-FE35A96F2BBB}"/>
              </a:ext>
            </a:extLst>
          </p:cNvPr>
          <p:cNvSpPr>
            <a:spLocks noGrp="1"/>
          </p:cNvSpPr>
          <p:nvPr>
            <p:ph idx="1"/>
          </p:nvPr>
        </p:nvSpPr>
        <p:spPr>
          <a:xfrm>
            <a:off x="4965431" y="504968"/>
            <a:ext cx="6586489" cy="5718852"/>
          </a:xfrm>
        </p:spPr>
        <p:txBody>
          <a:bodyPr>
            <a:normAutofit/>
          </a:bodyPr>
          <a:lstStyle/>
          <a:p>
            <a:r>
              <a:rPr lang="hu-HU" sz="2400" b="1" dirty="0"/>
              <a:t>A gondolkodás rendkívül titokzatos emberi folyamat. Valójában még nem is tudjuk pontosan, hogy mi ez, és hogyan </a:t>
            </a:r>
            <a:r>
              <a:rPr lang="hu-HU" sz="2400" b="1" dirty="0" smtClean="0"/>
              <a:t>működik</a:t>
            </a:r>
          </a:p>
          <a:p>
            <a:r>
              <a:rPr lang="hu-HU" sz="2400" b="1" dirty="0" smtClean="0"/>
              <a:t> </a:t>
            </a:r>
            <a:r>
              <a:rPr lang="hu-HU" sz="2400" b="1" dirty="0"/>
              <a:t>Legtöbbször azonban mi magunk döntünk arról, hogy tudatunk legbelső kamráiban mire gondolunk. </a:t>
            </a:r>
            <a:endParaRPr lang="hu-HU" sz="2400" b="1" dirty="0" smtClean="0"/>
          </a:p>
          <a:p>
            <a:r>
              <a:rPr lang="hu-HU" sz="2400" b="1" dirty="0" smtClean="0"/>
              <a:t>Egy </a:t>
            </a:r>
            <a:r>
              <a:rPr lang="hu-HU" sz="2400" b="1" dirty="0"/>
              <a:t>gondolat azonnal megváltoztatható. Egyszerűen csak el kell döntenünk, hogy változtatunk rajta. (Egyes mentális betegségek befolyásolhatják ezt a döntési képességet, ezért, ha elérhető, igen hasznos lehet a szakmai segítség.)  </a:t>
            </a:r>
            <a:endParaRPr lang="hu-HU" sz="2400" dirty="0"/>
          </a:p>
          <a:p>
            <a:r>
              <a:rPr lang="hu-HU" sz="2400" b="1" dirty="0"/>
              <a:t>Vajon mi a helyzet a mi gondolatainkkal? Mit teszünk legközelebb, ha rossz gondolataink támadnak? </a:t>
            </a:r>
            <a:endParaRPr lang="hu-HU" sz="2400" dirty="0"/>
          </a:p>
          <a:p>
            <a:endParaRPr lang="en-US" sz="2400" dirty="0"/>
          </a:p>
          <a:p>
            <a:pPr>
              <a:lnSpc>
                <a:spcPct val="100000"/>
              </a:lnSpc>
            </a:pPr>
            <a:endParaRPr lang="en-US" sz="2400" dirty="0"/>
          </a:p>
        </p:txBody>
      </p:sp>
    </p:spTree>
    <p:extLst>
      <p:ext uri="{BB962C8B-B14F-4D97-AF65-F5344CB8AC3E}">
        <p14:creationId xmlns:p14="http://schemas.microsoft.com/office/powerpoint/2010/main" val="231654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AAE7E9-4830-7B4F-B472-6A717CC14291}"/>
              </a:ext>
            </a:extLst>
          </p:cNvPr>
          <p:cNvSpPr>
            <a:spLocks noGrp="1"/>
          </p:cNvSpPr>
          <p:nvPr>
            <p:ph idx="1"/>
          </p:nvPr>
        </p:nvSpPr>
        <p:spPr>
          <a:xfrm>
            <a:off x="200025" y="395785"/>
            <a:ext cx="6118887" cy="6462215"/>
          </a:xfrm>
        </p:spPr>
        <p:txBody>
          <a:bodyPr anchor="t">
            <a:normAutofit lnSpcReduction="10000"/>
          </a:bodyPr>
          <a:lstStyle/>
          <a:p>
            <a:pPr marL="0" indent="0" algn="ctr">
              <a:buNone/>
            </a:pPr>
            <a:endParaRPr lang="hu-HU" sz="2000" dirty="0"/>
          </a:p>
          <a:p>
            <a:pPr marL="0" indent="0" algn="ctr">
              <a:buNone/>
            </a:pPr>
            <a:r>
              <a:rPr lang="hu-HU" sz="2000" dirty="0"/>
              <a:t>	„A helyes gondolkodás hatalma értékesebb az aranyba foglalt zafírnál. Nagy figyelmet kell fordítanunk gondolataink megfelelő irányítására. . . .Minden tisztátalan gondolat beszennyezi a lelket, gyengíti az erkölcsi érzéket és hajlamosít a Szentlélek befolyásának figyelmen kívül hagyására. Elhomályosítja a lelki látást, hogy az emberek ne </a:t>
            </a:r>
            <a:r>
              <a:rPr lang="hu-HU" sz="2000" dirty="0" smtClean="0"/>
              <a:t>figyelhessenek Istenre. </a:t>
            </a:r>
            <a:r>
              <a:rPr lang="hu-HU" sz="2000" dirty="0"/>
              <a:t>Az Úr meg tud bocsájtani, és meg is bocsájt a bűnbánó bűnösnek, de a lélek károsodik. </a:t>
            </a:r>
            <a:endParaRPr lang="hu-HU" sz="2000" dirty="0" smtClean="0"/>
          </a:p>
          <a:p>
            <a:pPr marL="0" indent="0" algn="ctr">
              <a:buNone/>
            </a:pPr>
            <a:r>
              <a:rPr lang="hu-HU" sz="2000" dirty="0" smtClean="0"/>
              <a:t>A </a:t>
            </a:r>
            <a:r>
              <a:rPr lang="hu-HU" sz="2000" dirty="0"/>
              <a:t>beszéd és a gondolatok minden tisztátalanságát kerülnie kell annak, aki tisztán szeretné látni a lelki igazságokat. . . . Minden eszközt fel kell használnunk, amit Isten a gondolataink uralására és őrzésére a rendelkezésünkre bocsájtott. </a:t>
            </a:r>
            <a:endParaRPr lang="hu-HU" sz="2000" dirty="0" smtClean="0"/>
          </a:p>
          <a:p>
            <a:pPr marL="0" indent="0" algn="ctr">
              <a:buNone/>
            </a:pPr>
            <a:r>
              <a:rPr lang="hu-HU" sz="2000" dirty="0" smtClean="0"/>
              <a:t>Értelmünket </a:t>
            </a:r>
            <a:r>
              <a:rPr lang="hu-HU" sz="2000" dirty="0"/>
              <a:t>Krisztus jellemével kell összhangba hoznunk. Az Ő igazsága testileg-lelkileg megszentel bennünket és képessé tesz rá, hogy a kísértésekben megálljunk</a:t>
            </a:r>
            <a:r>
              <a:rPr lang="hu-HU" sz="2000" dirty="0" smtClean="0"/>
              <a:t>.”</a:t>
            </a:r>
          </a:p>
          <a:p>
            <a:pPr marL="0" indent="0" algn="ctr">
              <a:buNone/>
            </a:pPr>
            <a:endParaRPr lang="hu-HU" sz="2000" dirty="0" smtClean="0"/>
          </a:p>
          <a:p>
            <a:pPr marL="0" indent="0" algn="ctr">
              <a:buNone/>
            </a:pPr>
            <a:r>
              <a:rPr lang="hu-HU" sz="2000" dirty="0" smtClean="0"/>
              <a:t>Ellen </a:t>
            </a:r>
            <a:r>
              <a:rPr lang="hu-HU" sz="2000" dirty="0"/>
              <a:t>G. White: </a:t>
            </a:r>
            <a:r>
              <a:rPr lang="hu-HU" sz="2000" i="1" dirty="0"/>
              <a:t>Az idők jelei </a:t>
            </a:r>
            <a:r>
              <a:rPr lang="hu-HU" sz="2000" dirty="0"/>
              <a:t>1905. Augusztus 23.</a:t>
            </a:r>
          </a:p>
          <a:p>
            <a:pPr marL="0" indent="0" algn="ctr">
              <a:buNone/>
            </a:pPr>
            <a:r>
              <a:rPr lang="hu-HU" sz="2000" b="1" dirty="0"/>
              <a:t> </a:t>
            </a:r>
            <a:endParaRPr lang="hu-HU" sz="2000" dirty="0"/>
          </a:p>
          <a:p>
            <a:pPr marL="0" indent="0" algn="ctr">
              <a:lnSpc>
                <a:spcPct val="100000"/>
              </a:lnSpc>
              <a:buNone/>
            </a:pPr>
            <a:endParaRPr lang="en-US" sz="2000" dirty="0"/>
          </a:p>
        </p:txBody>
      </p:sp>
      <p:sp>
        <p:nvSpPr>
          <p:cNvPr id="14" name="Freeform: Shape 13">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9D9F1B02-94CB-C04F-BB58-EB93BF2A0E04}"/>
              </a:ext>
            </a:extLst>
          </p:cNvPr>
          <p:cNvPicPr>
            <a:picLocks noChangeAspect="1"/>
          </p:cNvPicPr>
          <p:nvPr/>
        </p:nvPicPr>
        <p:blipFill rotWithShape="1">
          <a:blip r:embed="rId3">
            <a:extLst/>
          </a:blip>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5188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65FA197-57A4-DB4B-A7EF-AD5D92E5D61A}"/>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9C66B59B-94D9-014E-842F-714B28A0928A}"/>
              </a:ext>
            </a:extLst>
          </p:cNvPr>
          <p:cNvSpPr>
            <a:spLocks noGrp="1"/>
          </p:cNvSpPr>
          <p:nvPr>
            <p:ph idx="1"/>
          </p:nvPr>
        </p:nvSpPr>
        <p:spPr>
          <a:xfrm>
            <a:off x="4965431" y="582302"/>
            <a:ext cx="6586489" cy="5736611"/>
          </a:xfrm>
        </p:spPr>
        <p:txBody>
          <a:bodyPr>
            <a:normAutofit/>
          </a:bodyPr>
          <a:lstStyle/>
          <a:p>
            <a:pPr lvl="0"/>
            <a:r>
              <a:rPr lang="hu-HU" sz="2400" b="1" dirty="0"/>
              <a:t>Milyen tanácsot adhatnánk annak, aki túl hevesen reagáló természetével küzd? </a:t>
            </a:r>
            <a:endParaRPr lang="hu-HU" sz="2400" b="1" dirty="0" smtClean="0"/>
          </a:p>
          <a:p>
            <a:pPr lvl="0"/>
            <a:r>
              <a:rPr lang="hu-HU" sz="2400" b="1" dirty="0" smtClean="0"/>
              <a:t>Milyen </a:t>
            </a:r>
            <a:r>
              <a:rPr lang="hu-HU" sz="2400" b="1" dirty="0"/>
              <a:t>ígéreteket tudunk mutatni neki a Bibliából</a:t>
            </a:r>
            <a:r>
              <a:rPr lang="hu-HU" sz="2400" b="1" dirty="0" smtClean="0"/>
              <a:t>?</a:t>
            </a:r>
          </a:p>
          <a:p>
            <a:pPr lvl="0"/>
            <a:r>
              <a:rPr lang="hu-HU" sz="2400" b="1" dirty="0" smtClean="0"/>
              <a:t> </a:t>
            </a:r>
            <a:r>
              <a:rPr lang="hu-HU" sz="2400" b="1" dirty="0"/>
              <a:t>Miért nagyon fontos rámutatni neki a megbocsájtásra és a Jézus érdeméért való elfogadásra?  </a:t>
            </a:r>
            <a:endParaRPr lang="hu-HU" sz="2400" b="1" dirty="0" smtClean="0"/>
          </a:p>
          <a:p>
            <a:pPr lvl="0"/>
            <a:r>
              <a:rPr lang="hu-HU" sz="2400" b="1" dirty="0" smtClean="0"/>
              <a:t>Hogyan </a:t>
            </a:r>
            <a:r>
              <a:rPr lang="hu-HU" sz="2400" b="1" dirty="0"/>
              <a:t>tarthatnánk vissza attól, hogy teljes kétségbeesésében feladja, mert azt hiszi, hogy mivel nem nyerte el a győzelmet, amit akart, Istennel való kapcsolata valahogy nem megfelelő? </a:t>
            </a:r>
            <a:endParaRPr lang="hu-HU" sz="2400" b="1" dirty="0" smtClean="0"/>
          </a:p>
          <a:p>
            <a:pPr lvl="0"/>
            <a:r>
              <a:rPr lang="hu-HU" sz="2400" b="1" smtClean="0"/>
              <a:t>Miként </a:t>
            </a:r>
            <a:r>
              <a:rPr lang="hu-HU" sz="2400" b="1" dirty="0"/>
              <a:t>segíthetnénk neki megtanulni, hogy soha ne mondjon le a megbocsájtás ígéretéről, bármennyire értéktelennek is érzi magát</a:t>
            </a:r>
            <a:r>
              <a:rPr lang="hu-HU" sz="2400" b="1"/>
              <a:t>? </a:t>
            </a:r>
            <a:endParaRPr lang="hu-HU" sz="2400" dirty="0"/>
          </a:p>
          <a:p>
            <a:endParaRPr lang="en-US" sz="2400" dirty="0"/>
          </a:p>
        </p:txBody>
      </p:sp>
    </p:spTree>
    <p:extLst>
      <p:ext uri="{BB962C8B-B14F-4D97-AF65-F5344CB8AC3E}">
        <p14:creationId xmlns:p14="http://schemas.microsoft.com/office/powerpoint/2010/main" val="171852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4986E6A-7F4F-B742-978C-85178D9A55E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692667A7-093E-484E-8B57-7ACDEA40FA60}"/>
              </a:ext>
            </a:extLst>
          </p:cNvPr>
          <p:cNvSpPr>
            <a:spLocks noGrp="1"/>
          </p:cNvSpPr>
          <p:nvPr>
            <p:ph idx="1"/>
          </p:nvPr>
        </p:nvSpPr>
        <p:spPr>
          <a:xfrm>
            <a:off x="641445" y="968991"/>
            <a:ext cx="5336274" cy="5091982"/>
          </a:xfrm>
        </p:spPr>
        <p:txBody>
          <a:bodyPr anchor="ctr">
            <a:normAutofit/>
          </a:bodyPr>
          <a:lstStyle/>
          <a:p>
            <a:pPr>
              <a:lnSpc>
                <a:spcPct val="100000"/>
              </a:lnSpc>
            </a:pPr>
            <a:r>
              <a:rPr lang="hu-HU" sz="2400" dirty="0">
                <a:latin typeface="Calibri" panose="020F0502020204030204" pitchFamily="34" charset="0"/>
                <a:ea typeface="Times New Roman" panose="02020603050405020304" pitchFamily="18" charset="0"/>
              </a:rPr>
              <a:t>Napjainkban a mentálhigiénés beavatkozások egyik legelterjedtebb formája a kognitív viselkedésterápia (cognitive behavior therapy =CBT), melynek alapja az a felismerés, hogy a legtöbb pszichológiai gondon segíthet a diszfunkcionális hozzáállás, gondolatok és viselkedés felismerése és megváltoztatása. </a:t>
            </a:r>
            <a:endParaRPr lang="hu-HU" sz="2400" dirty="0" smtClean="0">
              <a:solidFill>
                <a:srgbClr val="000000"/>
              </a:solidFill>
            </a:endParaRPr>
          </a:p>
          <a:p>
            <a:pPr>
              <a:lnSpc>
                <a:spcPct val="100000"/>
              </a:lnSpc>
            </a:pPr>
            <a:r>
              <a:rPr lang="hu-HU" sz="2400" b="1" i="1" dirty="0">
                <a:solidFill>
                  <a:schemeClr val="accent6">
                    <a:lumMod val="50000"/>
                  </a:schemeClr>
                </a:solidFill>
                <a:latin typeface="Calibri" panose="020F0502020204030204" pitchFamily="34" charset="0"/>
                <a:ea typeface="Times New Roman" panose="02020603050405020304" pitchFamily="18" charset="0"/>
              </a:rPr>
              <a:t>A Biblia is tanít bennünket a gondolatok és a viselkedés kapcsolatáról (Lk 6:45). </a:t>
            </a:r>
            <a:endParaRPr lang="hu-HU" sz="2400" b="1" i="1" dirty="0">
              <a:solidFill>
                <a:schemeClr val="accent6">
                  <a:lumMod val="50000"/>
                </a:schemeClr>
              </a:solidFill>
            </a:endParaRPr>
          </a:p>
        </p:txBody>
      </p:sp>
    </p:spTree>
    <p:extLst>
      <p:ext uri="{BB962C8B-B14F-4D97-AF65-F5344CB8AC3E}">
        <p14:creationId xmlns:p14="http://schemas.microsoft.com/office/powerpoint/2010/main" val="25519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6E3BCD8-8D94-7145-A086-7449D416FB37}"/>
              </a:ext>
            </a:extLst>
          </p:cNvPr>
          <p:cNvPicPr>
            <a:picLocks noChangeAspect="1"/>
          </p:cNvPicPr>
          <p:nvPr/>
        </p:nvPicPr>
        <p:blipFill rotWithShape="1">
          <a:blip r:embed="rId3"/>
          <a:srcRect t="30275" b="1674"/>
          <a:stretch/>
        </p:blipFill>
        <p:spPr>
          <a:xfrm>
            <a:off x="0" y="-67445"/>
            <a:ext cx="12192001" cy="4666928"/>
          </a:xfrm>
          <a:prstGeom prst="rect">
            <a:avLst/>
          </a:prstGeom>
        </p:spPr>
      </p:pic>
      <p:pic>
        <p:nvPicPr>
          <p:cNvPr id="9" name="Picture 8">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0E6178C-BAFB-BF48-BE45-0978815C44DA}"/>
              </a:ext>
            </a:extLst>
          </p:cNvPr>
          <p:cNvSpPr>
            <a:spLocks noGrp="1"/>
          </p:cNvSpPr>
          <p:nvPr>
            <p:ph type="title"/>
          </p:nvPr>
        </p:nvSpPr>
        <p:spPr>
          <a:xfrm>
            <a:off x="804998" y="4599483"/>
            <a:ext cx="5021782" cy="1885538"/>
          </a:xfrm>
        </p:spPr>
        <p:txBody>
          <a:bodyPr>
            <a:normAutofit fontScale="90000"/>
          </a:bodyPr>
          <a:lstStyle/>
          <a:p>
            <a:pPr>
              <a:lnSpc>
                <a:spcPct val="100000"/>
              </a:lnSpc>
            </a:pPr>
            <a:r>
              <a:rPr lang="hu-HU" sz="3600" b="1" dirty="0" smtClean="0">
                <a:solidFill>
                  <a:schemeClr val="accent6">
                    <a:lumMod val="50000"/>
                  </a:schemeClr>
                </a:solidFill>
                <a:latin typeface="Avenir Next" panose="020B0503020202020204" pitchFamily="34" charset="0"/>
              </a:rPr>
              <a:t>A GONDOLATOK, </a:t>
            </a:r>
            <a:r>
              <a:rPr lang="en-US" sz="3600" b="1" dirty="0" smtClean="0">
                <a:solidFill>
                  <a:schemeClr val="accent6">
                    <a:lumMod val="50000"/>
                  </a:schemeClr>
                </a:solidFill>
                <a:latin typeface="Avenir Next" panose="020B0503020202020204" pitchFamily="34" charset="0"/>
              </a:rPr>
              <a:t> </a:t>
            </a:r>
            <a:r>
              <a:rPr lang="en-US" sz="3400" b="1" dirty="0">
                <a:solidFill>
                  <a:srgbClr val="000000"/>
                </a:solidFill>
                <a:latin typeface="Avenir Next" panose="020B0503020202020204" pitchFamily="34" charset="0"/>
              </a:rPr>
              <a:t/>
            </a:r>
            <a:br>
              <a:rPr lang="en-US" sz="3400" b="1" dirty="0">
                <a:solidFill>
                  <a:srgbClr val="000000"/>
                </a:solidFill>
                <a:latin typeface="Avenir Next" panose="020B0503020202020204" pitchFamily="34" charset="0"/>
              </a:rPr>
            </a:br>
            <a:r>
              <a:rPr lang="hu-HU" sz="3400" b="1" dirty="0" smtClean="0">
                <a:solidFill>
                  <a:srgbClr val="000000"/>
                </a:solidFill>
                <a:latin typeface="Avenir Next" panose="020B0503020202020204" pitchFamily="34" charset="0"/>
              </a:rPr>
              <a:t>MINT A VISELKEDÉS </a:t>
            </a:r>
            <a:r>
              <a:rPr lang="hu-HU" sz="3400" b="1" dirty="0" smtClean="0">
                <a:solidFill>
                  <a:schemeClr val="accent6">
                    <a:lumMod val="50000"/>
                  </a:schemeClr>
                </a:solidFill>
                <a:latin typeface="Avenir Next" panose="020B0503020202020204" pitchFamily="34" charset="0"/>
              </a:rPr>
              <a:t>GYÖKEREI</a:t>
            </a:r>
            <a:r>
              <a:rPr lang="en-US" sz="3400" dirty="0">
                <a:solidFill>
                  <a:srgbClr val="000000"/>
                </a:solidFill>
                <a:latin typeface="Avenir Next" panose="020B0503020202020204" pitchFamily="34" charset="0"/>
              </a:rPr>
              <a:t/>
            </a:r>
            <a:br>
              <a:rPr lang="en-US" sz="3400" dirty="0">
                <a:solidFill>
                  <a:srgbClr val="000000"/>
                </a:solidFill>
                <a:latin typeface="Avenir Next" panose="020B0503020202020204" pitchFamily="34" charset="0"/>
              </a:rPr>
            </a:b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2BB06F0E-CB98-C74F-ADE3-E1AE9ACD5BDA}"/>
              </a:ext>
            </a:extLst>
          </p:cNvPr>
          <p:cNvSpPr>
            <a:spLocks noGrp="1"/>
          </p:cNvSpPr>
          <p:nvPr>
            <p:ph idx="1"/>
          </p:nvPr>
        </p:nvSpPr>
        <p:spPr>
          <a:xfrm>
            <a:off x="6470247" y="4551037"/>
            <a:ext cx="5539783" cy="2027184"/>
          </a:xfrm>
        </p:spPr>
        <p:txBody>
          <a:bodyPr anchor="ctr">
            <a:normAutofit/>
          </a:bodyPr>
          <a:lstStyle/>
          <a:p>
            <a:pPr marL="0" indent="0">
              <a:buNone/>
            </a:pPr>
            <a:r>
              <a:rPr lang="hu-HU" sz="2400" b="1" dirty="0" smtClean="0"/>
              <a:t>Olvassuk </a:t>
            </a:r>
            <a:r>
              <a:rPr lang="hu-HU" sz="2400" b="1" dirty="0"/>
              <a:t>el a Márk 7:21–23 és Lukács 6:45 igeverseket! Mit mondanak nekünk arról, hogy nem csupán a tetteinken és a szavainkon kell uralkodnunk, hanem még a gondolatainkon is?  </a:t>
            </a:r>
            <a:endParaRPr lang="hu-HU" sz="2400" dirty="0"/>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9448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1564056-F9A9-E449-B579-7B467B098B7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0" name="Picture 9">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204756B8-3E73-D54A-AFDA-959B22D5ED67}"/>
              </a:ext>
            </a:extLst>
          </p:cNvPr>
          <p:cNvSpPr>
            <a:spLocks noGrp="1"/>
          </p:cNvSpPr>
          <p:nvPr>
            <p:ph idx="1"/>
          </p:nvPr>
        </p:nvSpPr>
        <p:spPr>
          <a:xfrm>
            <a:off x="300039" y="885825"/>
            <a:ext cx="5211762" cy="5175148"/>
          </a:xfrm>
        </p:spPr>
        <p:txBody>
          <a:bodyPr anchor="ctr">
            <a:normAutofit/>
          </a:bodyPr>
          <a:lstStyle/>
          <a:p>
            <a:pPr marL="0" indent="0" algn="ctr">
              <a:lnSpc>
                <a:spcPct val="100000"/>
              </a:lnSpc>
              <a:buNone/>
            </a:pPr>
            <a:r>
              <a:rPr lang="hu-HU" dirty="0"/>
              <a:t>Az ösztön-szabályozási rendellenességgel élő emberek nem tudnak ellenállni a lopás, bántalmazás, vagy szerencsejáték késztetésének. A mentálhigiénés szakemberek tudják, hogy ezeket a késztetéseket gyakran egy bizonyos gondolat (vagy gondolatsor) váltja ki, ami aztán a nemkívánatos viselkedéshez vezet.</a:t>
            </a:r>
            <a:endParaRPr lang="hu-HU" dirty="0">
              <a:solidFill>
                <a:srgbClr val="000000"/>
              </a:solidFill>
            </a:endParaRPr>
          </a:p>
        </p:txBody>
      </p:sp>
    </p:spTree>
    <p:extLst>
      <p:ext uri="{BB962C8B-B14F-4D97-AF65-F5344CB8AC3E}">
        <p14:creationId xmlns:p14="http://schemas.microsoft.com/office/powerpoint/2010/main" val="410042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5C3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9991F31D-BD7C-844B-B4A3-2E266FC76566}"/>
              </a:ext>
            </a:extLst>
          </p:cNvPr>
          <p:cNvSpPr>
            <a:spLocks noGrp="1"/>
          </p:cNvSpPr>
          <p:nvPr>
            <p:ph type="title"/>
          </p:nvPr>
        </p:nvSpPr>
        <p:spPr>
          <a:xfrm>
            <a:off x="305890" y="4767072"/>
            <a:ext cx="6812555" cy="1625210"/>
          </a:xfrm>
        </p:spPr>
        <p:txBody>
          <a:bodyPr>
            <a:noAutofit/>
          </a:bodyPr>
          <a:lstStyle/>
          <a:p>
            <a:pPr algn="ctr">
              <a:lnSpc>
                <a:spcPct val="100000"/>
              </a:lnSpc>
            </a:pPr>
            <a:r>
              <a:rPr lang="hu-HU" sz="2000" b="1" dirty="0" smtClean="0">
                <a:solidFill>
                  <a:srgbClr val="FFFFFF"/>
                </a:solidFill>
                <a:latin typeface="Avenir Next" panose="020B0503020202020204" pitchFamily="34" charset="0"/>
              </a:rPr>
              <a:t>Olvassuk el a Róma 8:5-8 igeverseket!</a:t>
            </a:r>
            <a:br>
              <a:rPr lang="hu-HU" sz="2000" b="1" dirty="0" smtClean="0">
                <a:solidFill>
                  <a:srgbClr val="FFFFFF"/>
                </a:solidFill>
                <a:latin typeface="Avenir Next" panose="020B0503020202020204" pitchFamily="34" charset="0"/>
              </a:rPr>
            </a:br>
            <a:r>
              <a:rPr lang="hu-HU" sz="2000" b="1" dirty="0" smtClean="0">
                <a:solidFill>
                  <a:srgbClr val="FFFFFF"/>
                </a:solidFill>
                <a:latin typeface="Avenir Next" panose="020B0503020202020204" pitchFamily="34" charset="0"/>
              </a:rPr>
              <a:t>MIT JAVASOL PÁL APOSTOL AZ ERKÖLCSTELEN </a:t>
            </a:r>
            <a:br>
              <a:rPr lang="hu-HU" sz="2000" b="1" dirty="0" smtClean="0">
                <a:solidFill>
                  <a:srgbClr val="FFFFFF"/>
                </a:solidFill>
                <a:latin typeface="Avenir Next" panose="020B0503020202020204" pitchFamily="34" charset="0"/>
              </a:rPr>
            </a:br>
            <a:r>
              <a:rPr lang="hu-HU" sz="2000" b="1" dirty="0" smtClean="0">
                <a:solidFill>
                  <a:srgbClr val="FFFFFF"/>
                </a:solidFill>
                <a:latin typeface="Avenir Next" panose="020B0503020202020204" pitchFamily="34" charset="0"/>
              </a:rPr>
              <a:t>VISELKEDÉS KEZELÉSÉRE? </a:t>
            </a:r>
            <a:endParaRPr lang="hu-HU" sz="2000" b="1" dirty="0">
              <a:solidFill>
                <a:srgbClr val="FFFFFF"/>
              </a:solidFill>
              <a:latin typeface="Avenir Next" panose="020B0503020202020204" pitchFamily="34" charset="0"/>
            </a:endParaRPr>
          </a:p>
        </p:txBody>
      </p:sp>
      <p:pic>
        <p:nvPicPr>
          <p:cNvPr id="4" name="Picture 3">
            <a:extLst>
              <a:ext uri="{FF2B5EF4-FFF2-40B4-BE49-F238E27FC236}">
                <a16:creationId xmlns="" xmlns:a16="http://schemas.microsoft.com/office/drawing/2014/main" id="{D1E322D1-6ACB-694F-B502-94D644F944FA}"/>
              </a:ext>
            </a:extLst>
          </p:cNvPr>
          <p:cNvPicPr>
            <a:picLocks noChangeAspect="1"/>
          </p:cNvPicPr>
          <p:nvPr/>
        </p:nvPicPr>
        <p:blipFill rotWithShape="1">
          <a:blip r:embed="rId3"/>
          <a:srcRect l="2169" r="1168"/>
          <a:stretch/>
        </p:blipFill>
        <p:spPr>
          <a:xfrm>
            <a:off x="327547" y="321733"/>
            <a:ext cx="7058306" cy="4107392"/>
          </a:xfrm>
          <a:prstGeom prst="rect">
            <a:avLst/>
          </a:prstGeom>
        </p:spPr>
      </p:pic>
      <p:sp>
        <p:nvSpPr>
          <p:cNvPr id="11" name="Rectangle 1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A14C9512-862A-8C47-8C34-7D199E814741}"/>
              </a:ext>
            </a:extLst>
          </p:cNvPr>
          <p:cNvSpPr>
            <a:spLocks noGrp="1"/>
          </p:cNvSpPr>
          <p:nvPr>
            <p:ph idx="1"/>
          </p:nvPr>
        </p:nvSpPr>
        <p:spPr>
          <a:xfrm>
            <a:off x="7638025" y="649706"/>
            <a:ext cx="4030814" cy="5628264"/>
          </a:xfrm>
        </p:spPr>
        <p:txBody>
          <a:bodyPr anchor="ctr">
            <a:normAutofit fontScale="92500" lnSpcReduction="10000"/>
          </a:bodyPr>
          <a:lstStyle/>
          <a:p>
            <a:pPr marL="0" indent="0" algn="ctr">
              <a:buNone/>
            </a:pPr>
            <a:r>
              <a:rPr lang="hu-HU" sz="2400" dirty="0">
                <a:solidFill>
                  <a:schemeClr val="bg1"/>
                </a:solidFill>
              </a:rPr>
              <a:t>Pál rámutat a gondolkodás és a viselkedés szoros összefüggésére. </a:t>
            </a:r>
            <a:r>
              <a:rPr lang="hu-HU" sz="2400" b="1" dirty="0">
                <a:solidFill>
                  <a:schemeClr val="accent4">
                    <a:lumMod val="60000"/>
                    <a:lumOff val="40000"/>
                  </a:schemeClr>
                </a:solidFill>
              </a:rPr>
              <a:t>A Szentlélekkel teli lélek jó cselekedetekre törekszik</a:t>
            </a:r>
            <a:r>
              <a:rPr lang="hu-HU" sz="2400" dirty="0">
                <a:solidFill>
                  <a:schemeClr val="bg1"/>
                </a:solidFill>
              </a:rPr>
              <a:t>, a bűn uralma alatt álló pedig bűnös tettekre</a:t>
            </a:r>
            <a:r>
              <a:rPr lang="hu-HU" sz="2400" dirty="0" smtClean="0">
                <a:solidFill>
                  <a:schemeClr val="bg1"/>
                </a:solidFill>
              </a:rPr>
              <a:t>.</a:t>
            </a:r>
          </a:p>
          <a:p>
            <a:pPr marL="0" indent="0" algn="ctr">
              <a:buNone/>
            </a:pPr>
            <a:r>
              <a:rPr lang="hu-HU" sz="2400" dirty="0" smtClean="0">
                <a:solidFill>
                  <a:schemeClr val="bg1"/>
                </a:solidFill>
              </a:rPr>
              <a:t> </a:t>
            </a:r>
            <a:r>
              <a:rPr lang="hu-HU" sz="2400" dirty="0">
                <a:solidFill>
                  <a:schemeClr val="bg1"/>
                </a:solidFill>
              </a:rPr>
              <a:t>Nem elég csupán a viselkedés megváltoztatása megfelelési kényszerből, vagy, hogy kifelé jónak mutassuk magunkat. </a:t>
            </a:r>
            <a:endParaRPr lang="hu-HU" sz="2400" dirty="0" smtClean="0">
              <a:solidFill>
                <a:schemeClr val="bg1"/>
              </a:solidFill>
            </a:endParaRPr>
          </a:p>
          <a:p>
            <a:pPr marL="0" indent="0" algn="ctr">
              <a:buNone/>
            </a:pPr>
            <a:r>
              <a:rPr lang="hu-HU" sz="2400" b="1" dirty="0" smtClean="0">
                <a:solidFill>
                  <a:schemeClr val="accent4">
                    <a:lumMod val="60000"/>
                    <a:lumOff val="40000"/>
                  </a:schemeClr>
                </a:solidFill>
              </a:rPr>
              <a:t>A </a:t>
            </a:r>
            <a:r>
              <a:rPr lang="hu-HU" sz="2400" b="1" dirty="0">
                <a:solidFill>
                  <a:schemeClr val="accent4">
                    <a:lumMod val="60000"/>
                    <a:lumOff val="40000"/>
                  </a:schemeClr>
                </a:solidFill>
              </a:rPr>
              <a:t>szívnek (a </a:t>
            </a:r>
            <a:r>
              <a:rPr lang="hu-HU" sz="2400" b="1" dirty="0" smtClean="0">
                <a:solidFill>
                  <a:schemeClr val="accent4">
                    <a:lumMod val="60000"/>
                    <a:lumOff val="40000"/>
                  </a:schemeClr>
                </a:solidFill>
              </a:rPr>
              <a:t>gondolkodásmódnak</a:t>
            </a:r>
            <a:r>
              <a:rPr lang="hu-HU" sz="2400" b="1" dirty="0">
                <a:solidFill>
                  <a:schemeClr val="accent4">
                    <a:lumMod val="60000"/>
                    <a:lumOff val="40000"/>
                  </a:schemeClr>
                </a:solidFill>
              </a:rPr>
              <a:t>) kell gyökeresen megváltoznia, különben a gyümölcsök </a:t>
            </a:r>
            <a:r>
              <a:rPr lang="hu-HU" sz="2400" b="1" dirty="0" smtClean="0">
                <a:solidFill>
                  <a:schemeClr val="accent4">
                    <a:lumMod val="60000"/>
                    <a:lumOff val="40000"/>
                  </a:schemeClr>
                </a:solidFill>
              </a:rPr>
              <a:t>kimutatják </a:t>
            </a:r>
            <a:r>
              <a:rPr lang="hu-HU" sz="2400" b="1" dirty="0">
                <a:solidFill>
                  <a:schemeClr val="accent4">
                    <a:lumMod val="60000"/>
                    <a:lumOff val="40000"/>
                  </a:schemeClr>
                </a:solidFill>
              </a:rPr>
              <a:t>a szív valódi állapotát. </a:t>
            </a:r>
          </a:p>
          <a:p>
            <a:pPr marL="0" indent="0" algn="ctr">
              <a:lnSpc>
                <a:spcPct val="100000"/>
              </a:lnSpc>
              <a:buNone/>
            </a:pPr>
            <a:r>
              <a:rPr lang="hu-HU" sz="2400" b="1" dirty="0" smtClean="0">
                <a:solidFill>
                  <a:schemeClr val="accent4">
                    <a:lumMod val="60000"/>
                    <a:lumOff val="40000"/>
                  </a:schemeClr>
                </a:solidFill>
              </a:rPr>
              <a:t> </a:t>
            </a:r>
          </a:p>
          <a:p>
            <a:pPr marL="0" indent="0" algn="ctr">
              <a:lnSpc>
                <a:spcPct val="100000"/>
              </a:lnSpc>
              <a:buNone/>
            </a:pPr>
            <a:endParaRPr lang="en-US" sz="2400" dirty="0">
              <a:solidFill>
                <a:srgbClr val="FFFFFF"/>
              </a:solidFill>
            </a:endParaRPr>
          </a:p>
        </p:txBody>
      </p:sp>
    </p:spTree>
    <p:extLst>
      <p:ext uri="{BB962C8B-B14F-4D97-AF65-F5344CB8AC3E}">
        <p14:creationId xmlns:p14="http://schemas.microsoft.com/office/powerpoint/2010/main" val="37702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F6A8A32-CD36-EC43-AE71-AB3769F1FE5B}"/>
              </a:ext>
            </a:extLst>
          </p:cNvPr>
          <p:cNvSpPr>
            <a:spLocks noGrp="1"/>
          </p:cNvSpPr>
          <p:nvPr>
            <p:ph idx="1"/>
          </p:nvPr>
        </p:nvSpPr>
        <p:spPr>
          <a:xfrm>
            <a:off x="355069" y="2575034"/>
            <a:ext cx="5120113" cy="3934050"/>
          </a:xfrm>
        </p:spPr>
        <p:txBody>
          <a:bodyPr>
            <a:normAutofit fontScale="92500" lnSpcReduction="10000"/>
          </a:bodyPr>
          <a:lstStyle/>
          <a:p>
            <a:pPr marL="0" indent="0" algn="ctr">
              <a:buNone/>
            </a:pPr>
            <a:r>
              <a:rPr lang="hu-HU" dirty="0"/>
              <a:t>„Szüntelenül tudatában kell lennünk a tiszta gondolatok felemelő hatalmának és a gonosz gondolatok romboló befolyásának. Szent dolgokon elmélkedjünk! </a:t>
            </a:r>
            <a:r>
              <a:rPr lang="hu-HU" b="1" dirty="0">
                <a:solidFill>
                  <a:schemeClr val="accent6">
                    <a:lumMod val="50000"/>
                  </a:schemeClr>
                </a:solidFill>
              </a:rPr>
              <a:t>Gondolataink legyenek tiszták és igazak, mert egyedül a helyes gondolkodásmód adhatja meg bármely lélek biztonságát.” </a:t>
            </a:r>
            <a:endParaRPr lang="hu-HU" b="1" dirty="0" smtClean="0">
              <a:solidFill>
                <a:schemeClr val="accent6">
                  <a:lumMod val="50000"/>
                </a:schemeClr>
              </a:solidFill>
            </a:endParaRPr>
          </a:p>
          <a:p>
            <a:pPr marL="0" indent="0" algn="ctr">
              <a:buNone/>
            </a:pPr>
            <a:r>
              <a:rPr lang="hu-HU" dirty="0" smtClean="0"/>
              <a:t>Ellen </a:t>
            </a:r>
            <a:r>
              <a:rPr lang="hu-HU" dirty="0"/>
              <a:t>G. White: </a:t>
            </a:r>
            <a:r>
              <a:rPr lang="hu-HU" i="1" dirty="0"/>
              <a:t>Az idők jelei 1905.</a:t>
            </a:r>
            <a:r>
              <a:rPr lang="hu-HU" dirty="0"/>
              <a:t> Aug. 23. </a:t>
            </a:r>
          </a:p>
          <a:p>
            <a:endParaRPr lang="hu-HU" dirty="0"/>
          </a:p>
          <a:p>
            <a:pPr marL="0" indent="0" algn="ctr">
              <a:buNone/>
            </a:pPr>
            <a:endParaRPr lang="en-US" dirty="0"/>
          </a:p>
        </p:txBody>
      </p:sp>
      <p:pic>
        <p:nvPicPr>
          <p:cNvPr id="4" name="Picture 3">
            <a:extLst>
              <a:ext uri="{FF2B5EF4-FFF2-40B4-BE49-F238E27FC236}">
                <a16:creationId xmlns="" xmlns:a16="http://schemas.microsoft.com/office/drawing/2014/main" id="{D0E0B874-D62F-7A40-AE2C-23A479CF8D45}"/>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343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CE75263-3835-6A4F-9E2B-0821A06BAB16}"/>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F35192C-3B8B-4E4E-9456-865EE59AE7E4}"/>
              </a:ext>
            </a:extLst>
          </p:cNvPr>
          <p:cNvSpPr>
            <a:spLocks noGrp="1"/>
          </p:cNvSpPr>
          <p:nvPr>
            <p:ph type="title"/>
          </p:nvPr>
        </p:nvSpPr>
        <p:spPr>
          <a:xfrm>
            <a:off x="804998" y="4496445"/>
            <a:ext cx="5459324" cy="1999888"/>
          </a:xfrm>
        </p:spPr>
        <p:txBody>
          <a:bodyPr>
            <a:normAutofit fontScale="90000"/>
          </a:bodyPr>
          <a:lstStyle/>
          <a:p>
            <a:pPr>
              <a:lnSpc>
                <a:spcPct val="100000"/>
              </a:lnSpc>
            </a:pPr>
            <a:r>
              <a:rPr lang="hu-HU" sz="3600" b="1" dirty="0" smtClean="0">
                <a:solidFill>
                  <a:schemeClr val="accent6">
                    <a:lumMod val="75000"/>
                  </a:schemeClr>
                </a:solidFill>
                <a:latin typeface="Avenir Next" panose="020B0503020202020204" pitchFamily="34" charset="0"/>
              </a:rPr>
              <a:t>A GONDOLATOK,</a:t>
            </a:r>
            <a:r>
              <a:rPr lang="en-US" sz="3600" b="1" dirty="0" smtClean="0">
                <a:solidFill>
                  <a:schemeClr val="accent6">
                    <a:lumMod val="75000"/>
                  </a:schemeClr>
                </a:solidFill>
                <a:latin typeface="Avenir Next" panose="020B0503020202020204" pitchFamily="34" charset="0"/>
              </a:rPr>
              <a:t> </a:t>
            </a:r>
            <a:r>
              <a:rPr lang="en-US" sz="3200" b="1" dirty="0">
                <a:solidFill>
                  <a:srgbClr val="000000"/>
                </a:solidFill>
                <a:latin typeface="Avenir Next" panose="020B0503020202020204" pitchFamily="34" charset="0"/>
              </a:rPr>
              <a:t/>
            </a:r>
            <a:br>
              <a:rPr lang="en-US" sz="3200" b="1" dirty="0">
                <a:solidFill>
                  <a:srgbClr val="000000"/>
                </a:solidFill>
                <a:latin typeface="Avenir Next" panose="020B0503020202020204" pitchFamily="34" charset="0"/>
              </a:rPr>
            </a:br>
            <a:r>
              <a:rPr lang="hu-HU" sz="3200" b="1" dirty="0" smtClean="0">
                <a:solidFill>
                  <a:srgbClr val="000000"/>
                </a:solidFill>
                <a:latin typeface="Avenir Next" panose="020B0503020202020204" pitchFamily="34" charset="0"/>
              </a:rPr>
              <a:t>MINT A </a:t>
            </a:r>
            <a:r>
              <a:rPr lang="hu-HU" sz="3200" b="1" dirty="0" smtClean="0">
                <a:solidFill>
                  <a:schemeClr val="accent6">
                    <a:lumMod val="75000"/>
                  </a:schemeClr>
                </a:solidFill>
                <a:latin typeface="Avenir Next" panose="020B0503020202020204" pitchFamily="34" charset="0"/>
              </a:rPr>
              <a:t>SZORONGÁS </a:t>
            </a:r>
            <a:r>
              <a:rPr lang="hu-HU" sz="3200" b="1" dirty="0" smtClean="0">
                <a:solidFill>
                  <a:srgbClr val="000000"/>
                </a:solidFill>
                <a:latin typeface="Avenir Next" panose="020B0503020202020204" pitchFamily="34" charset="0"/>
              </a:rPr>
              <a:t>FORRÁSAI </a:t>
            </a:r>
            <a:r>
              <a:rPr lang="hu-HU" sz="3200" dirty="0" smtClean="0">
                <a:solidFill>
                  <a:srgbClr val="000000"/>
                </a:solidFill>
                <a:latin typeface="Avenir Next" panose="020B0503020202020204" pitchFamily="34" charset="0"/>
              </a:rPr>
              <a:t/>
            </a:r>
            <a:br>
              <a:rPr lang="hu-HU" sz="3200" dirty="0" smtClean="0">
                <a:solidFill>
                  <a:srgbClr val="000000"/>
                </a:solidFill>
                <a:latin typeface="Avenir Next" panose="020B0503020202020204" pitchFamily="34" charset="0"/>
              </a:rPr>
            </a:br>
            <a:endParaRPr lang="hu-HU" sz="3200"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5EC31136-C861-4A4F-BAC8-EA30800E56A9}"/>
              </a:ext>
            </a:extLst>
          </p:cNvPr>
          <p:cNvSpPr>
            <a:spLocks noGrp="1"/>
          </p:cNvSpPr>
          <p:nvPr>
            <p:ph idx="1"/>
          </p:nvPr>
        </p:nvSpPr>
        <p:spPr>
          <a:xfrm>
            <a:off x="6557211" y="4283243"/>
            <a:ext cx="5493762" cy="3320716"/>
          </a:xfrm>
        </p:spPr>
        <p:txBody>
          <a:bodyPr anchor="ctr">
            <a:normAutofit/>
          </a:bodyPr>
          <a:lstStyle/>
          <a:p>
            <a:pPr marL="0" indent="0">
              <a:buNone/>
            </a:pPr>
            <a:r>
              <a:rPr lang="hu-HU" sz="2400" b="1" dirty="0"/>
              <a:t>Mi az, amitől valóban félünk?  Hogyan tanulhatunk meg a félelem ellenére is bízni az Úrban? Végtére is, nem nagyobb-e az Úr hatalma, mint bármely fenyegetés, amivel szembesülünk?  </a:t>
            </a:r>
            <a:endParaRPr lang="hu-HU" sz="2400" dirty="0"/>
          </a:p>
          <a:p>
            <a:endParaRPr lang="en-US" sz="2400" dirty="0"/>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237694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BD44709-8EE3-0048-8C30-6E024CEFA823}"/>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0BD8924E-9C9E-B740-A53F-3308E598F0A4}"/>
              </a:ext>
            </a:extLst>
          </p:cNvPr>
          <p:cNvSpPr>
            <a:spLocks noGrp="1"/>
          </p:cNvSpPr>
          <p:nvPr>
            <p:ph idx="1"/>
          </p:nvPr>
        </p:nvSpPr>
        <p:spPr>
          <a:xfrm>
            <a:off x="873456" y="996286"/>
            <a:ext cx="4515511" cy="5078333"/>
          </a:xfrm>
        </p:spPr>
        <p:txBody>
          <a:bodyPr anchor="ctr">
            <a:normAutofit/>
          </a:bodyPr>
          <a:lstStyle/>
          <a:p>
            <a:pPr marL="0" indent="0">
              <a:buNone/>
            </a:pPr>
            <a:r>
              <a:rPr lang="hu-HU" sz="2400" dirty="0"/>
              <a:t>A szavak nagyhatalmú eszközök, úgy a jóra, mint a gonoszra. Szavaink építhetnek, vagy rombolhatnak. Élet és halál lehet kimondott szavainkban. Mennyire óvatosan kell bánnunk felmerülő gondolatainkkal és érzéseinkkel, minden kiejtett szóval! </a:t>
            </a:r>
          </a:p>
          <a:p>
            <a:pPr marL="0" indent="0">
              <a:lnSpc>
                <a:spcPct val="100000"/>
              </a:lnSpc>
              <a:buNone/>
            </a:pPr>
            <a:endParaRPr lang="hu-HU" sz="2400" dirty="0" smtClean="0">
              <a:solidFill>
                <a:srgbClr val="000000"/>
              </a:solidFill>
            </a:endParaRPr>
          </a:p>
          <a:p>
            <a:pPr marL="0" indent="0">
              <a:buNone/>
            </a:pPr>
            <a:r>
              <a:rPr lang="hu-HU" sz="2400" b="1" i="1" dirty="0">
                <a:solidFill>
                  <a:schemeClr val="accent6">
                    <a:lumMod val="50000"/>
                  </a:schemeClr>
                </a:solidFill>
              </a:rPr>
              <a:t>Olvassuk el az ApCsel 14:2, 15:24, és a </a:t>
            </a:r>
            <a:r>
              <a:rPr lang="hu-HU" sz="2400" b="1" i="1" dirty="0" err="1">
                <a:solidFill>
                  <a:schemeClr val="accent6">
                    <a:lumMod val="50000"/>
                  </a:schemeClr>
                </a:solidFill>
              </a:rPr>
              <a:t>Galata</a:t>
            </a:r>
            <a:r>
              <a:rPr lang="hu-HU" sz="2400" b="1" i="1" dirty="0">
                <a:solidFill>
                  <a:schemeClr val="accent6">
                    <a:lumMod val="50000"/>
                  </a:schemeClr>
                </a:solidFill>
              </a:rPr>
              <a:t> 3:1 igeverseket! Hogyan tudunk negatív befolyást gyakorolni az emberekre? </a:t>
            </a:r>
            <a:endParaRPr lang="hu-HU" sz="2400" i="1" dirty="0">
              <a:solidFill>
                <a:schemeClr val="accent6">
                  <a:lumMod val="50000"/>
                </a:schemeClr>
              </a:solidFill>
            </a:endParaRPr>
          </a:p>
        </p:txBody>
      </p:sp>
    </p:spTree>
    <p:extLst>
      <p:ext uri="{BB962C8B-B14F-4D97-AF65-F5344CB8AC3E}">
        <p14:creationId xmlns:p14="http://schemas.microsoft.com/office/powerpoint/2010/main" val="259647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3191</Words>
  <Application>Microsoft Office PowerPoint</Application>
  <PresentationFormat>Szélesvásznú</PresentationFormat>
  <Paragraphs>197</Paragraphs>
  <Slides>22</Slides>
  <Notes>22</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22</vt:i4>
      </vt:variant>
    </vt:vector>
  </HeadingPairs>
  <TitlesOfParts>
    <vt:vector size="28" baseType="lpstr">
      <vt:lpstr>Arial</vt:lpstr>
      <vt:lpstr>Avenir Next</vt:lpstr>
      <vt:lpstr>Calibri</vt:lpstr>
      <vt:lpstr>Calibri Light</vt:lpstr>
      <vt:lpstr>Times New Roman</vt:lpstr>
      <vt:lpstr>Office Theme</vt:lpstr>
      <vt:lpstr>A HELYES GONDOLKODÁS ÚT A RUGALMASSÁGHOZ</vt:lpstr>
      <vt:lpstr>A tanulmányhoz olvassuk el a következő igeverseket:  Mk 7:21–23; Lk 6:45; ApCsel 14:2, 15:24; Gal 3:1; Zsolt 19:14; Kol 3:1–17. . </vt:lpstr>
      <vt:lpstr>PowerPoint bemutató</vt:lpstr>
      <vt:lpstr>A GONDOLATOK,   MINT A VISELKEDÉS GYÖKEREI </vt:lpstr>
      <vt:lpstr>PowerPoint bemutató</vt:lpstr>
      <vt:lpstr>Olvassuk el a Róma 8:5-8 igeverseket! MIT JAVASOL PÁL APOSTOL AZ ERKÖLCSTELEN  VISELKEDÉS KEZELÉSÉRE? </vt:lpstr>
      <vt:lpstr>PowerPoint bemutató</vt:lpstr>
      <vt:lpstr>A GONDOLATOK,  MINT A SZORONGÁS FORRÁSAI  </vt:lpstr>
      <vt:lpstr>PowerPoint bemutató</vt:lpstr>
      <vt:lpstr>PowerPoint bemutató</vt:lpstr>
      <vt:lpstr>AZ EGÉSZSÉGES  GONDOLKODÁSMÓD </vt:lpstr>
      <vt:lpstr>PowerPoint bemutató</vt:lpstr>
      <vt:lpstr>PowerPoint bemutató</vt:lpstr>
      <vt:lpstr>A SZÍVÜNK GONDOLATAI  </vt:lpstr>
      <vt:lpstr>PowerPoint bemutató</vt:lpstr>
      <vt:lpstr>PowerPoint bemutató</vt:lpstr>
      <vt:lpstr>PowerPoint bemutató</vt:lpstr>
      <vt:lpstr>KRISZTUS BÉKESSÉGE  A SZÍVÜNKBEN </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THINKING A PATH TO RESILIENCE</dc:title>
  <dc:creator>Arrais, Raquel</dc:creator>
  <cp:lastModifiedBy>Bea</cp:lastModifiedBy>
  <cp:revision>33</cp:revision>
  <dcterms:created xsi:type="dcterms:W3CDTF">2019-03-25T20:51:46Z</dcterms:created>
  <dcterms:modified xsi:type="dcterms:W3CDTF">2019-10-15T21:35:25Z</dcterms:modified>
</cp:coreProperties>
</file>