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9"/>
    <p:restoredTop sz="75754"/>
  </p:normalViewPr>
  <p:slideViewPr>
    <p:cSldViewPr snapToGrid="0" snapToObjects="1">
      <p:cViewPr varScale="1">
        <p:scale>
          <a:sx n="63" d="100"/>
          <a:sy n="63" d="100"/>
        </p:scale>
        <p:origin x="1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682B9-3A6B-934A-8609-EB5A62F81500}"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FAC5C-D681-F140-A58E-A613B4876ADF}" type="slidenum">
              <a:rPr lang="en-US" smtClean="0"/>
              <a:t>‹#›</a:t>
            </a:fld>
            <a:endParaRPr lang="en-US"/>
          </a:p>
        </p:txBody>
      </p:sp>
    </p:spTree>
    <p:extLst>
      <p:ext uri="{BB962C8B-B14F-4D97-AF65-F5344CB8AC3E}">
        <p14:creationId xmlns:p14="http://schemas.microsoft.com/office/powerpoint/2010/main" val="294906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BARÁTSÁG MŰVÉSZETE</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Mit jelent a barátság Istennel és másokkal ápolt kapcsolatainkban?</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Írta: </a:t>
            </a:r>
            <a:r>
              <a:rPr lang="hu-HU" sz="1200" b="1" kern="1200" dirty="0" err="1" smtClean="0">
                <a:solidFill>
                  <a:schemeClr val="tx1"/>
                </a:solidFill>
                <a:effectLst/>
                <a:latin typeface="+mn-lt"/>
                <a:ea typeface="+mn-ea"/>
                <a:cs typeface="+mn-cs"/>
              </a:rPr>
              <a:t>Lou</a:t>
            </a:r>
            <a:r>
              <a:rPr lang="hu-HU" sz="1200" b="1"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Blanchfield</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a:t>
            </a:fld>
            <a:endParaRPr lang="en-US"/>
          </a:p>
        </p:txBody>
      </p:sp>
    </p:spTree>
    <p:extLst>
      <p:ext uri="{BB962C8B-B14F-4D97-AF65-F5344CB8AC3E}">
        <p14:creationId xmlns:p14="http://schemas.microsoft.com/office/powerpoint/2010/main" val="186302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barátság építésének második alapelve:</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2. ADJUNK ELSŐBBSÉGET A BARÁTSÁGUNKNAK!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Tanácsadók és pszichológusok szerint azok az emberek, akiket nagyon szeretnek, hisznek benne, hogy a többi ember a boldogság forrása. Nagyon fontosak nekik a barátaik. Bármennyire elfoglaltak is, olyan életmódot alakítottak ki, amely lehetővé teszi, hogy elmélyítsék barátságukat az emberekkel.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magányos emberek viszont a társaság hiányára panaszkodnak, pedig valójában kevés hangsúlyt fektetnek a barátságok ápolására. Ennek oka lehet például:</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régebbi sérelem</a:t>
            </a:r>
          </a:p>
          <a:p>
            <a:pPr lvl="0"/>
            <a:r>
              <a:rPr lang="hu-HU" sz="1200" kern="1200" dirty="0" smtClean="0">
                <a:solidFill>
                  <a:schemeClr val="tx1"/>
                </a:solidFill>
                <a:effectLst/>
                <a:latin typeface="+mn-lt"/>
                <a:ea typeface="+mn-ea"/>
                <a:cs typeface="+mn-cs"/>
              </a:rPr>
              <a:t>személyes fájdalom</a:t>
            </a:r>
          </a:p>
          <a:p>
            <a:pPr lvl="0"/>
            <a:r>
              <a:rPr lang="hu-HU" sz="1200" kern="1200" dirty="0" smtClean="0">
                <a:solidFill>
                  <a:schemeClr val="tx1"/>
                </a:solidFill>
                <a:effectLst/>
                <a:latin typeface="+mn-lt"/>
                <a:ea typeface="+mn-ea"/>
                <a:cs typeface="+mn-cs"/>
              </a:rPr>
              <a:t>és ... az idő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idő hiánya miatt nem tudunk néhány embernél többel elmélyült, szorosabb kapcsolatokat tartani.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 ige Isten barátság-modelljében a János 15:13, így szól: „</a:t>
            </a:r>
            <a:r>
              <a:rPr lang="hu-HU" sz="1200" i="1" kern="1200" dirty="0" smtClean="0">
                <a:solidFill>
                  <a:schemeClr val="tx1"/>
                </a:solidFill>
                <a:effectLst/>
                <a:latin typeface="+mn-lt"/>
                <a:ea typeface="+mn-ea"/>
                <a:cs typeface="+mn-cs"/>
              </a:rPr>
              <a:t>Nincsen senkiben nagyobb szeretet annál, mintha valaki életét adja az ő barátaiért.”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Hogyan adhatunk elsőbbséget a barátságunknak? Megértjük-e vajon, mit értett Jézus az alatt, hogy Ő az életét adja a barátaiért? Mit jelen számunkra letenni életünket a barátainkért?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János 15:14 szerint: </a:t>
            </a:r>
            <a:r>
              <a:rPr lang="hu-HU" sz="1200" i="1" kern="1200" dirty="0" smtClean="0">
                <a:solidFill>
                  <a:schemeClr val="tx1"/>
                </a:solidFill>
                <a:effectLst/>
                <a:latin typeface="+mn-lt"/>
                <a:ea typeface="+mn-ea"/>
                <a:cs typeface="+mn-cs"/>
              </a:rPr>
              <a:t>„Ti az én barátaim vagytok, ha azokat cselekszitek, amiket én parancsolok néktek.” </a:t>
            </a:r>
            <a:r>
              <a:rPr lang="hu-HU" sz="1200" kern="1200" dirty="0" smtClean="0">
                <a:solidFill>
                  <a:schemeClr val="tx1"/>
                </a:solidFill>
                <a:effectLst/>
                <a:latin typeface="+mn-lt"/>
                <a:ea typeface="+mn-ea"/>
                <a:cs typeface="+mn-cs"/>
              </a:rPr>
              <a:t>A szeretet receptjének ez az összetevője bizonyára nagyon fontos, ha ebben a versben megismétli. Mi az elsődleges célja az orvosnak, ha betegségünkre gyógyszert, vagy kezelést ír elő? </a:t>
            </a:r>
          </a:p>
          <a:p>
            <a:r>
              <a:rPr lang="hu-HU" sz="1200" b="1" i="1" kern="1200" dirty="0" smtClean="0">
                <a:solidFill>
                  <a:schemeClr val="tx1"/>
                </a:solidFill>
                <a:effectLst/>
                <a:latin typeface="+mn-lt"/>
                <a:ea typeface="+mn-ea"/>
                <a:cs typeface="+mn-cs"/>
              </a:rPr>
              <a:t>Hogy meggyógyítsa a testünket. </a:t>
            </a:r>
            <a:endParaRPr lang="en-US" b="1" i="1" dirty="0"/>
          </a:p>
        </p:txBody>
      </p:sp>
      <p:sp>
        <p:nvSpPr>
          <p:cNvPr id="4" name="Slide Number Placeholder 3"/>
          <p:cNvSpPr>
            <a:spLocks noGrp="1"/>
          </p:cNvSpPr>
          <p:nvPr>
            <p:ph type="sldNum" sz="quarter" idx="5"/>
          </p:nvPr>
        </p:nvSpPr>
        <p:spPr/>
        <p:txBody>
          <a:bodyPr/>
          <a:lstStyle/>
          <a:p>
            <a:fld id="{EF6FAC5C-D681-F140-A58E-A613B4876ADF}" type="slidenum">
              <a:rPr lang="en-US" smtClean="0"/>
              <a:t>10</a:t>
            </a:fld>
            <a:endParaRPr lang="en-US"/>
          </a:p>
        </p:txBody>
      </p:sp>
    </p:spTree>
    <p:extLst>
      <p:ext uri="{BB962C8B-B14F-4D97-AF65-F5344CB8AC3E}">
        <p14:creationId xmlns:p14="http://schemas.microsoft.com/office/powerpoint/2010/main" val="348448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Mit gondoltok, mi Isten receptje a szeretetteli élethez?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vágyik meggyógyítani összetört szívünket: </a:t>
            </a:r>
          </a:p>
          <a:p>
            <a:r>
              <a:rPr lang="hu-H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meggyógyítani elromlott kapcsolatainkat és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meggyógyítani a barátságainkat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Ezért tehát a Nagy Orvos olyan gyógymódot ír elő, amiről tudja, hogy működni fog. Jézus az egész idejét a nagy tömegekkel tölthette volna, az evangéliumok mégis tele vannak példákkal, amelyek azt mutatják, miként fektetett hangsúlyt a néhány emberrel ápolt kapcsolataira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kapcsolatot ápolt a tanítványaival. </a:t>
            </a:r>
            <a:r>
              <a:rPr lang="hu-HU" sz="1200" i="1" kern="1200" dirty="0" smtClean="0">
                <a:solidFill>
                  <a:schemeClr val="tx1"/>
                </a:solidFill>
                <a:effectLst/>
                <a:latin typeface="+mn-lt"/>
                <a:ea typeface="+mn-ea"/>
                <a:cs typeface="+mn-cs"/>
              </a:rPr>
              <a:t>„Példázat nélkül pedig nem szólt nékik; maguk közt azonban a tanítványoknak mindent megmagyarázott.”  (Márk 4:34).</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ápolta a kapcsolatot közeli barátaival, Máriával, Mártával és Lázárral. Három evangéliumban is olvashatjuk, hogy náluk éjszakázott, ételt készítettek neki, és mennyire bíztak benne. (Máté 21:17, Márk 11:11-12, és János 12:1-8).</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időt szánt arra is, hogy ápolja kapcsolatát mennyei Atyjával. </a:t>
            </a:r>
            <a:r>
              <a:rPr lang="hu-HU" sz="1200" i="1" kern="1200" dirty="0" smtClean="0">
                <a:solidFill>
                  <a:schemeClr val="tx1"/>
                </a:solidFill>
                <a:effectLst/>
                <a:latin typeface="+mn-lt"/>
                <a:ea typeface="+mn-ea"/>
                <a:cs typeface="+mn-cs"/>
              </a:rPr>
              <a:t>„És amint elbocsátotta a sokaságot, felment a hegyre, magányosan imádkozni.” (Máté 14:23).</a:t>
            </a:r>
            <a:r>
              <a:rPr lang="hu-HU" sz="1200" kern="1200" dirty="0" smtClean="0">
                <a:solidFill>
                  <a:schemeClr val="tx1"/>
                </a:solidFill>
                <a:effectLst/>
                <a:latin typeface="+mn-lt"/>
                <a:ea typeface="+mn-ea"/>
                <a:cs typeface="+mn-cs"/>
              </a:rPr>
              <a:t> Azt kéri, hogy vele is töltsünk időt. </a:t>
            </a:r>
            <a:r>
              <a:rPr lang="hu-HU" sz="1200" i="1" kern="1200" dirty="0" smtClean="0">
                <a:solidFill>
                  <a:schemeClr val="tx1"/>
                </a:solidFill>
                <a:effectLst/>
                <a:latin typeface="+mn-lt"/>
                <a:ea typeface="+mn-ea"/>
                <a:cs typeface="+mn-cs"/>
              </a:rPr>
              <a:t>„Jöjjetek én hozzám mindnyájan, akik megfáradtatok és megterheltettetek, és én megnyugosztlak titeket.”</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(Máté 11:28-30).</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időt töltött a közeli barátaival. Szüksége volt a barátai vigasztalására. Szüksége volt barátokra, akik között biztonságban érezhette magát.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szoros barátság nem csak úgy megtörténik.  A barátság azért fejlődik, mert felismerjük fontosságát és odaszánjuk magunkat. Azok között fejlődik ki közeli barátság, akik eléggé fontosnak tartják barátságuk ápolását. IDŐRE van szükség barátságaink fejlődéséhez. És időbe telik Istennel való kapcsolatunk fejlődése is. Időt kell töltenünk azokkal, akik a legfontosabbak számunkra.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Semmi sem bátorít jobban a barátságra, mint tudni, hogy valaki minket választott és időt akar tölteni velünk. Szánjunk kiemelt elsőbbséget a barátságunknak!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11</a:t>
            </a:fld>
            <a:endParaRPr lang="en-US"/>
          </a:p>
        </p:txBody>
      </p:sp>
    </p:spTree>
    <p:extLst>
      <p:ext uri="{BB962C8B-B14F-4D97-AF65-F5344CB8AC3E}">
        <p14:creationId xmlns:p14="http://schemas.microsoft.com/office/powerpoint/2010/main" val="396357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barátság ápolásának harmadik alapelve: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3</a:t>
            </a:r>
            <a:r>
              <a:rPr lang="hu-HU" sz="1200" b="1" kern="1200" dirty="0" smtClean="0">
                <a:solidFill>
                  <a:schemeClr val="tx1"/>
                </a:solidFill>
                <a:effectLst/>
                <a:latin typeface="+mn-lt"/>
                <a:ea typeface="+mn-ea"/>
                <a:cs typeface="+mn-cs"/>
              </a:rPr>
              <a:t>. TEREMTSÜNK ŐSZINTE LÉGKÖRT A BARÁTSÁGUNKBAN!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err="1" smtClean="0">
                <a:solidFill>
                  <a:schemeClr val="tx1"/>
                </a:solidFill>
                <a:effectLst/>
                <a:latin typeface="+mn-lt"/>
                <a:ea typeface="+mn-ea"/>
                <a:cs typeface="+mn-cs"/>
              </a:rPr>
              <a:t>McGinnis</a:t>
            </a:r>
            <a:r>
              <a:rPr lang="hu-HU" sz="1200" kern="1200" dirty="0" smtClean="0">
                <a:solidFill>
                  <a:schemeClr val="tx1"/>
                </a:solidFill>
                <a:effectLst/>
                <a:latin typeface="+mn-lt"/>
                <a:ea typeface="+mn-ea"/>
                <a:cs typeface="+mn-cs"/>
              </a:rPr>
              <a:t> ÉS Griffin egyaránt állítja, hogy a mély és hosszantartó kapcsolatokkal rendelkező emberek nyitott jelleműek.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Olyan nyitottak, hogy az emberek beleláthatnak a szívükbe. </a:t>
            </a:r>
          </a:p>
          <a:p>
            <a:pPr lvl="0"/>
            <a:r>
              <a:rPr lang="hu-HU" sz="1200" kern="1200" dirty="0" smtClean="0">
                <a:solidFill>
                  <a:schemeClr val="tx1"/>
                </a:solidFill>
                <a:effectLst/>
                <a:latin typeface="+mn-lt"/>
                <a:ea typeface="+mn-ea"/>
                <a:cs typeface="+mn-cs"/>
              </a:rPr>
              <a:t>Nem mutatják többnek magukat, mint amilyenek. </a:t>
            </a:r>
          </a:p>
          <a:p>
            <a:pPr lvl="0"/>
            <a:r>
              <a:rPr lang="hu-HU" sz="1200" kern="1200" dirty="0" smtClean="0">
                <a:solidFill>
                  <a:schemeClr val="tx1"/>
                </a:solidFill>
                <a:effectLst/>
                <a:latin typeface="+mn-lt"/>
                <a:ea typeface="+mn-ea"/>
                <a:cs typeface="+mn-cs"/>
              </a:rPr>
              <a:t>Tudják, hogyan kell osztozni mások fájdalmában és örömében.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Éreztük már, hogy nem nyílhatunk meg, nem mutathatjuk ki szomorúságunkat, kételyeinket, sőt örömünket sem, mert féltünk, hogy akkor valami rosszat tudnak meg rólunk és kiderül, hogy nem vagyunk tökéletesek?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egészségügy területén tisztában vagyunk azzal, hogy a gondolataikat, félelmeiket elfojtó embereknél gyakran fejlődnek ki stresszel kapcsolatos betegségek. Másrészt az őszinteség és a nyitottság kivédheti úgy a mentális betegségeket, mint egyes fizikai megbetegedéseket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barátság-modelljében, a János 15:15-ben azt mondja, hogy Ő őszinte, nyílt barátságot teremtett közöttünk: </a:t>
            </a:r>
            <a:r>
              <a:rPr lang="hu-HU" sz="1200" i="1" kern="1200" dirty="0" smtClean="0">
                <a:solidFill>
                  <a:schemeClr val="tx1"/>
                </a:solidFill>
                <a:effectLst/>
                <a:latin typeface="+mn-lt"/>
                <a:ea typeface="+mn-ea"/>
                <a:cs typeface="+mn-cs"/>
              </a:rPr>
              <a:t>„Nem mondalak többé titeket szolgáknak; mert a szolga nem tudja, mit cselekszik az ő ura; titeket pedig barátaimnak mondtalak; mert mindazt, amit az én Atyámtól hallottam, tudtul adtam néktek.”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12</a:t>
            </a:fld>
            <a:endParaRPr lang="en-US"/>
          </a:p>
        </p:txBody>
      </p:sp>
    </p:spTree>
    <p:extLst>
      <p:ext uri="{BB962C8B-B14F-4D97-AF65-F5344CB8AC3E}">
        <p14:creationId xmlns:p14="http://schemas.microsoft.com/office/powerpoint/2010/main" val="26882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Isten nyitott kapcsolatot teremtett velünk. Mindent tudomásunkra hozott a Mennyről. Azt akarja, hogy megismerjük Őt. János 17:3 szerint az örök élet Isten megismerése.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1:17- 18 szerint pedig Jézus azért jött, hogy bemutassa Istent.  Az egész megváltási terv arról szól, hogy az emberek szeretetének és bizalmának megnyerésével visszaállítható az Isten és emberek közötti barátság.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Teremtsünk nyitott légkört a kapcsolatainkban, ha el akarjuk mélyíteni a barátságot valakivel —egy barátunkkal, a házastársunkkal, vagy Istennel.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Szeretem, ahogyan János 15:16 kifejezi: „</a:t>
            </a:r>
            <a:r>
              <a:rPr lang="hu-HU" sz="1200" i="1" kern="1200" dirty="0" smtClean="0">
                <a:solidFill>
                  <a:schemeClr val="tx1"/>
                </a:solidFill>
                <a:effectLst/>
                <a:latin typeface="+mn-lt"/>
                <a:ea typeface="+mn-ea"/>
                <a:cs typeface="+mn-cs"/>
              </a:rPr>
              <a:t>Nem ti választottatok engem, hanem én választottalak titeket, és én rendeltelek titeket, hogy ti elmenjetek és gyümölcsöt teremjetek, és a ti gyümölcsötök megmaradjon…”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Hát nem izgalmas? Gondoljunk csak bele! „Nem ti választottatok, hanem én választottalak titeket!”  Ha azt hiszed, hogy soha senki sem választott téged barátjának, tudnod kell, hogy az Univerzum Királya, az emberiség Megváltója választott barátjának téged!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Mit jelent az, hogy el kell menned és gyümölcsöt kell teremned, ami megmarad?  A gyümölcs az Istennel töltött idő eredménye. A vele töltött idő hatására az Ő tulajdonságai költöznek a szívünkbe! A </a:t>
            </a:r>
            <a:r>
              <a:rPr lang="hu-HU" sz="1200" kern="1200" dirty="0" err="1" smtClean="0">
                <a:solidFill>
                  <a:schemeClr val="tx1"/>
                </a:solidFill>
                <a:effectLst/>
                <a:latin typeface="+mn-lt"/>
                <a:ea typeface="+mn-ea"/>
                <a:cs typeface="+mn-cs"/>
              </a:rPr>
              <a:t>Galata</a:t>
            </a:r>
            <a:r>
              <a:rPr lang="hu-HU" sz="1200" kern="1200" dirty="0" smtClean="0">
                <a:solidFill>
                  <a:schemeClr val="tx1"/>
                </a:solidFill>
                <a:effectLst/>
                <a:latin typeface="+mn-lt"/>
                <a:ea typeface="+mn-ea"/>
                <a:cs typeface="+mn-cs"/>
              </a:rPr>
              <a:t> 5:22- 23 ezt mondja nekünk: </a:t>
            </a:r>
            <a:r>
              <a:rPr lang="hu-HU" sz="1200" i="1" kern="1200" dirty="0" smtClean="0">
                <a:solidFill>
                  <a:schemeClr val="tx1"/>
                </a:solidFill>
                <a:effectLst/>
                <a:latin typeface="+mn-lt"/>
                <a:ea typeface="+mn-ea"/>
                <a:cs typeface="+mn-cs"/>
              </a:rPr>
              <a:t>„De a </a:t>
            </a:r>
            <a:r>
              <a:rPr lang="hu-HU" sz="1200" b="1" i="1" kern="1200" dirty="0" smtClean="0">
                <a:solidFill>
                  <a:schemeClr val="accent5">
                    <a:lumMod val="60000"/>
                    <a:lumOff val="40000"/>
                  </a:schemeClr>
                </a:solidFill>
                <a:effectLst/>
                <a:latin typeface="+mn-lt"/>
                <a:ea typeface="+mn-ea"/>
                <a:cs typeface="+mn-cs"/>
              </a:rPr>
              <a:t>Léleknek gyümölcse: szeretet, öröm, békesség, béketűrés, szívesség, jóság, hűség, szelídség, mértékletesség</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Hát nem úgy hangzik ez, mint azok a tulajdonságok, amik alapján a legjobb barátunkat kiválasztanánk, amikor tökéletes barátra vágyunk? Ez tökéletes barátunk, Isten jellemzése. Hogyan is lehetnénk jobb barátai másoknak, mint hogy megosztjuk velük a Szentlélek gyümölcsét?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Semmi sem táplálja jobban a barátságot, mint a Szentlélek gyümölcsével teli kapcsolat. Teremtsünk őszinte légkört a barátságunkban!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ÖSSZEFOGLALÁS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Tehát a </a:t>
            </a:r>
            <a:r>
              <a:rPr lang="hu-HU" sz="1200" b="1" i="1" kern="1200" dirty="0" smtClean="0">
                <a:solidFill>
                  <a:schemeClr val="tx1"/>
                </a:solidFill>
                <a:effectLst/>
                <a:latin typeface="+mn-lt"/>
                <a:ea typeface="+mn-ea"/>
                <a:cs typeface="+mn-cs"/>
              </a:rPr>
              <a:t>recept </a:t>
            </a:r>
            <a:r>
              <a:rPr lang="hu-HU" sz="1200" kern="1200" dirty="0" smtClean="0">
                <a:solidFill>
                  <a:schemeClr val="tx1"/>
                </a:solidFill>
                <a:effectLst/>
                <a:latin typeface="+mn-lt"/>
                <a:ea typeface="+mn-ea"/>
                <a:cs typeface="+mn-cs"/>
              </a:rPr>
              <a:t>számunkra a következő: </a:t>
            </a:r>
            <a:r>
              <a:rPr lang="hu-HU" sz="1200" i="1" kern="1200" dirty="0" smtClean="0">
                <a:solidFill>
                  <a:schemeClr val="tx1"/>
                </a:solidFill>
                <a:effectLst/>
                <a:latin typeface="+mn-lt"/>
                <a:ea typeface="+mn-ea"/>
                <a:cs typeface="+mn-cs"/>
              </a:rPr>
              <a:t>„Ezeket parancsolom néktek, hogy egymást szeressétek.”  (János 15:17).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(Megjegyzés: a </a:t>
            </a:r>
            <a:r>
              <a:rPr lang="hu-HU" sz="1200" b="1" i="1" kern="1200" dirty="0" smtClean="0">
                <a:solidFill>
                  <a:schemeClr val="tx1"/>
                </a:solidFill>
                <a:effectLst/>
                <a:latin typeface="+mn-lt"/>
                <a:ea typeface="+mn-ea"/>
                <a:cs typeface="+mn-cs"/>
              </a:rPr>
              <a:t>parancsolat </a:t>
            </a:r>
            <a:r>
              <a:rPr lang="hu-HU" sz="1200" kern="1200" dirty="0" smtClean="0">
                <a:solidFill>
                  <a:schemeClr val="tx1"/>
                </a:solidFill>
                <a:effectLst/>
                <a:latin typeface="+mn-lt"/>
                <a:ea typeface="+mn-ea"/>
                <a:cs typeface="+mn-cs"/>
              </a:rPr>
              <a:t>szó a görög szótár szerint </a:t>
            </a:r>
            <a:r>
              <a:rPr lang="hu-HU" sz="1200" b="1" i="1" kern="1200" dirty="0" smtClean="0">
                <a:solidFill>
                  <a:schemeClr val="tx1"/>
                </a:solidFill>
                <a:effectLst/>
                <a:latin typeface="+mn-lt"/>
                <a:ea typeface="+mn-ea"/>
                <a:cs typeface="+mn-cs"/>
              </a:rPr>
              <a:t>receptet, javallatot </a:t>
            </a:r>
            <a:r>
              <a:rPr lang="hu-HU" sz="1200" kern="1200" dirty="0" smtClean="0">
                <a:solidFill>
                  <a:schemeClr val="tx1"/>
                </a:solidFill>
                <a:effectLst/>
                <a:latin typeface="+mn-lt"/>
                <a:ea typeface="+mn-ea"/>
                <a:cs typeface="+mn-cs"/>
              </a:rPr>
              <a:t>jelent).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13</a:t>
            </a:fld>
            <a:endParaRPr lang="en-US"/>
          </a:p>
        </p:txBody>
      </p:sp>
    </p:spTree>
    <p:extLst>
      <p:ext uri="{BB962C8B-B14F-4D97-AF65-F5344CB8AC3E}">
        <p14:creationId xmlns:p14="http://schemas.microsoft.com/office/powerpoint/2010/main" val="38464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Milyen áldásokat nélkülöz, az ember, akinek nincsen barátja?</a:t>
            </a:r>
          </a:p>
          <a:p>
            <a:pPr lvl="0"/>
            <a:r>
              <a:rPr lang="hu-HU" sz="1200" kern="1200" dirty="0" smtClean="0">
                <a:solidFill>
                  <a:schemeClr val="tx1"/>
                </a:solidFill>
                <a:effectLst/>
                <a:latin typeface="+mn-lt"/>
                <a:ea typeface="+mn-ea"/>
                <a:cs typeface="+mn-cs"/>
              </a:rPr>
              <a:t>Milyen áldásokkal jár, ha van közeli barátunk?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2</a:t>
            </a:fld>
            <a:endParaRPr lang="en-US"/>
          </a:p>
        </p:txBody>
      </p:sp>
    </p:spTree>
    <p:extLst>
      <p:ext uri="{BB962C8B-B14F-4D97-AF65-F5344CB8AC3E}">
        <p14:creationId xmlns:p14="http://schemas.microsoft.com/office/powerpoint/2010/main" val="11792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Találtam egy idézetet:</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ÉLETÜNKET SOK BARÁTSÁGGAL KELL KÖRÜLBÁSTYÁZNI.</a:t>
            </a:r>
          </a:p>
          <a:p>
            <a:r>
              <a:rPr lang="hu-HU" sz="1200" b="1" kern="1200" dirty="0" smtClean="0">
                <a:solidFill>
                  <a:schemeClr val="tx1"/>
                </a:solidFill>
                <a:effectLst/>
                <a:latin typeface="+mn-lt"/>
                <a:ea typeface="+mn-ea"/>
                <a:cs typeface="+mn-cs"/>
              </a:rPr>
              <a:t>SZERETNI ÉS SZERETVE LENNI A LÉTEZÉS LEGNAGYOBB BOLDOGSÁGA. </a:t>
            </a:r>
          </a:p>
          <a:p>
            <a:r>
              <a:rPr lang="hu-HU" sz="1200" kern="1200" dirty="0" smtClean="0">
                <a:solidFill>
                  <a:schemeClr val="tx1"/>
                </a:solidFill>
                <a:effectLst/>
                <a:latin typeface="+mn-lt"/>
                <a:ea typeface="+mn-ea"/>
                <a:cs typeface="+mn-cs"/>
              </a:rPr>
              <a:t>—Sydney Smith</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3</a:t>
            </a:fld>
            <a:endParaRPr lang="en-US"/>
          </a:p>
        </p:txBody>
      </p:sp>
    </p:spTree>
    <p:extLst>
      <p:ext uri="{BB962C8B-B14F-4D97-AF65-F5344CB8AC3E}">
        <p14:creationId xmlns:p14="http://schemas.microsoft.com/office/powerpoint/2010/main" val="247598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Előfordult már, hogy magányosak voltunk, barátra vágytunk, de nem tudtuk, hogyan kell barátságot kötni?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 White így foglalta írásba a </a:t>
            </a:r>
            <a:r>
              <a:rPr lang="hu-HU" sz="1200" i="1" kern="1200" dirty="0" smtClean="0">
                <a:solidFill>
                  <a:schemeClr val="tx1"/>
                </a:solidFill>
                <a:effectLst/>
                <a:latin typeface="+mn-lt"/>
                <a:ea typeface="+mn-ea"/>
                <a:cs typeface="+mn-cs"/>
              </a:rPr>
              <a:t>Jézus élete</a:t>
            </a:r>
            <a:r>
              <a:rPr lang="hu-HU" sz="1200" kern="1200" dirty="0" smtClean="0">
                <a:solidFill>
                  <a:schemeClr val="tx1"/>
                </a:solidFill>
                <a:effectLst/>
                <a:latin typeface="+mn-lt"/>
                <a:ea typeface="+mn-ea"/>
                <a:cs typeface="+mn-cs"/>
              </a:rPr>
              <a:t> 148. oldalán: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ajándékai viszont mindig frissek és újak. Sohasem szűnik meg az az elégedettség és öröm, amit az Ő ünnepe szerez a léleknek. Minden újabb ajándék fokozza elfogadójának azt a képességét, hogy értékelje és élvezze az Úr áldásait. Ő csak adja és adja a kegyelmet. Sohasem foszt meg bennünket ettől. Ha benne lakozunk, akkor az, hogy ma gazdag ajándékot kapunk, biztosít a holnapi még gazdagabb ajándékról is. Jézus </a:t>
            </a:r>
            <a:r>
              <a:rPr lang="hu-HU" sz="1200" kern="1200" dirty="0" err="1" smtClean="0">
                <a:solidFill>
                  <a:schemeClr val="tx1"/>
                </a:solidFill>
                <a:effectLst/>
                <a:latin typeface="+mn-lt"/>
                <a:ea typeface="+mn-ea"/>
                <a:cs typeface="+mn-cs"/>
              </a:rPr>
              <a:t>Nátánaelnek</a:t>
            </a:r>
            <a:r>
              <a:rPr lang="hu-HU" sz="1200" kern="1200" dirty="0" smtClean="0">
                <a:solidFill>
                  <a:schemeClr val="tx1"/>
                </a:solidFill>
                <a:effectLst/>
                <a:latin typeface="+mn-lt"/>
                <a:ea typeface="+mn-ea"/>
                <a:cs typeface="+mn-cs"/>
              </a:rPr>
              <a:t> mondott szavai kifejezik azt a törvényt, amely alapján Isten hitbéli gyermekeivel bánik. Szeretetének minden újabb megnyilatkozásával ezt mondja a befogadó szívnek: "Hiszel? Nagyobbakat látsz majd ezeknél"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1:51).</a:t>
            </a:r>
            <a:r>
              <a:rPr lang="en-US"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 áttekintünk számos bátorító, inspiráló, bíztató, gyakorlatias és szórakoztató ötletet a barátságok kiépítésére. Mindenki választhat közülük számára otthon, a gyülekezetben és a környezetében hasznosítható ötleteket.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TERMÉSZETES BARÁTSÁG</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női barátságok már kislánykorunkban kezdődnek. A lányok azt játsszák az anyukájukkal, hogy ők most „a legjobb barátnők”. Gyermek és fiatalkorban mindenki szeretné megtalálni és megtartani a „legjobb barátnőt”. Számos tényező segíti ezt a folyamatot. Az iskolai tanterem miliőjében saját kortársainkkal találkozhatunk. </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4</a:t>
            </a:fld>
            <a:endParaRPr lang="en-US"/>
          </a:p>
        </p:txBody>
      </p:sp>
    </p:spTree>
    <p:extLst>
      <p:ext uri="{BB962C8B-B14F-4D97-AF65-F5344CB8AC3E}">
        <p14:creationId xmlns:p14="http://schemas.microsoft.com/office/powerpoint/2010/main" val="142490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főiskolán, a kollégiumban és a bentlakásos iskolában is szoros kapcsolatba kerülünk kortársainkkal és általában azonos érdeklődéi körű emberekkel.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 viszont a társadalmi mobilitással és a normális fejlődéssel együtt jár, hogy sokan eltávolodunk barátainktól, a szülői háztól és a támogató családi kapcsolatoktól. </a:t>
            </a:r>
          </a:p>
          <a:p>
            <a:r>
              <a:rPr lang="hu-H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 munkánk miatt eltávolodunk a baráti körünktől.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Túlságosan elfoglaltak vagyunk a megélhetés biztosításával, családalapítással. Ezért egyre kevesebb időt találunk a barátságok ápolására.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Ritkábban találkozunk olyanokkal, akiknek hite és érdeklődési köre hasonló a miénkhez.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Ha házasok vagyunk, a legjobb barátnőnk férjének is jól ki kell jönnie a miénkkel.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Kutatások eredményei szerint a barátságkötés tanulható képesség, ami összefügg az ember szeretni tudó, és kommunikációs képességeivel!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5</a:t>
            </a:fld>
            <a:endParaRPr lang="en-US"/>
          </a:p>
        </p:txBody>
      </p:sp>
    </p:spTree>
    <p:extLst>
      <p:ext uri="{BB962C8B-B14F-4D97-AF65-F5344CB8AC3E}">
        <p14:creationId xmlns:p14="http://schemas.microsoft.com/office/powerpoint/2010/main" val="165419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Biblia szerint Isten a szeretet. Azt tanítja, hogy Isten leghőbb vágya megismertetni velünk végtelen szeretetét. A Biblia Isten krónikája arról, hogyan próbálta számtalanszor tudomásunkra hozni szeretete mélységét, azt remélve, hogy válaszul mi is viszontszeretjük Őt és bízunk benne. Még tovább megy, és kijelenti, hogy ha megismerjük Istent, akkor olyanokká leszünk, mint Ő. Ő a szeretet! A többiek vonzódni fognak hozzánk, ha szeretet árad belőlünk, és lesznek barátaink. Sőt, mi több, képesek leszünk barátokat szerezni Istennek!</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2Kor 5:17-19 igeversek szerint: </a:t>
            </a:r>
          </a:p>
          <a:p>
            <a:r>
              <a:rPr lang="hu-HU" sz="1200" b="1"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„Azért ha valaki Krisztusban van, új teremtés az; a régiek elmúltak, íme, újjá lett minden. Mindez pedig Istentől van, aki minket magával megbékéltetett a Jézus Krisztus által, és aki nékünk adta a békéltetés szolgálatát; Minthogy az Isten volt az, aki Krisztusban megbékéltette magával a világot, nem tulajdonítván nékik az ő bűneiket, és reánk bízta a békéltetésnek igéjét.”</a:t>
            </a:r>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barátságkötés három alapelvét fogjuk ma megbeszélni: a baráti kommunikáció bensőséges meghittségét, a barátság kiemelten fontos szerepét és a nyílt őszinteség megteremtését a barátságban. Ezekkel az alapelvekkel számos könyv foglalkozik. Például: </a:t>
            </a:r>
            <a:r>
              <a:rPr lang="hu-HU" sz="1200" kern="1200" dirty="0" err="1" smtClean="0">
                <a:solidFill>
                  <a:schemeClr val="tx1"/>
                </a:solidFill>
                <a:effectLst/>
                <a:latin typeface="+mn-lt"/>
                <a:ea typeface="+mn-ea"/>
                <a:cs typeface="+mn-cs"/>
              </a:rPr>
              <a:t>Em</a:t>
            </a:r>
            <a:r>
              <a:rPr lang="hu-HU" sz="1200" kern="1200" dirty="0" smtClean="0">
                <a:solidFill>
                  <a:schemeClr val="tx1"/>
                </a:solidFill>
                <a:effectLst/>
                <a:latin typeface="+mn-lt"/>
                <a:ea typeface="+mn-ea"/>
                <a:cs typeface="+mn-cs"/>
              </a:rPr>
              <a:t> Griffin: </a:t>
            </a:r>
            <a:r>
              <a:rPr lang="hu-HU" sz="1200" i="1" kern="1200" dirty="0" smtClean="0">
                <a:solidFill>
                  <a:schemeClr val="tx1"/>
                </a:solidFill>
                <a:effectLst/>
                <a:latin typeface="+mn-lt"/>
                <a:ea typeface="+mn-ea"/>
                <a:cs typeface="+mn-cs"/>
              </a:rPr>
              <a:t>A barátságkötés c., </a:t>
            </a:r>
            <a:r>
              <a:rPr lang="hu-HU" sz="1200" kern="1200" dirty="0" smtClean="0">
                <a:solidFill>
                  <a:schemeClr val="tx1"/>
                </a:solidFill>
                <a:effectLst/>
                <a:latin typeface="+mn-lt"/>
                <a:ea typeface="+mn-ea"/>
                <a:cs typeface="+mn-cs"/>
              </a:rPr>
              <a:t>és  Alan L. </a:t>
            </a:r>
            <a:r>
              <a:rPr lang="hu-HU" sz="1200" kern="1200" dirty="0" err="1" smtClean="0">
                <a:solidFill>
                  <a:schemeClr val="tx1"/>
                </a:solidFill>
                <a:effectLst/>
                <a:latin typeface="+mn-lt"/>
                <a:ea typeface="+mn-ea"/>
                <a:cs typeface="+mn-cs"/>
              </a:rPr>
              <a:t>McGinnis</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 barátság faktor c </a:t>
            </a:r>
            <a:r>
              <a:rPr lang="hu-HU" sz="1200" kern="1200" dirty="0" smtClean="0">
                <a:solidFill>
                  <a:schemeClr val="tx1"/>
                </a:solidFill>
                <a:effectLst/>
                <a:latin typeface="+mn-lt"/>
                <a:ea typeface="+mn-ea"/>
                <a:cs typeface="+mn-cs"/>
              </a:rPr>
              <a:t>könyve.</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Mindkét szerző barátságkötési modellje a János 15:</a:t>
            </a:r>
            <a:r>
              <a:rPr lang="hu-HU" sz="1200" kern="1200" dirty="0" err="1" smtClean="0">
                <a:solidFill>
                  <a:schemeClr val="tx1"/>
                </a:solidFill>
                <a:effectLst/>
                <a:latin typeface="+mn-lt"/>
                <a:ea typeface="+mn-ea"/>
                <a:cs typeface="+mn-cs"/>
              </a:rPr>
              <a:t>15</a:t>
            </a:r>
            <a:r>
              <a:rPr lang="hu-HU" sz="1200" kern="1200" dirty="0" smtClean="0">
                <a:solidFill>
                  <a:schemeClr val="tx1"/>
                </a:solidFill>
                <a:effectLst/>
                <a:latin typeface="+mn-lt"/>
                <a:ea typeface="+mn-ea"/>
                <a:cs typeface="+mn-cs"/>
              </a:rPr>
              <a:t> igeversben található elven alapul: </a:t>
            </a:r>
          </a:p>
          <a:p>
            <a:r>
              <a:rPr lang="hu-HU" sz="1200" i="1" kern="1200" dirty="0" smtClean="0">
                <a:solidFill>
                  <a:schemeClr val="tx1"/>
                </a:solidFill>
                <a:effectLst/>
                <a:latin typeface="+mn-lt"/>
                <a:ea typeface="+mn-ea"/>
                <a:cs typeface="+mn-cs"/>
              </a:rPr>
              <a:t>„Nem mondalak többé titeket szolgáknak; mert a szolga nem tudja, mit cselekszik az ő ura; titeket pedig barátaimnak mondtalak; mert mindazt, amit az én Atyámtól hallottam, tudtul adtam néktek” </a:t>
            </a:r>
            <a:r>
              <a:rPr lang="hu-HU" sz="1200" kern="1200" dirty="0" smtClean="0">
                <a:solidFill>
                  <a:schemeClr val="tx1"/>
                </a:solidFill>
                <a:effectLst/>
                <a:latin typeface="+mn-lt"/>
                <a:ea typeface="+mn-ea"/>
                <a:cs typeface="+mn-cs"/>
              </a:rPr>
              <a:t>Ebből a versből kiderül, hogy bár a barátság időnként illúziónak tűnik, a keresztény számára azonban nincs más lehetőség, ez a legfontosabb elhívásunk! Jézus magasabb szintre emelte a vele való kapcsolatunkat. Már nem szolgák vagyunk, hanem barátok!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6</a:t>
            </a:fld>
            <a:endParaRPr lang="en-US"/>
          </a:p>
        </p:txBody>
      </p:sp>
    </p:spTree>
    <p:extLst>
      <p:ext uri="{BB962C8B-B14F-4D97-AF65-F5344CB8AC3E}">
        <p14:creationId xmlns:p14="http://schemas.microsoft.com/office/powerpoint/2010/main" val="39722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Isten mintája a barátság építésére a János 15:12-17 igehelyen olvasható. </a:t>
            </a:r>
          </a:p>
          <a:p>
            <a:r>
              <a:rPr lang="hu-HU" sz="1200" b="1"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7</a:t>
            </a:fld>
            <a:endParaRPr lang="en-US"/>
          </a:p>
        </p:txBody>
      </p:sp>
    </p:spTree>
    <p:extLst>
      <p:ext uri="{BB962C8B-B14F-4D97-AF65-F5344CB8AC3E}">
        <p14:creationId xmlns:p14="http://schemas.microsoft.com/office/powerpoint/2010/main" val="39364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A BARÁTSÁG ÉPÍTÉSÉNEK ALAPELVEI</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8</a:t>
            </a:fld>
            <a:endParaRPr lang="en-US"/>
          </a:p>
        </p:txBody>
      </p:sp>
    </p:spTree>
    <p:extLst>
      <p:ext uri="{BB962C8B-B14F-4D97-AF65-F5344CB8AC3E}">
        <p14:creationId xmlns:p14="http://schemas.microsoft.com/office/powerpoint/2010/main" val="19120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Első alapelvünk: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a:t>
            </a:r>
            <a:r>
              <a:rPr lang="hu-HU" sz="1200" b="1" kern="1200" dirty="0" smtClean="0">
                <a:solidFill>
                  <a:schemeClr val="tx1"/>
                </a:solidFill>
                <a:effectLst/>
                <a:latin typeface="+mn-lt"/>
                <a:ea typeface="+mn-ea"/>
                <a:cs typeface="+mn-cs"/>
              </a:rPr>
              <a:t>. BENSŐSÉGES KOMMUNIKÁCIÓ A BARÁTSÁGBAN</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err="1" smtClean="0">
                <a:solidFill>
                  <a:schemeClr val="tx1"/>
                </a:solidFill>
                <a:effectLst/>
                <a:latin typeface="+mn-lt"/>
                <a:ea typeface="+mn-ea"/>
                <a:cs typeface="+mn-cs"/>
              </a:rPr>
              <a:t>McGinnis</a:t>
            </a:r>
            <a:r>
              <a:rPr lang="hu-HU" sz="1200" kern="1200" dirty="0" smtClean="0">
                <a:solidFill>
                  <a:schemeClr val="tx1"/>
                </a:solidFill>
                <a:effectLst/>
                <a:latin typeface="+mn-lt"/>
                <a:ea typeface="+mn-ea"/>
                <a:cs typeface="+mn-cs"/>
              </a:rPr>
              <a:t> szerint sokan az elutasítás miatt fogják vissza kedvességüket. Attól félnek, hogy túl szentimentálisnak tartják majd őket. Nagyon fontos a meleg, bensőséges kommunikáció. Építheti a barátságot, ha kimondjuk, ami a szívünket nyomja. Íme, néhány példa: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Azt mondjuk: „Köszönöm”, miközben arra gondolunk, hogy „Isten áldjon!”</a:t>
            </a:r>
          </a:p>
          <a:p>
            <a:r>
              <a:rPr lang="hu-HU" sz="1200" kern="1200" dirty="0" smtClean="0">
                <a:solidFill>
                  <a:schemeClr val="tx1"/>
                </a:solidFill>
                <a:effectLst/>
                <a:latin typeface="+mn-lt"/>
                <a:ea typeface="+mn-ea"/>
                <a:cs typeface="+mn-cs"/>
              </a:rPr>
              <a:t>és: „viszlát!”, amikor azt szeretnénk mondani, hogy: „Hiányozni fogsz!”</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Fontos, a meleg, meghitt kommunikáció. Nézzük csak a János 15:12 igeverset! Azt láthatjuk, hogy Isten barátságépítő modellje a bensőséges kommunikáció elvével kezdődik</a:t>
            </a:r>
            <a:r>
              <a:rPr lang="hu-HU" sz="1200" i="1" kern="1200" dirty="0" smtClean="0">
                <a:solidFill>
                  <a:schemeClr val="tx1"/>
                </a:solidFill>
                <a:effectLst/>
                <a:latin typeface="+mn-lt"/>
                <a:ea typeface="+mn-ea"/>
                <a:cs typeface="+mn-cs"/>
              </a:rPr>
              <a:t>: „Ez az én parancsolatom, hogy szeressétek egymást, amiképpen én szerettelek titeket.”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Hogyan lehet melegen kommunikálni? Azon is eltűnődhetünk, hogyan parancsolhatja meg valaki, hogy szeressük egymást? Én is elgondolkodtam ezen és kikerestem a szótárból /</a:t>
            </a:r>
            <a:r>
              <a:rPr lang="hu-HU" sz="1200" i="1" kern="1200" dirty="0" err="1" smtClean="0">
                <a:solidFill>
                  <a:schemeClr val="tx1"/>
                </a:solidFill>
                <a:effectLst/>
                <a:latin typeface="+mn-lt"/>
                <a:ea typeface="+mn-ea"/>
                <a:cs typeface="+mn-cs"/>
              </a:rPr>
              <a:t>Strong's</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Greek</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Dictionary</a:t>
            </a:r>
            <a:r>
              <a:rPr lang="hu-HU" sz="1200" i="1" kern="1200" dirty="0" smtClean="0">
                <a:solidFill>
                  <a:schemeClr val="tx1"/>
                </a:solidFill>
                <a:effectLst/>
                <a:latin typeface="+mn-lt"/>
                <a:ea typeface="+mn-ea"/>
                <a:cs typeface="+mn-cs"/>
              </a:rPr>
              <a:t> of </a:t>
            </a:r>
            <a:r>
              <a:rPr lang="hu-HU" sz="1200" i="1" kern="1200" dirty="0" err="1" smtClean="0">
                <a:solidFill>
                  <a:schemeClr val="tx1"/>
                </a:solidFill>
                <a:effectLst/>
                <a:latin typeface="+mn-lt"/>
                <a:ea typeface="+mn-ea"/>
                <a:cs typeface="+mn-cs"/>
              </a:rPr>
              <a:t>the</a:t>
            </a:r>
            <a:r>
              <a:rPr lang="hu-HU" sz="1200" i="1" kern="1200" dirty="0" smtClean="0">
                <a:solidFill>
                  <a:schemeClr val="tx1"/>
                </a:solidFill>
                <a:effectLst/>
                <a:latin typeface="+mn-lt"/>
                <a:ea typeface="+mn-ea"/>
                <a:cs typeface="+mn-cs"/>
              </a:rPr>
              <a:t> New </a:t>
            </a:r>
            <a:r>
              <a:rPr lang="hu-HU" sz="1200" i="1" kern="1200" dirty="0" err="1" smtClean="0">
                <a:solidFill>
                  <a:schemeClr val="tx1"/>
                </a:solidFill>
                <a:effectLst/>
                <a:latin typeface="+mn-lt"/>
                <a:ea typeface="+mn-ea"/>
                <a:cs typeface="+mn-cs"/>
              </a:rPr>
              <a:t>Testament</a:t>
            </a:r>
            <a:r>
              <a:rPr lang="hu-HU" sz="1200"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(p. 29)</a:t>
            </a:r>
            <a:r>
              <a:rPr lang="hu-HU" sz="1200" i="1" kern="1200" dirty="0" smtClean="0">
                <a:solidFill>
                  <a:schemeClr val="tx1"/>
                </a:solidFill>
                <a:effectLst/>
                <a:latin typeface="+mn-lt"/>
                <a:ea typeface="+mn-ea"/>
                <a:cs typeface="+mn-cs"/>
              </a:rPr>
              <a:t>.(Strong: Az Újtestamentum görög szótára)/. </a:t>
            </a:r>
            <a:r>
              <a:rPr lang="hu-HU" sz="1200" kern="1200" dirty="0" smtClean="0">
                <a:solidFill>
                  <a:schemeClr val="tx1"/>
                </a:solidFill>
                <a:effectLst/>
                <a:latin typeface="+mn-lt"/>
                <a:ea typeface="+mn-ea"/>
                <a:cs typeface="+mn-cs"/>
              </a:rPr>
              <a:t>A „parancsolat” szó definíciója ott így szól: felhatalmazó recept! Gondoljunk csak bele! Receptúra a szeretetre, magától a Nagy Orvostól—aki előbb szeretett minket és arra kér, hogy osszuk meg a többiekkel az Ő szeretetét.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Mit tehet a szeretet, ha követjük ezt a receptet?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szeretet—meg tudja gyógyítani az összetört szíveket!</a:t>
            </a:r>
          </a:p>
          <a:p>
            <a:r>
              <a:rPr lang="hu-HU" sz="1200" kern="1200" dirty="0" smtClean="0">
                <a:solidFill>
                  <a:schemeClr val="tx1"/>
                </a:solidFill>
                <a:effectLst/>
                <a:latin typeface="+mn-lt"/>
                <a:ea typeface="+mn-ea"/>
                <a:cs typeface="+mn-cs"/>
              </a:rPr>
              <a:t>A szeretet—meggyógyíthatja az elromlott kapcsolatokat!</a:t>
            </a:r>
          </a:p>
          <a:p>
            <a:r>
              <a:rPr lang="hu-HU" sz="1200" kern="1200" dirty="0" smtClean="0">
                <a:solidFill>
                  <a:schemeClr val="tx1"/>
                </a:solidFill>
                <a:effectLst/>
                <a:latin typeface="+mn-lt"/>
                <a:ea typeface="+mn-ea"/>
                <a:cs typeface="+mn-cs"/>
              </a:rPr>
              <a:t>A szeretet—képes barátságokat kiépíteni!</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Tudja vajon Isten, hogy szeretetre van szükségünk a barátsághoz? Figyeljük meg, milyen melegséggel szól hozzánk Isten: </a:t>
            </a:r>
            <a:r>
              <a:rPr lang="hu-HU" sz="1200" i="1" kern="1200" dirty="0" smtClean="0">
                <a:solidFill>
                  <a:schemeClr val="tx1"/>
                </a:solidFill>
                <a:effectLst/>
                <a:latin typeface="+mn-lt"/>
                <a:ea typeface="+mn-ea"/>
                <a:cs typeface="+mn-cs"/>
              </a:rPr>
              <a:t>„… mert örökkévaló szeretettel szerettelek téged, azért terjesztettem reád az én irgalmasságomat.” (Jeremiás 31:3).</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Semmi sem ösztönzi jobban a barátságot, mint a tudat, hogy valaki szeret. Közvetítsünk melegséget a barátságainkban!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6FAC5C-D681-F140-A58E-A613B4876ADF}" type="slidenum">
              <a:rPr lang="en-US" smtClean="0"/>
              <a:t>9</a:t>
            </a:fld>
            <a:endParaRPr lang="en-US"/>
          </a:p>
        </p:txBody>
      </p:sp>
    </p:spTree>
    <p:extLst>
      <p:ext uri="{BB962C8B-B14F-4D97-AF65-F5344CB8AC3E}">
        <p14:creationId xmlns:p14="http://schemas.microsoft.com/office/powerpoint/2010/main" val="10662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222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046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75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313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76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982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28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515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16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585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42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33652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E914AA8-FF19-4A25-9682-2ED8EAF5B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21"/>
            <a:ext cx="12192000" cy="4532874"/>
          </a:xfrm>
          <a:prstGeom prst="rect">
            <a:avLst/>
          </a:prstGeom>
        </p:spPr>
      </p:pic>
      <p:sp>
        <p:nvSpPr>
          <p:cNvPr id="16" name="Rectangle 15">
            <a:extLst>
              <a:ext uri="{FF2B5EF4-FFF2-40B4-BE49-F238E27FC236}">
                <a16:creationId xmlns=""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 xmlns:a16="http://schemas.microsoft.com/office/drawing/2014/main" id="{C5DAC588-76EC-D24E-B1EA-8E95AB2F6452}"/>
              </a:ext>
            </a:extLst>
          </p:cNvPr>
          <p:cNvSpPr>
            <a:spLocks noGrp="1"/>
          </p:cNvSpPr>
          <p:nvPr>
            <p:ph type="ctrTitle"/>
          </p:nvPr>
        </p:nvSpPr>
        <p:spPr>
          <a:xfrm>
            <a:off x="372723" y="4956811"/>
            <a:ext cx="11439414" cy="897439"/>
          </a:xfrm>
        </p:spPr>
        <p:txBody>
          <a:bodyPr>
            <a:normAutofit fontScale="90000"/>
          </a:bodyPr>
          <a:lstStyle/>
          <a:p>
            <a:r>
              <a:rPr lang="hu-HU" sz="7300" b="1" dirty="0" smtClean="0">
                <a:solidFill>
                  <a:schemeClr val="accent3">
                    <a:lumMod val="60000"/>
                    <a:lumOff val="40000"/>
                  </a:schemeClr>
                </a:solidFill>
                <a:latin typeface="Harrington" panose="04040505050A02020702" pitchFamily="82" charset="0"/>
              </a:rPr>
              <a:t>A barátság művészete</a:t>
            </a:r>
            <a:r>
              <a:rPr lang="en-US" sz="3200" b="1" dirty="0">
                <a:solidFill>
                  <a:schemeClr val="tx1"/>
                </a:solidFill>
                <a:latin typeface="Harrington" panose="04040505050A02020702" pitchFamily="82" charset="0"/>
              </a:rPr>
              <a:t/>
            </a:r>
            <a:br>
              <a:rPr lang="en-US" sz="3200" b="1" dirty="0">
                <a:solidFill>
                  <a:schemeClr val="tx1"/>
                </a:solidFill>
                <a:latin typeface="Harrington" panose="04040505050A02020702" pitchFamily="82" charset="0"/>
              </a:rPr>
            </a:br>
            <a:endParaRPr lang="en-US" sz="3200" b="1" dirty="0">
              <a:solidFill>
                <a:schemeClr val="tx1"/>
              </a:solidFill>
              <a:latin typeface="Harrington" panose="04040505050A02020702" pitchFamily="82" charset="0"/>
            </a:endParaRPr>
          </a:p>
        </p:txBody>
      </p:sp>
      <p:sp>
        <p:nvSpPr>
          <p:cNvPr id="3" name="Subtitle 2">
            <a:extLst>
              <a:ext uri="{FF2B5EF4-FFF2-40B4-BE49-F238E27FC236}">
                <a16:creationId xmlns="" xmlns:a16="http://schemas.microsoft.com/office/drawing/2014/main" id="{1BDA8AF6-6D46-0544-958D-2C0B3B827113}"/>
              </a:ext>
            </a:extLst>
          </p:cNvPr>
          <p:cNvSpPr>
            <a:spLocks noGrp="1"/>
          </p:cNvSpPr>
          <p:nvPr>
            <p:ph type="subTitle" idx="1"/>
          </p:nvPr>
        </p:nvSpPr>
        <p:spPr>
          <a:xfrm>
            <a:off x="764275" y="5578462"/>
            <a:ext cx="10656310" cy="425961"/>
          </a:xfrm>
        </p:spPr>
        <p:txBody>
          <a:bodyPr>
            <a:normAutofit fontScale="92500" lnSpcReduction="20000"/>
          </a:bodyPr>
          <a:lstStyle/>
          <a:p>
            <a:r>
              <a:rPr lang="hu-HU" sz="2400" b="1" dirty="0"/>
              <a:t>Mit jelent a barátság Istennel és másokkal ápolt kapcsolatainkban?</a:t>
            </a:r>
            <a:endParaRPr lang="hu-HU" sz="2400" dirty="0"/>
          </a:p>
        </p:txBody>
      </p:sp>
      <p:pic>
        <p:nvPicPr>
          <p:cNvPr id="8" name="Picture 7">
            <a:extLst>
              <a:ext uri="{FF2B5EF4-FFF2-40B4-BE49-F238E27FC236}">
                <a16:creationId xmlns="" xmlns:a16="http://schemas.microsoft.com/office/drawing/2014/main" id="{DB6D8F13-0F62-4C41-B746-820CECCE09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804" y="3297595"/>
            <a:ext cx="559554" cy="391425"/>
          </a:xfrm>
          <a:prstGeom prst="rect">
            <a:avLst/>
          </a:prstGeom>
        </p:spPr>
      </p:pic>
      <p:sp>
        <p:nvSpPr>
          <p:cNvPr id="12" name="Subtitle 2">
            <a:extLst>
              <a:ext uri="{FF2B5EF4-FFF2-40B4-BE49-F238E27FC236}">
                <a16:creationId xmlns="" xmlns:a16="http://schemas.microsoft.com/office/drawing/2014/main" id="{8F5A0261-A635-2A4B-A921-7FFB166A9EBA}"/>
              </a:ext>
            </a:extLst>
          </p:cNvPr>
          <p:cNvSpPr txBox="1">
            <a:spLocks/>
          </p:cNvSpPr>
          <p:nvPr/>
        </p:nvSpPr>
        <p:spPr>
          <a:xfrm>
            <a:off x="764275" y="6084742"/>
            <a:ext cx="10656310" cy="42596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hu-HU" sz="1200" b="1" dirty="0" smtClean="0"/>
              <a:t>Írta</a:t>
            </a:r>
            <a:r>
              <a:rPr lang="hu-HU" sz="1200" b="1" dirty="0"/>
              <a:t>: </a:t>
            </a:r>
            <a:r>
              <a:rPr lang="hu-HU" sz="1200" b="1" dirty="0" err="1"/>
              <a:t>Lou</a:t>
            </a:r>
            <a:r>
              <a:rPr lang="hu-HU" sz="1200" b="1" dirty="0"/>
              <a:t> </a:t>
            </a:r>
            <a:r>
              <a:rPr lang="hu-HU" sz="1200" b="1" dirty="0" err="1"/>
              <a:t>Blanchfield</a:t>
            </a:r>
            <a:endParaRPr lang="hu-HU" sz="1200" dirty="0"/>
          </a:p>
          <a:p>
            <a:r>
              <a:rPr lang="hu-HU" sz="1200" dirty="0"/>
              <a:t> </a:t>
            </a:r>
          </a:p>
        </p:txBody>
      </p:sp>
    </p:spTree>
    <p:extLst>
      <p:ext uri="{BB962C8B-B14F-4D97-AF65-F5344CB8AC3E}">
        <p14:creationId xmlns:p14="http://schemas.microsoft.com/office/powerpoint/2010/main" val="16620357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52F148B5-52FB-DB4C-AB0E-A151416956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1" name="Rectangle 10">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B45648C-8CBE-634C-B9A5-2B4C96FB3049}"/>
              </a:ext>
            </a:extLst>
          </p:cNvPr>
          <p:cNvSpPr>
            <a:spLocks noGrp="1"/>
          </p:cNvSpPr>
          <p:nvPr>
            <p:ph type="title"/>
          </p:nvPr>
        </p:nvSpPr>
        <p:spPr>
          <a:xfrm>
            <a:off x="6521116" y="1215189"/>
            <a:ext cx="5561177" cy="1496837"/>
          </a:xfrm>
        </p:spPr>
        <p:txBody>
          <a:bodyPr>
            <a:noAutofit/>
          </a:bodyPr>
          <a:lstStyle/>
          <a:p>
            <a:pPr algn="ctr"/>
            <a:r>
              <a:rPr lang="en-US" sz="4400" b="1" dirty="0">
                <a:solidFill>
                  <a:schemeClr val="accent4">
                    <a:lumMod val="75000"/>
                  </a:schemeClr>
                </a:solidFill>
              </a:rPr>
              <a:t>2.  </a:t>
            </a:r>
            <a:r>
              <a:rPr lang="hu-HU" sz="4400" b="1" dirty="0" smtClean="0">
                <a:solidFill>
                  <a:schemeClr val="accent4">
                    <a:lumMod val="75000"/>
                  </a:schemeClr>
                </a:solidFill>
              </a:rPr>
              <a:t>Adjunk  prioritást </a:t>
            </a:r>
            <a:br>
              <a:rPr lang="hu-HU" sz="4400" b="1" dirty="0" smtClean="0">
                <a:solidFill>
                  <a:schemeClr val="accent4">
                    <a:lumMod val="75000"/>
                  </a:schemeClr>
                </a:solidFill>
              </a:rPr>
            </a:br>
            <a:r>
              <a:rPr lang="hu-HU" sz="4400" b="1" dirty="0" smtClean="0">
                <a:solidFill>
                  <a:schemeClr val="accent4">
                    <a:lumMod val="75000"/>
                  </a:schemeClr>
                </a:solidFill>
              </a:rPr>
              <a:t>a barátságunknak!</a:t>
            </a:r>
            <a:r>
              <a:rPr lang="hu-HU" sz="4400" dirty="0" smtClean="0">
                <a:solidFill>
                  <a:schemeClr val="accent4">
                    <a:lumMod val="75000"/>
                  </a:schemeClr>
                </a:solidFill>
              </a:rPr>
              <a:t/>
            </a:r>
            <a:br>
              <a:rPr lang="hu-HU" sz="4400" dirty="0" smtClean="0">
                <a:solidFill>
                  <a:schemeClr val="accent4">
                    <a:lumMod val="75000"/>
                  </a:schemeClr>
                </a:solidFill>
              </a:rPr>
            </a:br>
            <a:endParaRPr lang="hu-HU" sz="4400" dirty="0">
              <a:solidFill>
                <a:schemeClr val="accent4">
                  <a:lumMod val="75000"/>
                </a:schemeClr>
              </a:solidFill>
            </a:endParaRPr>
          </a:p>
        </p:txBody>
      </p:sp>
      <p:sp>
        <p:nvSpPr>
          <p:cNvPr id="3" name="Content Placeholder 2">
            <a:extLst>
              <a:ext uri="{FF2B5EF4-FFF2-40B4-BE49-F238E27FC236}">
                <a16:creationId xmlns="" xmlns:a16="http://schemas.microsoft.com/office/drawing/2014/main" id="{650ABD32-495A-5C4A-909C-2EC4235E457D}"/>
              </a:ext>
            </a:extLst>
          </p:cNvPr>
          <p:cNvSpPr>
            <a:spLocks noGrp="1"/>
          </p:cNvSpPr>
          <p:nvPr>
            <p:ph idx="1"/>
          </p:nvPr>
        </p:nvSpPr>
        <p:spPr>
          <a:xfrm>
            <a:off x="6937248" y="2967128"/>
            <a:ext cx="4599756" cy="2860648"/>
          </a:xfrm>
        </p:spPr>
        <p:txBody>
          <a:bodyPr>
            <a:normAutofit fontScale="92500"/>
          </a:bodyPr>
          <a:lstStyle/>
          <a:p>
            <a:pPr marL="0" indent="0" algn="ctr">
              <a:buNone/>
            </a:pPr>
            <a:r>
              <a:rPr lang="en-US" sz="3200" dirty="0" smtClean="0"/>
              <a:t>„</a:t>
            </a:r>
            <a:r>
              <a:rPr lang="hu-HU" sz="3200" dirty="0" smtClean="0"/>
              <a:t>Ti az én barátaim vagytok, ha azokat cselekszitek, amiket én parancsolok néktek.” </a:t>
            </a:r>
          </a:p>
          <a:p>
            <a:pPr marL="0" indent="0" algn="ctr">
              <a:buNone/>
            </a:pPr>
            <a:endParaRPr lang="hu-HU" sz="3200" dirty="0" smtClean="0"/>
          </a:p>
          <a:p>
            <a:pPr marL="0" indent="0" algn="ctr">
              <a:buNone/>
            </a:pPr>
            <a:r>
              <a:rPr lang="hu-HU" sz="2400" dirty="0" smtClean="0"/>
              <a:t>János 15:14 </a:t>
            </a:r>
            <a:endParaRPr lang="hu-HU" sz="2400" dirty="0"/>
          </a:p>
        </p:txBody>
      </p:sp>
    </p:spTree>
    <p:extLst>
      <p:ext uri="{BB962C8B-B14F-4D97-AF65-F5344CB8AC3E}">
        <p14:creationId xmlns:p14="http://schemas.microsoft.com/office/powerpoint/2010/main" val="34857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E0D13DB-D099-4541-888D-DE0186F1C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descr="A group of people walking down a dirt road&#10;&#10;Description automatically generated">
            <a:extLst>
              <a:ext uri="{FF2B5EF4-FFF2-40B4-BE49-F238E27FC236}">
                <a16:creationId xmlns="" xmlns:a16="http://schemas.microsoft.com/office/drawing/2014/main" id="{45813278-6438-784B-A70A-EC12E0CE5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928" y="419292"/>
            <a:ext cx="5522976" cy="6053328"/>
          </a:xfrm>
          <a:prstGeom prst="rect">
            <a:avLst/>
          </a:prstGeom>
        </p:spPr>
      </p:pic>
      <p:sp>
        <p:nvSpPr>
          <p:cNvPr id="13" name="Rectangle 12">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6E0C761A-1AA7-0F47-8EAE-563C741AB87C}"/>
              </a:ext>
            </a:extLst>
          </p:cNvPr>
          <p:cNvSpPr>
            <a:spLocks noGrp="1"/>
          </p:cNvSpPr>
          <p:nvPr>
            <p:ph idx="1"/>
          </p:nvPr>
        </p:nvSpPr>
        <p:spPr>
          <a:xfrm>
            <a:off x="6583680" y="1219200"/>
            <a:ext cx="4864609" cy="4877525"/>
          </a:xfrm>
        </p:spPr>
        <p:txBody>
          <a:bodyPr>
            <a:normAutofit/>
          </a:bodyPr>
          <a:lstStyle/>
          <a:p>
            <a:pPr marL="0" indent="0" algn="ctr">
              <a:buNone/>
            </a:pPr>
            <a:r>
              <a:rPr lang="hu-HU" sz="3200" dirty="0"/>
              <a:t>„Jöjjetek én hozzám mindnyájan, akik megfáradtatok és megterheltettetek, és én megnyugosztlak titeket</a:t>
            </a:r>
            <a:r>
              <a:rPr lang="hu-HU" sz="3200" dirty="0" smtClean="0"/>
              <a:t>.”</a:t>
            </a:r>
          </a:p>
          <a:p>
            <a:pPr marL="0" indent="0" algn="ctr">
              <a:buNone/>
            </a:pPr>
            <a:r>
              <a:rPr lang="hu-HU" sz="2800" dirty="0" smtClean="0"/>
              <a:t> </a:t>
            </a:r>
          </a:p>
          <a:p>
            <a:pPr marL="0" indent="0" algn="ctr">
              <a:buNone/>
            </a:pPr>
            <a:r>
              <a:rPr lang="hu-HU" sz="2400" dirty="0" smtClean="0"/>
              <a:t>Máté 11:28-30</a:t>
            </a:r>
            <a:endParaRPr lang="hu-HU" sz="2400" dirty="0"/>
          </a:p>
          <a:p>
            <a:pPr marL="0" indent="0" algn="ctr">
              <a:buNone/>
            </a:pPr>
            <a:endParaRPr lang="en-US" sz="2800" dirty="0"/>
          </a:p>
        </p:txBody>
      </p:sp>
    </p:spTree>
    <p:extLst>
      <p:ext uri="{BB962C8B-B14F-4D97-AF65-F5344CB8AC3E}">
        <p14:creationId xmlns:p14="http://schemas.microsoft.com/office/powerpoint/2010/main" val="19978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19209618-4519-AB46-8E2D-15B07DF9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1" name="Rectangle 10">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F321065-A8E4-2747-B62F-AE481AA71EC7}"/>
              </a:ext>
            </a:extLst>
          </p:cNvPr>
          <p:cNvSpPr>
            <a:spLocks noGrp="1"/>
          </p:cNvSpPr>
          <p:nvPr>
            <p:ph type="title"/>
          </p:nvPr>
        </p:nvSpPr>
        <p:spPr>
          <a:xfrm>
            <a:off x="6912864" y="0"/>
            <a:ext cx="4624139" cy="1709248"/>
          </a:xfrm>
        </p:spPr>
        <p:txBody>
          <a:bodyPr>
            <a:noAutofit/>
          </a:bodyPr>
          <a:lstStyle/>
          <a:p>
            <a:pPr algn="ctr"/>
            <a:r>
              <a:rPr lang="en-US" sz="4000" b="1" dirty="0"/>
              <a:t/>
            </a:r>
            <a:br>
              <a:rPr lang="en-US" sz="4000" b="1" dirty="0"/>
            </a:br>
            <a:r>
              <a:rPr lang="hu-HU" sz="4000" b="1" dirty="0" smtClean="0">
                <a:solidFill>
                  <a:schemeClr val="accent4">
                    <a:lumMod val="75000"/>
                  </a:schemeClr>
                </a:solidFill>
              </a:rPr>
              <a:t>3.  Teremtsünk nyílt légkört </a:t>
            </a:r>
            <a:br>
              <a:rPr lang="hu-HU" sz="4000" b="1" dirty="0" smtClean="0">
                <a:solidFill>
                  <a:schemeClr val="accent4">
                    <a:lumMod val="75000"/>
                  </a:schemeClr>
                </a:solidFill>
              </a:rPr>
            </a:br>
            <a:r>
              <a:rPr lang="hu-HU" sz="4000" b="1" dirty="0" smtClean="0">
                <a:solidFill>
                  <a:schemeClr val="accent4">
                    <a:lumMod val="75000"/>
                  </a:schemeClr>
                </a:solidFill>
              </a:rPr>
              <a:t>a barátságunkban! </a:t>
            </a:r>
            <a:endParaRPr lang="hu-HU" sz="4000" dirty="0"/>
          </a:p>
        </p:txBody>
      </p:sp>
      <p:sp>
        <p:nvSpPr>
          <p:cNvPr id="3" name="Content Placeholder 2">
            <a:extLst>
              <a:ext uri="{FF2B5EF4-FFF2-40B4-BE49-F238E27FC236}">
                <a16:creationId xmlns="" xmlns:a16="http://schemas.microsoft.com/office/drawing/2014/main" id="{C39DFF00-4B08-954D-B0B2-8D8ABEB03013}"/>
              </a:ext>
            </a:extLst>
          </p:cNvPr>
          <p:cNvSpPr>
            <a:spLocks noGrp="1"/>
          </p:cNvSpPr>
          <p:nvPr>
            <p:ph idx="1"/>
          </p:nvPr>
        </p:nvSpPr>
        <p:spPr>
          <a:xfrm>
            <a:off x="7064082" y="2103120"/>
            <a:ext cx="4472922" cy="3931920"/>
          </a:xfrm>
        </p:spPr>
        <p:txBody>
          <a:bodyPr>
            <a:normAutofit lnSpcReduction="10000"/>
          </a:bodyPr>
          <a:lstStyle/>
          <a:p>
            <a:pPr marL="0" indent="0" algn="ctr">
              <a:buNone/>
            </a:pPr>
            <a:r>
              <a:rPr lang="hu-HU" sz="2400" dirty="0"/>
              <a:t>Isten barátság-modelljében, a János 15:15-ben azt mondja, hogy Ő őszinte, nyílt barátságot teremtett közöttünk: </a:t>
            </a:r>
            <a:endParaRPr lang="hu-HU" sz="2400" dirty="0" smtClean="0"/>
          </a:p>
          <a:p>
            <a:pPr marL="0" indent="0" algn="ctr">
              <a:buNone/>
            </a:pPr>
            <a:r>
              <a:rPr lang="hu-HU" sz="2400" i="1" dirty="0" smtClean="0"/>
              <a:t>„</a:t>
            </a:r>
            <a:r>
              <a:rPr lang="hu-HU" sz="2400" i="1" dirty="0"/>
              <a:t>Nem mondalak többé titeket szolgáknak; mert a szolga nem tudja, mit cselekszik az ő ura; titeket pedig barátaimnak mondtalak; mert mindazt, amit az én Atyámtól hallottam, tudtul adtam néktek.” </a:t>
            </a:r>
          </a:p>
          <a:p>
            <a:pPr marL="0" indent="0" algn="ctr">
              <a:buNone/>
            </a:pPr>
            <a:endParaRPr lang="en-US" sz="2400" dirty="0"/>
          </a:p>
        </p:txBody>
      </p:sp>
    </p:spTree>
    <p:extLst>
      <p:ext uri="{BB962C8B-B14F-4D97-AF65-F5344CB8AC3E}">
        <p14:creationId xmlns:p14="http://schemas.microsoft.com/office/powerpoint/2010/main" val="25558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E0D13DB-D099-4541-888D-DE0186F1C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 xmlns:a16="http://schemas.microsoft.com/office/drawing/2014/main" id="{BDC53478-11C9-9F4B-9E4E-B3136553E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4928" y="419292"/>
            <a:ext cx="5522976" cy="6053328"/>
          </a:xfrm>
          <a:prstGeom prst="rect">
            <a:avLst/>
          </a:prstGeom>
        </p:spPr>
      </p:pic>
      <p:sp>
        <p:nvSpPr>
          <p:cNvPr id="13" name="Rectangle 12">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C8014FF5-7BA7-204F-A97C-13AA1FF76467}"/>
              </a:ext>
            </a:extLst>
          </p:cNvPr>
          <p:cNvSpPr>
            <a:spLocks noGrp="1"/>
          </p:cNvSpPr>
          <p:nvPr>
            <p:ph idx="1"/>
          </p:nvPr>
        </p:nvSpPr>
        <p:spPr>
          <a:xfrm>
            <a:off x="6487542" y="1536192"/>
            <a:ext cx="4960747" cy="4218432"/>
          </a:xfrm>
        </p:spPr>
        <p:txBody>
          <a:bodyPr>
            <a:normAutofit/>
          </a:bodyPr>
          <a:lstStyle/>
          <a:p>
            <a:pPr marL="0" indent="0" algn="ctr">
              <a:buNone/>
            </a:pPr>
            <a:r>
              <a:rPr lang="hu-HU" sz="3600" dirty="0"/>
              <a:t>„Ezeket </a:t>
            </a:r>
            <a:r>
              <a:rPr lang="hu-HU" sz="3600" b="1" dirty="0">
                <a:solidFill>
                  <a:srgbClr val="C00000"/>
                </a:solidFill>
              </a:rPr>
              <a:t>parancsolom</a:t>
            </a:r>
            <a:r>
              <a:rPr lang="hu-HU" sz="3600" dirty="0"/>
              <a:t> néktek, hogy </a:t>
            </a:r>
            <a:r>
              <a:rPr lang="hu-HU" sz="3600" b="1" dirty="0"/>
              <a:t>egymást szeressétek.</a:t>
            </a:r>
            <a:r>
              <a:rPr lang="hu-HU" sz="3600" dirty="0"/>
              <a:t>” </a:t>
            </a:r>
            <a:endParaRPr lang="hu-HU" sz="3600" dirty="0" smtClean="0"/>
          </a:p>
          <a:p>
            <a:pPr marL="0" indent="0" algn="ctr">
              <a:buNone/>
            </a:pPr>
            <a:r>
              <a:rPr lang="hu-HU" sz="3600" dirty="0" smtClean="0"/>
              <a:t> </a:t>
            </a:r>
          </a:p>
          <a:p>
            <a:pPr marL="0" indent="0" algn="ctr">
              <a:buNone/>
            </a:pPr>
            <a:r>
              <a:rPr lang="hu-HU" sz="2800" dirty="0" smtClean="0"/>
              <a:t>János 15:17 </a:t>
            </a:r>
            <a:endParaRPr lang="hu-HU" sz="2000" dirty="0"/>
          </a:p>
        </p:txBody>
      </p:sp>
    </p:spTree>
    <p:extLst>
      <p:ext uri="{BB962C8B-B14F-4D97-AF65-F5344CB8AC3E}">
        <p14:creationId xmlns:p14="http://schemas.microsoft.com/office/powerpoint/2010/main" val="29724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a field&#10;&#10;Description automatically generated">
            <a:extLst>
              <a:ext uri="{FF2B5EF4-FFF2-40B4-BE49-F238E27FC236}">
                <a16:creationId xmlns="" xmlns:a16="http://schemas.microsoft.com/office/drawing/2014/main" id="{4312CA4D-C81E-5840-AEDA-CE7EE63290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0" y="10"/>
            <a:ext cx="12188932" cy="6857990"/>
          </a:xfrm>
          <a:prstGeom prst="rect">
            <a:avLst/>
          </a:prstGeom>
        </p:spPr>
      </p:pic>
      <p:sp>
        <p:nvSpPr>
          <p:cNvPr id="9" name="Rectangle 8">
            <a:extLst>
              <a:ext uri="{FF2B5EF4-FFF2-40B4-BE49-F238E27FC236}">
                <a16:creationId xmlns="" xmlns:a16="http://schemas.microsoft.com/office/drawing/2014/main" id="{CD64F326-929E-45E2-B54D-DC7E172077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 xmlns:a16="http://schemas.microsoft.com/office/drawing/2014/main" id="{7BFCDFD7-7B3B-4ED9-B533-34D0B37244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 xmlns:a16="http://schemas.microsoft.com/office/drawing/2014/main" id="{718F98C4-0D7E-5047-9B4A-0E74DEB8DF5F}"/>
              </a:ext>
            </a:extLst>
          </p:cNvPr>
          <p:cNvSpPr>
            <a:spLocks noGrp="1"/>
          </p:cNvSpPr>
          <p:nvPr>
            <p:ph idx="1"/>
          </p:nvPr>
        </p:nvSpPr>
        <p:spPr>
          <a:xfrm>
            <a:off x="1357950" y="1900990"/>
            <a:ext cx="4633415" cy="3523996"/>
          </a:xfrm>
        </p:spPr>
        <p:txBody>
          <a:bodyPr>
            <a:normAutofit/>
          </a:bodyPr>
          <a:lstStyle/>
          <a:p>
            <a:pPr lvl="0"/>
            <a:r>
              <a:rPr lang="hu-HU" sz="3200" dirty="0" smtClean="0"/>
              <a:t>Milyen </a:t>
            </a:r>
            <a:r>
              <a:rPr lang="hu-HU" sz="3200" dirty="0"/>
              <a:t>áldásokat nélkülöz, az ember, akinek nincsen barátja?</a:t>
            </a:r>
          </a:p>
          <a:p>
            <a:pPr lvl="0"/>
            <a:r>
              <a:rPr lang="hu-HU" sz="3200" dirty="0">
                <a:solidFill>
                  <a:schemeClr val="accent4">
                    <a:lumMod val="20000"/>
                    <a:lumOff val="80000"/>
                  </a:schemeClr>
                </a:solidFill>
              </a:rPr>
              <a:t>Milyen áldásokkal jár, ha van közeli barátunk? </a:t>
            </a:r>
          </a:p>
          <a:p>
            <a:endParaRPr lang="en-US" sz="2800" dirty="0"/>
          </a:p>
        </p:txBody>
      </p:sp>
    </p:spTree>
    <p:extLst>
      <p:ext uri="{BB962C8B-B14F-4D97-AF65-F5344CB8AC3E}">
        <p14:creationId xmlns:p14="http://schemas.microsoft.com/office/powerpoint/2010/main" val="20901100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1657BF2-BFFB-4FF0-9FE2-4D7F7A7C9D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397171-E233-4F26-9A8C-29C43653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EA830B9C-C9EB-4D80-9552-AE9DE3075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1C31BD2F-4406-6747-AA4A-6C6BD83EDC19}"/>
              </a:ext>
            </a:extLst>
          </p:cNvPr>
          <p:cNvSpPr>
            <a:spLocks noGrp="1"/>
          </p:cNvSpPr>
          <p:nvPr>
            <p:ph idx="1"/>
          </p:nvPr>
        </p:nvSpPr>
        <p:spPr>
          <a:xfrm>
            <a:off x="868680" y="1179095"/>
            <a:ext cx="6281928" cy="4855945"/>
          </a:xfrm>
        </p:spPr>
        <p:txBody>
          <a:bodyPr>
            <a:normAutofit lnSpcReduction="10000"/>
          </a:bodyPr>
          <a:lstStyle/>
          <a:p>
            <a:pPr marL="0" indent="0" algn="ctr">
              <a:lnSpc>
                <a:spcPct val="150000"/>
              </a:lnSpc>
              <a:buNone/>
            </a:pPr>
            <a:endParaRPr lang="en-US" sz="2800" b="1" dirty="0">
              <a:solidFill>
                <a:schemeClr val="accent5">
                  <a:lumMod val="75000"/>
                </a:schemeClr>
              </a:solidFill>
            </a:endParaRPr>
          </a:p>
          <a:p>
            <a:pPr marL="0" indent="0" algn="ctr">
              <a:lnSpc>
                <a:spcPct val="150000"/>
              </a:lnSpc>
              <a:buNone/>
            </a:pPr>
            <a:r>
              <a:rPr lang="en-US" sz="2800" b="1" dirty="0">
                <a:solidFill>
                  <a:schemeClr val="accent5">
                    <a:lumMod val="75000"/>
                  </a:schemeClr>
                </a:solidFill>
              </a:rPr>
              <a:t>ÉLETÜNKET SOK BARÁTSÁGGAL KELL KÖRÜLBÁSTYÁZNI.</a:t>
            </a:r>
          </a:p>
          <a:p>
            <a:pPr marL="0" indent="0" algn="ctr">
              <a:lnSpc>
                <a:spcPct val="150000"/>
              </a:lnSpc>
              <a:buNone/>
            </a:pPr>
            <a:r>
              <a:rPr lang="en-US" sz="2800" b="1" dirty="0">
                <a:solidFill>
                  <a:schemeClr val="accent5">
                    <a:lumMod val="75000"/>
                  </a:schemeClr>
                </a:solidFill>
              </a:rPr>
              <a:t>SZERETNI ÉS SZERETVE LENNI A LÉTEZÉS LEGNAGYOBB BOLDOGSÁGA. </a:t>
            </a:r>
          </a:p>
          <a:p>
            <a:pPr marL="0" indent="0" algn="ctr">
              <a:lnSpc>
                <a:spcPct val="150000"/>
              </a:lnSpc>
              <a:buNone/>
            </a:pPr>
            <a:r>
              <a:rPr lang="en-US" sz="2800" b="1" dirty="0">
                <a:solidFill>
                  <a:schemeClr val="accent5">
                    <a:lumMod val="75000"/>
                  </a:schemeClr>
                </a:solidFill>
              </a:rPr>
              <a:t>—Sydney Smith</a:t>
            </a:r>
          </a:p>
          <a:p>
            <a:pPr marL="0" indent="0" algn="ctr">
              <a:lnSpc>
                <a:spcPct val="150000"/>
              </a:lnSpc>
              <a:buNone/>
            </a:pPr>
            <a:endParaRPr lang="en-US" sz="2800" dirty="0"/>
          </a:p>
        </p:txBody>
      </p:sp>
      <p:pic>
        <p:nvPicPr>
          <p:cNvPr id="4" name="Picture 3">
            <a:extLst>
              <a:ext uri="{FF2B5EF4-FFF2-40B4-BE49-F238E27FC236}">
                <a16:creationId xmlns="" xmlns:a16="http://schemas.microsoft.com/office/drawing/2014/main" id="{B1CB6767-2783-C94E-8E3F-5A000191E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Tree>
    <p:extLst>
      <p:ext uri="{BB962C8B-B14F-4D97-AF65-F5344CB8AC3E}">
        <p14:creationId xmlns:p14="http://schemas.microsoft.com/office/powerpoint/2010/main" val="18888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2E3493C-9EE5-40C5-9902-4A0416374C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93C2DD8-0EC6-4B41-91E6-4A8E336AF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 xmlns:a16="http://schemas.microsoft.com/office/drawing/2014/main" id="{D5AAF726-DC38-B040-8395-4ECB146514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696" y="237744"/>
            <a:ext cx="3996183" cy="6382512"/>
          </a:xfrm>
          <a:prstGeom prst="rect">
            <a:avLst/>
          </a:prstGeom>
        </p:spPr>
      </p:pic>
      <p:sp>
        <p:nvSpPr>
          <p:cNvPr id="13" name="Rectangle 12">
            <a:extLst>
              <a:ext uri="{FF2B5EF4-FFF2-40B4-BE49-F238E27FC236}">
                <a16:creationId xmlns="" xmlns:a16="http://schemas.microsoft.com/office/drawing/2014/main" id="{D5E3F933-FC69-4374-A35F-CF40365370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 xmlns:a16="http://schemas.microsoft.com/office/drawing/2014/main" id="{E31B9DB4-779D-CC42-8F1B-3EBD5B2D0D95}"/>
              </a:ext>
            </a:extLst>
          </p:cNvPr>
          <p:cNvSpPr>
            <a:spLocks noGrp="1"/>
          </p:cNvSpPr>
          <p:nvPr>
            <p:ph idx="1"/>
          </p:nvPr>
        </p:nvSpPr>
        <p:spPr>
          <a:xfrm>
            <a:off x="4820811" y="697832"/>
            <a:ext cx="6669345" cy="5666873"/>
          </a:xfrm>
        </p:spPr>
        <p:txBody>
          <a:bodyPr>
            <a:normAutofit fontScale="92500"/>
          </a:bodyPr>
          <a:lstStyle/>
          <a:p>
            <a:pPr marL="0" indent="0" algn="ctr">
              <a:lnSpc>
                <a:spcPct val="150000"/>
              </a:lnSpc>
              <a:buNone/>
            </a:pPr>
            <a:r>
              <a:rPr lang="hu-HU" sz="2000" i="1" dirty="0"/>
              <a:t>Ellen White így foglalta írásba a Jézus élete 148. oldalán</a:t>
            </a:r>
            <a:r>
              <a:rPr lang="hu-HU" sz="2000" i="1" dirty="0" smtClean="0"/>
              <a:t>:</a:t>
            </a:r>
            <a:endParaRPr lang="hu-HU" sz="2000" i="1" dirty="0"/>
          </a:p>
          <a:p>
            <a:pPr marL="0" indent="0" algn="ctr">
              <a:lnSpc>
                <a:spcPct val="150000"/>
              </a:lnSpc>
              <a:buNone/>
            </a:pPr>
            <a:r>
              <a:rPr lang="hu-HU" sz="2000" b="1" dirty="0"/>
              <a:t>Jézus ajándékai viszont mindig frissek és újak. Sohasem szűnik meg az az elégedettség és öröm, amit az Ő ünnepe szerez a léleknek. Minden újabb ajándék fokozza elfogadójának azt a képességét, hogy értékelje és élvezze az Úr áldásait. Ő csak adja és adja a kegyelmet. Sohasem foszt meg bennünket ettől. Ha benne lakozunk, akkor az, hogy ma gazdag ajándékot kapunk, biztosít a holnapi még gazdagabb ajándékról is. Jézus </a:t>
            </a:r>
            <a:r>
              <a:rPr lang="hu-HU" sz="2000" b="1" dirty="0" err="1"/>
              <a:t>Nátánaelnek</a:t>
            </a:r>
            <a:r>
              <a:rPr lang="hu-HU" sz="2000" b="1" dirty="0"/>
              <a:t> mondott szavai kifejezik azt a törvényt, amely alapján Isten hitbéli gyermekeivel bánik. Szeretetének minden újabb megnyilatkozásával ezt mondja a befogadó szívnek: "Hiszel? Nagyobbakat látsz majd ezeknél" (</a:t>
            </a:r>
            <a:r>
              <a:rPr lang="hu-HU" sz="2000" b="1" dirty="0" err="1"/>
              <a:t>Jn</a:t>
            </a:r>
            <a:r>
              <a:rPr lang="hu-HU" sz="2000" b="1" dirty="0"/>
              <a:t> 1:51). </a:t>
            </a:r>
          </a:p>
          <a:p>
            <a:pPr marL="0" indent="0" algn="ctr">
              <a:lnSpc>
                <a:spcPct val="150000"/>
              </a:lnSpc>
              <a:buNone/>
            </a:pPr>
            <a:endParaRPr lang="en-US" sz="2000" dirty="0"/>
          </a:p>
        </p:txBody>
      </p:sp>
    </p:spTree>
    <p:extLst>
      <p:ext uri="{BB962C8B-B14F-4D97-AF65-F5344CB8AC3E}">
        <p14:creationId xmlns:p14="http://schemas.microsoft.com/office/powerpoint/2010/main" val="166890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2EC83A21-AE9B-E647-97EA-778F85C18B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FEB1E2E0-958D-2246-AA3C-ED9275B1C6D7}"/>
              </a:ext>
            </a:extLst>
          </p:cNvPr>
          <p:cNvSpPr>
            <a:spLocks noGrp="1"/>
          </p:cNvSpPr>
          <p:nvPr>
            <p:ph idx="1"/>
          </p:nvPr>
        </p:nvSpPr>
        <p:spPr>
          <a:xfrm>
            <a:off x="774043" y="1032767"/>
            <a:ext cx="4602152" cy="5031152"/>
          </a:xfrm>
        </p:spPr>
        <p:txBody>
          <a:bodyPr>
            <a:normAutofit fontScale="92500"/>
          </a:bodyPr>
          <a:lstStyle/>
          <a:p>
            <a:pPr>
              <a:lnSpc>
                <a:spcPct val="100000"/>
              </a:lnSpc>
            </a:pPr>
            <a:r>
              <a:rPr lang="hu-HU" sz="2400" dirty="0"/>
              <a:t>A munkánk miatt eltávolodunk a baráti körünktől.  </a:t>
            </a:r>
          </a:p>
          <a:p>
            <a:pPr>
              <a:lnSpc>
                <a:spcPct val="100000"/>
              </a:lnSpc>
            </a:pPr>
            <a:r>
              <a:rPr lang="hu-HU" sz="2400" dirty="0"/>
              <a:t>Túlságosan elfoglaltak vagyunk a megélhetés biztosításával, családalapítással. Ezért egyre kevesebb időt találunk a barátságok ápolására.  </a:t>
            </a:r>
          </a:p>
          <a:p>
            <a:pPr>
              <a:lnSpc>
                <a:spcPct val="100000"/>
              </a:lnSpc>
            </a:pPr>
            <a:r>
              <a:rPr lang="hu-HU" sz="2400" dirty="0"/>
              <a:t>Ritkábban találkozunk olyanokkal, akiknek hite és érdeklődési köre hasonló a miénkhez.  </a:t>
            </a:r>
          </a:p>
          <a:p>
            <a:pPr>
              <a:lnSpc>
                <a:spcPct val="100000"/>
              </a:lnSpc>
            </a:pPr>
            <a:r>
              <a:rPr lang="hu-HU" sz="2400" dirty="0"/>
              <a:t>Ha házasok vagyunk, a legjobb barátnőnk férjének is jól ki kell jönnie a miénkkel. </a:t>
            </a:r>
            <a:endParaRPr lang="hu-HU" sz="2400" dirty="0" smtClean="0"/>
          </a:p>
          <a:p>
            <a:pPr marL="0" indent="0">
              <a:lnSpc>
                <a:spcPct val="100000"/>
              </a:lnSpc>
              <a:buNone/>
            </a:pPr>
            <a:r>
              <a:rPr lang="en-US" sz="2400" dirty="0"/>
              <a:t> </a:t>
            </a:r>
          </a:p>
          <a:p>
            <a:pPr>
              <a:lnSpc>
                <a:spcPct val="100000"/>
              </a:lnSpc>
            </a:pPr>
            <a:endParaRPr lang="en-US" sz="2400" dirty="0"/>
          </a:p>
        </p:txBody>
      </p:sp>
    </p:spTree>
    <p:extLst>
      <p:ext uri="{BB962C8B-B14F-4D97-AF65-F5344CB8AC3E}">
        <p14:creationId xmlns:p14="http://schemas.microsoft.com/office/powerpoint/2010/main" val="34563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1BDFFBF-727F-FB47-888A-B5677869DF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20" y="0"/>
            <a:ext cx="6392647" cy="6857990"/>
          </a:xfrm>
          <a:prstGeom prst="rect">
            <a:avLst/>
          </a:prstGeom>
        </p:spPr>
      </p:pic>
      <p:sp>
        <p:nvSpPr>
          <p:cNvPr id="11" name="Rectangle 10">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C9B382CA-F268-D242-8871-688BF6DEEF61}"/>
              </a:ext>
            </a:extLst>
          </p:cNvPr>
          <p:cNvSpPr>
            <a:spLocks noGrp="1"/>
          </p:cNvSpPr>
          <p:nvPr>
            <p:ph idx="1"/>
          </p:nvPr>
        </p:nvSpPr>
        <p:spPr>
          <a:xfrm>
            <a:off x="6783228" y="633482"/>
            <a:ext cx="5018210" cy="5933693"/>
          </a:xfrm>
        </p:spPr>
        <p:txBody>
          <a:bodyPr>
            <a:normAutofit lnSpcReduction="10000"/>
          </a:bodyPr>
          <a:lstStyle/>
          <a:p>
            <a:pPr marL="0" indent="0" algn="ctr">
              <a:lnSpc>
                <a:spcPct val="100000"/>
              </a:lnSpc>
              <a:buNone/>
            </a:pPr>
            <a:r>
              <a:rPr lang="hu-HU" sz="2400" i="1" dirty="0"/>
              <a:t>A 2Kor 5:17-19 igeversek szerint: </a:t>
            </a:r>
          </a:p>
          <a:p>
            <a:pPr marL="0" indent="0" algn="ctr">
              <a:lnSpc>
                <a:spcPct val="100000"/>
              </a:lnSpc>
              <a:buNone/>
            </a:pPr>
            <a:r>
              <a:rPr lang="hu-HU" sz="2400" dirty="0"/>
              <a:t> </a:t>
            </a:r>
          </a:p>
          <a:p>
            <a:pPr marL="0" indent="0" algn="ctr">
              <a:lnSpc>
                <a:spcPct val="100000"/>
              </a:lnSpc>
              <a:buNone/>
            </a:pPr>
            <a:r>
              <a:rPr lang="hu-HU" sz="2800" dirty="0"/>
              <a:t>„Azért ha valaki Krisztusban van, új teremtés az; a régiek elmúltak, íme, újjá lett minden. Mindez pedig Istentől van, aki minket magával megbékéltetett a Jézus Krisztus által, és aki nékünk adta a békéltetés szolgálatát; Minthogy az Isten volt az, aki Krisztusban megbékéltette magával a világot, nem tulajdonítván nékik az ő bűneiket, és reánk bízta a békéltetésnek igéjét.”</a:t>
            </a:r>
          </a:p>
          <a:p>
            <a:pPr marL="0" indent="0" algn="ctr">
              <a:lnSpc>
                <a:spcPct val="100000"/>
              </a:lnSpc>
              <a:buNone/>
            </a:pPr>
            <a:endParaRPr lang="en-US" sz="2400" dirty="0"/>
          </a:p>
        </p:txBody>
      </p:sp>
    </p:spTree>
    <p:extLst>
      <p:ext uri="{BB962C8B-B14F-4D97-AF65-F5344CB8AC3E}">
        <p14:creationId xmlns:p14="http://schemas.microsoft.com/office/powerpoint/2010/main" val="350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24C03D3-748A-C24F-A98B-BDFF39821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6" name="Rectangle 10">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E0B2035-079F-624A-87F6-5AF0FE2B5CBE}"/>
              </a:ext>
            </a:extLst>
          </p:cNvPr>
          <p:cNvSpPr>
            <a:spLocks noGrp="1"/>
          </p:cNvSpPr>
          <p:nvPr>
            <p:ph idx="1"/>
          </p:nvPr>
        </p:nvSpPr>
        <p:spPr>
          <a:xfrm>
            <a:off x="7064082" y="1828800"/>
            <a:ext cx="4472922" cy="3344779"/>
          </a:xfrm>
        </p:spPr>
        <p:txBody>
          <a:bodyPr>
            <a:normAutofit/>
          </a:bodyPr>
          <a:lstStyle/>
          <a:p>
            <a:pPr marL="0" lvl="0" indent="0" algn="ctr">
              <a:buNone/>
            </a:pPr>
            <a:r>
              <a:rPr lang="es-ES" sz="3200" dirty="0"/>
              <a:t>Isten mintája a barátság építésére a </a:t>
            </a:r>
            <a:endParaRPr lang="hu-HU" sz="3200" dirty="0" smtClean="0"/>
          </a:p>
          <a:p>
            <a:pPr marL="0" lvl="0" indent="0" algn="ctr">
              <a:buNone/>
            </a:pPr>
            <a:r>
              <a:rPr lang="es-ES" sz="3200" b="1" i="1" dirty="0" smtClean="0"/>
              <a:t>János </a:t>
            </a:r>
            <a:r>
              <a:rPr lang="es-ES" sz="3200" b="1" i="1" dirty="0"/>
              <a:t>15:12-17 </a:t>
            </a:r>
            <a:endParaRPr lang="hu-HU" sz="3200" b="1" i="1" dirty="0" smtClean="0"/>
          </a:p>
          <a:p>
            <a:pPr marL="0" lvl="0" indent="0" algn="ctr">
              <a:buNone/>
            </a:pPr>
            <a:r>
              <a:rPr lang="es-ES" sz="3200" dirty="0" smtClean="0"/>
              <a:t>igehelyen </a:t>
            </a:r>
            <a:r>
              <a:rPr lang="es-ES" sz="3200" dirty="0"/>
              <a:t>olvasható. </a:t>
            </a:r>
          </a:p>
          <a:p>
            <a:pPr algn="ctr"/>
            <a:endParaRPr lang="en-US" sz="3200" dirty="0"/>
          </a:p>
          <a:p>
            <a:pPr algn="ctr"/>
            <a:endParaRPr lang="en-US" sz="3200" dirty="0"/>
          </a:p>
        </p:txBody>
      </p:sp>
    </p:spTree>
    <p:extLst>
      <p:ext uri="{BB962C8B-B14F-4D97-AF65-F5344CB8AC3E}">
        <p14:creationId xmlns:p14="http://schemas.microsoft.com/office/powerpoint/2010/main" val="1361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419E3D9-C5FB-41A9-B6D2-DFB210BB6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 xmlns:a16="http://schemas.microsoft.com/office/drawing/2014/main" id="{367909BF-1DF7-4ACE-8F58-6CF719BB2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 xmlns:a16="http://schemas.microsoft.com/office/drawing/2014/main" id="{89E8BEDB-0BBC-4F21-9CFB-8530D664C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 xmlns:a16="http://schemas.microsoft.com/office/drawing/2014/main" id="{51D6D676-6F2F-4446-9935-2D8D03821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9BAEA2B-9C25-4B43-8C9A-A9D0C3E9B1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1FC5F3A-7F1A-4EE8-A913-C8E96ACC3C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 xmlns:a16="http://schemas.microsoft.com/office/drawing/2014/main" id="{420551B3-B4DA-48EE-988C-4FAEAEB5C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each&#10;&#10;Description automatically generated">
            <a:extLst>
              <a:ext uri="{FF2B5EF4-FFF2-40B4-BE49-F238E27FC236}">
                <a16:creationId xmlns="" xmlns:a16="http://schemas.microsoft.com/office/drawing/2014/main" id="{DA199B41-F1EF-EB42-8F73-F4CF129CDD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4551026"/>
          </a:xfrm>
          <a:prstGeom prst="rect">
            <a:avLst/>
          </a:prstGeom>
        </p:spPr>
      </p:pic>
      <p:sp>
        <p:nvSpPr>
          <p:cNvPr id="24" name="Rectangle 23">
            <a:extLst>
              <a:ext uri="{FF2B5EF4-FFF2-40B4-BE49-F238E27FC236}">
                <a16:creationId xmlns=""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 xmlns:a16="http://schemas.microsoft.com/office/drawing/2014/main" id="{522F15B9-1F44-2C4A-A04B-15F64B067D9A}"/>
              </a:ext>
            </a:extLst>
          </p:cNvPr>
          <p:cNvSpPr>
            <a:spLocks noGrp="1"/>
          </p:cNvSpPr>
          <p:nvPr>
            <p:ph type="title"/>
          </p:nvPr>
        </p:nvSpPr>
        <p:spPr>
          <a:xfrm>
            <a:off x="372723" y="4956811"/>
            <a:ext cx="11439414" cy="1273301"/>
          </a:xfrm>
        </p:spPr>
        <p:txBody>
          <a:bodyPr vert="horz" lIns="91440" tIns="45720" rIns="91440" bIns="45720" rtlCol="0" anchor="ctr">
            <a:noAutofit/>
          </a:bodyPr>
          <a:lstStyle/>
          <a:p>
            <a:pPr algn="ctr">
              <a:lnSpc>
                <a:spcPct val="83000"/>
              </a:lnSpc>
            </a:pPr>
            <a:r>
              <a:rPr lang="en-US" sz="6000" spc="-100" dirty="0">
                <a:solidFill>
                  <a:schemeClr val="tx1"/>
                </a:solidFill>
              </a:rPr>
              <a:t/>
            </a:r>
            <a:br>
              <a:rPr lang="en-US" sz="6000" spc="-100" dirty="0">
                <a:solidFill>
                  <a:schemeClr val="tx1"/>
                </a:solidFill>
              </a:rPr>
            </a:br>
            <a:r>
              <a:rPr lang="hu-HU" spc="-100" dirty="0" smtClean="0">
                <a:solidFill>
                  <a:schemeClr val="tx1"/>
                </a:solidFill>
              </a:rPr>
              <a:t>A barátság építésének alapelvei </a:t>
            </a:r>
            <a:r>
              <a:rPr lang="en-US" spc="-100" dirty="0">
                <a:solidFill>
                  <a:schemeClr val="tx1"/>
                </a:solidFill>
              </a:rPr>
              <a:t/>
            </a:r>
            <a:br>
              <a:rPr lang="en-US" spc="-100" dirty="0">
                <a:solidFill>
                  <a:schemeClr val="tx1"/>
                </a:solidFill>
              </a:rPr>
            </a:br>
            <a:endParaRPr lang="en-US" spc="-100" dirty="0">
              <a:solidFill>
                <a:schemeClr val="tx1"/>
              </a:solidFill>
            </a:endParaRPr>
          </a:p>
        </p:txBody>
      </p:sp>
    </p:spTree>
    <p:extLst>
      <p:ext uri="{BB962C8B-B14F-4D97-AF65-F5344CB8AC3E}">
        <p14:creationId xmlns:p14="http://schemas.microsoft.com/office/powerpoint/2010/main" val="34029918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mirror posing for the camera&#10;&#10;Description automatically generated">
            <a:extLst>
              <a:ext uri="{FF2B5EF4-FFF2-40B4-BE49-F238E27FC236}">
                <a16:creationId xmlns="" xmlns:a16="http://schemas.microsoft.com/office/drawing/2014/main" id="{07924590-9E46-194A-BE62-BA150CBFD3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8" name="Rectangle 10">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5DAED2D-28DC-7245-9671-507426D65988}"/>
              </a:ext>
            </a:extLst>
          </p:cNvPr>
          <p:cNvSpPr>
            <a:spLocks noGrp="1"/>
          </p:cNvSpPr>
          <p:nvPr>
            <p:ph type="title"/>
          </p:nvPr>
        </p:nvSpPr>
        <p:spPr>
          <a:xfrm>
            <a:off x="6769100" y="573024"/>
            <a:ext cx="4988339" cy="2066813"/>
          </a:xfrm>
        </p:spPr>
        <p:txBody>
          <a:bodyPr>
            <a:noAutofit/>
          </a:bodyPr>
          <a:lstStyle/>
          <a:p>
            <a:pPr algn="ctr"/>
            <a:r>
              <a:rPr lang="en-US" sz="4400" b="1" dirty="0">
                <a:solidFill>
                  <a:schemeClr val="accent4">
                    <a:lumMod val="75000"/>
                  </a:schemeClr>
                </a:solidFill>
              </a:rPr>
              <a:t>1.  </a:t>
            </a:r>
            <a:r>
              <a:rPr lang="hu-HU" sz="4400" b="1" dirty="0" smtClean="0">
                <a:solidFill>
                  <a:schemeClr val="accent4">
                    <a:lumMod val="75000"/>
                  </a:schemeClr>
                </a:solidFill>
              </a:rPr>
              <a:t>Meghitt kommunikáció </a:t>
            </a:r>
            <a:br>
              <a:rPr lang="hu-HU" sz="4400" b="1" dirty="0" smtClean="0">
                <a:solidFill>
                  <a:schemeClr val="accent4">
                    <a:lumMod val="75000"/>
                  </a:schemeClr>
                </a:solidFill>
              </a:rPr>
            </a:br>
            <a:r>
              <a:rPr lang="hu-HU" sz="4400" b="1" dirty="0" smtClean="0">
                <a:solidFill>
                  <a:schemeClr val="accent4">
                    <a:lumMod val="75000"/>
                  </a:schemeClr>
                </a:solidFill>
              </a:rPr>
              <a:t>a barátságban</a:t>
            </a:r>
            <a:r>
              <a:rPr lang="hu-HU" sz="4400" dirty="0" smtClean="0">
                <a:solidFill>
                  <a:schemeClr val="accent4">
                    <a:lumMod val="75000"/>
                  </a:schemeClr>
                </a:solidFill>
              </a:rPr>
              <a:t/>
            </a:r>
            <a:br>
              <a:rPr lang="hu-HU" sz="4400" dirty="0" smtClean="0">
                <a:solidFill>
                  <a:schemeClr val="accent4">
                    <a:lumMod val="75000"/>
                  </a:schemeClr>
                </a:solidFill>
              </a:rPr>
            </a:br>
            <a:endParaRPr lang="hu-HU" sz="4400" dirty="0">
              <a:solidFill>
                <a:schemeClr val="accent4">
                  <a:lumMod val="75000"/>
                </a:schemeClr>
              </a:solidFill>
            </a:endParaRPr>
          </a:p>
        </p:txBody>
      </p:sp>
      <p:sp>
        <p:nvSpPr>
          <p:cNvPr id="3" name="Content Placeholder 2">
            <a:extLst>
              <a:ext uri="{FF2B5EF4-FFF2-40B4-BE49-F238E27FC236}">
                <a16:creationId xmlns="" xmlns:a16="http://schemas.microsoft.com/office/drawing/2014/main" id="{F900FF6D-AC2C-064A-B611-AF991A9AC2DB}"/>
              </a:ext>
            </a:extLst>
          </p:cNvPr>
          <p:cNvSpPr>
            <a:spLocks noGrp="1"/>
          </p:cNvSpPr>
          <p:nvPr>
            <p:ph idx="1"/>
          </p:nvPr>
        </p:nvSpPr>
        <p:spPr>
          <a:xfrm>
            <a:off x="6769100" y="2523745"/>
            <a:ext cx="4767904" cy="3718560"/>
          </a:xfrm>
        </p:spPr>
        <p:txBody>
          <a:bodyPr>
            <a:normAutofit/>
          </a:bodyPr>
          <a:lstStyle/>
          <a:p>
            <a:pPr marL="0" indent="0" algn="ctr">
              <a:buNone/>
            </a:pPr>
            <a:r>
              <a:rPr lang="en-US" sz="3000" dirty="0" smtClean="0"/>
              <a:t>„… </a:t>
            </a:r>
            <a:r>
              <a:rPr lang="hu-HU" sz="3000" dirty="0" smtClean="0"/>
              <a:t>mert örökkévaló szeretettel szerettelek téged, azért terjesztettem reád az én irgalmasságomat.” </a:t>
            </a:r>
          </a:p>
          <a:p>
            <a:pPr marL="0" indent="0" algn="ctr">
              <a:buNone/>
            </a:pPr>
            <a:r>
              <a:rPr lang="hu-HU" sz="2600" dirty="0" smtClean="0"/>
              <a:t>(Jeremiás 31:3).</a:t>
            </a:r>
          </a:p>
          <a:p>
            <a:pPr marL="0" indent="0" algn="ctr">
              <a:buNone/>
            </a:pPr>
            <a:r>
              <a:rPr lang="hu-HU" sz="2800" dirty="0" smtClean="0"/>
              <a:t> </a:t>
            </a:r>
          </a:p>
          <a:p>
            <a:pPr marL="0" indent="0" algn="ctr">
              <a:buNone/>
            </a:pPr>
            <a:endParaRPr lang="en-US" sz="2800" dirty="0"/>
          </a:p>
        </p:txBody>
      </p:sp>
    </p:spTree>
    <p:extLst>
      <p:ext uri="{BB962C8B-B14F-4D97-AF65-F5344CB8AC3E}">
        <p14:creationId xmlns:p14="http://schemas.microsoft.com/office/powerpoint/2010/main" val="396189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024"/>
      </a:dk2>
      <a:lt2>
        <a:srgbClr val="E6E2E8"/>
      </a:lt2>
      <a:accent1>
        <a:srgbClr val="54B620"/>
      </a:accent1>
      <a:accent2>
        <a:srgbClr val="89AE13"/>
      </a:accent2>
      <a:accent3>
        <a:srgbClr val="BA9E21"/>
      </a:accent3>
      <a:accent4>
        <a:srgbClr val="D56417"/>
      </a:accent4>
      <a:accent5>
        <a:srgbClr val="E7292B"/>
      </a:accent5>
      <a:accent6>
        <a:srgbClr val="D51769"/>
      </a:accent6>
      <a:hlink>
        <a:srgbClr val="C4614F"/>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606</Words>
  <Application>Microsoft Office PowerPoint</Application>
  <PresentationFormat>Szélesvásznú</PresentationFormat>
  <Paragraphs>198</Paragraphs>
  <Slides>13</Slides>
  <Notes>13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13</vt:i4>
      </vt:variant>
    </vt:vector>
  </HeadingPairs>
  <TitlesOfParts>
    <vt:vector size="20" baseType="lpstr">
      <vt:lpstr>Arial</vt:lpstr>
      <vt:lpstr>Bembo</vt:lpstr>
      <vt:lpstr>Calibri</vt:lpstr>
      <vt:lpstr>Edwardian Script ITC</vt:lpstr>
      <vt:lpstr>Garamond</vt:lpstr>
      <vt:lpstr>Harrington</vt:lpstr>
      <vt:lpstr>SavonVTI</vt:lpstr>
      <vt:lpstr>A barátság művészete </vt:lpstr>
      <vt:lpstr>PowerPoint bemutató</vt:lpstr>
      <vt:lpstr>PowerPoint bemutató</vt:lpstr>
      <vt:lpstr>PowerPoint bemutató</vt:lpstr>
      <vt:lpstr>PowerPoint bemutató</vt:lpstr>
      <vt:lpstr>PowerPoint bemutató</vt:lpstr>
      <vt:lpstr>PowerPoint bemutató</vt:lpstr>
      <vt:lpstr> A barátság építésének alapelvei  </vt:lpstr>
      <vt:lpstr>1.  Meghitt kommunikáció  a barátságban </vt:lpstr>
      <vt:lpstr>2.  Adjunk  prioritást  a barátságunknak! </vt:lpstr>
      <vt:lpstr>PowerPoint bemutató</vt:lpstr>
      <vt:lpstr> 3.  Teremtsünk nyílt légkört  a barátságunkban! </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Friendship</dc:title>
  <dc:creator>Arrais, Raquel</dc:creator>
  <cp:lastModifiedBy>Bea</cp:lastModifiedBy>
  <cp:revision>45</cp:revision>
  <dcterms:created xsi:type="dcterms:W3CDTF">2020-02-06T19:32:28Z</dcterms:created>
  <dcterms:modified xsi:type="dcterms:W3CDTF">2020-04-20T08:19:48Z</dcterms:modified>
</cp:coreProperties>
</file>