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84"/>
    <a:srgbClr val="D04384"/>
    <a:srgbClr val="910353"/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77551"/>
  </p:normalViewPr>
  <p:slideViewPr>
    <p:cSldViewPr snapToGrid="0" snapToObjects="1">
      <p:cViewPr varScale="1">
        <p:scale>
          <a:sx n="61" d="100"/>
          <a:sy n="6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2BB35-C061-0145-9792-39A210A152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5700-0C0B-0E4A-8782-1CE9269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 lépés Jézus szeretetének megosztására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szemináriumot a Dél-Amerikai Divízió NSZO készítette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Írta: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França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lelkész és ifj. Herbert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Cél: 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 szolgálatok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résztvevőinek képzése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Igehely a Szentírásból: János 4:28-30, 39-42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KÖZÖSSÉG AZ EMBEREKKEL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„És bejárta Jézus az egész Galileát, tanítva azok zsinagógáiban, és hirdetve az Isten országának evangéliumát, és gyógyítva a nép között minden betegséget és minden erőtlenséget.” (Máté 4:23)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„Egyedül Krisztus módszere vezet sikerre az emberek elérésében. A Megváltó jóakaróként vegyült el az emberek között. Együttérzést mutatott feléjük, kielégítette a szükségleteiket és elnyerte a bizalmukat. Ezután mondta nekik: „Kövess engem!”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 gyógyítás szolgálata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143. o. 3).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Újszövetségi egyház a Megváltó példáját követve, Jézus nevében segített az emberek szükségletein. Ezek az első tanítványok érdeklődést mutattak az emberek teljes személyisége iránt. Figyelembe vették a fizikai, értelmi, szociális és lelki szükségleteiket is. (Ld. ApCsel 3:6; és 6:1-4!)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feledjük a következő három szempontot az emberek teljes személyének szolgálatában: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Alkalmazzuk Krisztus biztos módszerét! (Csak a javukat akarjuk, vegyüljünk el közöttük, együttérző könyörületességgel szolgáljunk nekik, nyerjük el a bizalmukat!)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Töltsük be a 11. parancsolatot: szeressük őket!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Vegyük figyelembe vélt és valós igényeiket!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BIBLIATANULMÁNYOZÁS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„Igen nehéz gyökeret vernünk, embereket összetartanunk. Az egyetlen lehetőség, ami eredménnyel kecsegtet, a bibliaórák tartása. Talán ezáltal érdeklődést kelthetünk egy-két lélekben. És ők azután másokat is meglátogatnak, és megkísérlik, hogy másokat is felébresszenek. Így halad a munka lassan, ahogyan Lausanne-ban.”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(Evangelizálás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410. o. 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lphaU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megközelítés – Személyes bizonyságtétel a Biblia hatalmáról saját életünkben: </a:t>
            </a:r>
          </a:p>
          <a:p>
            <a:pPr marL="0" lvl="0" indent="0">
              <a:buNone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SAJÁT BIZONYSÁGTÉTELEM —Milyen volt az életem, mielőtt megismertem Jézust?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SAJÁT ÉLETEM TANULSÁGAI —Hogyan ismertem fel, hogy Jézusra van szükségem?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BIBLIAI BOLDOGSÁGOM —Hogyan köteleztem el életemet Jézusnak?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MEGVÁLTÁS JÓ HÍRE —Hogyan változtatja meg Jézus az életemet minden egyes nap?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tartalom – Krisztust állítsuk a középpontba!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„Minden és mindenekben Krisztus.” (Kolossé 3:11)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lélek meglágyításához és megnyeréséhez a legelső és legfontosabb dolog Urunk, Jézus Krisztus bemutatása, mint bűneink viselője, és megbocsájtó, kegyelmező Megváltónk.” (White: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Mértékletesség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105. o. 4).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„Minden igaz tan középpontjában Krisztus áll. Minden igaz vallás alapja az Ő igéje.” 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(Tanácsok szülőknek, tanároknak és diákoknak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453.o. 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„Jézust egyedül! – ezek a szavak tartalmazzák annak az életnek és erőnek titkát, amely az első keresztény gyülekezet történetét jellemzi.” </a:t>
            </a:r>
            <a:r>
              <a:rPr lang="hu-HU" sz="1200" i="1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(Az apostolok története</a:t>
            </a: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64. o. 3).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„Mindenki, aki Krisztussal egyesült, környezetének élő misszionáriusává válik.” (</a:t>
            </a:r>
            <a:r>
              <a:rPr lang="hu-HU" sz="1200" i="1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Evangelizálás </a:t>
            </a: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319. o. 1).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„Ha másképpen mutatták volna be az igazságot […] az vonzóvá vált volna számukra és megragadták volna (</a:t>
            </a:r>
            <a:r>
              <a:rPr lang="hu-HU" sz="1200" i="1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1200" b="0" i="1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kötet</a:t>
            </a: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426. o. 4).</a:t>
            </a:r>
            <a:endParaRPr lang="hu-H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célkitűzés – Döntésre vezetni  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„Leadership Network” interjúkat készített az Észak-Amerikai kontinens 104 legtöbb újítást alkalmazó gyülekezetének vezetőivel. A felmérés végeztével megkérdezték a tanulmányt vezető kutatót, Warren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Bird-öt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milyen következtetéseket vont le a beszélgetésekből. Így válaszolt: - A legjellemzőbb, hogy ezeknek a gyülekezeteknek a vezetői újfajta eredményekre törekszenek, megpróbálják felismerni, mit jelent a győzelem, különösen a tanítvánnyá tevés során.” (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Formadores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Heróis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,172. o.)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TANÍTVÁNYSÁG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„És amiket tőlem hallottál sok bizonyság által, azokat bízzad hív emberekre, akik másoknak a tanítására is alkalmasak lesznek.” (2Tim 2: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3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A tanulás öt szakasza 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Én csinálom, te figyelsz. Beszélgetünk.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Én csinálom, te segítesz. Beszélgetünk.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Te csinálod, én segítek. Beszélgetünk.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Te csinálod, én figyelek. Beszélgetünk.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Te csinálod. Valaki más figyel téged.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0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tanítványságnak a következő három igénynek kell megfelelnie: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Kapcsolatban maradni – Úrvacsora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Növekedés – Kapcsolat 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Gyümölcstermés – Szolgálat (lelki ajándékok)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GYERTEK, LÁSSÁTOK A VILÁG MEGVÁLTÓJÁT!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asszony a kútnál abban a pillanatban hívni kezdte az embereket Jézushoz, amikor felismerte, hogy Ő a Messiás. Mindenkit hívott, a családját, a barátait és az ellenségeit is, hogy jöjjenek, lássák az ő Megváltóját. Biztos volt benne, hogy mindenki ugyanúgy érez majd, mint ő.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 különleges lépést fogunk megismerni Jézus szeretetének megosztására. Ezek a lépések elő fogják segíteni a gyülekezeteitek növekedését. Előbb azonban vizsgáljuk meg ezt a kérdést!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LELKI NÖVEKEDÉS 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„Nagy szükség van a titkos imádságra, de ara is szükség van, hogy több keresztény összegyűljön és a legnagyobb komolysággal együttesen tárják kéréseiket Isten elé. Ezekben a kis imacsoportokban jelen van Jézus, a lelkek szeretete elmélyül a szívben és a Szentlélek rájuk árasztja hatalmának erejét, amit az emberi követek felhasználhatnak az elveszettek megmentésére.” (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Őt mutassuk be!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358. o. 5).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lelki növekedés a többi hívővel való közösségben fejlődik ki. A szombatiskolai csoportok a következőket adják a tanítványok növekedéséhez: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Lelki megerősítés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összetartozás érzése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Érzelmi támogatás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4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KERESZTSÉG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keresztség nyilvános elköteleződés.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Teljesíti a Mester parancsát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Lehetőség a bizonyságtevésre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Meghatározó állomás a tanítványság útján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 négy lépésre buzdítsuk a keresztségre készülőket: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döntés napján imádkozz öt barátodért, akiket meghívsz a keresztségedre! 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keresztséged napján ajánld fel nekik, hogy tanulmányozod velük a Bibliát! 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Alakítsatok kétfős csoportot a Biblia-oktatóddal egy, vagy több barátod tanítására. 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Ismételjétek meg ezt újabb barátokkal… szaporítva a tanítványokat!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b="1" noProof="0" dirty="0" smtClean="0"/>
              <a:t>7.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HÍVŐK SZÁMÁNAK MEGSOKSZOROZÁSA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azzal bízta meg tizenkét tanítványát, hogy sokakat tegyenek tanítványokká. Nekünk is ugyanez ma a megbízatásunk, a hívők számának növelése. Elkötelezetten alkalmazzuk a következő három lépést: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Legyünk mentorok!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Bíztassuk tanítványainkat az emberek elérésére!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Örvendezzünk az új tanítványoknak és ünnepeljünk őket!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4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„Elmenvén azért, tegyetek tanítványokká minden népeket, megkeresztelvén őket az Atyának, a Fiúnak és a Szent Léleknek nevében, Tanítván őket, hogy megtartsák mindazt, amit én parancsoltam néktek: és íme, én ti veletek vagyok minden napon a világ végezetéig.” (Máté 28:19-20).</a:t>
            </a:r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9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Bibliatanulmányozás során tanítsuk a következő tanítványsági szokásokat: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Lelki – Istent helyezzük a legelső helyre! Imádkozás és a Biblia tanulmányozása (szombatiskolai leckék).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Egészséges életmód – Gyakoroljuk a nyolc egészségügyi alapelvet!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Anyagi – Beleértve a személyes és a családi költségvetést is.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Evangelizálás – Tanítsunk be kétfős csoportokat, hogy Biblia-leckéket tudjanak adni másoknak.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BEFEJEZÉS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Addig imádkozzunk, amíg nem találunk valakit, akit taníthatunk a Bibliából!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Kérjünk bölcsességet a tanítványok képzéséhez!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Imádkozzunk értük és kérjük, hogy az Úr vezesse el őket a keresztséghez!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Alakítsunk újabb kétfős csoportokat az újonnan megtértekkel!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FELELŐSSÉGÜNK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azokat a látogatásokat áldhatja meg Isten, amelyeket megteszünk.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azt az irodalmat áldhatja meg Isten, amit átadunk valakinek.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azokat a másokért mondott imákat hallgathatja meg Isten, amelyeket elmondunk.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azokat a Bibliaórákat áldhatja meg Isten, amiket megtartunk.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azokat az evangelizációs szemináriumokat áldhatja meg Isten, amelyeket megtartunk.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azokat a jócselekedeteket áldhatja meg Isten, amelyeket megteszünk.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növekszenek a gyülekezetek? A válasz kétoldalú: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 növekszenek a gyülekezetek,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tervezett folyamat megfelel a helyi közösség testi, lelki, szociális és szellemi igényeinek.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gyülekezetek akkor növekszenek,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tagjai felismerik, hogy mások elérése az ő saját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lelki, szociális, mentális és fizikai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növekedésüket is elősegíti.  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missziós munka nem csupán a gyülekezet, hanem a tagok növekedését is elősegíti.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„Amikor imában tusakodva igyekszünk másokat Krisztushoz vezetni, a mi szívünk is az isteni kegyelem megelevenítő befolyása alá kerül, és a mi szeretetünk is nagyobb mennyei buzgósággal izzik. Egész keresztény életünk valóságosabb, elmélyültebb és áhítatosabb lesz.”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(Krisztus példázatai 354.o. 2)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 LÉPÉS JÉZUS SZERETETÉNEK MEGOSZTÁSÁRA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KÖZBENJÁRÁS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Pál apostol közbenjáró imádsága: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imádságban állhatatosak legyetek, vigyázván abban hálaadással; imádkozván egyszersmind mi érettünk is, hogy az Isten nyissa meg előttünk az ige ajtaját, hogy szólhassuk a Krisztus titkát, amelyért fogoly is vagyok; Hogy nyilvánvalóvá tegyem azt úgy, amint nékem szólnom kell. Bölcsen viseljétek magatokat a kívül valók irányában, a jó alkalmatosságot áron is megváltván. A ti beszédetek mindenkor kellemetes legyen, sóval fűszerezett; hogy tudjátok, hogy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mimódon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 néktek kinek-kinek megfelelnetek.” (Kolossé 4:2-6)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Vizsgáljuk meg a Pál által bemutatott mintaimádság egyes kifejezéseit!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„állhatatosan, komolyan”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imádkozzunk azért, akivel a Bibliát tanulmányozzuk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éberen, sose feledkezzünk el a hálaadásról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„Hogy az Isten nyissa meg nekünk az ige ajtaját” 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kérjünk lehetőséget az ige megosztására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„hogy szólhassuk a Krisztus titkát” 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hogy taníthassuk a Biblia tanulmányozását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„Bölcsen viseljétek magatokat” 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hívjuk az embereket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„kegyelemmel”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készítsünk fel tanítványokat </a:t>
            </a:r>
            <a:endParaRPr lang="hu-H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Jövőre már késő lehet, ha idén nem imádkozunk valakiért.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Az imádkozás az alap, ami változást hoz.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Készítsünk listát az ismert és ismeretlen emberekről, akiket érdekelhet.  </a:t>
            </a:r>
            <a:endParaRPr lang="hu-H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hu-HU" sz="1200" dirty="0" smtClean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Higgyünk benne, hogy a közbenjáró imádságra válaszul Isten megnyitja az ajtót Igéje számára. </a:t>
            </a:r>
            <a:endParaRPr lang="hu-H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102A0-2EEA-234D-9BC4-67E5F36A9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79779D-3449-1646-9350-6CCE45B09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4DE48-C4E3-C84F-B6C0-D5238277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03DD9-8E53-FC42-9EEC-7ECF6AE3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8A39D-EC05-4540-A632-CC440E4F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ACF35-AC68-AB40-AEF4-08B31A0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15FB0D-3495-3648-A232-B24E161DE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13CE1-1C8C-0347-BAD5-29713E07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C226D4-53EE-CF4F-89EF-3FA5B909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B1FD8-36EB-6C45-9F15-C2FC7587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13DB8B-64ED-3C4F-96D3-A7E81E113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44ACA5-2C2B-4A47-95D1-2B2328A52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5EB5D-F050-594D-A32F-D06B11C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71B0E8-7B3F-0F44-B604-EAE8DA7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A4D0BC-2866-D14B-9E84-8659048B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114EE-3EE3-4C45-9BE9-FB7AA331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8B3CAA-99F8-AE47-8BCE-E1F79E86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6117E-D5A7-B74C-B4BD-72041F40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4C502-A173-B645-B962-8F7E36F0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2D52E-9F37-1441-8301-B9DB5F39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44BD5-A29F-FF44-9CEE-0E21CCDC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CE7123-BF3E-A84C-9463-965A9769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0379B1-434F-9346-9D6C-577B34D0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28E0C-BFAD-6C45-9689-9AF5EBDB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8578C6-0BE2-E146-89F4-547011FD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A0B02-45B1-D24A-92AF-19C6AABC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81977-E99A-1D41-B4F2-5469B2005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F1B740-2E5A-AD45-9F2D-A0FBAF76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67FFB5-BA19-774E-B95B-3D565617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50AB84-8719-944D-AEB4-E0E82F92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C211E-F011-174A-A2A8-4A9575ED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614EB-02F7-644C-9779-C1DE882C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F7F088-5D0F-8242-A709-2D6783B69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EB584-2A4C-634E-A7B1-92959B21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9092BF-B6EB-804B-90D4-89559339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FB2326-1A2F-924A-A572-87D597B3C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D89B57-D87C-1A44-B7C8-425B050F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759443-B8CB-8C49-BD54-BD8D3F4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E46E34-AA40-494F-BFE9-DE5D8904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7ED6D-6B93-4A46-82D1-8E849476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C9A9A2-9E0E-564B-9213-0DB49BEE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132341-07BB-4744-931E-B4BECABA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97EF85-DBCC-0A4D-AD0E-D1CEB1A9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C34E58-F1AD-EF40-831A-10262D43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3746A-47A1-C54F-892E-C15AB3F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2A314F-2C7A-9F48-838B-F1412E2E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9C620-A732-014D-9E31-0236C12E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FAA2F-435E-ED44-B8CC-7C08829E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48F1F9-A62A-104B-8977-52BA3CAC2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0CFA94-4E52-2549-BE73-AE0DD50A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082A99-8795-044C-B73A-20D21DF7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DEDBF7-BE56-C446-91A9-6CB4E52B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F0496-3B92-BC40-8FF4-7D3003EB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1A8243-273C-0A47-B521-6B17B21F1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7D4728-8F24-E141-B1D5-345CB0F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6ED877-76FC-7743-83EA-F428C412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DA4232-0587-ED4C-BB80-86D7B036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0120F8-CEF7-BF48-8197-A5C506CF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3D702D-D75B-2C47-BAAB-782DC8E4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8B28A5-55EA-B845-97B5-B0124A90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09D86-404E-614C-8CFE-8452A72F9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0D7E-AD0B-7744-803F-4951CA4BAF7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399B6-655A-924B-B56A-34E4E9109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C25A61-6AC0-CA4A-BC6D-D9B628186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fish eye photography of city">
            <a:extLst>
              <a:ext uri="{FF2B5EF4-FFF2-40B4-BE49-F238E27FC236}">
                <a16:creationId xmlns:a16="http://schemas.microsoft.com/office/drawing/2014/main" xmlns="" id="{F46BB6BD-2542-4145-A8CA-05C3DEA7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26EB3-FC27-7649-A27F-76278F36E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" y="3657600"/>
            <a:ext cx="11775447" cy="2514732"/>
          </a:xfrm>
        </p:spPr>
        <p:txBody>
          <a:bodyPr>
            <a:normAutofit/>
          </a:bodyPr>
          <a:lstStyle/>
          <a:p>
            <a:pPr algn="l"/>
            <a:r>
              <a:rPr lang="hu-HU" sz="4400" b="1" dirty="0" smtClean="0">
                <a:solidFill>
                  <a:srgbClr val="FFC000"/>
                </a:solidFill>
                <a:latin typeface="Avenir Next" panose="020B0503020202020204" pitchFamily="34" charset="0"/>
              </a:rPr>
              <a:t>HÉT LÉPÉS </a:t>
            </a:r>
            <a:r>
              <a:rPr lang="hu-HU" sz="4800" b="1" i="1" dirty="0" smtClean="0">
                <a:latin typeface="Book Antiqua" panose="02040602050305030304" pitchFamily="18" charset="0"/>
              </a:rPr>
              <a:t>Jézus szeretetének megosztására </a:t>
            </a:r>
            <a:r>
              <a:rPr lang="en-US" sz="5600" dirty="0" smtClean="0"/>
              <a:t/>
            </a:r>
            <a:br>
              <a:rPr lang="en-US" sz="5600" dirty="0" smtClean="0"/>
            </a:br>
            <a:endParaRPr lang="en-US" sz="56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14FFB2-695A-5B42-98F8-79472ACF6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95" y="5575040"/>
            <a:ext cx="9245120" cy="685799"/>
          </a:xfrm>
        </p:spPr>
        <p:txBody>
          <a:bodyPr anchor="ctr">
            <a:normAutofit/>
          </a:bodyPr>
          <a:lstStyle/>
          <a:p>
            <a:r>
              <a:rPr lang="hu-HU" sz="1050" dirty="0" smtClean="0"/>
              <a:t>A SZEMINÁRIUMOT A DÉL-AMERIKAI DIVÍZIÓ NSZO KÉSZÍTETTE</a:t>
            </a:r>
          </a:p>
          <a:p>
            <a:r>
              <a:rPr lang="hu-HU" sz="1050" dirty="0" smtClean="0"/>
              <a:t>ÍRTA: DAVI FRANÇA LELKÉSZ ÉS IFJ. HERBERT BOGER </a:t>
            </a:r>
            <a:endParaRPr lang="hu-HU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0E4A1F-B025-8D40-B840-B5CAD32269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885" y="5768166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6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6ACA5-B1C6-CA4C-916A-7FFB74A1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911" y="150313"/>
            <a:ext cx="6112700" cy="1774022"/>
          </a:xfrm>
        </p:spPr>
        <p:txBody>
          <a:bodyPr anchor="b">
            <a:normAutofit fontScale="90000"/>
          </a:bodyPr>
          <a:lstStyle/>
          <a:p>
            <a: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700" b="1" spc="300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2</a:t>
            </a:r>
            <a: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. </a:t>
            </a:r>
            <a:r>
              <a:rPr lang="hu-HU" sz="3700" b="1" spc="300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	KÖZÖSSÉG AZ 			EMBEREKKEL</a:t>
            </a:r>
            <a:br>
              <a:rPr lang="hu-HU" sz="3700" b="1" spc="300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endParaRPr lang="hu-HU" sz="3700" b="1" spc="300" dirty="0">
              <a:solidFill>
                <a:schemeClr val="accent5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6388" name="Picture 4" descr="footprints on seashore">
            <a:extLst>
              <a:ext uri="{FF2B5EF4-FFF2-40B4-BE49-F238E27FC236}">
                <a16:creationId xmlns:a16="http://schemas.microsoft.com/office/drawing/2014/main" xmlns="" id="{9B1575EE-2C75-4047-9530-BC9E76634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9E051A-F38F-4443-A827-00A63185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24334"/>
            <a:ext cx="5291663" cy="43612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000" dirty="0" smtClean="0">
                <a:latin typeface="Avenir Next" panose="020B0503020202020204" pitchFamily="34" charset="0"/>
              </a:rPr>
              <a:t>„EGYEDÜL KRISZTUS MÓDSZERE VEZET SIKERRE AZ EMBEREK ELÉRÉSÉBEN. A MEGVÁLTÓ </a:t>
            </a:r>
            <a:r>
              <a:rPr lang="hu-HU" sz="2000" b="1" dirty="0" smtClean="0">
                <a:latin typeface="Avenir Next" panose="020B0503020202020204" pitchFamily="34" charset="0"/>
              </a:rPr>
              <a:t>JÓAKARÓKÉNT</a:t>
            </a:r>
            <a:r>
              <a:rPr lang="hu-HU" sz="2000" dirty="0" smtClean="0">
                <a:latin typeface="Avenir Next" panose="020B0503020202020204" pitchFamily="34" charset="0"/>
              </a:rPr>
              <a:t> </a:t>
            </a:r>
            <a:r>
              <a:rPr lang="hu-HU" sz="2000" b="1" dirty="0" smtClean="0">
                <a:latin typeface="Avenir Next" panose="020B0503020202020204" pitchFamily="34" charset="0"/>
              </a:rPr>
              <a:t>VEGYÜLT EL </a:t>
            </a:r>
            <a:r>
              <a:rPr lang="hu-HU" sz="2000" dirty="0" smtClean="0">
                <a:latin typeface="Avenir Next" panose="020B0503020202020204" pitchFamily="34" charset="0"/>
              </a:rPr>
              <a:t>AZ EMBEREK KÖZÖTT. EGYÜTTÉRZÉST </a:t>
            </a:r>
            <a:r>
              <a:rPr lang="hu-HU" sz="2000" b="1" dirty="0" smtClean="0">
                <a:latin typeface="Avenir Next" panose="020B0503020202020204" pitchFamily="34" charset="0"/>
              </a:rPr>
              <a:t>MUTATOTT</a:t>
            </a:r>
            <a:r>
              <a:rPr lang="hu-HU" sz="2000" dirty="0" smtClean="0">
                <a:latin typeface="Avenir Next" panose="020B0503020202020204" pitchFamily="34" charset="0"/>
              </a:rPr>
              <a:t> FELÉJÜK, </a:t>
            </a:r>
            <a:r>
              <a:rPr lang="hu-HU" sz="2000" b="1" dirty="0" smtClean="0">
                <a:latin typeface="Avenir Next" panose="020B0503020202020204" pitchFamily="34" charset="0"/>
              </a:rPr>
              <a:t>KIELÉGÍTETTE A SZÜKSÉGLETEIKET </a:t>
            </a:r>
            <a:r>
              <a:rPr lang="hu-HU" sz="2000" dirty="0" smtClean="0">
                <a:latin typeface="Avenir Next" panose="020B0503020202020204" pitchFamily="34" charset="0"/>
              </a:rPr>
              <a:t>ÉS </a:t>
            </a:r>
            <a:r>
              <a:rPr lang="hu-HU" sz="2000" b="1" dirty="0" smtClean="0">
                <a:latin typeface="Avenir Next" panose="020B0503020202020204" pitchFamily="34" charset="0"/>
              </a:rPr>
              <a:t>ELNYERTE A BIZALMUKAT. </a:t>
            </a:r>
            <a:r>
              <a:rPr lang="hu-HU" sz="2000" dirty="0" smtClean="0">
                <a:latin typeface="Avenir Next" panose="020B0503020202020204" pitchFamily="34" charset="0"/>
              </a:rPr>
              <a:t>EZUTÁN MONDTA NEKIK: </a:t>
            </a:r>
            <a:r>
              <a:rPr lang="hu-HU" sz="2000" b="1" dirty="0" smtClean="0">
                <a:latin typeface="Avenir Next" panose="020B0503020202020204" pitchFamily="34" charset="0"/>
              </a:rPr>
              <a:t>„KÖVESS ENGEM!”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dirty="0" smtClean="0"/>
              <a:t>—</a:t>
            </a:r>
            <a:r>
              <a:rPr lang="hu-HU" sz="2000" i="1" dirty="0" smtClean="0">
                <a:latin typeface="Avenir Next" panose="020B0503020202020204" pitchFamily="34" charset="0"/>
              </a:rPr>
              <a:t>A GYÓGYÍTÁS SZOLGÁLATA </a:t>
            </a:r>
            <a:r>
              <a:rPr lang="hu-HU" sz="2000" dirty="0" smtClean="0">
                <a:latin typeface="Avenir Next" panose="020B0503020202020204" pitchFamily="34" charset="0"/>
              </a:rPr>
              <a:t>143.O.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4F46B-3B8D-DE40-90E4-C03FC69C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710613"/>
            <a:ext cx="3512593" cy="284031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latin typeface="Avenir Next" panose="020B0503020202020204" pitchFamily="34" charset="0"/>
              </a:rPr>
              <a:t/>
            </a:r>
            <a:br>
              <a:rPr lang="en-US" sz="2800" b="1" dirty="0">
                <a:latin typeface="Avenir Next" panose="020B0503020202020204" pitchFamily="34" charset="0"/>
              </a:rPr>
            </a:br>
            <a:r>
              <a:rPr lang="hu-HU" sz="2800" b="1" dirty="0" smtClean="0">
                <a:latin typeface="Avenir Next" panose="020B0503020202020204" pitchFamily="34" charset="0"/>
              </a:rPr>
              <a:t>NE FELEDJÜK A KÖVETKEZŐ HÁROM SZEMPONTOT </a:t>
            </a:r>
            <a:br>
              <a:rPr lang="hu-HU" sz="2800" b="1" dirty="0" smtClean="0"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AZ EMBEREK TELJES SZEMÉLYÉNEK SZOLGÁLATÁBAN: </a:t>
            </a:r>
            <a:b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</a:br>
            <a:endParaRPr lang="hu-HU" sz="2800" b="1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7410" name="Picture 2" descr="person holding brown eyeglasses with green trees background">
            <a:extLst>
              <a:ext uri="{FF2B5EF4-FFF2-40B4-BE49-F238E27FC236}">
                <a16:creationId xmlns:a16="http://schemas.microsoft.com/office/drawing/2014/main" xmlns="" id="{9027D8AB-8042-4449-96B1-04C00A2B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982FF-4D4E-DE49-8524-78670A66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66750"/>
            <a:ext cx="7485413" cy="2452687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Alkalmazzuk 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Krisztus biztos módszerét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hu-HU" sz="2400" dirty="0" smtClean="0"/>
              <a:t>(</a:t>
            </a:r>
            <a:r>
              <a:rPr lang="hu-HU" sz="2400" dirty="0"/>
              <a:t>Csak a javukat akarjuk, vegyüljünk el közöttük, együttérző könyörületességgel szolgáljunk nekik, nyerjük el a bizalmukat!)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Töltsük 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be </a:t>
            </a:r>
            <a:r>
              <a:rPr lang="hu-HU" sz="2400" dirty="0" smtClean="0"/>
              <a:t>a </a:t>
            </a:r>
            <a:r>
              <a:rPr lang="hu-HU" sz="2400" dirty="0"/>
              <a:t>11. parancsolatot: szeressük őket! </a:t>
            </a:r>
            <a:endParaRPr lang="hu-H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Vegyük 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figyelembe </a:t>
            </a:r>
            <a:r>
              <a:rPr lang="hu-HU" sz="2400" dirty="0" smtClean="0"/>
              <a:t>vélt </a:t>
            </a:r>
            <a:r>
              <a:rPr lang="hu-HU" sz="2400" dirty="0"/>
              <a:t>és valós igényeiket</a:t>
            </a:r>
            <a:r>
              <a:rPr lang="hu-HU" sz="2400" dirty="0" smtClean="0"/>
              <a:t>!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9900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37531-D434-FE44-ACD4-515997B5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814192"/>
            <a:ext cx="5613395" cy="839244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>3. </a:t>
            </a:r>
            <a:r>
              <a:rPr lang="hu-HU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>	</a:t>
            </a:r>
            <a:r>
              <a:rPr lang="hu-HU" sz="3700" b="1" dirty="0" smtClean="0">
                <a:solidFill>
                  <a:srgbClr val="D04384"/>
                </a:solidFill>
                <a:latin typeface="Avenir Next" panose="020B0503020202020204" pitchFamily="34" charset="0"/>
              </a:rPr>
              <a:t>BIBLIATANULMÁNYOZÁS</a:t>
            </a:r>
            <a:endParaRPr lang="hu-HU" sz="3700" b="1" dirty="0">
              <a:solidFill>
                <a:srgbClr val="D04384"/>
              </a:solidFill>
              <a:latin typeface="Avenir Next" panose="020B0503020202020204" pitchFamily="34" charset="0"/>
            </a:endParaRPr>
          </a:p>
        </p:txBody>
      </p:sp>
      <p:pic>
        <p:nvPicPr>
          <p:cNvPr id="18434" name="Picture 2" descr="gold framed eyeglasses">
            <a:extLst>
              <a:ext uri="{FF2B5EF4-FFF2-40B4-BE49-F238E27FC236}">
                <a16:creationId xmlns:a16="http://schemas.microsoft.com/office/drawing/2014/main" xmlns="" id="{02061EFB-B0F7-584D-9E5A-AD0EBD229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50E35-140B-C04F-8246-2BDD1A53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719" y="2119312"/>
            <a:ext cx="5613394" cy="4513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 </a:t>
            </a:r>
            <a:r>
              <a:rPr lang="hu-HU" dirty="0"/>
              <a:t>„Igen nehéz gyökeret vernünk, embereket összetartanunk. Az egyetlen lehetőség, ami eredménnyel kecsegtet, a bibliaórák tartása. Talán ezáltal érdeklődést kelthetünk egy-két lélekben. És ők azután másokat is meglátogatnak, és megkísérlik, hogy másokat is felébresszenek. Így halad a munka lassan, ahogyan Lausanne-ban</a:t>
            </a:r>
            <a:r>
              <a:rPr lang="hu-HU" dirty="0" smtClean="0"/>
              <a:t>.”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—</a:t>
            </a:r>
            <a:r>
              <a:rPr lang="hu-HU" i="1" dirty="0" smtClean="0"/>
              <a:t>Evangelizálás </a:t>
            </a:r>
            <a:r>
              <a:rPr lang="hu-HU" i="1" dirty="0"/>
              <a:t>410. </a:t>
            </a:r>
            <a:r>
              <a:rPr lang="hu-HU" i="1" dirty="0" smtClean="0"/>
              <a:t>o.</a:t>
            </a:r>
            <a:endParaRPr lang="hu-H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525A0-ADB7-894C-BA28-234B2464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2124075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500" b="1" dirty="0">
                <a:latin typeface="Avenir Next" panose="020B0503020202020204" pitchFamily="34" charset="0"/>
              </a:rPr>
              <a:t/>
            </a:r>
            <a:br>
              <a:rPr lang="en-US" sz="2500" b="1" dirty="0">
                <a:latin typeface="Avenir Next" panose="020B0503020202020204" pitchFamily="34" charset="0"/>
              </a:rPr>
            </a:br>
            <a:r>
              <a:rPr lang="hu-HU" sz="3100" b="1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A</a:t>
            </a:r>
            <a:r>
              <a:rPr lang="hu-HU" sz="31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. </a:t>
            </a:r>
            <a:r>
              <a:rPr lang="hu-HU" sz="3100" b="1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 A MEGKÖZELÍTÉS: </a:t>
            </a:r>
            <a:r>
              <a:rPr lang="hu-HU" sz="2500" b="1" dirty="0" smtClean="0">
                <a:latin typeface="Avenir Next" panose="020B0503020202020204" pitchFamily="34" charset="0"/>
              </a:rPr>
              <a:t/>
            </a:r>
            <a:br>
              <a:rPr lang="hu-HU" sz="2500" b="1" dirty="0" smtClean="0">
                <a:latin typeface="Avenir Next" panose="020B0503020202020204" pitchFamily="34" charset="0"/>
              </a:rPr>
            </a:br>
            <a:r>
              <a:rPr lang="hu-HU" sz="2500" b="1" dirty="0">
                <a:latin typeface="Avenir Next" panose="020B0503020202020204" pitchFamily="34" charset="0"/>
              </a:rPr>
              <a:t> </a:t>
            </a:r>
            <a:r>
              <a:rPr lang="hu-HU" sz="2500" b="1" dirty="0" smtClean="0">
                <a:latin typeface="Avenir Next" panose="020B0503020202020204" pitchFamily="34" charset="0"/>
              </a:rPr>
              <a:t>SZEMÉLYES BIZONYSÁGTÉTEL </a:t>
            </a:r>
            <a:r>
              <a:rPr lang="hu-HU" sz="2500" dirty="0" smtClean="0">
                <a:latin typeface="Avenir Next" panose="020B0503020202020204" pitchFamily="34" charset="0"/>
              </a:rPr>
              <a:t>A BIBLIA HATALMÁRÓL SAJÁT ÉLETÜNKBEN: </a:t>
            </a:r>
            <a:r>
              <a:rPr lang="hu-HU" sz="2500" b="1" dirty="0" smtClean="0">
                <a:latin typeface="Avenir Next" panose="020B0503020202020204" pitchFamily="34" charset="0"/>
              </a:rPr>
              <a:t/>
            </a:r>
            <a:br>
              <a:rPr lang="hu-HU" sz="2500" b="1" dirty="0" smtClean="0">
                <a:latin typeface="Avenir Next" panose="020B0503020202020204" pitchFamily="34" charset="0"/>
              </a:rPr>
            </a:br>
            <a:r>
              <a:rPr lang="hu-HU" sz="2500" b="1" dirty="0" smtClean="0">
                <a:latin typeface="Avenir Next" panose="020B0503020202020204" pitchFamily="34" charset="0"/>
              </a:rPr>
              <a:t/>
            </a:r>
            <a:br>
              <a:rPr lang="hu-HU" sz="2500" b="1" dirty="0" smtClean="0">
                <a:latin typeface="Avenir Next" panose="020B0503020202020204" pitchFamily="34" charset="0"/>
              </a:rPr>
            </a:br>
            <a:endParaRPr lang="hu-HU" sz="2500" dirty="0">
              <a:latin typeface="Avenir Next" panose="020B0503020202020204" pitchFamily="34" charset="0"/>
            </a:endParaRPr>
          </a:p>
        </p:txBody>
      </p:sp>
      <p:pic>
        <p:nvPicPr>
          <p:cNvPr id="19458" name="Picture 2" descr="girl reading book">
            <a:extLst>
              <a:ext uri="{FF2B5EF4-FFF2-40B4-BE49-F238E27FC236}">
                <a16:creationId xmlns:a16="http://schemas.microsoft.com/office/drawing/2014/main" xmlns="" id="{32FA0C5E-7046-CC41-85F0-5FD8718C3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B140C-7A85-E44B-9BB8-61EBFB36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51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</a:rPr>
              <a:t>SAJÁT BIZONYSÁGTÉTELEM </a:t>
            </a:r>
            <a:r>
              <a:rPr lang="hu-HU" sz="2400" dirty="0"/>
              <a:t>—Milyen volt az életem, mielőtt megismertem Jézust? </a:t>
            </a:r>
          </a:p>
          <a:p>
            <a:pPr lvl="0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</a:rPr>
              <a:t>SAJÁT ÉLETEM TANULSÁGAI </a:t>
            </a:r>
            <a:r>
              <a:rPr lang="hu-HU" sz="2400" dirty="0"/>
              <a:t>—Hogyan ismertem fel, hogy Jézusra van szükségem? </a:t>
            </a:r>
          </a:p>
          <a:p>
            <a:pPr lvl="0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</a:rPr>
              <a:t>BIBLIAI BOLDOGSÁGOM </a:t>
            </a:r>
            <a:r>
              <a:rPr lang="hu-HU" sz="2400" dirty="0"/>
              <a:t>—Hogyan köteleztem el életemet Jézusnak? </a:t>
            </a:r>
          </a:p>
          <a:p>
            <a:pPr lvl="0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</a:rPr>
              <a:t>A MEGVÁLTÁS JÓ HÍRE </a:t>
            </a:r>
            <a:r>
              <a:rPr lang="hu-HU" sz="2400" dirty="0"/>
              <a:t>—Hogyan változtatja meg Jézus az életemet minden egyes nap?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60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E01BE-A555-4D40-B5E0-0B4AA896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100" b="1" dirty="0">
                <a:latin typeface="Avenir Next" panose="020B0503020202020204" pitchFamily="34" charset="0"/>
              </a:rPr>
              <a:t/>
            </a:r>
            <a:br>
              <a:rPr lang="en-US" sz="3100" b="1" dirty="0">
                <a:latin typeface="Avenir Next" panose="020B0503020202020204" pitchFamily="34" charset="0"/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B. </a:t>
            </a:r>
            <a:r>
              <a:rPr lang="hu-HU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 TARTALOM</a:t>
            </a:r>
            <a:r>
              <a:rPr lang="hu-HU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: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hu-HU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hu-HU" sz="31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100" b="1" dirty="0" smtClean="0">
                <a:latin typeface="Avenir Next" panose="020B0503020202020204" pitchFamily="34" charset="0"/>
              </a:rPr>
              <a:t>KRISZTUST ÁLLÍTSUK A </a:t>
            </a:r>
            <a:r>
              <a:rPr lang="en-US" sz="3100" dirty="0" smtClean="0">
                <a:latin typeface="Avenir Next" panose="020B0503020202020204" pitchFamily="34" charset="0"/>
              </a:rPr>
              <a:t>KÖZÉPPONTBA!</a:t>
            </a:r>
            <a:endParaRPr lang="en-US" sz="3100" dirty="0">
              <a:latin typeface="Avenir Next" panose="020B0503020202020204" pitchFamily="34" charset="0"/>
            </a:endParaRPr>
          </a:p>
        </p:txBody>
      </p:sp>
      <p:pic>
        <p:nvPicPr>
          <p:cNvPr id="20482" name="Picture 2" descr="white book page beside green potted plant">
            <a:extLst>
              <a:ext uri="{FF2B5EF4-FFF2-40B4-BE49-F238E27FC236}">
                <a16:creationId xmlns:a16="http://schemas.microsoft.com/office/drawing/2014/main" xmlns="" id="{BEDA174D-F77E-644C-992D-372E854A8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C20A01-E53D-6B47-A8A3-61FB1F74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633239" cy="375284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Minden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és mindenekben Krisztus.” 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hu-HU" sz="2400" dirty="0"/>
              <a:t>Kolossé </a:t>
            </a:r>
            <a:r>
              <a:rPr lang="hu-HU" sz="2400" dirty="0" smtClean="0"/>
              <a:t>3:11)</a:t>
            </a:r>
          </a:p>
          <a:p>
            <a:pPr lvl="0">
              <a:lnSpc>
                <a:spcPct val="100000"/>
              </a:lnSpc>
            </a:pPr>
            <a:r>
              <a:rPr lang="hu-HU" sz="2400" dirty="0"/>
              <a:t>„A lélek meglágyításához és megnyeréséhez a legelső és legfontosabb dolog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Urunk, Jézus Krisztus bemutatása, </a:t>
            </a:r>
            <a:r>
              <a:rPr lang="hu-HU" sz="2400" dirty="0"/>
              <a:t>mint bűneink viselője, és megbocsájtó, kegyelmező Megváltónk.” (White: </a:t>
            </a:r>
            <a:r>
              <a:rPr lang="hu-HU" sz="2400" i="1" dirty="0"/>
              <a:t>Mértékletesség</a:t>
            </a:r>
            <a:r>
              <a:rPr lang="hu-HU" sz="2400" dirty="0"/>
              <a:t> 105. o. 4).</a:t>
            </a:r>
          </a:p>
          <a:p>
            <a:pPr lvl="0">
              <a:lnSpc>
                <a:spcPct val="100000"/>
              </a:lnSpc>
            </a:pPr>
            <a:r>
              <a:rPr lang="hu-HU" sz="2400" dirty="0"/>
              <a:t>„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Minden igaz tan középpontjában Krisztus áll. </a:t>
            </a:r>
            <a:r>
              <a:rPr lang="hu-HU" sz="2400" dirty="0"/>
              <a:t>Minden igaz vallás alapja az Ő igéje.”  (</a:t>
            </a:r>
            <a:r>
              <a:rPr lang="hu-HU" sz="2400" i="1" dirty="0"/>
              <a:t>Tanácsok szülőknek, tanároknak és diákoknak </a:t>
            </a:r>
            <a:r>
              <a:rPr lang="hu-HU" sz="2400" dirty="0"/>
              <a:t>453.o. 3).</a:t>
            </a:r>
          </a:p>
        </p:txBody>
      </p:sp>
    </p:spTree>
    <p:extLst>
      <p:ext uri="{BB962C8B-B14F-4D97-AF65-F5344CB8AC3E}">
        <p14:creationId xmlns:p14="http://schemas.microsoft.com/office/powerpoint/2010/main" val="40901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ly Bible under pink tulips">
            <a:extLst>
              <a:ext uri="{FF2B5EF4-FFF2-40B4-BE49-F238E27FC236}">
                <a16:creationId xmlns:a16="http://schemas.microsoft.com/office/drawing/2014/main" xmlns="" id="{85FBBB50-AC7A-5F43-9D77-610B6DCC6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B1073-C9F2-FA40-B6FB-17D71261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996288"/>
            <a:ext cx="5291663" cy="537117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hu-HU" sz="2400" b="1" dirty="0" smtClean="0">
                <a:solidFill>
                  <a:schemeClr val="accent2"/>
                </a:solidFill>
              </a:rPr>
              <a:t>„</a:t>
            </a:r>
            <a:r>
              <a:rPr lang="hu-HU" sz="2400" b="1" dirty="0">
                <a:solidFill>
                  <a:schemeClr val="accent2"/>
                </a:solidFill>
              </a:rPr>
              <a:t>Jézust egyedül! – </a:t>
            </a:r>
            <a:r>
              <a:rPr lang="hu-HU" sz="2400" dirty="0"/>
              <a:t>ezek a szavak tartalmazzák annak az életnek és erőnek titkát, amely az első keresztény gyülekezet történetét jellemzi.” (</a:t>
            </a:r>
            <a:r>
              <a:rPr lang="hu-HU" sz="2400" i="1" dirty="0"/>
              <a:t>Az apostolok története </a:t>
            </a:r>
            <a:r>
              <a:rPr lang="hu-HU" sz="2400" dirty="0"/>
              <a:t>64. o. 3).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chemeClr val="accent2"/>
                </a:solidFill>
              </a:rPr>
              <a:t>„Mindenki, aki Krisztussal egyesült, </a:t>
            </a:r>
            <a:r>
              <a:rPr lang="hu-HU" sz="2400" dirty="0"/>
              <a:t>környezetének élő misszionáriusává válik.” (</a:t>
            </a:r>
            <a:r>
              <a:rPr lang="hu-HU" sz="2400" i="1" dirty="0"/>
              <a:t>Evangelizálás </a:t>
            </a:r>
            <a:r>
              <a:rPr lang="hu-HU" sz="2400" dirty="0"/>
              <a:t>319. o. 1).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chemeClr val="accent2"/>
                </a:solidFill>
              </a:rPr>
              <a:t>„Ha másképpen mutatták volna be az igazságot […] </a:t>
            </a:r>
            <a:r>
              <a:rPr lang="hu-HU" sz="2400" dirty="0"/>
              <a:t>az vonzóvá vált volna számukra és megragadták volna (</a:t>
            </a:r>
            <a:r>
              <a:rPr lang="hu-HU" sz="2400" i="1" dirty="0"/>
              <a:t>BT 3. kötet </a:t>
            </a:r>
            <a:r>
              <a:rPr lang="hu-HU" sz="2400" dirty="0"/>
              <a:t>426. o. 4).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63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E4986-9E4D-DD4D-AFEF-58CC51B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700" dirty="0"/>
              <a:t/>
            </a:r>
            <a:br>
              <a:rPr lang="en-US" sz="3700" dirty="0"/>
            </a:br>
            <a:r>
              <a:rPr lang="hu-HU" sz="3700" b="1" dirty="0" smtClean="0">
                <a:solidFill>
                  <a:srgbClr val="00B000"/>
                </a:solidFill>
                <a:latin typeface="Avenir Next" panose="020B0503020202020204" pitchFamily="34" charset="0"/>
              </a:rPr>
              <a:t>C</a:t>
            </a:r>
            <a:r>
              <a:rPr lang="hu-HU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. </a:t>
            </a:r>
            <a:r>
              <a:rPr lang="hu-HU" sz="3700" b="1" dirty="0" smtClean="0">
                <a:solidFill>
                  <a:srgbClr val="00B000"/>
                </a:solidFill>
                <a:latin typeface="Avenir Next" panose="020B0503020202020204" pitchFamily="34" charset="0"/>
              </a:rPr>
              <a:t> A CÉLKITŰZÉS: </a:t>
            </a:r>
            <a:br>
              <a:rPr lang="hu-HU" sz="3700" b="1" dirty="0" smtClean="0">
                <a:solidFill>
                  <a:srgbClr val="00B000"/>
                </a:solidFill>
                <a:latin typeface="Avenir Next" panose="020B0503020202020204" pitchFamily="34" charset="0"/>
              </a:rPr>
            </a:br>
            <a:r>
              <a:rPr lang="hu-HU" sz="3700" b="1" dirty="0" smtClean="0">
                <a:latin typeface="Avenir Next" panose="020B0503020202020204" pitchFamily="34" charset="0"/>
              </a:rPr>
              <a:t> DÖNTÉSRE</a:t>
            </a:r>
            <a:r>
              <a:rPr lang="hu-HU" sz="3700" dirty="0" smtClean="0">
                <a:latin typeface="Avenir Next" panose="020B0503020202020204" pitchFamily="34" charset="0"/>
              </a:rPr>
              <a:t> VEZETNI </a:t>
            </a:r>
            <a:r>
              <a:rPr lang="en-US" sz="3700" dirty="0">
                <a:latin typeface="Avenir Next" panose="020B0503020202020204" pitchFamily="34" charset="0"/>
              </a:rPr>
              <a:t/>
            </a:r>
            <a:br>
              <a:rPr lang="en-US" sz="3700" dirty="0">
                <a:latin typeface="Avenir Next" panose="020B0503020202020204" pitchFamily="34" charset="0"/>
              </a:rPr>
            </a:br>
            <a:endParaRPr lang="en-US" sz="3700" dirty="0">
              <a:latin typeface="Avenir Next" panose="020B0503020202020204" pitchFamily="34" charset="0"/>
            </a:endParaRPr>
          </a:p>
        </p:txBody>
      </p:sp>
      <p:pic>
        <p:nvPicPr>
          <p:cNvPr id="22530" name="Picture 2" descr="silver corded microphone in shallow focus photography">
            <a:extLst>
              <a:ext uri="{FF2B5EF4-FFF2-40B4-BE49-F238E27FC236}">
                <a16:creationId xmlns:a16="http://schemas.microsoft.com/office/drawing/2014/main" xmlns="" id="{36BA3A79-E7DA-0E42-82CF-7463D5F39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01D97D-8D16-A048-AE0D-B7C689E1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119312"/>
            <a:ext cx="5291663" cy="42481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u-HU" sz="2400" dirty="0" smtClean="0"/>
              <a:t>A </a:t>
            </a:r>
            <a:r>
              <a:rPr lang="hu-HU" sz="2400" dirty="0"/>
              <a:t>„Leadership Network” interjúkat készített az Észak-Amerikai kontinens 104 legtöbb újítást alkalmazó gyülekezetének vezetőivel. A felmérés végeztével megkérdezték a tanulmányt vezető kutatót, Warren </a:t>
            </a:r>
            <a:r>
              <a:rPr lang="hu-HU" sz="2400" dirty="0" err="1"/>
              <a:t>Bird-öt</a:t>
            </a:r>
            <a:r>
              <a:rPr lang="hu-HU" sz="2400" dirty="0"/>
              <a:t>, hogy milyen következtetéseket vont le a beszélgetésekből. Így válaszolt: - A legjellemzőbb, hogy ezeknek a gyülekezeteknek a vezetői újfajta eredményekre törekszenek, megpróbálják felismerni, mit jelent a győzelem, különösen a tanítvánnyá tevés során.” </a:t>
            </a:r>
            <a:endParaRPr lang="hu-HU" sz="24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hu-HU" sz="2400" dirty="0" smtClean="0"/>
              <a:t>(</a:t>
            </a:r>
            <a:r>
              <a:rPr lang="hu-HU" sz="2400" i="1" dirty="0" err="1"/>
              <a:t>Formadores</a:t>
            </a:r>
            <a:r>
              <a:rPr lang="hu-HU" sz="2400" i="1" dirty="0"/>
              <a:t> de </a:t>
            </a:r>
            <a:r>
              <a:rPr lang="hu-HU" sz="2400" i="1" dirty="0" err="1"/>
              <a:t>Heróis</a:t>
            </a:r>
            <a:r>
              <a:rPr lang="hu-HU" sz="2400" i="1" dirty="0"/>
              <a:t>,172</a:t>
            </a:r>
            <a:r>
              <a:rPr lang="hu-HU" sz="2400" dirty="0"/>
              <a:t>. o.)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91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FB2ED-2110-C54B-B6F2-2C41C39F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FF0000"/>
                </a:solidFill>
                <a:latin typeface="Avenir Next" panose="020B0503020202020204" pitchFamily="34" charset="0"/>
              </a:rPr>
            </a:br>
            <a:r>
              <a:rPr lang="hu-HU" sz="3700" b="1" dirty="0" smtClean="0">
                <a:solidFill>
                  <a:srgbClr val="FF0000"/>
                </a:solidFill>
                <a:latin typeface="Avenir Next" panose="020B0503020202020204" pitchFamily="34" charset="0"/>
              </a:rPr>
              <a:t>4</a:t>
            </a:r>
            <a:r>
              <a:rPr lang="hu-HU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>. </a:t>
            </a:r>
            <a:r>
              <a:rPr lang="hu-HU" sz="3700" b="1" dirty="0" smtClean="0">
                <a:solidFill>
                  <a:srgbClr val="FF0000"/>
                </a:solidFill>
                <a:latin typeface="Avenir Next" panose="020B0503020202020204" pitchFamily="34" charset="0"/>
              </a:rPr>
              <a:t>TANÍTVÁNYSÁG</a:t>
            </a:r>
            <a:r>
              <a:rPr lang="hu-HU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/>
            </a:r>
            <a:br>
              <a:rPr lang="hu-HU" sz="3700" b="1" dirty="0">
                <a:solidFill>
                  <a:srgbClr val="FF0000"/>
                </a:solidFill>
                <a:latin typeface="Avenir Next" panose="020B0503020202020204" pitchFamily="34" charset="0"/>
              </a:rPr>
            </a:br>
            <a:endParaRPr lang="hu-HU" sz="3700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4578" name="Picture 2" descr="woman in red shirt holding blue book">
            <a:extLst>
              <a:ext uri="{FF2B5EF4-FFF2-40B4-BE49-F238E27FC236}">
                <a16:creationId xmlns:a16="http://schemas.microsoft.com/office/drawing/2014/main" xmlns="" id="{842CEB3B-CB2A-0A4C-A842-9D255C95D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6FD23-CE3F-9E49-9218-5177AC558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341656"/>
            <a:ext cx="5291663" cy="37528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„És </a:t>
            </a:r>
            <a:r>
              <a:rPr lang="hu-HU" dirty="0"/>
              <a:t>amiket tőlem hallottál sok bizonyság által, azokat bízzad hív emberekre, </a:t>
            </a:r>
            <a:r>
              <a:rPr lang="hu-HU" b="1" dirty="0">
                <a:solidFill>
                  <a:srgbClr val="FF0000"/>
                </a:solidFill>
              </a:rPr>
              <a:t>akik másoknak a tanítására is alkalmasak lesznek.” </a:t>
            </a:r>
            <a:r>
              <a:rPr lang="hu-HU" dirty="0"/>
              <a:t>(2Tim 2:</a:t>
            </a:r>
            <a:r>
              <a:rPr lang="hu-HU" dirty="0" err="1"/>
              <a:t>2</a:t>
            </a:r>
            <a:r>
              <a:rPr lang="hu-HU" dirty="0"/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660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hite printer paper on brown wooden table">
            <a:extLst>
              <a:ext uri="{FF2B5EF4-FFF2-40B4-BE49-F238E27FC236}">
                <a16:creationId xmlns:a16="http://schemas.microsoft.com/office/drawing/2014/main" xmlns="" id="{4DE43D0B-8E9E-F84B-B501-AA93D029C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D48D4-9749-4244-BA85-080179CD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519" y="2632839"/>
            <a:ext cx="3759240" cy="1344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A TANULÁS </a:t>
            </a:r>
            <a:br>
              <a:rPr lang="hu-HU" sz="3600" b="1" dirty="0" smtClean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hu-HU" sz="3600" b="1" dirty="0" smtClean="0">
                <a:latin typeface="Avenir Next" panose="020B0503020202020204" pitchFamily="34" charset="0"/>
              </a:rPr>
              <a:t>ÖT SZAKASZA:</a:t>
            </a:r>
            <a:br>
              <a:rPr lang="hu-HU" sz="3600" b="1" dirty="0" smtClean="0">
                <a:latin typeface="Avenir Next" panose="020B0503020202020204" pitchFamily="34" charset="0"/>
              </a:rPr>
            </a:br>
            <a:endParaRPr lang="hu-HU" sz="2800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7D780-05C3-1B4D-BF02-1D3840A8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049" y="2019869"/>
            <a:ext cx="4075082" cy="331640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400" dirty="0" smtClean="0"/>
              <a:t>Én </a:t>
            </a:r>
            <a:r>
              <a:rPr lang="hu-HU" sz="2400" dirty="0"/>
              <a:t>csinálom,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te figyelsz. </a:t>
            </a:r>
            <a:r>
              <a:rPr lang="hu-HU" sz="2400" dirty="0"/>
              <a:t>Beszélgetünk. </a:t>
            </a:r>
          </a:p>
          <a:p>
            <a:pPr lvl="0"/>
            <a:r>
              <a:rPr lang="hu-HU" sz="2400" dirty="0"/>
              <a:t>Én csinálom,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te segítesz. </a:t>
            </a:r>
            <a:r>
              <a:rPr lang="hu-HU" sz="2400" dirty="0"/>
              <a:t>Beszélgetünk.</a:t>
            </a:r>
          </a:p>
          <a:p>
            <a:pPr lvl="0"/>
            <a:r>
              <a:rPr lang="hu-HU" sz="2400" dirty="0"/>
              <a:t>Te csinálod,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én segítek. </a:t>
            </a:r>
            <a:r>
              <a:rPr lang="hu-HU" sz="2400" dirty="0"/>
              <a:t>Beszélgetünk. </a:t>
            </a:r>
          </a:p>
          <a:p>
            <a:pPr lvl="0"/>
            <a:r>
              <a:rPr lang="hu-HU" sz="2400" dirty="0"/>
              <a:t>Te csinálod,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én figyelek</a:t>
            </a:r>
            <a:r>
              <a:rPr lang="hu-HU" sz="2400" dirty="0"/>
              <a:t>. Beszélgetünk. </a:t>
            </a:r>
          </a:p>
          <a:p>
            <a:pPr lvl="0"/>
            <a:r>
              <a:rPr lang="hu-HU" sz="2400" dirty="0"/>
              <a:t>Te csinálod.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Valaki más figyel </a:t>
            </a:r>
            <a:r>
              <a:rPr lang="hu-HU" sz="2400" dirty="0"/>
              <a:t>téged. </a:t>
            </a:r>
          </a:p>
          <a:p>
            <a:pPr lvl="0"/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3875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unch of cherry in drinking glass">
            <a:extLst>
              <a:ext uri="{FF2B5EF4-FFF2-40B4-BE49-F238E27FC236}">
                <a16:creationId xmlns:a16="http://schemas.microsoft.com/office/drawing/2014/main" xmlns="" id="{C1CBEA15-48A2-0F46-9AC6-7F5E8B7DD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896C4-6037-9D41-B616-2EF45798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2" y="1653436"/>
            <a:ext cx="5192901" cy="19444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Avenir Next" panose="020B0503020202020204" pitchFamily="34" charset="0"/>
              </a:rPr>
              <a:t/>
            </a:r>
            <a:br>
              <a:rPr lang="en-US" sz="2000" b="1" dirty="0">
                <a:latin typeface="Avenir Next" panose="020B0503020202020204" pitchFamily="34" charset="0"/>
              </a:rPr>
            </a:br>
            <a:r>
              <a:rPr lang="hu-HU" sz="3100" b="1" dirty="0" smtClean="0">
                <a:latin typeface="Avenir Next" panose="020B0503020202020204" pitchFamily="34" charset="0"/>
              </a:rPr>
              <a:t>A TANÍTVÁNYSÁGNAK A KÖVETKEZŐ </a:t>
            </a:r>
            <a:r>
              <a:rPr lang="hu-HU" sz="31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HÁROM IGÉNYNEK KELL MEGFELELNIE:</a:t>
            </a:r>
            <a:r>
              <a:rPr lang="hu-HU" sz="3100" b="1" dirty="0" smtClean="0">
                <a:latin typeface="Avenir Next" panose="020B0503020202020204" pitchFamily="34" charset="0"/>
              </a:rPr>
              <a:t/>
            </a:r>
            <a:br>
              <a:rPr lang="hu-HU" sz="3100" b="1" dirty="0" smtClean="0">
                <a:latin typeface="Avenir Next" panose="020B0503020202020204" pitchFamily="34" charset="0"/>
              </a:rPr>
            </a:br>
            <a:endParaRPr lang="hu-HU" sz="2000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4295B-0612-AE42-8787-2A4FFCF0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8" y="3308393"/>
            <a:ext cx="5478008" cy="2619839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u-HU" sz="2400" b="1" dirty="0" smtClean="0">
                <a:solidFill>
                  <a:srgbClr val="C00000"/>
                </a:solidFill>
              </a:rPr>
              <a:t>Kapcsolatban maradni </a:t>
            </a:r>
            <a:r>
              <a:rPr lang="hu-HU" sz="2400" dirty="0" smtClean="0"/>
              <a:t>– Úrvacsora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400" b="1" dirty="0" smtClean="0">
                <a:solidFill>
                  <a:srgbClr val="C00000"/>
                </a:solidFill>
              </a:rPr>
              <a:t>Növekedés </a:t>
            </a:r>
            <a:r>
              <a:rPr lang="hu-HU" sz="2400" dirty="0" smtClean="0"/>
              <a:t>– Kapcsolat 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400" b="1" dirty="0" smtClean="0">
                <a:solidFill>
                  <a:srgbClr val="C00000"/>
                </a:solidFill>
              </a:rPr>
              <a:t>Gyümölcstermés </a:t>
            </a:r>
            <a:r>
              <a:rPr lang="hu-HU" sz="2400" dirty="0" smtClean="0"/>
              <a:t>– Szolgálat (lelki ajándékok)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B8A5-1CAF-884D-B294-E023FB2C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400833"/>
            <a:ext cx="6273423" cy="2354893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r>
              <a:rPr lang="hu-HU" sz="3600" b="1" dirty="0" smtClean="0">
                <a:solidFill>
                  <a:srgbClr val="910353"/>
                </a:solidFill>
                <a:latin typeface="Century Gothic" panose="020B0502020202020204" pitchFamily="34" charset="0"/>
              </a:rPr>
              <a:t>GYERTEK</a:t>
            </a:r>
            <a:r>
              <a:rPr lang="hu-HU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  <a:t>, LÁSSÁTOK </a:t>
            </a:r>
            <a:r>
              <a:rPr lang="hu-HU" sz="3600" b="1" dirty="0" smtClean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hu-HU" sz="3600" b="1" dirty="0" smtClean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r>
              <a:rPr lang="hu-HU" sz="3200" b="1" dirty="0" smtClean="0">
                <a:latin typeface="Century Gothic" panose="020B0502020202020204" pitchFamily="34" charset="0"/>
              </a:rPr>
              <a:t>A </a:t>
            </a:r>
            <a:r>
              <a:rPr lang="hu-HU" sz="3200" b="1" dirty="0">
                <a:latin typeface="Century Gothic" panose="020B0502020202020204" pitchFamily="34" charset="0"/>
              </a:rPr>
              <a:t>VILÁG MEGVÁLTÓJÁT! </a:t>
            </a:r>
            <a:br>
              <a:rPr lang="hu-HU" sz="3200" b="1" dirty="0">
                <a:latin typeface="Century Gothic" panose="020B0502020202020204" pitchFamily="34" charset="0"/>
              </a:rPr>
            </a:br>
            <a:r>
              <a:rPr lang="hu-HU" sz="3600" dirty="0" smtClean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hu-HU" sz="3600" dirty="0" smtClean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endParaRPr lang="hu-HU" sz="3600" dirty="0">
              <a:solidFill>
                <a:srgbClr val="9103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pair of white lace-up shoes">
            <a:extLst>
              <a:ext uri="{FF2B5EF4-FFF2-40B4-BE49-F238E27FC236}">
                <a16:creationId xmlns:a16="http://schemas.microsoft.com/office/drawing/2014/main" xmlns="" id="{4373CACD-58EC-0544-96FA-C02053B42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F7BF9-D2EE-FE4C-967A-13EAEDA4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>
                <a:solidFill>
                  <a:srgbClr val="910353"/>
                </a:solidFill>
              </a:rPr>
              <a:t>Hét </a:t>
            </a:r>
            <a:r>
              <a:rPr lang="hu-HU" dirty="0">
                <a:solidFill>
                  <a:srgbClr val="910353"/>
                </a:solidFill>
              </a:rPr>
              <a:t>különleges lépést fogunk megismerni Jézus szeretetének </a:t>
            </a:r>
            <a:r>
              <a:rPr lang="hu-HU" dirty="0" smtClean="0">
                <a:solidFill>
                  <a:srgbClr val="910353"/>
                </a:solidFill>
              </a:rPr>
              <a:t>megosztására. </a:t>
            </a:r>
            <a:r>
              <a:rPr lang="hu-HU" dirty="0" smtClean="0"/>
              <a:t>Ezek </a:t>
            </a:r>
            <a:r>
              <a:rPr lang="hu-HU" dirty="0"/>
              <a:t>a lépések elő fogják segíteni a gyülekezeteitek növekedését. </a:t>
            </a:r>
            <a:endParaRPr lang="hu-H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Előbb </a:t>
            </a:r>
            <a:r>
              <a:rPr lang="hu-HU" dirty="0"/>
              <a:t>azonban vizsgáljuk meg ezt a kérdést!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162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EED55-6576-B640-9237-C1A27D09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5. </a:t>
            </a:r>
            <a:r>
              <a:rPr lang="en-US" sz="3700" b="1" dirty="0" smtClean="0">
                <a:solidFill>
                  <a:srgbClr val="00B000"/>
                </a:solidFill>
                <a:latin typeface="Avenir Next" panose="020B0503020202020204" pitchFamily="34" charset="0"/>
              </a:rPr>
              <a:t>LELKI </a:t>
            </a:r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NÖVEKEDÉS </a:t>
            </a:r>
            <a:b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</a:br>
            <a:r>
              <a:rPr lang="en-US" sz="3700" b="1" dirty="0" smtClean="0">
                <a:solidFill>
                  <a:srgbClr val="00B000"/>
                </a:solidFill>
                <a:latin typeface="Avenir Next" panose="020B0503020202020204" pitchFamily="34" charset="0"/>
              </a:rPr>
              <a:t> </a:t>
            </a:r>
            <a:r>
              <a:rPr lang="en-US" sz="3700" dirty="0">
                <a:solidFill>
                  <a:srgbClr val="00B000"/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rgbClr val="00B000"/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rgbClr val="00B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7650" name="Picture 2" descr="tree trunk with green leaves">
            <a:extLst>
              <a:ext uri="{FF2B5EF4-FFF2-40B4-BE49-F238E27FC236}">
                <a16:creationId xmlns:a16="http://schemas.microsoft.com/office/drawing/2014/main" xmlns="" id="{AF8BDA9D-3287-E24F-A241-D4E850102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F9EC4-2BC6-EF4F-B990-7C1DC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494" y="1973164"/>
            <a:ext cx="5524058" cy="414103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400" dirty="0" smtClean="0"/>
              <a:t>„Nagy </a:t>
            </a:r>
            <a:r>
              <a:rPr lang="hu-HU" sz="2400" dirty="0"/>
              <a:t>szükség van a titkos imádságra, de ara is szükség van, hogy több keresztény összegyűljön és a legnagyobb komolysággal együttesen tárják kéréseiket Isten elé. Ezekben a kis imacsoportokban jelen van Jézus, a lelkek szeretete elmélyül a szívben és a Szentlélek rájuk árasztja hatalmának erejét, amit az emberi követek felhasználhatnak az elveszettek megmentésére.” </a:t>
            </a:r>
            <a:endParaRPr lang="hu-HU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400" dirty="0" smtClean="0"/>
              <a:t>(</a:t>
            </a:r>
            <a:r>
              <a:rPr lang="hu-HU" sz="2400" i="1" dirty="0"/>
              <a:t>Őt mutassuk be! </a:t>
            </a:r>
            <a:r>
              <a:rPr lang="hu-HU" sz="2400" dirty="0"/>
              <a:t>358. o. 5).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081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green leafed plant with pot on black desk">
            <a:extLst>
              <a:ext uri="{FF2B5EF4-FFF2-40B4-BE49-F238E27FC236}">
                <a16:creationId xmlns:a16="http://schemas.microsoft.com/office/drawing/2014/main" xmlns="" id="{7EEB579A-CBEC-184B-89D3-7F3084F4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AD864D-399E-D24D-9359-AED97EDC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640081"/>
            <a:ext cx="3764826" cy="54741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 smtClean="0">
                <a:solidFill>
                  <a:srgbClr val="00B000"/>
                </a:solidFill>
              </a:rPr>
              <a:t>A LELKI NÖVEKEDÉS</a:t>
            </a:r>
            <a:r>
              <a:rPr lang="en-US" sz="2400" dirty="0"/>
              <a:t> </a:t>
            </a:r>
            <a:r>
              <a:rPr lang="hu-HU" sz="2400" dirty="0" smtClean="0"/>
              <a:t>a többi hívővel való közösségben fejlődik ki.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 smtClean="0"/>
              <a:t>A szombatiskolai csoportok a következőket adják a tanítványok növekedéséhez: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 smtClean="0"/>
          </a:p>
          <a:p>
            <a:pPr lvl="0">
              <a:lnSpc>
                <a:spcPct val="100000"/>
              </a:lnSpc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Lelki 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megerősítés 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Az összetartozás érzése 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Érzelmi támogatás </a:t>
            </a:r>
          </a:p>
        </p:txBody>
      </p:sp>
    </p:spTree>
    <p:extLst>
      <p:ext uri="{BB962C8B-B14F-4D97-AF65-F5344CB8AC3E}">
        <p14:creationId xmlns:p14="http://schemas.microsoft.com/office/powerpoint/2010/main" val="56801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D2E57-0003-7B45-A756-AB5503E2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6. </a:t>
            </a:r>
            <a:r>
              <a:rPr lang="hu-HU" sz="3700" b="1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KERESZTSÉG</a:t>
            </a:r>
            <a:r>
              <a:rPr lang="hu-HU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hu-HU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hu-HU" sz="3700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hu-HU" sz="3700" dirty="0" smtClean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endParaRPr lang="hu-HU" sz="3700" dirty="0">
              <a:solidFill>
                <a:schemeClr val="accent5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A918568-D03B-9345-835B-39A84E451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D57259-4C62-EA44-A6BA-6A962B58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2073447"/>
            <a:ext cx="5291663" cy="4248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/>
              <a:t>A keresztség nyilvános elköteleződés</a:t>
            </a:r>
            <a:r>
              <a:rPr lang="hu-HU" dirty="0" smtClean="0"/>
              <a:t>.  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Teljesíti a Mester parancsát 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Lehetőség a bizonyságtevésre 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Meghatározó állomás a tanítványság útján </a:t>
            </a:r>
          </a:p>
          <a:p>
            <a:pPr>
              <a:lnSpc>
                <a:spcPct val="1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728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E57A8-561C-C647-B20C-C865B6D9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786" y="4045907"/>
            <a:ext cx="4539192" cy="224215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Avenir Next" panose="020B0503020202020204" pitchFamily="34" charset="0"/>
              </a:rPr>
              <a:t/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rgbClr val="2B7784"/>
                </a:solidFill>
                <a:latin typeface="Avenir Next" panose="020B0503020202020204" pitchFamily="34" charset="0"/>
              </a:rPr>
              <a:t>A KÖVETKEZŐ NÉGY LÉPÉSRE </a:t>
            </a:r>
            <a:br>
              <a:rPr lang="hu-HU" sz="2800" b="1" dirty="0" smtClean="0">
                <a:solidFill>
                  <a:srgbClr val="2B7784"/>
                </a:solidFill>
                <a:latin typeface="Avenir Next" panose="020B0503020202020204" pitchFamily="34" charset="0"/>
              </a:rPr>
            </a:br>
            <a:r>
              <a:rPr lang="hu-HU" sz="2800" dirty="0" smtClean="0">
                <a:latin typeface="Avenir Next" panose="020B0503020202020204" pitchFamily="34" charset="0"/>
              </a:rPr>
              <a:t>BUZDÍTSUK A KERESZTSÉGRE </a:t>
            </a:r>
            <a:br>
              <a:rPr lang="hu-HU" sz="2800" dirty="0" smtClean="0">
                <a:latin typeface="Avenir Next" panose="020B0503020202020204" pitchFamily="34" charset="0"/>
              </a:rPr>
            </a:br>
            <a:r>
              <a:rPr lang="hu-HU" sz="2800" dirty="0" smtClean="0">
                <a:latin typeface="Avenir Next" panose="020B0503020202020204" pitchFamily="34" charset="0"/>
              </a:rPr>
              <a:t>KÉSZÜLŐ ÚJ HÍVŐKET: </a:t>
            </a:r>
            <a:br>
              <a:rPr lang="hu-HU" sz="2800" dirty="0" smtClean="0">
                <a:latin typeface="Avenir Next" panose="020B0503020202020204" pitchFamily="34" charset="0"/>
              </a:rPr>
            </a:br>
            <a:r>
              <a:rPr lang="hu-HU" sz="2800" dirty="0" smtClean="0">
                <a:latin typeface="Avenir Next" panose="020B0503020202020204" pitchFamily="34" charset="0"/>
              </a:rPr>
              <a:t> </a:t>
            </a:r>
            <a:br>
              <a:rPr lang="hu-HU" sz="2800" dirty="0" smtClean="0">
                <a:latin typeface="Avenir Next" panose="020B0503020202020204" pitchFamily="34" charset="0"/>
              </a:rPr>
            </a:br>
            <a:endParaRPr lang="hu-HU" sz="2800" dirty="0">
              <a:latin typeface="Avenir Next" panose="020B0503020202020204" pitchFamily="34" charset="0"/>
            </a:endParaRPr>
          </a:p>
        </p:txBody>
      </p:sp>
      <p:pic>
        <p:nvPicPr>
          <p:cNvPr id="29698" name="Picture 2" descr="close up photo of body of water">
            <a:extLst>
              <a:ext uri="{FF2B5EF4-FFF2-40B4-BE49-F238E27FC236}">
                <a16:creationId xmlns:a16="http://schemas.microsoft.com/office/drawing/2014/main" xmlns="" id="{CA28429D-E40E-0247-8414-C25978628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120F0-5AF1-5B4C-A6EF-49858E2E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06" y="3752850"/>
            <a:ext cx="7485413" cy="3002792"/>
          </a:xfrm>
        </p:spPr>
        <p:txBody>
          <a:bodyPr anchor="ctr"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döntés napján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imádkozz öt barátodért, akiket meghívsz a keresztségedre!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keresztséged napján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ajánld fel nekik, hogy tanulmányozod velük a Bibliát!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Alakítsatok kétfős csoportot a Biblia-oktatóddal </a:t>
            </a:r>
            <a:r>
              <a:rPr lang="hu-HU" sz="2400" dirty="0"/>
              <a:t>egy, vagy több barátod tanítására.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Ismételjétek meg ezt újabb barátokkal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… szaporítva a tanítványokat!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0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8217-EC1A-4C4D-91F6-65A9399F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490537"/>
            <a:ext cx="6096000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rgbClr val="910353"/>
                </a:solidFill>
              </a:rPr>
              <a:t/>
            </a:r>
            <a:br>
              <a:rPr lang="en-US" sz="3700" b="1" dirty="0">
                <a:solidFill>
                  <a:srgbClr val="910353"/>
                </a:solidFill>
              </a:rPr>
            </a:br>
            <a:r>
              <a:rPr lang="en-US" sz="3700" b="1" dirty="0">
                <a:solidFill>
                  <a:srgbClr val="910353"/>
                </a:solidFill>
                <a:latin typeface="Avenir Next" panose="020B0503020202020204" pitchFamily="34" charset="0"/>
              </a:rPr>
              <a:t>7. </a:t>
            </a:r>
            <a:r>
              <a:rPr lang="hu-HU" sz="3700" b="1" dirty="0" smtClean="0">
                <a:solidFill>
                  <a:srgbClr val="910353"/>
                </a:solidFill>
                <a:latin typeface="Avenir Next" panose="020B0503020202020204" pitchFamily="34" charset="0"/>
              </a:rPr>
              <a:t>	A </a:t>
            </a:r>
            <a:r>
              <a:rPr lang="hu-HU" sz="3700" b="1" dirty="0">
                <a:solidFill>
                  <a:srgbClr val="910353"/>
                </a:solidFill>
                <a:latin typeface="Avenir Next" panose="020B0503020202020204" pitchFamily="34" charset="0"/>
              </a:rPr>
              <a:t>HÍVŐK SZÁMÁNAK </a:t>
            </a:r>
            <a:r>
              <a:rPr lang="hu-HU" sz="3700" b="1" dirty="0" smtClean="0">
                <a:solidFill>
                  <a:srgbClr val="910353"/>
                </a:solidFill>
                <a:latin typeface="Avenir Next" panose="020B0503020202020204" pitchFamily="34" charset="0"/>
              </a:rPr>
              <a:t>	MEGSOKSZOROZÁSA </a:t>
            </a:r>
            <a:r>
              <a:rPr lang="hu-HU" sz="3700" dirty="0" smtClean="0">
                <a:solidFill>
                  <a:srgbClr val="910353"/>
                </a:solidFill>
              </a:rPr>
              <a:t/>
            </a:r>
            <a:br>
              <a:rPr lang="hu-HU" sz="3700" dirty="0" smtClean="0">
                <a:solidFill>
                  <a:srgbClr val="910353"/>
                </a:solidFill>
              </a:rPr>
            </a:br>
            <a:endParaRPr lang="hu-HU" sz="3700" dirty="0">
              <a:solidFill>
                <a:srgbClr val="910353"/>
              </a:solidFill>
            </a:endParaRPr>
          </a:p>
        </p:txBody>
      </p:sp>
      <p:pic>
        <p:nvPicPr>
          <p:cNvPr id="4" name="Picture 2" descr="selective focus photo ofsprinkles in heart ceramic bowl">
            <a:extLst>
              <a:ext uri="{FF2B5EF4-FFF2-40B4-BE49-F238E27FC236}">
                <a16:creationId xmlns:a16="http://schemas.microsoft.com/office/drawing/2014/main" xmlns="" id="{277D372F-7DEB-3D48-969F-FF7F5C380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F9246-2243-4243-9C43-9A6DDBE0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805354"/>
            <a:ext cx="5291663" cy="456210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/>
              <a:t>Jézus azzal bízta meg tizenkét tanítványát, hogy sokakat tegyenek tanítványokká. Nekünk is ugyanez ma a megbízatásunk, a hívők számának növelése. Elkötelezetten alkalmazzuk a következő három lépést: 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r>
              <a:rPr lang="hu-HU" dirty="0" smtClean="0">
                <a:solidFill>
                  <a:srgbClr val="910353"/>
                </a:solidFill>
              </a:rPr>
              <a:t>Legyünk </a:t>
            </a:r>
            <a:r>
              <a:rPr lang="hu-HU" dirty="0">
                <a:solidFill>
                  <a:srgbClr val="910353"/>
                </a:solidFill>
              </a:rPr>
              <a:t>mentorok! 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rgbClr val="910353"/>
                </a:solidFill>
              </a:rPr>
              <a:t>Bíztassuk tanítványainkat az emberek elérésére!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rgbClr val="910353"/>
                </a:solidFill>
              </a:rPr>
              <a:t>Örvendezzünk az új tanítványoknak és ünnepeljünk őket!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erson holding book while standing on field">
            <a:extLst>
              <a:ext uri="{FF2B5EF4-FFF2-40B4-BE49-F238E27FC236}">
                <a16:creationId xmlns:a16="http://schemas.microsoft.com/office/drawing/2014/main" xmlns="" id="{41886361-721B-2E47-92A3-E2185B683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92851-F914-534A-8D72-7F0003F4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6" y="1866379"/>
            <a:ext cx="4755282" cy="471026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„Elmenvén </a:t>
            </a:r>
            <a:r>
              <a:rPr lang="hu-HU" dirty="0"/>
              <a:t>azért</a:t>
            </a:r>
            <a:r>
              <a:rPr lang="hu-HU" dirty="0">
                <a:solidFill>
                  <a:srgbClr val="2B7784"/>
                </a:solidFill>
              </a:rPr>
              <a:t>, tegyetek tanítványokká </a:t>
            </a:r>
            <a:r>
              <a:rPr lang="hu-HU" dirty="0"/>
              <a:t>minden népeket, </a:t>
            </a:r>
            <a:r>
              <a:rPr lang="hu-HU" dirty="0">
                <a:solidFill>
                  <a:srgbClr val="2B7784"/>
                </a:solidFill>
              </a:rPr>
              <a:t>megkeresztelvén</a:t>
            </a:r>
            <a:r>
              <a:rPr lang="hu-HU" dirty="0"/>
              <a:t> őket az Atyának, a Fiúnak és a Szent Léleknek nevében, Tanítván őket, </a:t>
            </a:r>
            <a:r>
              <a:rPr lang="hu-HU" dirty="0">
                <a:solidFill>
                  <a:srgbClr val="2B7784"/>
                </a:solidFill>
              </a:rPr>
              <a:t>hogy megtartsák mindazt, amit én parancsoltam néktek: </a:t>
            </a:r>
            <a:r>
              <a:rPr lang="hu-HU" dirty="0"/>
              <a:t>és íme, én ti veletek vagyok minden napon a világ végezetéig.” (Máté 28:19-20).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4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E07B0-3892-F34A-B5E5-B9E09E3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682" y="4008329"/>
            <a:ext cx="3859583" cy="2567835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Avenir Next" panose="020B0503020202020204" pitchFamily="34" charset="0"/>
              </a:rPr>
              <a:t/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MINDEN BIBLIATANULMÁNYOZÁS SORÁN </a:t>
            </a:r>
            <a:r>
              <a:rPr lang="hu-HU" sz="2800" dirty="0" smtClean="0">
                <a:latin typeface="Avenir Next" panose="020B0503020202020204" pitchFamily="34" charset="0"/>
              </a:rPr>
              <a:t>TANÍTSUK A KÖVETKEZŐ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TANÍTVÁNYSÁGI SZOKÁSOKAT:</a:t>
            </a:r>
            <a:b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</a:br>
            <a:endParaRPr lang="hu-HU" sz="2800" b="1" dirty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32770" name="Picture 2" descr="shallow focus photography of green plant">
            <a:extLst>
              <a:ext uri="{FF2B5EF4-FFF2-40B4-BE49-F238E27FC236}">
                <a16:creationId xmlns:a16="http://schemas.microsoft.com/office/drawing/2014/main" xmlns="" id="{0D53BF84-F873-074E-99A8-944B5A7C0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089E5F-8DBA-6A43-B1F4-79240271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21089"/>
            <a:ext cx="7485413" cy="2907258"/>
          </a:xfrm>
        </p:spPr>
        <p:txBody>
          <a:bodyPr anchor="ctr">
            <a:normAutofit fontScale="92500"/>
          </a:bodyPr>
          <a:lstStyle/>
          <a:p>
            <a:pPr lvl="0">
              <a:lnSpc>
                <a:spcPct val="100000"/>
              </a:lnSpc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Lelki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hu-HU" sz="2400" dirty="0"/>
              <a:t>Istent helyezzük a legelső helyre! Imádkozás és a Biblia tanulmányozása (szombatiskolai leckék).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Egészséges életmód </a:t>
            </a:r>
            <a:r>
              <a:rPr lang="hu-HU" sz="2400" dirty="0"/>
              <a:t>– Gyakoroljuk a nyolc egészségügyi alapelvet!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Anyagi </a:t>
            </a:r>
            <a:r>
              <a:rPr lang="hu-HU" sz="2400" dirty="0"/>
              <a:t>– Beleértve a személyes és a családi költségvetést is.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Evangelizálás </a:t>
            </a:r>
            <a:r>
              <a:rPr lang="hu-HU" sz="2400" dirty="0"/>
              <a:t>– Tanítsunk be kétfős csoportokat, hogy Biblia-leckéket tudjanak adni másoknak. </a:t>
            </a:r>
          </a:p>
        </p:txBody>
      </p:sp>
    </p:spTree>
    <p:extLst>
      <p:ext uri="{BB962C8B-B14F-4D97-AF65-F5344CB8AC3E}">
        <p14:creationId xmlns:p14="http://schemas.microsoft.com/office/powerpoint/2010/main" val="347231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70FAD-DA9C-8149-AE3A-6CDF377F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213" y="831734"/>
            <a:ext cx="5291663" cy="1628775"/>
          </a:xfrm>
        </p:spPr>
        <p:txBody>
          <a:bodyPr anchor="b">
            <a:normAutofit/>
          </a:bodyPr>
          <a:lstStyle/>
          <a:p>
            <a:r>
              <a:rPr lang="hu-HU" sz="4000" b="1" dirty="0" smtClean="0">
                <a:solidFill>
                  <a:srgbClr val="D04384"/>
                </a:solidFill>
                <a:latin typeface="Avenir Next" panose="020B0503020202020204" pitchFamily="34" charset="0"/>
              </a:rPr>
              <a:t>BEFEJEZÉS</a:t>
            </a:r>
            <a:br>
              <a:rPr lang="hu-HU" sz="4000" b="1" dirty="0" smtClean="0">
                <a:solidFill>
                  <a:srgbClr val="D04384"/>
                </a:solidFill>
                <a:latin typeface="Avenir Next" panose="020B0503020202020204" pitchFamily="34" charset="0"/>
              </a:rPr>
            </a:br>
            <a:endParaRPr lang="hu-HU" sz="4000" b="1" dirty="0">
              <a:solidFill>
                <a:srgbClr val="D04384"/>
              </a:solidFill>
              <a:latin typeface="Avenir Next" panose="020B0503020202020204" pitchFamily="34" charset="0"/>
            </a:endParaRPr>
          </a:p>
        </p:txBody>
      </p:sp>
      <p:pic>
        <p:nvPicPr>
          <p:cNvPr id="33794" name="Picture 2" descr="pink petaled flower field">
            <a:extLst>
              <a:ext uri="{FF2B5EF4-FFF2-40B4-BE49-F238E27FC236}">
                <a16:creationId xmlns:a16="http://schemas.microsoft.com/office/drawing/2014/main" xmlns="" id="{22F51099-2627-7341-A7A0-E0E83948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7C833-093B-A947-BB32-FE3C03E3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123292"/>
            <a:ext cx="5291663" cy="317204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hu-HU" sz="2400" dirty="0" smtClean="0"/>
              <a:t>Addig</a:t>
            </a:r>
            <a:r>
              <a:rPr lang="hu-HU" sz="2400" b="1" dirty="0" smtClean="0">
                <a:solidFill>
                  <a:srgbClr val="D04384"/>
                </a:solidFill>
              </a:rPr>
              <a:t> </a:t>
            </a:r>
            <a:r>
              <a:rPr lang="hu-HU" sz="2400" b="1" dirty="0">
                <a:solidFill>
                  <a:srgbClr val="D04384"/>
                </a:solidFill>
              </a:rPr>
              <a:t>imádkozzunk, </a:t>
            </a:r>
            <a:r>
              <a:rPr lang="hu-HU" sz="2400" dirty="0"/>
              <a:t>amíg nem találunk valakit, akit taníthatunk a Bibliából!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rgbClr val="D04384"/>
                </a:solidFill>
              </a:rPr>
              <a:t>Kérjünk </a:t>
            </a:r>
            <a:r>
              <a:rPr lang="hu-HU" sz="2400" dirty="0"/>
              <a:t>bölcsességet a tanítványok képzéséhez!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rgbClr val="D04384"/>
                </a:solidFill>
              </a:rPr>
              <a:t>Imádkozzunk </a:t>
            </a:r>
            <a:r>
              <a:rPr lang="hu-HU" sz="2400" dirty="0"/>
              <a:t>értük és </a:t>
            </a:r>
            <a:r>
              <a:rPr lang="hu-HU" sz="2400" b="1" dirty="0">
                <a:solidFill>
                  <a:srgbClr val="D04384"/>
                </a:solidFill>
              </a:rPr>
              <a:t>kérjük, </a:t>
            </a:r>
            <a:r>
              <a:rPr lang="hu-HU" sz="2400" dirty="0"/>
              <a:t>hogy az Úr vezesse el őket a keresztséghez! </a:t>
            </a:r>
          </a:p>
          <a:p>
            <a:pPr lvl="0">
              <a:lnSpc>
                <a:spcPct val="100000"/>
              </a:lnSpc>
            </a:pPr>
            <a:r>
              <a:rPr lang="hu-HU" sz="2400" b="1" dirty="0">
                <a:solidFill>
                  <a:srgbClr val="D04384"/>
                </a:solidFill>
              </a:rPr>
              <a:t>Alakítsunk </a:t>
            </a:r>
            <a:r>
              <a:rPr lang="hu-HU" sz="2400" dirty="0"/>
              <a:t>újabb kétfős csoportokat az újonnan megtértekkel!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07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CAF1C-3FF5-AD40-91D6-D6F22F44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01" y="62701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700" b="1" dirty="0" smtClean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FELELŐSSÉGÜNK</a:t>
            </a:r>
            <a:r>
              <a:rPr lang="hu-HU" sz="37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hu-HU" sz="37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</a:br>
            <a:endParaRPr lang="hu-HU" sz="3700" dirty="0">
              <a:solidFill>
                <a:schemeClr val="accent2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34818" name="Picture 2" descr="pink heart lights decors">
            <a:extLst>
              <a:ext uri="{FF2B5EF4-FFF2-40B4-BE49-F238E27FC236}">
                <a16:creationId xmlns:a16="http://schemas.microsoft.com/office/drawing/2014/main" xmlns="" id="{C19BCC8A-DE7F-9A44-B973-F53F1A10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5BB9D-23F3-9540-B990-2FECA2F8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86813"/>
            <a:ext cx="5291663" cy="457776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u-HU" sz="2200" dirty="0"/>
          </a:p>
          <a:p>
            <a:pPr lvl="0">
              <a:lnSpc>
                <a:spcPct val="100000"/>
              </a:lnSpc>
            </a:pPr>
            <a:r>
              <a:rPr lang="hu-HU" sz="2200" dirty="0"/>
              <a:t>Csak azokat a látogatásokat áldhatja meg Isten, </a:t>
            </a:r>
            <a:r>
              <a:rPr lang="hu-HU" sz="2200" b="1" dirty="0"/>
              <a:t>amelyeket megteszünk. </a:t>
            </a:r>
          </a:p>
          <a:p>
            <a:pPr lvl="0">
              <a:lnSpc>
                <a:spcPct val="100000"/>
              </a:lnSpc>
            </a:pPr>
            <a:r>
              <a:rPr lang="hu-HU" sz="2200" dirty="0"/>
              <a:t>Csak azt az irodalmat áldhatja meg Isten, </a:t>
            </a:r>
            <a:r>
              <a:rPr lang="hu-HU" sz="2200" b="1" dirty="0"/>
              <a:t>amit átadunk valakinek. </a:t>
            </a:r>
          </a:p>
          <a:p>
            <a:pPr lvl="0">
              <a:lnSpc>
                <a:spcPct val="100000"/>
              </a:lnSpc>
            </a:pPr>
            <a:r>
              <a:rPr lang="hu-HU" sz="2200" dirty="0"/>
              <a:t>Csak azokat a másokért mondott imákat hallgathatja meg Isten, </a:t>
            </a:r>
            <a:r>
              <a:rPr lang="hu-HU" sz="2200" b="1" dirty="0"/>
              <a:t>amelyeket elmondunk. </a:t>
            </a:r>
          </a:p>
          <a:p>
            <a:pPr lvl="0">
              <a:lnSpc>
                <a:spcPct val="100000"/>
              </a:lnSpc>
            </a:pPr>
            <a:r>
              <a:rPr lang="hu-HU" sz="2200" dirty="0"/>
              <a:t>Csak azokat a Bibliaórákat áldhatja meg Isten, </a:t>
            </a:r>
            <a:r>
              <a:rPr lang="hu-HU" sz="2200" b="1" dirty="0"/>
              <a:t>amiket megtartunk. </a:t>
            </a:r>
          </a:p>
          <a:p>
            <a:pPr lvl="0">
              <a:lnSpc>
                <a:spcPct val="100000"/>
              </a:lnSpc>
            </a:pPr>
            <a:r>
              <a:rPr lang="hu-HU" sz="2200" dirty="0"/>
              <a:t>Csak azokat az evangelizációs szemináriumokat áldhatja meg Isten, </a:t>
            </a:r>
            <a:r>
              <a:rPr lang="hu-HU" sz="2200" b="1" dirty="0"/>
              <a:t>amelyeket megtartunk. </a:t>
            </a:r>
          </a:p>
          <a:p>
            <a:pPr lvl="0">
              <a:lnSpc>
                <a:spcPct val="100000"/>
              </a:lnSpc>
            </a:pPr>
            <a:r>
              <a:rPr lang="hu-HU" sz="2200" dirty="0"/>
              <a:t>Csak azokat a jócselekedeteket áldhatja meg Isten, </a:t>
            </a:r>
            <a:r>
              <a:rPr lang="hu-HU" sz="2200" b="1" dirty="0"/>
              <a:t>amelyeket megteszünk. </a:t>
            </a:r>
            <a:r>
              <a:rPr lang="hu-HU" sz="2200" dirty="0"/>
              <a:t> 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57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B0379-B2FA-A54E-897E-AA708DC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81860"/>
            <a:ext cx="6096000" cy="1628775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hu-HU" sz="37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HOGYAN NÖVEKSZENEK A GYÜLEKEZETEK? </a:t>
            </a:r>
            <a:endParaRPr lang="en-US" sz="37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green potted plant">
            <a:extLst>
              <a:ext uri="{FF2B5EF4-FFF2-40B4-BE49-F238E27FC236}">
                <a16:creationId xmlns:a16="http://schemas.microsoft.com/office/drawing/2014/main" xmlns="" id="{6A9E3CA4-C1E3-AE47-83E2-08C0354F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C844C-A408-FD41-AA6C-FF63DE60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hu-HU" sz="2400" dirty="0"/>
              <a:t>Akkor növekszenek a gyülekezetek, 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ha a tervezett folyamat megfelel a helyi közösség testi, lelki, szociális és szellemi igényeinek.  </a:t>
            </a:r>
          </a:p>
          <a:p>
            <a:pPr lvl="0">
              <a:lnSpc>
                <a:spcPct val="100000"/>
              </a:lnSpc>
            </a:pPr>
            <a:r>
              <a:rPr lang="hu-HU" sz="2400" dirty="0"/>
              <a:t>A gyülekezetek akkor növekszenek, 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ha tagjai felismerik, hogy mások elérése az ő saját lelki, szociális, mentális és fizikai növekedésüket is elősegíti.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eople laughing and talking outside during daytime">
            <a:extLst>
              <a:ext uri="{FF2B5EF4-FFF2-40B4-BE49-F238E27FC236}">
                <a16:creationId xmlns:a16="http://schemas.microsoft.com/office/drawing/2014/main" xmlns="" id="{8B3EF922-CEA1-014E-A21F-8062209CC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8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A6BC1D-DAA9-3544-A167-4C86C707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5" y="2443480"/>
            <a:ext cx="6166185" cy="3207258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b="1" dirty="0" smtClean="0">
                <a:latin typeface="Avenir Next" panose="020B0503020202020204" pitchFamily="34" charset="0"/>
              </a:rPr>
              <a:t>A MISSZIÓS MUNKA NEM CSUPÁN A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GYÜLEKEZET</a:t>
            </a:r>
            <a:r>
              <a:rPr lang="hu-HU" b="1" dirty="0" smtClean="0">
                <a:latin typeface="Avenir Next" panose="020B0503020202020204" pitchFamily="34" charset="0"/>
              </a:rPr>
              <a:t>, HANEM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 TAGOK </a:t>
            </a:r>
            <a:r>
              <a:rPr lang="hu-HU" b="1" dirty="0" smtClean="0">
                <a:latin typeface="Avenir Next" panose="020B0503020202020204" pitchFamily="34" charset="0"/>
              </a:rPr>
              <a:t>NÖVEKEDÉSÉT IS ELŐSEGÍTI.</a:t>
            </a:r>
            <a:endParaRPr lang="hu-HU" b="1" dirty="0" smtClean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Avenir Next" panose="020B0503020202020204" pitchFamily="34" charset="0"/>
              </a:rPr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3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rson wearing pink crew-neck shirt with hand clasped together">
            <a:extLst>
              <a:ext uri="{FF2B5EF4-FFF2-40B4-BE49-F238E27FC236}">
                <a16:creationId xmlns:a16="http://schemas.microsoft.com/office/drawing/2014/main" xmlns="" id="{1E092E9F-BED0-1E49-AFA7-A210BF4F5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38B7E-E330-924F-BD6E-E980FEF9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2054268"/>
            <a:ext cx="4357220" cy="428791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u-HU" sz="2400" dirty="0"/>
              <a:t>„Amikor imában tusakodva igyekszünk másokat Krisztushoz vezetni, a mi szívünk is az isteni kegyelem megelevenítő befolyása alá kerül, és a mi szeretetünk is nagyobb mennyei buzgósággal izzik. Egész keresztény életünk valóságosabb, elmélyültebb és áhítatosabb lesz.” </a:t>
            </a:r>
            <a:endParaRPr lang="hu-HU" sz="24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hu-HU" sz="2400" dirty="0" smtClean="0"/>
              <a:t>—</a:t>
            </a:r>
            <a:r>
              <a:rPr lang="hu-HU" sz="2400" i="1" dirty="0" smtClean="0"/>
              <a:t>Krisztus </a:t>
            </a:r>
            <a:r>
              <a:rPr lang="hu-HU" sz="2400" i="1" dirty="0"/>
              <a:t>példázatai </a:t>
            </a:r>
            <a:r>
              <a:rPr lang="hu-HU" sz="2400" dirty="0"/>
              <a:t>354.o.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6670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sh eye photography of city">
            <a:extLst>
              <a:ext uri="{FF2B5EF4-FFF2-40B4-BE49-F238E27FC236}">
                <a16:creationId xmlns:a16="http://schemas.microsoft.com/office/drawing/2014/main" xmlns="" id="{7B096BA1-D1FE-624C-B444-5A9652AB3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EE195-66E3-024D-96EF-8A704291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3" y="3815255"/>
            <a:ext cx="11546026" cy="2109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venir Next" panose="020B0503020202020204" pitchFamily="34" charset="0"/>
              </a:rPr>
              <a:t>HÉT LÉPÉS </a:t>
            </a:r>
            <a:r>
              <a:rPr lang="en-US" sz="4000" b="1" dirty="0" smtClean="0">
                <a:latin typeface="Avenir Next" panose="020B0503020202020204" pitchFamily="34" charset="0"/>
              </a:rPr>
              <a:t>JÉZUS SZERETETÉNEK MEGOSZTÁSÁRA </a:t>
            </a:r>
            <a:r>
              <a:rPr lang="en-US" sz="4000" dirty="0">
                <a:latin typeface="Avenir Next" panose="020B0503020202020204" pitchFamily="34" charset="0"/>
              </a:rPr>
              <a:t/>
            </a:r>
            <a:br>
              <a:rPr lang="en-US" sz="4000" dirty="0">
                <a:latin typeface="Avenir Next" panose="020B0503020202020204" pitchFamily="34" charset="0"/>
              </a:rPr>
            </a:br>
            <a:endParaRPr lang="en-US" sz="4000" dirty="0">
              <a:latin typeface="Avenir Next" panose="020B0503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90B84-E788-0A43-AA16-1E17FB8A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898" y="490537"/>
            <a:ext cx="5020497" cy="1000059"/>
          </a:xfrm>
        </p:spPr>
        <p:txBody>
          <a:bodyPr anchor="b">
            <a:normAutofit fontScale="90000"/>
          </a:bodyPr>
          <a:lstStyle/>
          <a:p>
            <a:r>
              <a:rPr lang="en-US" sz="3700" b="1" dirty="0"/>
              <a:t/>
            </a:r>
            <a:br>
              <a:rPr lang="en-US" sz="3700" b="1" dirty="0"/>
            </a:br>
            <a:r>
              <a:rPr lang="en-US" sz="3700" b="1" spc="300" dirty="0">
                <a:solidFill>
                  <a:srgbClr val="7030A0"/>
                </a:solidFill>
                <a:latin typeface="Century Gothic" panose="020B0502020202020204" pitchFamily="34" charset="0"/>
                <a:cs typeface="Cavolini" panose="03000502040302020204" pitchFamily="66" charset="0"/>
              </a:rPr>
              <a:t>1. </a:t>
            </a:r>
            <a:r>
              <a:rPr lang="en-US" sz="4000" b="1" spc="300" dirty="0">
                <a:solidFill>
                  <a:srgbClr val="7030A0"/>
                </a:solidFill>
                <a:latin typeface="Century Gothic" panose="020B0502020202020204" pitchFamily="34" charset="0"/>
                <a:cs typeface="Cavolini" panose="03000502040302020204" pitchFamily="66" charset="0"/>
              </a:rPr>
              <a:t>KÖZBENJÁRÁS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F7F677D-D1E6-FA4B-9ABE-A50F4A1CE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AE6F0-E488-FD43-9EBF-5B14F6E0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055052"/>
            <a:ext cx="5291663" cy="42433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2400" b="1" dirty="0"/>
              <a:t>„Az imádságban állhatatosak legyetek, vigyázván abban hálaadással; imádkozván egyszersmind mi érettünk is, hogy az Isten nyissa meg előttünk az ige ajtaját, hogy szólhassuk a Krisztus titkát, amelyért fogoly is vagyok; Hogy nyilvánvalóvá tegyem azt úgy, amint nékem szólnom kell. </a:t>
            </a:r>
            <a:r>
              <a:rPr lang="hu-HU" sz="2400" dirty="0"/>
              <a:t>Bölcsen viseljétek magatokat a kívül valók irányában, a jó alkalmatosságot áron is megváltván. A ti beszédetek mindenkor kellemetes legyen, sóval fűszerezett; hogy tudjátok, hogy </a:t>
            </a:r>
            <a:r>
              <a:rPr lang="hu-HU" sz="2400" dirty="0" err="1"/>
              <a:t>mimódon</a:t>
            </a:r>
            <a:r>
              <a:rPr lang="hu-HU" sz="2400" dirty="0"/>
              <a:t> kell néktek kinek-kinek megfelelnetek.” (Kolossé 4:2-6)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8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B973E-1381-D04B-BB68-CC006D29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0" y="365125"/>
            <a:ext cx="5962784" cy="18073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hu-HU" sz="2700" b="1" dirty="0" smtClean="0">
                <a:latin typeface="Avenir Next" panose="020B0503020202020204" pitchFamily="34" charset="0"/>
              </a:rPr>
              <a:t>VIZSGÁLJUK MEG A PÁL ÁLTAL BEMUTATOTT </a:t>
            </a:r>
            <a:r>
              <a:rPr lang="hu-HU" sz="2700" b="1" dirty="0" smtClean="0">
                <a:solidFill>
                  <a:srgbClr val="7030A0"/>
                </a:solidFill>
                <a:latin typeface="Avenir Next" panose="020B0503020202020204" pitchFamily="34" charset="0"/>
              </a:rPr>
              <a:t>KÖZBENJÁRÓ IMÁDSÁG </a:t>
            </a:r>
            <a:r>
              <a:rPr lang="hu-HU" sz="2700" b="1" dirty="0" smtClean="0">
                <a:latin typeface="Avenir Next" panose="020B0503020202020204" pitchFamily="34" charset="0"/>
              </a:rPr>
              <a:t>EGYES KIFEJEZÉSEIT!</a:t>
            </a:r>
            <a:br>
              <a:rPr lang="hu-HU" sz="2700" b="1" dirty="0" smtClean="0">
                <a:latin typeface="Avenir Next" panose="020B0503020202020204" pitchFamily="34" charset="0"/>
              </a:rPr>
            </a:br>
            <a:endParaRPr lang="hu-HU" sz="2400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D7E7B-05C2-024E-A9EE-709D2DB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2210939"/>
            <a:ext cx="5962784" cy="422533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„állhatatosan, komolyan” </a:t>
            </a:r>
          </a:p>
          <a:p>
            <a:pPr lvl="0"/>
            <a:r>
              <a:rPr lang="hu-HU" sz="2000" dirty="0" smtClean="0"/>
              <a:t>imádkozzunk azért, akivel a Bibliát tanulmányozzuk</a:t>
            </a:r>
          </a:p>
          <a:p>
            <a:pPr lvl="0"/>
            <a:r>
              <a:rPr lang="hu-HU" sz="2000" dirty="0" smtClean="0"/>
              <a:t>éberen, sose feledkezzünk el a hálaadásról </a:t>
            </a:r>
          </a:p>
          <a:p>
            <a:pPr marL="0" lv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„Hogy az Isten nyissa meg nekünk az ige ajtaját”  </a:t>
            </a:r>
          </a:p>
          <a:p>
            <a:pPr lvl="0"/>
            <a:r>
              <a:rPr lang="hu-HU" sz="2000" dirty="0" smtClean="0"/>
              <a:t>kérjünk lehetőséget az ige megosztására </a:t>
            </a:r>
          </a:p>
          <a:p>
            <a:pPr marL="0" lv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„hogy szólhassuk a Krisztus titkát”  </a:t>
            </a:r>
          </a:p>
          <a:p>
            <a:pPr lvl="0"/>
            <a:r>
              <a:rPr lang="hu-HU" sz="2000" dirty="0" smtClean="0"/>
              <a:t>hogy taníthassuk a Biblia tanulmányozását </a:t>
            </a:r>
          </a:p>
          <a:p>
            <a:pPr marL="0" lv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„Bölcsen viseljétek magatokat”  </a:t>
            </a:r>
          </a:p>
          <a:p>
            <a:pPr lvl="0"/>
            <a:r>
              <a:rPr lang="hu-HU" sz="2000" dirty="0" smtClean="0"/>
              <a:t>hívjuk az embereket </a:t>
            </a:r>
          </a:p>
          <a:p>
            <a:pPr marL="0" lv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„kegyelemmel” </a:t>
            </a:r>
          </a:p>
          <a:p>
            <a:pPr lvl="0"/>
            <a:r>
              <a:rPr lang="hu-HU" sz="2000" dirty="0" smtClean="0"/>
              <a:t>készítsünk fel tanítványokat </a:t>
            </a:r>
          </a:p>
          <a:p>
            <a:endParaRPr lang="hu-HU" sz="2000" dirty="0"/>
          </a:p>
        </p:txBody>
      </p:sp>
      <p:pic>
        <p:nvPicPr>
          <p:cNvPr id="4" name="Picture 2" descr="A close - up of a person's hand&#10;&#10;Description automatically generated with low confidence">
            <a:extLst>
              <a:ext uri="{FF2B5EF4-FFF2-40B4-BE49-F238E27FC236}">
                <a16:creationId xmlns:a16="http://schemas.microsoft.com/office/drawing/2014/main" xmlns="" id="{209FA35B-A00E-3845-80ED-07C0CABAA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08B18-509D-1843-AB6B-B9E7787C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811" y="450937"/>
            <a:ext cx="5428987" cy="21851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latin typeface="Avenir Next" panose="020B0503020202020204" pitchFamily="34" charset="0"/>
              </a:rPr>
              <a:t/>
            </a:r>
            <a:br>
              <a:rPr lang="en-US" sz="2400" b="1" dirty="0"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rgbClr val="7030A0"/>
                </a:solidFill>
                <a:latin typeface="Avenir Next" panose="020B0503020202020204" pitchFamily="34" charset="0"/>
              </a:rPr>
              <a:t>JÖVŐRE MÁR KÉSŐ LEHET, </a:t>
            </a:r>
            <a:r>
              <a:rPr lang="hu-HU" sz="2800" b="1" dirty="0" smtClean="0">
                <a:latin typeface="Avenir Next" panose="020B0503020202020204" pitchFamily="34" charset="0"/>
              </a:rPr>
              <a:t>HA IDÉN NEM IMÁDKOZUNK VALAKIÉRT. </a:t>
            </a:r>
            <a:br>
              <a:rPr lang="hu-HU" sz="2800" b="1" dirty="0" smtClean="0">
                <a:latin typeface="Avenir Next" panose="020B0503020202020204" pitchFamily="34" charset="0"/>
              </a:rPr>
            </a:br>
            <a:endParaRPr lang="hu-HU" sz="24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2" descr="A close - up of a person's hand&#10;&#10;Description automatically generated with low confidence">
            <a:extLst>
              <a:ext uri="{FF2B5EF4-FFF2-40B4-BE49-F238E27FC236}">
                <a16:creationId xmlns:a16="http://schemas.microsoft.com/office/drawing/2014/main" xmlns="" id="{2CD759D3-0813-DB40-B6B3-7CD2BA8B8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63735-1A8B-794C-99B5-FC4D97C4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839885"/>
            <a:ext cx="4840010" cy="350602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hu-HU" sz="2300" dirty="0"/>
              <a:t>Az imádkozás az alap, ami változást hoz.</a:t>
            </a:r>
          </a:p>
          <a:p>
            <a:pPr lvl="0">
              <a:lnSpc>
                <a:spcPct val="100000"/>
              </a:lnSpc>
            </a:pPr>
            <a:r>
              <a:rPr lang="hu-HU" sz="2300" dirty="0"/>
              <a:t>Készítsünk listát az ismert és ismeretlen emberekről, akiket érdekelhet.  </a:t>
            </a:r>
          </a:p>
          <a:p>
            <a:pPr lvl="0">
              <a:lnSpc>
                <a:spcPct val="100000"/>
              </a:lnSpc>
            </a:pPr>
            <a:r>
              <a:rPr lang="hu-HU" sz="2300" dirty="0"/>
              <a:t>Higgyünk benne, hogy a közbenjáró imádságra válaszul Isten megnyitja az ajtót Igéje számára. </a:t>
            </a:r>
          </a:p>
          <a:p>
            <a:pPr>
              <a:lnSpc>
                <a:spcPct val="10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149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2743</Words>
  <Application>Microsoft Office PowerPoint</Application>
  <PresentationFormat>Szélesvásznú</PresentationFormat>
  <Paragraphs>279</Paragraphs>
  <Slides>28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40" baseType="lpstr">
      <vt:lpstr>Arial</vt:lpstr>
      <vt:lpstr>Avenir Book</vt:lpstr>
      <vt:lpstr>Avenir Next</vt:lpstr>
      <vt:lpstr>Book Antiqua</vt:lpstr>
      <vt:lpstr>Calibri</vt:lpstr>
      <vt:lpstr>Calibri Light</vt:lpstr>
      <vt:lpstr>Cavolini</vt:lpstr>
      <vt:lpstr>Century Gothic</vt:lpstr>
      <vt:lpstr>Courier New</vt:lpstr>
      <vt:lpstr>Symbol</vt:lpstr>
      <vt:lpstr>Times New Roman</vt:lpstr>
      <vt:lpstr>Office Theme</vt:lpstr>
      <vt:lpstr>HÉT LÉPÉS Jézus szeretetének megosztására  </vt:lpstr>
      <vt:lpstr> GYERTEK, LÁSSÁTOK  A VILÁG MEGVÁLTÓJÁT!   </vt:lpstr>
      <vt:lpstr> HOGYAN NÖVEKSZENEK A GYÜLEKEZETEK? </vt:lpstr>
      <vt:lpstr>PowerPoint bemutató</vt:lpstr>
      <vt:lpstr>PowerPoint bemutató</vt:lpstr>
      <vt:lpstr>HÉT LÉPÉS JÉZUS SZERETETÉNEK MEGOSZTÁSÁRA  </vt:lpstr>
      <vt:lpstr> 1. KÖZBENJÁRÁS</vt:lpstr>
      <vt:lpstr> VIZSGÁLJUK MEG A PÁL ÁLTAL BEMUTATOTT KÖZBENJÁRÓ IMÁDSÁG EGYES KIFEJEZÉSEIT! </vt:lpstr>
      <vt:lpstr> JÖVŐRE MÁR KÉSŐ LEHET, HA IDÉN NEM IMÁDKOZUNK VALAKIÉRT.  </vt:lpstr>
      <vt:lpstr> 2.  KÖZÖSSÉG AZ    EMBEREKKEL </vt:lpstr>
      <vt:lpstr> NE FELEDJÜK A KÖVETKEZŐ HÁROM SZEMPONTOT  AZ EMBEREK TELJES SZEMÉLYÉNEK SZOLGÁLATÁBAN:   </vt:lpstr>
      <vt:lpstr> 3.  BIBLIATANULMÁNYOZÁS</vt:lpstr>
      <vt:lpstr> A.  A MEGKÖZELÍTÉS:   SZEMÉLYES BIZONYSÁGTÉTEL A BIBLIA HATALMÁRÓL SAJÁT ÉLETÜNKBEN:   </vt:lpstr>
      <vt:lpstr> B.  A TARTALOM:  KRISZTUST ÁLLÍTSUK A KÖZÉPPONTBA!</vt:lpstr>
      <vt:lpstr>PowerPoint bemutató</vt:lpstr>
      <vt:lpstr> C.  A CÉLKITŰZÉS:   DÖNTÉSRE VEZETNI  </vt:lpstr>
      <vt:lpstr> 4. TANÍTVÁNYSÁG </vt:lpstr>
      <vt:lpstr> A TANULÁS  ÖT SZAKASZA: </vt:lpstr>
      <vt:lpstr> A TANÍTVÁNYSÁGNAK A KÖVETKEZŐ HÁROM IGÉNYNEK KELL MEGFELELNIE: </vt:lpstr>
      <vt:lpstr> 5. LELKI NÖVEKEDÉS    </vt:lpstr>
      <vt:lpstr>PowerPoint bemutató</vt:lpstr>
      <vt:lpstr> 6. KERESZTSÉG  </vt:lpstr>
      <vt:lpstr> A KÖVETKEZŐ NÉGY LÉPÉSRE  BUZDÍTSUK A KERESZTSÉGRE  KÉSZÜLŐ ÚJ HÍVŐKET:    </vt:lpstr>
      <vt:lpstr> 7.  A HÍVŐK SZÁMÁNAK  MEGSOKSZOROZÁSA  </vt:lpstr>
      <vt:lpstr>PowerPoint bemutató</vt:lpstr>
      <vt:lpstr> MINDEN BIBLIATANULMÁNYOZÁS SORÁN TANÍTSUK A KÖVETKEZŐ TANÍTVÁNYSÁGI SZOKÁSOKAT: </vt:lpstr>
      <vt:lpstr>BEFEJEZÉS </vt:lpstr>
      <vt:lpstr> FELELŐSSÉGÜNK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STEPS for Sharing Jesus</dc:title>
  <dc:creator>Arrais, Raquel</dc:creator>
  <cp:lastModifiedBy>Bea</cp:lastModifiedBy>
  <cp:revision>64</cp:revision>
  <dcterms:created xsi:type="dcterms:W3CDTF">2021-01-26T21:51:27Z</dcterms:created>
  <dcterms:modified xsi:type="dcterms:W3CDTF">2021-05-09T11:08:35Z</dcterms:modified>
</cp:coreProperties>
</file>