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6" r:id="rId2"/>
    <p:sldId id="259" r:id="rId3"/>
    <p:sldId id="279" r:id="rId4"/>
    <p:sldId id="274" r:id="rId5"/>
    <p:sldId id="257" r:id="rId6"/>
    <p:sldId id="260" r:id="rId7"/>
    <p:sldId id="265" r:id="rId8"/>
    <p:sldId id="263" r:id="rId9"/>
    <p:sldId id="261" r:id="rId10"/>
    <p:sldId id="262" r:id="rId11"/>
    <p:sldId id="269" r:id="rId12"/>
    <p:sldId id="271" r:id="rId13"/>
    <p:sldId id="268" r:id="rId14"/>
    <p:sldId id="280" r:id="rId15"/>
    <p:sldId id="270" r:id="rId16"/>
    <p:sldId id="272" r:id="rId17"/>
    <p:sldId id="275" r:id="rId18"/>
    <p:sldId id="277" r:id="rId19"/>
    <p:sldId id="276" r:id="rId20"/>
    <p:sldId id="281" r:id="rId21"/>
    <p:sldId id="278" r:id="rId22"/>
    <p:sldId id="285" r:id="rId23"/>
    <p:sldId id="283" r:id="rId24"/>
    <p:sldId id="258" r:id="rId25"/>
    <p:sldId id="28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lapértelmezett szakasz" id="{3A169BD4-F809-439C-9013-7D96E1802D2E}">
          <p14:sldIdLst>
            <p14:sldId id="256"/>
            <p14:sldId id="259"/>
            <p14:sldId id="279"/>
            <p14:sldId id="274"/>
          </p14:sldIdLst>
        </p14:section>
        <p14:section name="Névtelen szakasz" id="{9F830C0E-B0C4-4CA0-B36F-C449924D39B0}">
          <p14:sldIdLst>
            <p14:sldId id="257"/>
            <p14:sldId id="260"/>
            <p14:sldId id="265"/>
            <p14:sldId id="263"/>
            <p14:sldId id="261"/>
            <p14:sldId id="262"/>
            <p14:sldId id="269"/>
            <p14:sldId id="271"/>
            <p14:sldId id="268"/>
            <p14:sldId id="280"/>
            <p14:sldId id="270"/>
            <p14:sldId id="272"/>
            <p14:sldId id="275"/>
            <p14:sldId id="277"/>
            <p14:sldId id="276"/>
            <p14:sldId id="281"/>
            <p14:sldId id="278"/>
            <p14:sldId id="285"/>
            <p14:sldId id="283"/>
            <p14:sldId id="258"/>
            <p14:sldId id="28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3F79"/>
    <a:srgbClr val="9754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81905"/>
  </p:normalViewPr>
  <p:slideViewPr>
    <p:cSldViewPr snapToGrid="0">
      <p:cViewPr varScale="1">
        <p:scale>
          <a:sx n="50" d="100"/>
          <a:sy n="50" d="100"/>
        </p:scale>
        <p:origin x="48" y="3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826590-4DFC-C74A-BAD5-EAF89819C5A2}" type="datetimeFigureOut">
              <a:rPr lang="en-US" smtClean="0"/>
              <a:t>5/9/2023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4F94D6-2918-5746-B085-8FA6D9F8628E}" type="slidenum">
              <a:rPr lang="en-US" smtClean="0"/>
              <a:t>‹#›</a:t>
            </a:fld>
            <a:endParaRPr lang="en-US"/>
          </a:p>
        </p:txBody>
      </p:sp>
    </p:spTree>
    <p:extLst>
      <p:ext uri="{BB962C8B-B14F-4D97-AF65-F5344CB8AC3E}">
        <p14:creationId xmlns:p14="http://schemas.microsoft.com/office/powerpoint/2010/main" val="1944277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hu-HU" sz="1800" b="1" dirty="0">
                <a:effectLst/>
                <a:latin typeface="Avenir Next" panose="020B0503020202020204" pitchFamily="34" charset="0"/>
                <a:ea typeface="Calibri" panose="020F0502020204030204" pitchFamily="34" charset="0"/>
                <a:cs typeface="Calibri" panose="020F0502020204030204" pitchFamily="34" charset="0"/>
              </a:rPr>
              <a:t>Bibliavers</a:t>
            </a:r>
            <a:r>
              <a:rPr lang="en-ZA" sz="1800" dirty="0">
                <a:effectLst/>
                <a:latin typeface="Avenir Next" panose="020B0503020202020204" pitchFamily="34" charset="0"/>
                <a:ea typeface="Calibri" panose="020F0502020204030204" pitchFamily="34" charset="0"/>
                <a:cs typeface="Calibri" panose="020F0502020204030204" pitchFamily="34" charset="0"/>
              </a:rPr>
              <a:t>	1 </a:t>
            </a:r>
            <a:r>
              <a:rPr lang="hu-HU" sz="1800" dirty="0">
                <a:effectLst/>
                <a:latin typeface="Avenir Next" panose="020B0503020202020204" pitchFamily="34" charset="0"/>
                <a:ea typeface="Calibri" panose="020F0502020204030204" pitchFamily="34" charset="0"/>
                <a:cs typeface="Calibri" panose="020F0502020204030204" pitchFamily="34" charset="0"/>
              </a:rPr>
              <a:t>János</a:t>
            </a:r>
            <a:r>
              <a:rPr lang="en-ZA" sz="1800" dirty="0">
                <a:effectLst/>
                <a:latin typeface="Avenir Next" panose="020B0503020202020204" pitchFamily="34" charset="0"/>
                <a:ea typeface="Calibri" panose="020F0502020204030204" pitchFamily="34" charset="0"/>
                <a:cs typeface="Calibri" panose="020F0502020204030204" pitchFamily="34" charset="0"/>
              </a:rPr>
              <a:t> 4:10, 11, </a:t>
            </a:r>
            <a:r>
              <a:rPr lang="hu-HU" sz="1800" dirty="0">
                <a:effectLst/>
                <a:latin typeface="Avenir Next" panose="020B0503020202020204" pitchFamily="34" charset="0"/>
                <a:ea typeface="Calibri" panose="020F0502020204030204" pitchFamily="34" charset="0"/>
                <a:cs typeface="Calibri" panose="020F0502020204030204" pitchFamily="34" charset="0"/>
              </a:rPr>
              <a:t>RÚF</a:t>
            </a:r>
            <a:endParaRPr lang="en-US" sz="1800" dirty="0">
              <a:effectLst/>
              <a:latin typeface="Calibri" panose="020F0502020204030204" pitchFamily="34" charset="0"/>
              <a:ea typeface="Calibri" panose="020F0502020204030204" pitchFamily="34" charset="0"/>
            </a:endParaRPr>
          </a:p>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10 Ez a szeretet, és nem az, hogy mi szeretjük Istent, hanem az, hogy ő szeretett minket, és elküldte a Fiát engesztelő áldozatul bűneinkért.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baseline="30000" dirty="0">
                <a:solidFill>
                  <a:srgbClr val="777777"/>
                </a:solidFill>
                <a:effectLst/>
                <a:latin typeface="Calibri" panose="020F0502020204030204" pitchFamily="34" charset="0"/>
                <a:ea typeface="Calibri" panose="020F0502020204030204" pitchFamily="34" charset="0"/>
                <a:cs typeface="Calibri" panose="020F0502020204030204" pitchFamily="34" charset="0"/>
              </a:rPr>
              <a:t>11 </a:t>
            </a:r>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Szeretteim, ha így szeretett minket Isten, akkor mi is tartozunk azzal, hogy szeressük egymást.</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2</a:t>
            </a:fld>
            <a:endParaRPr lang="en-US"/>
          </a:p>
        </p:txBody>
      </p:sp>
    </p:spTree>
    <p:extLst>
      <p:ext uri="{BB962C8B-B14F-4D97-AF65-F5344CB8AC3E}">
        <p14:creationId xmlns:p14="http://schemas.microsoft.com/office/powerpoint/2010/main" val="15099732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800" b="1"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Krisztus, mint a szeretet mintaképe</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b="1"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Jézus felkereste a szegényeket, a szükségben levőket, az özvegyeket, a betegeket, és meggyógyította, szolgálta őket, tekintet nélkül arra, milyen életet éltek. Megvédte azt a nőt, akit házasságtörésen értek, a vádlóival szemben, annak ellenére, hogy bűnös életet folytatott. Ő olyannak lát, amilyenné válhatunk, nem olyannak, mint amilyenek jelenleg vagyunk. Viszont arra hív bennünket, hogy ezt a szeretetet kiterjesszük és megelőzzük mások cselekedeteit és reakcióit. Olyan szeretet ez, mely nem ismer határokat. Szeretet, mely el mer menni olyan helyekre is, ahol nem látják szívesen.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Krisztus szereteténke modelljében megláthatjuk a bűnbánatot is. „Vagy megveted jóságának, elnézésének és türelmének gazdagságát, és nem veszed tudomásul, hogy téged Isten jósága megtérésre ösztönöz?” (Róma 2:4) Isten szerető jósága bűnbánatra vezet és a Szent Lélek erejével mi is megkapjuk Isten kedvességének és türelmének vonásait, és másokat is elvezethetünk Jézushoz.</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C4F94D6-2918-5746-B085-8FA6D9F8628E}" type="slidenum">
              <a:rPr lang="en-US" smtClean="0"/>
              <a:t>11</a:t>
            </a:fld>
            <a:endParaRPr lang="en-US"/>
          </a:p>
        </p:txBody>
      </p:sp>
    </p:spTree>
    <p:extLst>
      <p:ext uri="{BB962C8B-B14F-4D97-AF65-F5344CB8AC3E}">
        <p14:creationId xmlns:p14="http://schemas.microsoft.com/office/powerpoint/2010/main" val="7937123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Felvetődik a kérdés: miért sokkal könnyebb az embereket elítélni, megbírálni, mint szeretni, viselkedésük ellenére? Keresztényként, akik úgy véljük, ismerjük az igazságot, néha mégis elvakíthat bűnös természetünk. Olykor sokkal lelkibbnek érezhetjük magunkat, mint mások, akik nem osztoznak hitünkben, de emlékeznünk kell arra, hogy „Aki azt mondja, hogy őbenne marad, annak magának is úgy kell élnie, ahogyan ő élt.” (1 János 2:6)</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C4F94D6-2918-5746-B085-8FA6D9F8628E}" type="slidenum">
              <a:rPr lang="en-US" smtClean="0"/>
              <a:t>12</a:t>
            </a:fld>
            <a:endParaRPr lang="en-US"/>
          </a:p>
        </p:txBody>
      </p:sp>
    </p:spTree>
    <p:extLst>
      <p:ext uri="{BB962C8B-B14F-4D97-AF65-F5344CB8AC3E}">
        <p14:creationId xmlns:p14="http://schemas.microsoft.com/office/powerpoint/2010/main" val="5281981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800" b="1"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A „bűnös” kifejezés új meghatározása</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b="1"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A társadalomtudósok úgy válik, hogy az emberek bíráló magatartása egyfajta biztonságérzetet, és kényelmet biztosít az életükben. Ha egy személy jobbnak gondolja magát a másiknál egy helyzetben, akkor az a személy értékessé válik és csökken a kisebbrendűség és méltatlanság érzése. A bírálói magatartás arra való vágyunk, hogy úgy érezzük, hogy jobbak vagyunk másoknál, hogy értékesnek és sikeresnek érezzük magunkat.</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A bibliai nézőpont mások megítélésével kapcsolatban az, hogy ez bűnös természetünk munkálkodása.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C4F94D6-2918-5746-B085-8FA6D9F8628E}" type="slidenum">
              <a:rPr lang="en-US" smtClean="0"/>
              <a:t>13</a:t>
            </a:fld>
            <a:endParaRPr lang="en-US"/>
          </a:p>
        </p:txBody>
      </p:sp>
    </p:spTree>
    <p:extLst>
      <p:ext uri="{BB962C8B-B14F-4D97-AF65-F5344CB8AC3E}">
        <p14:creationId xmlns:p14="http://schemas.microsoft.com/office/powerpoint/2010/main" val="11956648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Társadalmunk arra épül, hogy a versenyszellemet ünneplik, és úgy ítélik meg az embereket, mint sikeresek vagy kudarcot vallók. Ha az egyik személy jobb valamiben, mint a másik, akkor a társadalom mások fölé emeli, és jutalommal illeti azt. Jakab így ír erről a problémáról: „nem kerültetek-e ellentmondásba önmagatokkal, és nem lettetek-e gonosz szándékú </a:t>
            </a:r>
            <a:r>
              <a:rPr lang="hu-HU" sz="1800" dirty="0" err="1">
                <a:solidFill>
                  <a:srgbClr val="333333"/>
                </a:solidFill>
                <a:effectLst/>
                <a:latin typeface="Calibri" panose="020F0502020204030204" pitchFamily="34" charset="0"/>
                <a:ea typeface="Calibri" panose="020F0502020204030204" pitchFamily="34" charset="0"/>
                <a:cs typeface="Calibri" panose="020F0502020204030204" pitchFamily="34" charset="0"/>
              </a:rPr>
              <a:t>bírákká</a:t>
            </a:r>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(Jakab 2:4) Feddését azzal folytatja, hogy felfedi mit jelent az előítéletekben, kivételezésben és elfogultságban való aktív részvétel. A levél hallgatói, olvasói talán nem is vették észre, de megítéltek másokat a külső és más tényezők alapján.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Talán nem szeretjük mi sem beismerni, de a részrehajlás és előítélet napjainkban is létezik, még a gyülekezet falain belül is. Nem fordult még elő, hogy valakit csupán a róla alkotott felfogásunk, vagy a bőrszíne, vagy etnikai hovatartozása, vagy a társadalmi osztálya esetleg csak a külső megjelenése alapján ítéltünk meg? Ha a másik úgy néz ki, mint mi, úgy viselkedik, ahogy elvárjuk tőle, akkor tárt karokkal üdvözöljük. Ha alacsonyabb származásúnak gondoljuk, vagy különbözik tőlünk, beengedjük ugyan a sorainkba őket (elvégre keresztények vagyunk) de távolságot tartunk tőlük.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C4F94D6-2918-5746-B085-8FA6D9F8628E}" type="slidenum">
              <a:rPr lang="en-US" smtClean="0"/>
              <a:t>14</a:t>
            </a:fld>
            <a:endParaRPr lang="en-US"/>
          </a:p>
        </p:txBody>
      </p:sp>
    </p:spTree>
    <p:extLst>
      <p:ext uri="{BB962C8B-B14F-4D97-AF65-F5344CB8AC3E}">
        <p14:creationId xmlns:p14="http://schemas.microsoft.com/office/powerpoint/2010/main" val="9093572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Hogyan határozzuk meg tehát a bűnös fogalmát? Láthatjuk, hogy erre a kérdésre különböző válaszok vannak attól függően, ki hogyan értelmezi a megváltás tantételét. Ha hisszük, hogy az ember egy elbukott lény, akkor hisszük, hogy mindannyian bűnösek vagyunk, beleértve önmagunkat is. „Mivel mindenki vétkezett, és nélkülözi Isten dicsőségét,” (Róma 3:23)</a:t>
            </a:r>
            <a:r>
              <a:rPr lang="hu-HU" sz="1800" dirty="0">
                <a:solidFill>
                  <a:srgbClr val="333333"/>
                </a:solidFill>
                <a:effectLst/>
                <a:latin typeface="Noto Serif" panose="02020600060500020200" pitchFamily="18" charset="0"/>
                <a:ea typeface="Calibri" panose="020F0502020204030204" pitchFamily="34" charset="0"/>
                <a:cs typeface="Times New Roman" panose="02020603050405020304" pitchFamily="18" charset="0"/>
              </a:rPr>
              <a:t> </a:t>
            </a:r>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„Nincsen igaz ember egy sem,” (Róma 3:10) Igen, mi mindannyian bűnösök vagyunk, és szükségünk van Isten üdvözítő kegyelmére.</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effectLst/>
                <a:latin typeface="Calibri" panose="020F0502020204030204" pitchFamily="34" charset="0"/>
                <a:ea typeface="Calibri" panose="020F0502020204030204" pitchFamily="34" charset="0"/>
                <a:cs typeface="Times New Roman" panose="02020603050405020304" pitchFamily="18" charset="0"/>
              </a:rPr>
              <a:t>Lásd Zsoltárok 14:3, 53:1-3, Prédikátor 7:20</a:t>
            </a:r>
          </a:p>
        </p:txBody>
      </p:sp>
      <p:sp>
        <p:nvSpPr>
          <p:cNvPr id="4" name="Slide Number Placeholder 3"/>
          <p:cNvSpPr>
            <a:spLocks noGrp="1"/>
          </p:cNvSpPr>
          <p:nvPr>
            <p:ph type="sldNum" sz="quarter" idx="5"/>
          </p:nvPr>
        </p:nvSpPr>
        <p:spPr/>
        <p:txBody>
          <a:bodyPr/>
          <a:lstStyle/>
          <a:p>
            <a:fld id="{6C4F94D6-2918-5746-B085-8FA6D9F8628E}" type="slidenum">
              <a:rPr lang="en-US" smtClean="0"/>
              <a:t>15</a:t>
            </a:fld>
            <a:endParaRPr lang="en-US"/>
          </a:p>
        </p:txBody>
      </p:sp>
    </p:spTree>
    <p:extLst>
      <p:ext uri="{BB962C8B-B14F-4D97-AF65-F5344CB8AC3E}">
        <p14:creationId xmlns:p14="http://schemas.microsoft.com/office/powerpoint/2010/main" val="797364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Ellen White emlékeztet bennünket: „Minél szorosabb kapcsolatban állunk Jézussal, annál nyilvánvalóbb lesz saját bűnös voltunk; látásunk megtisztul, felismerjük fogyatkozásainkat, az Ő tökéletes jellemének éles ellentéteként.” Mindannyiunknak nagy szüksége van Isten kegyelmére és irgalmára. Nem jó cselekedeteink, étkezési szokásaink, vagy gyülekezetbe járásunk által üdvözülünk, hanem csakis Krisztus kegyelme és vére által.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Ez alázatra kell vezessen bennünket akkor, mikor igyekszünk megosztani Krisztus szeretetét azokkal, akik teljesen más életet élnek, mint mi. Senkit nem ítélhetünk el a döntéseiért vagy az ismerethiánya miatt. Mindenkit a krisztusi megváltó szemüvegen keresztül kell látnunk, ahogy Krisztus látja minden gyermekét, és Krisztus szeretetével kell elérnünk őket.</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r>
              <a:rPr lang="en-US" sz="1200" baseline="30000" dirty="0">
                <a:effectLst/>
                <a:latin typeface="Calibri" panose="020F0502020204030204" pitchFamily="34" charset="0"/>
                <a:ea typeface="Calibri" panose="020F0502020204030204" pitchFamily="34" charset="0"/>
              </a:rPr>
              <a:t>3</a:t>
            </a:r>
            <a:r>
              <a:rPr lang="en-US" sz="1200" dirty="0">
                <a:effectLst/>
                <a:latin typeface="Calibri" panose="020F0502020204030204" pitchFamily="34" charset="0"/>
                <a:ea typeface="Calibri" panose="020F0502020204030204" pitchFamily="34" charset="0"/>
              </a:rPr>
              <a:t> </a:t>
            </a:r>
            <a:r>
              <a:rPr lang="hu-HU" sz="1200" dirty="0">
                <a:effectLst/>
                <a:latin typeface="Calibri" panose="020F0502020204030204" pitchFamily="34" charset="0"/>
                <a:ea typeface="Calibri" panose="020F0502020204030204" pitchFamily="34" charset="0"/>
                <a:cs typeface="Times New Roman" panose="02020603050405020304" pitchFamily="18" charset="0"/>
              </a:rPr>
              <a:t>Ellen G. White: </a:t>
            </a:r>
            <a:r>
              <a:rPr lang="hu-HU" sz="1200" i="1" dirty="0">
                <a:effectLst/>
                <a:latin typeface="Calibri" panose="020F0502020204030204" pitchFamily="34" charset="0"/>
                <a:ea typeface="Calibri" panose="020F0502020204030204" pitchFamily="34" charset="0"/>
                <a:cs typeface="Times New Roman" panose="02020603050405020304" pitchFamily="18" charset="0"/>
              </a:rPr>
              <a:t>Jézushoz vezető út.</a:t>
            </a:r>
            <a:r>
              <a:rPr lang="hu-HU" sz="1200" dirty="0">
                <a:effectLst/>
                <a:latin typeface="Calibri" panose="020F0502020204030204" pitchFamily="34" charset="0"/>
                <a:ea typeface="Calibri" panose="020F0502020204030204" pitchFamily="34" charset="0"/>
                <a:cs typeface="Times New Roman" panose="02020603050405020304" pitchFamily="18" charset="0"/>
              </a:rPr>
              <a:t> Huszonkettedik kiadás, Advent Kiadó, Budapest, 2013. 48. o.</a:t>
            </a:r>
          </a:p>
          <a:p>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16</a:t>
            </a:fld>
            <a:endParaRPr lang="en-US"/>
          </a:p>
        </p:txBody>
      </p:sp>
    </p:spTree>
    <p:extLst>
      <p:ext uri="{BB962C8B-B14F-4D97-AF65-F5344CB8AC3E}">
        <p14:creationId xmlns:p14="http://schemas.microsoft.com/office/powerpoint/2010/main" val="40121306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Ellen White ezt írja az </a:t>
            </a:r>
            <a:r>
              <a:rPr lang="hu-HU" sz="1800" dirty="0" err="1">
                <a:solidFill>
                  <a:srgbClr val="333333"/>
                </a:solidFill>
                <a:effectLst/>
                <a:latin typeface="Calibri" panose="020F0502020204030204" pitchFamily="34" charset="0"/>
                <a:ea typeface="Calibri" panose="020F0502020204030204" pitchFamily="34" charset="0"/>
                <a:cs typeface="Calibri" panose="020F0502020204030204" pitchFamily="34" charset="0"/>
              </a:rPr>
              <a:t>Evangelism</a:t>
            </a:r>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című könyvében: „A szeretetnek kell az uralkodó elemnek lennie minden munkánkban. Mások érdekéért, akiknek nincs hitük, mindenkinek óvakodnia kell az olyan kijelentésektől, amik szigorúak és ítélkezőek. Mutassuk be az igazságot és engedjük, hogy az igazság, a Szentlélek végezze a feddő, bíró szerepet, de a szavaink ne ejtsenek sebet senki lelkében...”</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effectLst/>
                <a:latin typeface="Calibri" panose="020F0502020204030204" pitchFamily="34" charset="0"/>
                <a:ea typeface="Calibri" panose="020F0502020204030204" pitchFamily="34" charset="0"/>
                <a:cs typeface="Times New Roman" panose="02020603050405020304" pitchFamily="18" charset="0"/>
              </a:rPr>
              <a:t>White, </a:t>
            </a:r>
            <a:r>
              <a:rPr lang="hu-HU" sz="1800" i="1" dirty="0" err="1">
                <a:effectLst/>
                <a:latin typeface="Calibri" panose="020F0502020204030204" pitchFamily="34" charset="0"/>
                <a:ea typeface="Calibri" panose="020F0502020204030204" pitchFamily="34" charset="0"/>
                <a:cs typeface="Times New Roman" panose="02020603050405020304" pitchFamily="18" charset="0"/>
              </a:rPr>
              <a:t>Evangelism</a:t>
            </a:r>
            <a:r>
              <a:rPr lang="hu-HU" sz="1800" i="1" dirty="0">
                <a:effectLst/>
                <a:latin typeface="Calibri" panose="020F0502020204030204" pitchFamily="34" charset="0"/>
                <a:ea typeface="Calibri" panose="020F0502020204030204" pitchFamily="34" charset="0"/>
                <a:cs typeface="Times New Roman" panose="02020603050405020304" pitchFamily="18" charset="0"/>
              </a:rPr>
              <a:t>, </a:t>
            </a:r>
            <a:r>
              <a:rPr lang="hu-HU" sz="1800" dirty="0">
                <a:effectLst/>
                <a:latin typeface="Calibri" panose="020F0502020204030204" pitchFamily="34" charset="0"/>
                <a:ea typeface="Calibri" panose="020F0502020204030204" pitchFamily="34" charset="0"/>
                <a:cs typeface="Times New Roman" panose="02020603050405020304" pitchFamily="18" charset="0"/>
              </a:rPr>
              <a:t>303.2</a:t>
            </a:r>
          </a:p>
          <a:p>
            <a:pPr marL="0" marR="0">
              <a:spcBef>
                <a:spcPts val="0"/>
              </a:spcBef>
              <a:spcAft>
                <a:spcPts val="0"/>
              </a:spcAft>
            </a:pPr>
            <a:endParaRPr lang="en-ZA"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baseline="30000" dirty="0">
                <a:effectLst/>
                <a:latin typeface="Calibri" panose="020F0502020204030204" pitchFamily="34" charset="0"/>
                <a:ea typeface="Calibri" panose="020F0502020204030204" pitchFamily="34" charset="0"/>
              </a:rPr>
              <a:t>4</a:t>
            </a:r>
            <a:r>
              <a:rPr lang="en-ZA" sz="1800" dirty="0">
                <a:effectLst/>
                <a:latin typeface="Calibri" panose="020F0502020204030204" pitchFamily="34" charset="0"/>
                <a:ea typeface="Calibri" panose="020F0502020204030204" pitchFamily="34" charset="0"/>
              </a:rPr>
              <a:t> </a:t>
            </a:r>
            <a:r>
              <a:rPr lang="hu-HU" sz="1800" dirty="0">
                <a:effectLst/>
                <a:latin typeface="Calibri" panose="020F0502020204030204" pitchFamily="34" charset="0"/>
                <a:ea typeface="Calibri" panose="020F0502020204030204" pitchFamily="34" charset="0"/>
              </a:rPr>
              <a:t>Ellen </a:t>
            </a:r>
            <a:r>
              <a:rPr lang="en-ZA" sz="1800" dirty="0">
                <a:effectLst/>
                <a:latin typeface="Calibri" panose="020F0502020204030204" pitchFamily="34" charset="0"/>
                <a:ea typeface="Calibri" panose="020F0502020204030204" pitchFamily="34" charset="0"/>
              </a:rPr>
              <a:t>White, </a:t>
            </a:r>
            <a:r>
              <a:rPr lang="en-ZA" sz="1800" i="1" dirty="0">
                <a:effectLst/>
                <a:latin typeface="Calibri" panose="020F0502020204030204" pitchFamily="34" charset="0"/>
                <a:ea typeface="Calibri" panose="020F0502020204030204" pitchFamily="34" charset="0"/>
              </a:rPr>
              <a:t>Evangelism,</a:t>
            </a:r>
            <a:r>
              <a:rPr lang="en-ZA" sz="1800" dirty="0">
                <a:effectLst/>
                <a:latin typeface="Calibri" panose="020F0502020204030204" pitchFamily="34" charset="0"/>
                <a:ea typeface="Calibri" panose="020F0502020204030204" pitchFamily="34" charset="0"/>
              </a:rPr>
              <a:t> 303.2</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17</a:t>
            </a:fld>
            <a:endParaRPr lang="en-US"/>
          </a:p>
        </p:txBody>
      </p:sp>
    </p:spTree>
    <p:extLst>
      <p:ext uri="{BB962C8B-B14F-4D97-AF65-F5344CB8AC3E}">
        <p14:creationId xmlns:p14="http://schemas.microsoft.com/office/powerpoint/2010/main" val="17274241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800" b="1"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Azért szeret, hogy szeress</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b="1"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Lapozzuk fel a Bibliában János első levele 4. fejezetének 10. és 11. verseit és kövessétek, amint olvasom: „Ez a szeretet, és nem az, hogy mi szeretjük Istent, hanem az, hogy ő szeretett minket, és elküldte a Fiát engesztelő áldozatul bűneinkért” (1János 4:10). A 10. versben láthatjuk, hogy Isten szeretett előbb minket. Akkor is szeret bennünket, amikor nem vagyunk szerethetőek, és folyamatosan szeret.</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Most térjünk rá a 11. versre: „Szeretteim, ha így szeretett minket Isten, akkor mi is tartozunk azzal, hogy szeressük egymást.” (1 János 4:11) Fontos megjegyezni, hogy az a szó, hogy „ha így”, úgy is értelmezhető, hogy „ha ilyen módon”.  Mivel Isten szeretett bennünket, „nekünk is szeretnünk kell (ilyen módon) egymást.” Itt a 11”. versben azt a parancsot, kaptuk, hogy úgy kell egymást, mint ahogy Isten szeret bennünket.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18</a:t>
            </a:fld>
            <a:endParaRPr lang="en-US"/>
          </a:p>
        </p:txBody>
      </p:sp>
    </p:spTree>
    <p:extLst>
      <p:ext uri="{BB962C8B-B14F-4D97-AF65-F5344CB8AC3E}">
        <p14:creationId xmlns:p14="http://schemas.microsoft.com/office/powerpoint/2010/main" val="20043081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De hogyan és mit is jelent ez a gyakorlatban? Valljuk be egy percre, hogy könnyű azokat szeretni, akiket szeretni akarunk. Jézus tudta ezt és meg is említette, hogy a pogányok is szeretik azokat, akik szeretik őket. (Máté 5:47) De úgy szeretni, ahogyan Jézus szeretett, az sokkal nagyobb kihívás: „Én pedig azt mondom nektek: Szeressétek ellenségeiteket, és imádkozzatok azokért, akik üldöznek titeket, hogy így mennyei Atyátoknak fiai legyetek, mert ő felhozza napját gonoszokra és jókra, és esőt ad igazaknak és hamisaknak” (Máté 5: 44-45).</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Istenhez hasonlóan szeretni annyit jelent, hogy azokat is szeretjük, akik nem teszik könnyűvé számunkra, hogy szeressük őket. Azt kéri, hogy szeressük azokat, akik különbözőek tőlünk, akik másképp gondolkoznak, és viselkednek, mint mi. Nem azt mondjuk, hogy ne legyenek határok, ha nehéz és mérgező emberekkel foglalkozunk, mert a határok egészséges kapcsolatokat teremtenek. Azokra a keresztényekre utalunk, akik könnyen feladják a különbözőségek miatt. Ha Isten is lemondana rólunk, akkor ma nem lennénk azok, akik vagyunk. Nem könnyű szeretni azokat, akik különböznek tőlünk. ÉS nem is tudunk jól szeretni a saját erőnkből. Csak Isten kegyelméből tudunk olyan módon szeretni, ahogy Ő. Ez a megszentelődés életre szóló munkája.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C4F94D6-2918-5746-B085-8FA6D9F8628E}" type="slidenum">
              <a:rPr lang="en-US" smtClean="0"/>
              <a:t>19</a:t>
            </a:fld>
            <a:endParaRPr lang="en-US"/>
          </a:p>
        </p:txBody>
      </p:sp>
    </p:spTree>
    <p:extLst>
      <p:ext uri="{BB962C8B-B14F-4D97-AF65-F5344CB8AC3E}">
        <p14:creationId xmlns:p14="http://schemas.microsoft.com/office/powerpoint/2010/main" val="39676404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A Szentlélek segít elvenni büszkeségünket, és a helyébe megbocsátó, kedves, és türelmes szívet ad. A Szentlélek az, aki segít, hogy a múltbeli sérelmeink begyógyuljanak és úgy tudjunk szeretni, ahogyan Isten szeretett bennünket. Ráháb, aki megtapasztalata Isten szabadítását, nem engedte, hogy elmulassza a lehetőségét annak, hogy megmentse családját. Bizalma és szeretete Istenben azt jelentette, hogy szeretett és törődött mások üdvösségével.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a:t>
            </a:r>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20</a:t>
            </a:fld>
            <a:endParaRPr lang="en-US"/>
          </a:p>
        </p:txBody>
      </p:sp>
    </p:spTree>
    <p:extLst>
      <p:ext uri="{BB962C8B-B14F-4D97-AF65-F5344CB8AC3E}">
        <p14:creationId xmlns:p14="http://schemas.microsoft.com/office/powerpoint/2010/main" val="133082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800" b="1"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Bevezetés</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Két gyülekezeti testvér beszélgetett. Az egyikük megosztotta a másikkal egy családtagja miatti aggodalmát, aki gyakran került kórházba egészségtelen életvitele miatt. Az orvosok figyelmeztetése ellenére, nem törődött állapotának súlyosságával, és semmi erőfeszítést nem tett azért, hogy akár az éterendjén vagy a napi rutinján változtasson. A testvérnő eldöntötte, hogy többet nem tud imádkozni ennek a családtagnak az egészségéért, aki szándékosan tesz olyan dolgokat, ami rombolja az egészségét. A másik testvér azt mondta, hogy ha valaki Isten ígéreteit igényli a másokért mondott imáiban, annak megfelelő oka kell legyen.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effectLst/>
                <a:latin typeface="Calibri" panose="020F0502020204030204" pitchFamily="34" charset="0"/>
                <a:ea typeface="Calibri" panose="020F0502020204030204" pitchFamily="34" charset="0"/>
                <a:cs typeface="Calibri" panose="020F0502020204030204" pitchFamily="34" charset="0"/>
              </a:rPr>
              <a: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effectLst/>
                <a:latin typeface="Calibri" panose="020F0502020204030204" pitchFamily="34" charset="0"/>
                <a:ea typeface="Calibri" panose="020F0502020204030204" pitchFamily="34" charset="0"/>
                <a:cs typeface="Calibri" panose="020F0502020204030204" pitchFamily="34" charset="0"/>
              </a:rPr>
              <a:t>Miért sokkal könnyebb megítélni az embereket, mint szeretni őket és imádkozni értük a viselkedésük ellenére? Te mit tanácsolnál ennek a két testvérnek?</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effectLst/>
                <a:latin typeface="Calibri" panose="020F0502020204030204" pitchFamily="34" charset="0"/>
                <a:ea typeface="Calibri" panose="020F0502020204030204" pitchFamily="34" charset="0"/>
                <a:cs typeface="Calibri" panose="020F0502020204030204" pitchFamily="34" charset="0"/>
              </a:rPr>
              <a: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b="1" dirty="0">
                <a:effectLst/>
                <a:latin typeface="Calibri" panose="020F0502020204030204" pitchFamily="34" charset="0"/>
                <a:ea typeface="Calibri" panose="020F0502020204030204" pitchFamily="34" charset="0"/>
                <a:cs typeface="Calibri" panose="020F0502020204030204" pitchFamily="34" charset="0"/>
              </a:rPr>
              <a:t>Ókeresztény vita</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effectLst/>
                <a:latin typeface="Calibri" panose="020F0502020204030204" pitchFamily="34" charset="0"/>
                <a:ea typeface="Calibri" panose="020F0502020204030204" pitchFamily="34" charset="0"/>
                <a:cs typeface="Calibri" panose="020F0502020204030204" pitchFamily="34" charset="0"/>
              </a:rPr>
              <a: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effectLst/>
                <a:latin typeface="Calibri" panose="020F0502020204030204" pitchFamily="34" charset="0"/>
                <a:ea typeface="Calibri" panose="020F0502020204030204" pitchFamily="34" charset="0"/>
                <a:cs typeface="Calibri" panose="020F0502020204030204" pitchFamily="34" charset="0"/>
              </a:rPr>
              <a:t>Egyes korábbi egyházi teológusok úgy vélték, hogy a megváltást cselekedetekkel lehet kiérdemelni. Abban hittek, hogy az emberiség nem született bűnösnek, hanem döntései sorozatával a bűnt választotta. Másfelől mások pont az ellenkezőjét hitték. Ők abban hittek, hogy az emberiség igenis a bűnben született, tehát bűnös természettel születik, és szüksége van Isten megváltására. Ezen felül egyesek azt állították, hogy Isten maga választja ki, hogy kit akar megmenteni – ez a nézet predesztinációra való utalásból származik.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effectLst/>
                <a:latin typeface="Calibri" panose="020F0502020204030204" pitchFamily="34" charset="0"/>
                <a:ea typeface="Calibri" panose="020F0502020204030204" pitchFamily="34" charset="0"/>
                <a:cs typeface="Calibri" panose="020F0502020204030204" pitchFamily="34" charset="0"/>
              </a:rPr>
              <a:t>El lehet képzelni azt a zavart és frusztrációt, amit ezeknek az ellentétes elméleteknek a terjedése okozott a keresztények körében. Egyesek keményen dolgoztak, azért, hogy elnyerjék az üdvösségüket, mások viszont éppen azért nem, mert hitték, hogy Isten előre elrendelte, kiket akar megmenteni.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C4F94D6-2918-5746-B085-8FA6D9F8628E}" type="slidenum">
              <a:rPr lang="en-US" smtClean="0"/>
              <a:t>3</a:t>
            </a:fld>
            <a:endParaRPr lang="en-US"/>
          </a:p>
        </p:txBody>
      </p:sp>
    </p:spTree>
    <p:extLst>
      <p:ext uri="{BB962C8B-B14F-4D97-AF65-F5344CB8AC3E}">
        <p14:creationId xmlns:p14="http://schemas.microsoft.com/office/powerpoint/2010/main" val="8730377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Mi keresztények hogyan élvezhetjük az üdvösségünket, anélkül, hogy mélyen aggódnánk mások állapota miatt?  Ahogy Ráháb könyörgött szerettei védelméért, úgy kell a keresztényeknek törődniük mások üdvösségével. Egy bibliai teológus azt írta: „Gonosz természetre vallott volna </a:t>
            </a:r>
            <a:r>
              <a:rPr lang="hu-HU" sz="1800" dirty="0" err="1">
                <a:solidFill>
                  <a:srgbClr val="333333"/>
                </a:solidFill>
                <a:effectLst/>
                <a:latin typeface="Calibri" panose="020F0502020204030204" pitchFamily="34" charset="0"/>
                <a:ea typeface="Calibri" panose="020F0502020204030204" pitchFamily="34" charset="0"/>
                <a:cs typeface="Calibri" panose="020F0502020204030204" pitchFamily="34" charset="0"/>
              </a:rPr>
              <a:t>Ráhábtól</a:t>
            </a:r>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ha csak a saját üdvösségével foglalkozott volna: azért, hogy szeretete megfeleljen hitének, szövetséget kötött a családjával, és így visszaadta az életet azoknak, akiktől kapta.” </a:t>
            </a:r>
          </a:p>
          <a:p>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effectLst/>
                <a:latin typeface="Calibri" panose="020F0502020204030204" pitchFamily="34" charset="0"/>
                <a:ea typeface="Calibri" panose="020F0502020204030204" pitchFamily="34" charset="0"/>
                <a:cs typeface="Times New Roman" panose="02020603050405020304" pitchFamily="18" charset="0"/>
              </a:rPr>
              <a:t>H.D.M. </a:t>
            </a:r>
            <a:r>
              <a:rPr lang="hu-HU" sz="1800" dirty="0" err="1">
                <a:effectLst/>
                <a:latin typeface="Calibri" panose="020F0502020204030204" pitchFamily="34" charset="0"/>
                <a:ea typeface="Calibri" panose="020F0502020204030204" pitchFamily="34" charset="0"/>
                <a:cs typeface="Times New Roman" panose="02020603050405020304" pitchFamily="18" charset="0"/>
              </a:rPr>
              <a:t>Spence</a:t>
            </a:r>
            <a:r>
              <a:rPr lang="hu-HU" sz="1800" dirty="0">
                <a:effectLst/>
                <a:latin typeface="Calibri" panose="020F0502020204030204" pitchFamily="34" charset="0"/>
                <a:ea typeface="Calibri" panose="020F0502020204030204" pitchFamily="34" charset="0"/>
                <a:cs typeface="Times New Roman" panose="02020603050405020304" pitchFamily="18" charset="0"/>
              </a:rPr>
              <a:t>-Jones, szerkesztő, </a:t>
            </a:r>
            <a:r>
              <a:rPr lang="hu-HU" sz="1800" i="1" dirty="0">
                <a:effectLst/>
                <a:latin typeface="Calibri" panose="020F0502020204030204" pitchFamily="34" charset="0"/>
                <a:ea typeface="Calibri" panose="020F0502020204030204" pitchFamily="34" charset="0"/>
                <a:cs typeface="Times New Roman" panose="02020603050405020304" pitchFamily="18" charset="0"/>
              </a:rPr>
              <a:t>The </a:t>
            </a:r>
            <a:r>
              <a:rPr lang="hu-HU" sz="1800" i="1" dirty="0" err="1">
                <a:effectLst/>
                <a:latin typeface="Calibri" panose="020F0502020204030204" pitchFamily="34" charset="0"/>
                <a:ea typeface="Calibri" panose="020F0502020204030204" pitchFamily="34" charset="0"/>
                <a:cs typeface="Times New Roman" panose="02020603050405020304" pitchFamily="18" charset="0"/>
              </a:rPr>
              <a:t>Pulpit</a:t>
            </a:r>
            <a:r>
              <a:rPr lang="hu-HU" sz="1800" i="1" dirty="0">
                <a:effectLst/>
                <a:latin typeface="Calibri" panose="020F0502020204030204" pitchFamily="34" charset="0"/>
                <a:ea typeface="Calibri" panose="020F0502020204030204" pitchFamily="34" charset="0"/>
                <a:cs typeface="Times New Roman" panose="02020603050405020304" pitchFamily="18" charset="0"/>
              </a:rPr>
              <a:t> </a:t>
            </a:r>
            <a:r>
              <a:rPr lang="hu-HU" sz="1800" i="1" dirty="0" err="1">
                <a:effectLst/>
                <a:latin typeface="Calibri" panose="020F0502020204030204" pitchFamily="34" charset="0"/>
                <a:ea typeface="Calibri" panose="020F0502020204030204" pitchFamily="34" charset="0"/>
                <a:cs typeface="Times New Roman" panose="02020603050405020304" pitchFamily="18" charset="0"/>
              </a:rPr>
              <a:t>Commentary</a:t>
            </a:r>
            <a:r>
              <a:rPr lang="hu-HU" sz="1800" dirty="0">
                <a:effectLst/>
                <a:latin typeface="Calibri" panose="020F0502020204030204" pitchFamily="34" charset="0"/>
                <a:ea typeface="Calibri" panose="020F0502020204030204" pitchFamily="34" charset="0"/>
                <a:cs typeface="Times New Roman" panose="02020603050405020304" pitchFamily="18" charset="0"/>
              </a:rPr>
              <a:t> (Józsué 2:12)</a:t>
            </a:r>
          </a:p>
          <a:p>
            <a:pPr marL="0" marR="0">
              <a:spcBef>
                <a:spcPts val="0"/>
              </a:spcBef>
              <a:spcAft>
                <a:spcPts val="0"/>
              </a:spcAft>
            </a:pPr>
            <a:endParaRPr lang="en-ZA" sz="18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fld id="{6C4F94D6-2918-5746-B085-8FA6D9F8628E}" type="slidenum">
              <a:rPr lang="en-US" smtClean="0"/>
              <a:t>21</a:t>
            </a:fld>
            <a:endParaRPr lang="en-US"/>
          </a:p>
        </p:txBody>
      </p:sp>
    </p:spTree>
    <p:extLst>
      <p:ext uri="{BB962C8B-B14F-4D97-AF65-F5344CB8AC3E}">
        <p14:creationId xmlns:p14="http://schemas.microsoft.com/office/powerpoint/2010/main" val="5630302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800" b="1"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Szeretni a nehéz embereket</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b="1"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Mindannyian tapasztaltuk már, hogy bizonyos embereket nehéz szeretni vagy bizonyos helyzetekben nehéz őket szeretni. Egy fiatal hölgynek, </a:t>
            </a:r>
            <a:r>
              <a:rPr lang="hu-HU" sz="1800" dirty="0" err="1">
                <a:solidFill>
                  <a:srgbClr val="333333"/>
                </a:solidFill>
                <a:effectLst/>
                <a:latin typeface="Calibri" panose="020F0502020204030204" pitchFamily="34" charset="0"/>
                <a:ea typeface="Calibri" panose="020F0502020204030204" pitchFamily="34" charset="0"/>
                <a:cs typeface="Calibri" panose="020F0502020204030204" pitchFamily="34" charset="0"/>
              </a:rPr>
              <a:t>Cherylnel</a:t>
            </a:r>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volt egy osztálytársa, akivel nagyon nehezen lehetett kijönni és nehéz volt szeretni. </a:t>
            </a:r>
            <a:r>
              <a:rPr lang="hu-HU" sz="1800" dirty="0" err="1">
                <a:solidFill>
                  <a:srgbClr val="333333"/>
                </a:solidFill>
                <a:effectLst/>
                <a:latin typeface="Calibri" panose="020F0502020204030204" pitchFamily="34" charset="0"/>
                <a:ea typeface="Calibri" panose="020F0502020204030204" pitchFamily="34" charset="0"/>
                <a:cs typeface="Calibri" panose="020F0502020204030204" pitchFamily="34" charset="0"/>
              </a:rPr>
              <a:t>Vickynek</a:t>
            </a:r>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mindig volt valami negatív megjegyzése </a:t>
            </a:r>
            <a:r>
              <a:rPr lang="hu-HU" sz="1800" dirty="0" err="1">
                <a:solidFill>
                  <a:srgbClr val="333333"/>
                </a:solidFill>
                <a:effectLst/>
                <a:latin typeface="Calibri" panose="020F0502020204030204" pitchFamily="34" charset="0"/>
                <a:ea typeface="Calibri" panose="020F0502020204030204" pitchFamily="34" charset="0"/>
                <a:cs typeface="Calibri" panose="020F0502020204030204" pitchFamily="34" charset="0"/>
              </a:rPr>
              <a:t>Cherylről</a:t>
            </a:r>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Hazugságokat talált ki, és olyan helyzeteket manipulált, hogy a többi diák se kedvelje </a:t>
            </a:r>
            <a:r>
              <a:rPr lang="hu-HU" sz="1800" dirty="0" err="1">
                <a:solidFill>
                  <a:srgbClr val="333333"/>
                </a:solidFill>
                <a:effectLst/>
                <a:latin typeface="Calibri" panose="020F0502020204030204" pitchFamily="34" charset="0"/>
                <a:ea typeface="Calibri" panose="020F0502020204030204" pitchFamily="34" charset="0"/>
                <a:cs typeface="Calibri" panose="020F0502020204030204" pitchFamily="34" charset="0"/>
              </a:rPr>
              <a:t>Cherylt</a:t>
            </a:r>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a:t>
            </a:r>
            <a:r>
              <a:rPr lang="hu-HU" sz="1800" dirty="0" err="1">
                <a:solidFill>
                  <a:srgbClr val="333333"/>
                </a:solidFill>
                <a:effectLst/>
                <a:latin typeface="Calibri" panose="020F0502020204030204" pitchFamily="34" charset="0"/>
                <a:ea typeface="Calibri" panose="020F0502020204030204" pitchFamily="34" charset="0"/>
                <a:cs typeface="Calibri" panose="020F0502020204030204" pitchFamily="34" charset="0"/>
              </a:rPr>
              <a:t>Cheryl</a:t>
            </a:r>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volt az osztálykapitány már több éve. Egy nap kissé késve érkezett az osztályba. A tanára azt mondta neki, hogy menjen és jelentse magát az iskola melletti rendőrségen. Ugyanis egy hivatalos feljelentést tettek ellene. </a:t>
            </a:r>
            <a:r>
              <a:rPr lang="hu-HU" sz="1800" dirty="0" err="1">
                <a:solidFill>
                  <a:srgbClr val="333333"/>
                </a:solidFill>
                <a:effectLst/>
                <a:latin typeface="Calibri" panose="020F0502020204030204" pitchFamily="34" charset="0"/>
                <a:ea typeface="Calibri" panose="020F0502020204030204" pitchFamily="34" charset="0"/>
                <a:cs typeface="Calibri" panose="020F0502020204030204" pitchFamily="34" charset="0"/>
              </a:rPr>
              <a:t>Cherylt</a:t>
            </a:r>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rémület fogta el, de elment a rendőrségre. Az a kemény személyiség, amire önmagát kiképezte, hogy ne ejtsen sose könnyeket és nem mutasson félelmet, most mégis megtört lelke mélyén.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Mikor </a:t>
            </a:r>
            <a:r>
              <a:rPr lang="hu-HU" sz="1800" dirty="0" err="1">
                <a:solidFill>
                  <a:srgbClr val="333333"/>
                </a:solidFill>
                <a:effectLst/>
                <a:latin typeface="Calibri" panose="020F0502020204030204" pitchFamily="34" charset="0"/>
                <a:ea typeface="Calibri" panose="020F0502020204030204" pitchFamily="34" charset="0"/>
                <a:cs typeface="Calibri" panose="020F0502020204030204" pitchFamily="34" charset="0"/>
              </a:rPr>
              <a:t>Cheryl</a:t>
            </a:r>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megérkezett a rendőrségre és arról kérdezett miért hívták be, mindenki zavarban volt, és azt mondták neki, hogy tőlük senki nem üzent az iskolának róla. Amikor visszatért az osztályba, annyit mondott, hogy minden rendben van. A nap végére azonban kiderült, hogy </a:t>
            </a:r>
            <a:r>
              <a:rPr lang="hu-HU" sz="1800" dirty="0" err="1">
                <a:solidFill>
                  <a:srgbClr val="333333"/>
                </a:solidFill>
                <a:effectLst/>
                <a:latin typeface="Calibri" panose="020F0502020204030204" pitchFamily="34" charset="0"/>
                <a:ea typeface="Calibri" panose="020F0502020204030204" pitchFamily="34" charset="0"/>
                <a:cs typeface="Calibri" panose="020F0502020204030204" pitchFamily="34" charset="0"/>
              </a:rPr>
              <a:t>Vicky</a:t>
            </a:r>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volt az, aki kitalálta a hazugságot, amit a tanár elhitt.</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Hogyan lehet az ilyen embert szeretni, aki szándékosan szabotálja a másik ember életét? Könyörögnünk kell azért, hogy Isten szeretete áradjon rajtunk keresztül és előzze meg mások döntéseit.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err="1">
                <a:solidFill>
                  <a:srgbClr val="333333"/>
                </a:solidFill>
                <a:effectLst/>
                <a:latin typeface="Calibri" panose="020F0502020204030204" pitchFamily="34" charset="0"/>
                <a:ea typeface="Calibri" panose="020F0502020204030204" pitchFamily="34" charset="0"/>
                <a:cs typeface="Calibri" panose="020F0502020204030204" pitchFamily="34" charset="0"/>
              </a:rPr>
              <a:t>Cheryl</a:t>
            </a:r>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szomorúan és egyben dühösen ment haza. De imádkozott ezért az ügyért. Ahogy imában az Úrhoz fordult, tisztán hallotta az Úr halk szavát: „ahogyan te úgy érzed milyen nehéz őt szeretni, képzeld csak el, ő is mit érez irántad.”</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err="1">
                <a:solidFill>
                  <a:srgbClr val="333333"/>
                </a:solidFill>
                <a:effectLst/>
                <a:latin typeface="Calibri" panose="020F0502020204030204" pitchFamily="34" charset="0"/>
                <a:ea typeface="Calibri" panose="020F0502020204030204" pitchFamily="34" charset="0"/>
                <a:cs typeface="Calibri" panose="020F0502020204030204" pitchFamily="34" charset="0"/>
              </a:rPr>
              <a:t>Cheryl</a:t>
            </a:r>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elgondolkodott saját személyiségén, és be kellett ismernie, hogy neki is van nehezen szerethető oldala. Csodálatos, okos és jól-szervezett szokott lenni, de erőszakos, akaratos és fölényeskedő is tudott lenni. Valószínűleg megbánthatott és megsérthetett ő is másokat és </a:t>
            </a:r>
            <a:r>
              <a:rPr lang="hu-HU" sz="1800" dirty="0" err="1">
                <a:solidFill>
                  <a:srgbClr val="333333"/>
                </a:solidFill>
                <a:effectLst/>
                <a:latin typeface="Calibri" panose="020F0502020204030204" pitchFamily="34" charset="0"/>
                <a:ea typeface="Calibri" panose="020F0502020204030204" pitchFamily="34" charset="0"/>
                <a:cs typeface="Calibri" panose="020F0502020204030204" pitchFamily="34" charset="0"/>
              </a:rPr>
              <a:t>Vicky</a:t>
            </a:r>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is, anélkül, hogy észrevette volna. Isten megnyitotta </a:t>
            </a:r>
            <a:r>
              <a:rPr lang="hu-HU" sz="1800" dirty="0" err="1">
                <a:solidFill>
                  <a:srgbClr val="333333"/>
                </a:solidFill>
                <a:effectLst/>
                <a:latin typeface="Calibri" panose="020F0502020204030204" pitchFamily="34" charset="0"/>
                <a:ea typeface="Calibri" panose="020F0502020204030204" pitchFamily="34" charset="0"/>
                <a:cs typeface="Calibri" panose="020F0502020204030204" pitchFamily="34" charset="0"/>
              </a:rPr>
              <a:t>Cehryl</a:t>
            </a:r>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szívét, hogy tisztán lássa önmagát, annak ellenére, hogy fiatal volt. Attól a pillanattól kezdve, </a:t>
            </a:r>
            <a:r>
              <a:rPr lang="hu-HU" sz="1800" dirty="0" err="1">
                <a:solidFill>
                  <a:srgbClr val="333333"/>
                </a:solidFill>
                <a:effectLst/>
                <a:latin typeface="Calibri" panose="020F0502020204030204" pitchFamily="34" charset="0"/>
                <a:ea typeface="Calibri" panose="020F0502020204030204" pitchFamily="34" charset="0"/>
                <a:cs typeface="Calibri" panose="020F0502020204030204" pitchFamily="34" charset="0"/>
              </a:rPr>
              <a:t>Cheryl</a:t>
            </a:r>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elhatározta, hogy szeretni fogja </a:t>
            </a:r>
            <a:r>
              <a:rPr lang="hu-HU" sz="1800" dirty="0" err="1">
                <a:solidFill>
                  <a:srgbClr val="333333"/>
                </a:solidFill>
                <a:effectLst/>
                <a:latin typeface="Calibri" panose="020F0502020204030204" pitchFamily="34" charset="0"/>
                <a:ea typeface="Calibri" panose="020F0502020204030204" pitchFamily="34" charset="0"/>
                <a:cs typeface="Calibri" panose="020F0502020204030204" pitchFamily="34" charset="0"/>
              </a:rPr>
              <a:t>Vickyt</a:t>
            </a:r>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és kedves lesz hozzá. Eleinte rendkívül nehéz volt, de végül, kedvessége és megbocsátása megnyerte </a:t>
            </a:r>
            <a:r>
              <a:rPr lang="hu-HU" sz="1800" dirty="0" err="1">
                <a:solidFill>
                  <a:srgbClr val="333333"/>
                </a:solidFill>
                <a:effectLst/>
                <a:latin typeface="Calibri" panose="020F0502020204030204" pitchFamily="34" charset="0"/>
                <a:ea typeface="Calibri" panose="020F0502020204030204" pitchFamily="34" charset="0"/>
                <a:cs typeface="Calibri" panose="020F0502020204030204" pitchFamily="34" charset="0"/>
              </a:rPr>
              <a:t>Vickyt</a:t>
            </a:r>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és jó barátok lettek. Ez a történet jól bemutatja, hogy a szeretet nem csupán érzés, hanem döntés, amit mi magunk hozunk meg.</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C4F94D6-2918-5746-B085-8FA6D9F8628E}" type="slidenum">
              <a:rPr lang="en-US" smtClean="0"/>
              <a:t>22</a:t>
            </a:fld>
            <a:endParaRPr lang="en-US"/>
          </a:p>
        </p:txBody>
      </p:sp>
    </p:spTree>
    <p:extLst>
      <p:ext uri="{BB962C8B-B14F-4D97-AF65-F5344CB8AC3E}">
        <p14:creationId xmlns:p14="http://schemas.microsoft.com/office/powerpoint/2010/main" val="35331472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800" b="1"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Következtetés</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b="1"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Emlékeztek még a két gyülekezeti tag beszélgetésére? Az egyik nem tudott tovább imádkozni már annak a családtagjának az üdvösségéért, aki szándékosan tette tönkre az egészségét, a sok kórházi kezelés mellett. A másik hittestvér azt mondta, hogy ha igényt tartunk Isten ígéreteire a másokért mondott imáinkban, akkor annak jó oka kell legyen. Ha mi vennénk részt ebben a beszélgetésben, mi lenne a mi válaszunk?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Mivel Jézus arra kér bennünket, hogy 7-szer 70 szer is </a:t>
            </a:r>
            <a:r>
              <a:rPr lang="hu-HU" sz="1800" dirty="0" err="1">
                <a:solidFill>
                  <a:srgbClr val="333333"/>
                </a:solidFill>
                <a:effectLst/>
                <a:latin typeface="Calibri" panose="020F0502020204030204" pitchFamily="34" charset="0"/>
                <a:ea typeface="Calibri" panose="020F0502020204030204" pitchFamily="34" charset="0"/>
                <a:cs typeface="Calibri" panose="020F0502020204030204" pitchFamily="34" charset="0"/>
              </a:rPr>
              <a:t>megbocsássunk</a:t>
            </a:r>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(Máté 18:22), és folyton keres bennünket, nekünk is ugyanígy kötelességünk és kiváltságunk, hogy </a:t>
            </a:r>
            <a:r>
              <a:rPr lang="hu-HU" sz="1800" dirty="0" err="1">
                <a:solidFill>
                  <a:srgbClr val="333333"/>
                </a:solidFill>
                <a:effectLst/>
                <a:latin typeface="Calibri" panose="020F0502020204030204" pitchFamily="34" charset="0"/>
                <a:ea typeface="Calibri" panose="020F0502020204030204" pitchFamily="34" charset="0"/>
                <a:cs typeface="Calibri" panose="020F0502020204030204" pitchFamily="34" charset="0"/>
              </a:rPr>
              <a:t>megbocsássunk</a:t>
            </a:r>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másoknak és felkeressük őket. Olykor nem elég imádkozni. Néha oda kell mennünk, és ott találkozni az emberekkel, ahol ők vannak, és velük együtt kell járjuk az utat. Ahhoz, hogy olyanok legyünk, mint Jézus, szükséges, hogy szeretettel, kegyelemmel, kedvességgel és türelemmel közeledjünk hozzájuk, még mielőtt a jó döntést meghozzák.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C4F94D6-2918-5746-B085-8FA6D9F8628E}" type="slidenum">
              <a:rPr lang="en-US" smtClean="0"/>
              <a:t>23</a:t>
            </a:fld>
            <a:endParaRPr lang="en-US"/>
          </a:p>
        </p:txBody>
      </p:sp>
    </p:spTree>
    <p:extLst>
      <p:ext uri="{BB962C8B-B14F-4D97-AF65-F5344CB8AC3E}">
        <p14:creationId xmlns:p14="http://schemas.microsoft.com/office/powerpoint/2010/main" val="19086086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Isten olyan életre hív, ami az élet szeretete, mely mélyebb, mint az emberi érzés, vagy érzelem. A szeretet elköteleződés, megfontolt döntés, hogy Istent és embertársainkat szolgáljuk. Ez a fajta szeretet arra késztet bennünket, hogy más emberek jólétéért munkálkodjunk – azokért is, akiket könnyű és azokért is akiket nehéz szeretni.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C4F94D6-2918-5746-B085-8FA6D9F8628E}" type="slidenum">
              <a:rPr lang="en-US" smtClean="0"/>
              <a:t>24</a:t>
            </a:fld>
            <a:endParaRPr lang="en-US"/>
          </a:p>
        </p:txBody>
      </p:sp>
    </p:spTree>
    <p:extLst>
      <p:ext uri="{BB962C8B-B14F-4D97-AF65-F5344CB8AC3E}">
        <p14:creationId xmlns:p14="http://schemas.microsoft.com/office/powerpoint/2010/main" val="26916221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800" b="1"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Felhívás</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b="1"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Milyen szeretetmunkát kell ma az életedben végezned? Ha vannak be nem gyógyult sebek, amik megfertőzik a kapcsolataidat, Jézus arra hív ma reggel, hogy keressétek fel egymást és találjatok rá a gyógyulásra. Ha megoldatlan konfliktusok fenyegetik a kapcsolataidat, Jézus arra hív, hogy dolgozz rajtuk, és állítsd helyre őket. Ha azzal </a:t>
            </a:r>
            <a:r>
              <a:rPr lang="hu-HU" sz="1800" dirty="0" err="1">
                <a:solidFill>
                  <a:srgbClr val="333333"/>
                </a:solidFill>
                <a:effectLst/>
                <a:latin typeface="Calibri" panose="020F0502020204030204" pitchFamily="34" charset="0"/>
                <a:ea typeface="Calibri" panose="020F0502020204030204" pitchFamily="34" charset="0"/>
                <a:cs typeface="Calibri" panose="020F0502020204030204" pitchFamily="34" charset="0"/>
              </a:rPr>
              <a:t>küzdesz</a:t>
            </a:r>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hogy egy munkatárssal együtt tudjál dolgozni, Jézus arra hív, hogy kezdeményezz és tégy lépéseket annak érdekében, hogy </a:t>
            </a:r>
            <a:r>
              <a:rPr lang="hu-HU" sz="1800" dirty="0" err="1">
                <a:solidFill>
                  <a:srgbClr val="333333"/>
                </a:solidFill>
                <a:effectLst/>
                <a:latin typeface="Calibri" panose="020F0502020204030204" pitchFamily="34" charset="0"/>
                <a:ea typeface="Calibri" panose="020F0502020204030204" pitchFamily="34" charset="0"/>
                <a:cs typeface="Calibri" panose="020F0502020204030204" pitchFamily="34" charset="0"/>
              </a:rPr>
              <a:t>rendeződjön</a:t>
            </a:r>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a helyzet. Ha haragot vagy ellenszenvet érzel mások iránt, Jézus arra hív, hogy valld ezt be és fogadd el a másikat olyannak, amilyen, és hagyd hátra a múltat. Ha könnyen elítélsz embereket, és azt gondolod, hogy te jobb vagy tőlük, Jézus arra hív, hogy lásd másképp őket, hogy úgy lásd őket, ahogy Isten lát téged, kegyelmével és irgalmával, és légy alázatos.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Ha készen állsz arra, hogy ezeket a változásokat meghozd ma Isten segítségével az életedben, állj fel velem. Adja áldását az Úr mindannyiunkra, akik kegyelmét és erejét kérjük, hogy szerethessük egymást. Isten, aki arra hív bennünket, hogy szeressük egymást, képessé is tesz bennünket rá. Ámen!</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C4F94D6-2918-5746-B085-8FA6D9F8628E}" type="slidenum">
              <a:rPr lang="en-US" smtClean="0"/>
              <a:t>25</a:t>
            </a:fld>
            <a:endParaRPr lang="en-US"/>
          </a:p>
        </p:txBody>
      </p:sp>
    </p:spTree>
    <p:extLst>
      <p:ext uri="{BB962C8B-B14F-4D97-AF65-F5344CB8AC3E}">
        <p14:creationId xmlns:p14="http://schemas.microsoft.com/office/powerpoint/2010/main" val="1237185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800" b="1" dirty="0">
                <a:effectLst/>
                <a:latin typeface="Calibri" panose="020F0502020204030204" pitchFamily="34" charset="0"/>
                <a:ea typeface="Calibri" panose="020F0502020204030204" pitchFamily="34" charset="0"/>
                <a:cs typeface="Calibri" panose="020F0502020204030204" pitchFamily="34" charset="0"/>
              </a:rPr>
              <a:t>A megelőző kegyelem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effectLst/>
                <a:latin typeface="Calibri" panose="020F0502020204030204" pitchFamily="34" charset="0"/>
                <a:ea typeface="Calibri" panose="020F0502020204030204" pitchFamily="34" charset="0"/>
                <a:cs typeface="Calibri" panose="020F0502020204030204" pitchFamily="34" charset="0"/>
              </a:rPr>
              <a: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effectLst/>
                <a:latin typeface="Calibri" panose="020F0502020204030204" pitchFamily="34" charset="0"/>
                <a:ea typeface="Calibri" panose="020F0502020204030204" pitchFamily="34" charset="0"/>
                <a:cs typeface="Calibri" panose="020F0502020204030204" pitchFamily="34" charset="0"/>
              </a:rPr>
              <a:t>Hallottatok már a „megelőző kegyelem” kifejezésről? A szó „megelőző” azt jelenti, hogy valami előtt jár, elé kerül. John </a:t>
            </a:r>
            <a:r>
              <a:rPr lang="hu-HU" sz="1800" dirty="0" err="1">
                <a:effectLst/>
                <a:latin typeface="Calibri" panose="020F0502020204030204" pitchFamily="34" charset="0"/>
                <a:ea typeface="Calibri" panose="020F0502020204030204" pitchFamily="34" charset="0"/>
                <a:cs typeface="Calibri" panose="020F0502020204030204" pitchFamily="34" charset="0"/>
              </a:rPr>
              <a:t>Wesley</a:t>
            </a:r>
            <a:r>
              <a:rPr lang="hu-HU" sz="1800" dirty="0">
                <a:effectLst/>
                <a:latin typeface="Calibri" panose="020F0502020204030204" pitchFamily="34" charset="0"/>
                <a:ea typeface="Calibri" panose="020F0502020204030204" pitchFamily="34" charset="0"/>
                <a:cs typeface="Calibri" panose="020F0502020204030204" pitchFamily="34" charset="0"/>
              </a:rPr>
              <a:t> alkotta meg ezt a kifejezést, aki a 18. századi metodista mozgalom alapítója volt, a keresztény teológusok megváltás körül folyó vitája miatt. Ezt az fejezi ki, hogy a kegyelem megelőzi az emberi döntéseket. Más szóval Istentől indul a kegyelem kiáradása azzal, hogy minden egyes ember életében megmutatja szeretetét függetlenül attól, hogy jó vagy rossz döntést hoz az egyén.</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effectLst/>
                <a:latin typeface="Calibri" panose="020F0502020204030204" pitchFamily="34" charset="0"/>
                <a:ea typeface="Calibri" panose="020F0502020204030204" pitchFamily="34" charset="0"/>
                <a:cs typeface="Calibri" panose="020F0502020204030204" pitchFamily="34" charset="0"/>
              </a:rPr>
              <a: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effectLst/>
                <a:latin typeface="Calibri" panose="020F0502020204030204" pitchFamily="34" charset="0"/>
                <a:ea typeface="Calibri" panose="020F0502020204030204" pitchFamily="34" charset="0"/>
                <a:cs typeface="Calibri" panose="020F0502020204030204" pitchFamily="34" charset="0"/>
              </a:rPr>
              <a:t>Milyen csodálatos és mély gondolat ez a megelőző kegyelemről. Ez a kegyelem előtte jár a szeretet és helyreállítás folyamatának életünkben. Ez a Szent Lélek munkája a szívünkben, ez az, ami meggyőz bennünket, átformál és képessé tesz a bűnbánatra.</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effectLst/>
                <a:latin typeface="Calibri" panose="020F0502020204030204" pitchFamily="34" charset="0"/>
                <a:ea typeface="Calibri" panose="020F0502020204030204" pitchFamily="34" charset="0"/>
                <a:cs typeface="Calibri" panose="020F0502020204030204" pitchFamily="34" charset="0"/>
              </a:rPr>
              <a: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effectLst/>
                <a:latin typeface="Calibri" panose="020F0502020204030204" pitchFamily="34" charset="0"/>
                <a:ea typeface="Calibri" panose="020F0502020204030204" pitchFamily="34" charset="0"/>
                <a:cs typeface="Calibri" panose="020F0502020204030204" pitchFamily="34" charset="0"/>
              </a:rPr>
              <a:t>Sok hetednapi adventista úttörőnk, mint pl. James White, Joseph Bates és Ellen White határozottan vallotta ezt a teológiai nézetet. Hitték, hogy elbukott lényekként mi bűnben születtünk és bűnös hajlamaink vannak. Csakis Isten megelőző kegyelmének köszönhetően lehetünk képesek arra, hogy meglássuk a jó és rossz közötti különbséget. Isten kegyelme indít, hajt bennünket, hogy beengedjük Őt a szívünkbe és életünkbe, hogy munkálkodjon ott. Isten kegyelme az, aki felhatalmaz bennünket arra, hogy minden lépéssel közelebb kerüljünk felé. Isten kegyelme és szeretete az, ami megelőzi döntéseinket, választásainkat, életvitelünket.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C4F94D6-2918-5746-B085-8FA6D9F8628E}" type="slidenum">
              <a:rPr lang="en-US" smtClean="0"/>
              <a:t>4</a:t>
            </a:fld>
            <a:endParaRPr lang="en-US"/>
          </a:p>
        </p:txBody>
      </p:sp>
    </p:spTree>
    <p:extLst>
      <p:ext uri="{BB962C8B-B14F-4D97-AF65-F5344CB8AC3E}">
        <p14:creationId xmlns:p14="http://schemas.microsoft.com/office/powerpoint/2010/main" val="3010737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800" b="1" dirty="0">
                <a:effectLst/>
                <a:latin typeface="Calibri" panose="020F0502020204030204" pitchFamily="34" charset="0"/>
                <a:ea typeface="Calibri" panose="020F0502020204030204" pitchFamily="34" charset="0"/>
                <a:cs typeface="Calibri" panose="020F0502020204030204" pitchFamily="34" charset="0"/>
              </a:rPr>
              <a:t>A szeretet, mely megelőzte Ráháb döntéseit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effectLst/>
                <a:latin typeface="Calibri" panose="020F0502020204030204" pitchFamily="34" charset="0"/>
                <a:ea typeface="Calibri" panose="020F0502020204030204" pitchFamily="34" charset="0"/>
                <a:cs typeface="Calibri" panose="020F0502020204030204" pitchFamily="34" charset="0"/>
              </a:rPr>
              <a: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effectLst/>
                <a:latin typeface="Calibri" panose="020F0502020204030204" pitchFamily="34" charset="0"/>
                <a:ea typeface="Calibri" panose="020F0502020204030204" pitchFamily="34" charset="0"/>
                <a:cs typeface="Calibri" panose="020F0502020204030204" pitchFamily="34" charset="0"/>
              </a:rPr>
              <a:t>Ráháb története csodálatos példája Isten kegyelmének és szeretetének, hogyan kezdeményezi Isten az emberiséggel való kapcsolatát. Bár a tudósok vitatják, hogy Ráháb prostituált vagy fogadós volt-e, egyben azonban egyetértenek, hogy pogány nő volt, aki bálványimádó emberek között élt. De Isten nem a származását a hitét nézte. Nem tekintett arra, milyen hivatást választott. Szerette őt, mert a teremtménye volt, és meg akarta őt menteni.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effectLst/>
                <a:latin typeface="Calibri" panose="020F0502020204030204" pitchFamily="34" charset="0"/>
                <a:ea typeface="Calibri" panose="020F0502020204030204" pitchFamily="34" charset="0"/>
                <a:cs typeface="Calibri" panose="020F0502020204030204" pitchFamily="34" charset="0"/>
              </a:rPr>
              <a: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err="1">
                <a:effectLst/>
                <a:latin typeface="Calibri" panose="020F0502020204030204" pitchFamily="34" charset="0"/>
                <a:ea typeface="Calibri" panose="020F0502020204030204" pitchFamily="34" charset="0"/>
                <a:cs typeface="Calibri" panose="020F0502020204030204" pitchFamily="34" charset="0"/>
              </a:rPr>
              <a:t>Efézusi</a:t>
            </a:r>
            <a:r>
              <a:rPr lang="hu-HU" sz="1800" dirty="0">
                <a:effectLst/>
                <a:latin typeface="Calibri" panose="020F0502020204030204" pitchFamily="34" charset="0"/>
                <a:ea typeface="Calibri" panose="020F0502020204030204" pitchFamily="34" charset="0"/>
                <a:cs typeface="Calibri" panose="020F0502020204030204" pitchFamily="34" charset="0"/>
              </a:rPr>
              <a:t> levél 2:8-10 versekben így olvassuk: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baseline="30000" dirty="0">
                <a:solidFill>
                  <a:srgbClr val="777777"/>
                </a:solidFill>
                <a:effectLst/>
                <a:latin typeface="Calibri" panose="020F0502020204030204" pitchFamily="34" charset="0"/>
                <a:ea typeface="Calibri" panose="020F0502020204030204" pitchFamily="34" charset="0"/>
                <a:cs typeface="Calibri" panose="020F0502020204030204" pitchFamily="34" charset="0"/>
              </a:rPr>
              <a:t>„8</a:t>
            </a:r>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Hiszen kegyelemből van üdvösségetek hit által, és ez nem tőletek van: Isten ajándéka; </a:t>
            </a:r>
            <a:r>
              <a:rPr lang="hu-HU" sz="1800" baseline="30000" dirty="0">
                <a:solidFill>
                  <a:srgbClr val="777777"/>
                </a:solidFill>
                <a:effectLst/>
                <a:latin typeface="Calibri" panose="020F0502020204030204" pitchFamily="34" charset="0"/>
                <a:ea typeface="Calibri" panose="020F0502020204030204" pitchFamily="34" charset="0"/>
                <a:cs typeface="Calibri" panose="020F0502020204030204" pitchFamily="34" charset="0"/>
              </a:rPr>
              <a:t>9</a:t>
            </a:r>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nem cselekedetekért, hogy senki se dicsekedjék. </a:t>
            </a:r>
            <a:r>
              <a:rPr lang="hu-HU" sz="1800" baseline="30000" dirty="0">
                <a:solidFill>
                  <a:srgbClr val="777777"/>
                </a:solidFill>
                <a:effectLst/>
                <a:latin typeface="Calibri" panose="020F0502020204030204" pitchFamily="34" charset="0"/>
                <a:ea typeface="Calibri" panose="020F0502020204030204" pitchFamily="34" charset="0"/>
                <a:cs typeface="Calibri" panose="020F0502020204030204" pitchFamily="34" charset="0"/>
              </a:rPr>
              <a:t>10</a:t>
            </a:r>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Mert az ő alkotása vagyunk, akiket Krisztus Jézusban jó cselekedetekre teremtett, amelyeket előre elkészített Isten, hogy azok szerint éljünk.”</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C4F94D6-2918-5746-B085-8FA6D9F8628E}" type="slidenum">
              <a:rPr lang="en-US" smtClean="0"/>
              <a:t>5</a:t>
            </a:fld>
            <a:endParaRPr lang="en-US"/>
          </a:p>
        </p:txBody>
      </p:sp>
    </p:spTree>
    <p:extLst>
      <p:ext uri="{BB962C8B-B14F-4D97-AF65-F5344CB8AC3E}">
        <p14:creationId xmlns:p14="http://schemas.microsoft.com/office/powerpoint/2010/main" val="4167518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Barátaim, ilyen Isten igazi jelleme:”</a:t>
            </a:r>
            <a:r>
              <a:rPr lang="hu-HU" sz="1800" baseline="30000" dirty="0">
                <a:solidFill>
                  <a:srgbClr val="777777"/>
                </a:solidFill>
                <a:effectLst/>
                <a:latin typeface="Noto Serif" panose="02020600060500020200" pitchFamily="18" charset="0"/>
                <a:ea typeface="Calibri" panose="020F0502020204030204" pitchFamily="34" charset="0"/>
                <a:cs typeface="Times New Roman" panose="02020603050405020304" pitchFamily="18" charset="0"/>
              </a:rPr>
              <a:t> </a:t>
            </a:r>
            <a:r>
              <a:rPr lang="hu-HU" sz="1800" baseline="30000" dirty="0">
                <a:solidFill>
                  <a:srgbClr val="777777"/>
                </a:solidFill>
                <a:effectLst/>
                <a:latin typeface="Calibri" panose="020F0502020204030204" pitchFamily="34" charset="0"/>
                <a:ea typeface="Calibri" panose="020F0502020204030204" pitchFamily="34" charset="0"/>
                <a:cs typeface="Calibri" panose="020F0502020204030204" pitchFamily="34" charset="0"/>
              </a:rPr>
              <a:t>16</a:t>
            </a:r>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Nem ti választottatok ki engem, hanem én választottalak ki titeket” (János 15:16). Ő kezdeményezi a kapcsolatot velünk. Párbeszédre kezd velünk.  Isten kapcsolatteremtő és mindent megtesz azért, hogy helyreállítsa az elromlott kapcsolatot a bukott emberiséggel. Szeretetet megelőzi döntéseinket, választásainkat és életvitelünket.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6</a:t>
            </a:fld>
            <a:endParaRPr lang="en-US"/>
          </a:p>
        </p:txBody>
      </p:sp>
    </p:spTree>
    <p:extLst>
      <p:ext uri="{BB962C8B-B14F-4D97-AF65-F5344CB8AC3E}">
        <p14:creationId xmlns:p14="http://schemas.microsoft.com/office/powerpoint/2010/main" val="245556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Ráháb története bemutatja ezt a megelőző kegyelmet. Olvassuk el Józsué 2:10-11 verseit.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baseline="30000" dirty="0">
                <a:solidFill>
                  <a:srgbClr val="777777"/>
                </a:solidFill>
                <a:effectLst/>
                <a:latin typeface="Calibri" panose="020F0502020204030204" pitchFamily="34" charset="0"/>
                <a:ea typeface="Calibri" panose="020F0502020204030204" pitchFamily="34" charset="0"/>
                <a:cs typeface="Calibri" panose="020F0502020204030204" pitchFamily="34" charset="0"/>
              </a:rPr>
              <a:t>10</a:t>
            </a:r>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Mert hallottuk, hogyan szárította ki az ÚR </a:t>
            </a:r>
            <a:r>
              <a:rPr lang="hu-HU" sz="1800" dirty="0" err="1">
                <a:solidFill>
                  <a:srgbClr val="333333"/>
                </a:solidFill>
                <a:effectLst/>
                <a:latin typeface="Calibri" panose="020F0502020204030204" pitchFamily="34" charset="0"/>
                <a:ea typeface="Calibri" panose="020F0502020204030204" pitchFamily="34" charset="0"/>
                <a:cs typeface="Calibri" panose="020F0502020204030204" pitchFamily="34" charset="0"/>
              </a:rPr>
              <a:t>előttetek</a:t>
            </a:r>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a Vörös-tenger vizét, amikor kijöttetek Egyiptomból, és hogy mit tettetek a Jordánon túl </a:t>
            </a:r>
            <a:r>
              <a:rPr lang="hu-HU" sz="1800" dirty="0" err="1">
                <a:solidFill>
                  <a:srgbClr val="333333"/>
                </a:solidFill>
                <a:effectLst/>
                <a:latin typeface="Calibri" panose="020F0502020204030204" pitchFamily="34" charset="0"/>
                <a:ea typeface="Calibri" panose="020F0502020204030204" pitchFamily="34" charset="0"/>
                <a:cs typeface="Calibri" panose="020F0502020204030204" pitchFamily="34" charset="0"/>
              </a:rPr>
              <a:t>Szíhónnal</a:t>
            </a:r>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és </a:t>
            </a:r>
            <a:r>
              <a:rPr lang="hu-HU" sz="1800" dirty="0" err="1">
                <a:solidFill>
                  <a:srgbClr val="333333"/>
                </a:solidFill>
                <a:effectLst/>
                <a:latin typeface="Calibri" panose="020F0502020204030204" pitchFamily="34" charset="0"/>
                <a:ea typeface="Calibri" panose="020F0502020204030204" pitchFamily="34" charset="0"/>
                <a:cs typeface="Calibri" panose="020F0502020204030204" pitchFamily="34" charset="0"/>
              </a:rPr>
              <a:t>Óggal</a:t>
            </a:r>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az </a:t>
            </a:r>
            <a:r>
              <a:rPr lang="hu-HU" sz="1800" dirty="0" err="1">
                <a:solidFill>
                  <a:srgbClr val="333333"/>
                </a:solidFill>
                <a:effectLst/>
                <a:latin typeface="Calibri" panose="020F0502020204030204" pitchFamily="34" charset="0"/>
                <a:ea typeface="Calibri" panose="020F0502020204030204" pitchFamily="34" charset="0"/>
                <a:cs typeface="Calibri" panose="020F0502020204030204" pitchFamily="34" charset="0"/>
              </a:rPr>
              <a:t>emóriak</a:t>
            </a:r>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két királyával, akiket kiirtottatok. </a:t>
            </a:r>
            <a:r>
              <a:rPr lang="hu-HU" sz="1800" baseline="30000" dirty="0">
                <a:solidFill>
                  <a:srgbClr val="777777"/>
                </a:solidFill>
                <a:effectLst/>
                <a:latin typeface="Calibri" panose="020F0502020204030204" pitchFamily="34" charset="0"/>
                <a:ea typeface="Calibri" panose="020F0502020204030204" pitchFamily="34" charset="0"/>
                <a:cs typeface="Calibri" panose="020F0502020204030204" pitchFamily="34" charset="0"/>
              </a:rPr>
              <a:t>11</a:t>
            </a:r>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Amikor ezt meghallottuk, megdermedt a szívünk, és még a lélegzete is elállt mindenkinek miattatok. Bizony, a ti Istenetek, az ÚR az Isten fenn az égben és lenn a földön!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Ráháb megosztotta, amit két külön alkalommal hallott Isten hatalmáról és csodáiról. Munkája természetéből adódóan találkozott a városból ki- és bejáró emberekkel, akik számtalan történetet hoztak közelről s távolról magukkal. Mi késztette őt, hogy egyik vagy másik beszámolót elhiggye? A szent Lélek az, aki dolgozott Ráháb szívében, mielőtt ezeket a jelentéseket hallotta volna.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C4F94D6-2918-5746-B085-8FA6D9F8628E}" type="slidenum">
              <a:rPr lang="en-US" smtClean="0"/>
              <a:t>7</a:t>
            </a:fld>
            <a:endParaRPr lang="en-US"/>
          </a:p>
        </p:txBody>
      </p:sp>
    </p:spTree>
    <p:extLst>
      <p:ext uri="{BB962C8B-B14F-4D97-AF65-F5344CB8AC3E}">
        <p14:creationId xmlns:p14="http://schemas.microsoft.com/office/powerpoint/2010/main" val="476990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Titusz 3:5 versében ezt olvashatjuk: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baseline="30000" dirty="0">
                <a:solidFill>
                  <a:srgbClr val="777777"/>
                </a:solidFill>
                <a:effectLst/>
                <a:latin typeface="Calibri" panose="020F0502020204030204" pitchFamily="34" charset="0"/>
                <a:ea typeface="Calibri" panose="020F0502020204030204" pitchFamily="34" charset="0"/>
                <a:cs typeface="Calibri" panose="020F0502020204030204" pitchFamily="34" charset="0"/>
              </a:rPr>
              <a:t>„5</a:t>
            </a:r>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Nem az általunk </a:t>
            </a:r>
            <a:r>
              <a:rPr lang="hu-HU" sz="1800" dirty="0" err="1">
                <a:solidFill>
                  <a:srgbClr val="333333"/>
                </a:solidFill>
                <a:effectLst/>
                <a:latin typeface="Calibri" panose="020F0502020204030204" pitchFamily="34" charset="0"/>
                <a:ea typeface="Calibri" panose="020F0502020204030204" pitchFamily="34" charset="0"/>
                <a:cs typeface="Calibri" panose="020F0502020204030204" pitchFamily="34" charset="0"/>
              </a:rPr>
              <a:t>véghezvitt</a:t>
            </a:r>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igaz cselekedetekért, hanem az ő irgalmából üdvözített minket újjászülő és megújító fürdője a Szentlélek által.” A lélek megérintette </a:t>
            </a:r>
            <a:r>
              <a:rPr lang="hu-HU" sz="1800" dirty="0" err="1">
                <a:solidFill>
                  <a:srgbClr val="333333"/>
                </a:solidFill>
                <a:effectLst/>
                <a:latin typeface="Calibri" panose="020F0502020204030204" pitchFamily="34" charset="0"/>
                <a:ea typeface="Calibri" panose="020F0502020204030204" pitchFamily="34" charset="0"/>
                <a:cs typeface="Calibri" panose="020F0502020204030204" pitchFamily="34" charset="0"/>
              </a:rPr>
              <a:t>Ráhábot</a:t>
            </a:r>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hogy amikor hallja a csodákról szóló történetet, elhiggye azokat. És meghozza a tudatos döntést, hogy elfogadja Jahvét, mint az igaz Istent.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Ez a szövegrész, mely az izraeliták csodálatos szabadulásának bizonyságát mutatja be, a pogány füleket is elérte. De a legcsodálatosabb aspektusa ennek a történetnek, hogy bemutatja hogyan előzi meg Isten szeretete még a pogányok döntéseit is – Ráháb és családtagjai, akik az otthonukba tömörültek, hét napig vártak, hogy az izraelita Isten megmutassa ugyanazt a szabadító hatalmát nekik is.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Sok kritikus vitatja, hogy a Vörös-tengernél történt csodát, ugyanakkor nem tudja megcáfolni </a:t>
            </a:r>
            <a:r>
              <a:rPr lang="hu-HU" sz="1800" dirty="0" err="1">
                <a:solidFill>
                  <a:srgbClr val="333333"/>
                </a:solidFill>
                <a:effectLst/>
                <a:latin typeface="Calibri" panose="020F0502020204030204" pitchFamily="34" charset="0"/>
                <a:ea typeface="Calibri" panose="020F0502020204030204" pitchFamily="34" charset="0"/>
                <a:cs typeface="Calibri" panose="020F0502020204030204" pitchFamily="34" charset="0"/>
              </a:rPr>
              <a:t>Ráhábnak</a:t>
            </a:r>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ezt a bizonyságtételét. Egy bibliakutató így ír erről: „Nincs szöveges bizonyíték ezellen a bizonyság ellen. Ez Isten igazsága. Semmi más nem tudta ezekre a szavakra ösztönözni </a:t>
            </a:r>
            <a:r>
              <a:rPr lang="hu-HU" sz="1800" dirty="0" err="1">
                <a:solidFill>
                  <a:srgbClr val="333333"/>
                </a:solidFill>
                <a:effectLst/>
                <a:latin typeface="Calibri" panose="020F0502020204030204" pitchFamily="34" charset="0"/>
                <a:ea typeface="Calibri" panose="020F0502020204030204" pitchFamily="34" charset="0"/>
                <a:cs typeface="Calibri" panose="020F0502020204030204" pitchFamily="34" charset="0"/>
              </a:rPr>
              <a:t>Ráhábot</a:t>
            </a:r>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csakis a Vörös-tenger szó szerinti csodája. Ez a pogány prostituált nő az első, aki a megváltás történetét idézi ebben a könyvben.”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effectLst/>
                <a:latin typeface="Calibri" panose="020F0502020204030204" pitchFamily="34" charset="0"/>
                <a:ea typeface="Calibri" panose="020F0502020204030204" pitchFamily="34" charset="0"/>
                <a:cs typeface="Times New Roman" panose="02020603050405020304" pitchFamily="18" charset="0"/>
              </a:rPr>
              <a:t>James Burton </a:t>
            </a:r>
            <a:r>
              <a:rPr lang="hu-HU" sz="1800" dirty="0" err="1">
                <a:effectLst/>
                <a:latin typeface="Calibri" panose="020F0502020204030204" pitchFamily="34" charset="0"/>
                <a:ea typeface="Calibri" panose="020F0502020204030204" pitchFamily="34" charset="0"/>
                <a:cs typeface="Times New Roman" panose="02020603050405020304" pitchFamily="18" charset="0"/>
              </a:rPr>
              <a:t>Coffman</a:t>
            </a:r>
            <a:r>
              <a:rPr lang="hu-HU" sz="1800" dirty="0">
                <a:effectLst/>
                <a:latin typeface="Calibri" panose="020F0502020204030204" pitchFamily="34" charset="0"/>
                <a:ea typeface="Calibri" panose="020F0502020204030204" pitchFamily="34" charset="0"/>
                <a:cs typeface="Times New Roman" panose="02020603050405020304" pitchFamily="18" charset="0"/>
              </a:rPr>
              <a:t>, </a:t>
            </a:r>
            <a:r>
              <a:rPr lang="hu-HU" sz="1800" i="1" dirty="0" err="1">
                <a:effectLst/>
                <a:latin typeface="Calibri" panose="020F0502020204030204" pitchFamily="34" charset="0"/>
                <a:ea typeface="Calibri" panose="020F0502020204030204" pitchFamily="34" charset="0"/>
                <a:cs typeface="Times New Roman" panose="02020603050405020304" pitchFamily="18" charset="0"/>
              </a:rPr>
              <a:t>Coffman</a:t>
            </a:r>
            <a:r>
              <a:rPr lang="hu-HU" sz="1800" i="1" dirty="0">
                <a:effectLst/>
                <a:latin typeface="Calibri" panose="020F0502020204030204" pitchFamily="34" charset="0"/>
                <a:ea typeface="Calibri" panose="020F0502020204030204" pitchFamily="34" charset="0"/>
                <a:cs typeface="Times New Roman" panose="02020603050405020304" pitchFamily="18" charset="0"/>
              </a:rPr>
              <a:t> </a:t>
            </a:r>
            <a:r>
              <a:rPr lang="hu-HU" sz="1800" i="1" dirty="0" err="1">
                <a:effectLst/>
                <a:latin typeface="Calibri" panose="020F0502020204030204" pitchFamily="34" charset="0"/>
                <a:ea typeface="Calibri" panose="020F0502020204030204" pitchFamily="34" charset="0"/>
                <a:cs typeface="Times New Roman" panose="02020603050405020304" pitchFamily="18" charset="0"/>
              </a:rPr>
              <a:t>Commentaries</a:t>
            </a:r>
            <a:r>
              <a:rPr lang="hu-HU" sz="1800" i="1" dirty="0">
                <a:effectLst/>
                <a:latin typeface="Calibri" panose="020F0502020204030204" pitchFamily="34" charset="0"/>
                <a:ea typeface="Calibri" panose="020F0502020204030204" pitchFamily="34" charset="0"/>
                <a:cs typeface="Times New Roman" panose="02020603050405020304" pitchFamily="18" charset="0"/>
              </a:rPr>
              <a:t> </a:t>
            </a:r>
            <a:r>
              <a:rPr lang="hu-HU" sz="1800" i="1" dirty="0" err="1">
                <a:effectLst/>
                <a:latin typeface="Calibri" panose="020F0502020204030204" pitchFamily="34" charset="0"/>
                <a:ea typeface="Calibri" panose="020F0502020204030204" pitchFamily="34" charset="0"/>
                <a:cs typeface="Times New Roman" panose="02020603050405020304" pitchFamily="18" charset="0"/>
              </a:rPr>
              <a:t>on</a:t>
            </a:r>
            <a:r>
              <a:rPr lang="hu-HU" sz="1800" i="1" dirty="0">
                <a:effectLst/>
                <a:latin typeface="Calibri" panose="020F0502020204030204" pitchFamily="34" charset="0"/>
                <a:ea typeface="Calibri" panose="020F0502020204030204" pitchFamily="34" charset="0"/>
                <a:cs typeface="Times New Roman" panose="02020603050405020304" pitchFamily="18" charset="0"/>
              </a:rPr>
              <a:t> </a:t>
            </a:r>
            <a:r>
              <a:rPr lang="hu-HU" sz="1800" i="1" dirty="0" err="1">
                <a:effectLst/>
                <a:latin typeface="Calibri" panose="020F0502020204030204" pitchFamily="34" charset="0"/>
                <a:ea typeface="Calibri" panose="020F0502020204030204" pitchFamily="34" charset="0"/>
                <a:cs typeface="Times New Roman" panose="02020603050405020304" pitchFamily="18" charset="0"/>
              </a:rPr>
              <a:t>the</a:t>
            </a:r>
            <a:r>
              <a:rPr lang="hu-HU" sz="1800" i="1" dirty="0">
                <a:effectLst/>
                <a:latin typeface="Calibri" panose="020F0502020204030204" pitchFamily="34" charset="0"/>
                <a:ea typeface="Calibri" panose="020F0502020204030204" pitchFamily="34" charset="0"/>
                <a:cs typeface="Times New Roman" panose="02020603050405020304" pitchFamily="18" charset="0"/>
              </a:rPr>
              <a:t> </a:t>
            </a:r>
            <a:r>
              <a:rPr lang="hu-HU" sz="1800" i="1" dirty="0" err="1">
                <a:effectLst/>
                <a:latin typeface="Calibri" panose="020F0502020204030204" pitchFamily="34" charset="0"/>
                <a:ea typeface="Calibri" panose="020F0502020204030204" pitchFamily="34" charset="0"/>
                <a:cs typeface="Times New Roman" panose="02020603050405020304" pitchFamily="18" charset="0"/>
              </a:rPr>
              <a:t>Bible</a:t>
            </a:r>
            <a:r>
              <a:rPr lang="hu-HU" sz="1800" i="1" dirty="0">
                <a:effectLst/>
                <a:latin typeface="Calibri" panose="020F0502020204030204" pitchFamily="34" charset="0"/>
                <a:ea typeface="Calibri" panose="020F0502020204030204" pitchFamily="34" charset="0"/>
                <a:cs typeface="Times New Roman" panose="02020603050405020304" pitchFamily="18" charset="0"/>
              </a:rPr>
              <a:t>, (Józsué 2:10)</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C4F94D6-2918-5746-B085-8FA6D9F8628E}" type="slidenum">
              <a:rPr lang="en-US" smtClean="0"/>
              <a:t>8</a:t>
            </a:fld>
            <a:endParaRPr lang="en-US"/>
          </a:p>
        </p:txBody>
      </p:sp>
    </p:spTree>
    <p:extLst>
      <p:ext uri="{BB962C8B-B14F-4D97-AF65-F5344CB8AC3E}">
        <p14:creationId xmlns:p14="http://schemas.microsoft.com/office/powerpoint/2010/main" val="39884615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800" b="1" dirty="0">
                <a:effectLst/>
                <a:latin typeface="Calibri" panose="020F0502020204030204" pitchFamily="34" charset="0"/>
                <a:ea typeface="Calibri" panose="020F0502020204030204" pitchFamily="34" charset="0"/>
                <a:cs typeface="Calibri" panose="020F0502020204030204" pitchFamily="34" charset="0"/>
              </a:rPr>
              <a:t>Isten kegyelme</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b="1" dirty="0">
                <a:effectLst/>
                <a:latin typeface="Calibri" panose="020F0502020204030204" pitchFamily="34" charset="0"/>
                <a:ea typeface="Calibri" panose="020F0502020204030204" pitchFamily="34" charset="0"/>
                <a:cs typeface="Calibri" panose="020F0502020204030204" pitchFamily="34" charset="0"/>
              </a:rPr>
              <a: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effectLst/>
                <a:latin typeface="Calibri" panose="020F0502020204030204" pitchFamily="34" charset="0"/>
                <a:ea typeface="Calibri" panose="020F0502020204030204" pitchFamily="34" charset="0"/>
                <a:cs typeface="Calibri" panose="020F0502020204030204" pitchFamily="34" charset="0"/>
              </a:rPr>
              <a:t>Isten kegyelme, a Szentlélek formájában megelőzi az emberi döntéseket. Előrébb jár, hogy a szívekben munkálkodjon, hogy meglágyítsa a bűnös természetet, és segítsen teljesen megérteni Istent magát. Az a célja, hogy meglazítsa a bűnhöz való természetes ragaszkodást és képessé tegyen arra, hogy Istent válasszuk. Ez az a szeretet, mely meg akar békíteni minket Vele.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9</a:t>
            </a:fld>
            <a:endParaRPr lang="en-US"/>
          </a:p>
        </p:txBody>
      </p:sp>
    </p:spTree>
    <p:extLst>
      <p:ext uri="{BB962C8B-B14F-4D97-AF65-F5344CB8AC3E}">
        <p14:creationId xmlns:p14="http://schemas.microsoft.com/office/powerpoint/2010/main" val="11136503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800" dirty="0">
                <a:effectLst/>
                <a:latin typeface="Calibri" panose="020F0502020204030204" pitchFamily="34" charset="0"/>
                <a:ea typeface="Calibri" panose="020F0502020204030204" pitchFamily="34" charset="0"/>
                <a:cs typeface="Calibri" panose="020F0502020204030204" pitchFamily="34" charset="0"/>
              </a:rPr>
              <a:t>Így miután a Szentlélek megindította </a:t>
            </a:r>
            <a:r>
              <a:rPr lang="hu-HU" sz="1800" dirty="0" err="1">
                <a:effectLst/>
                <a:latin typeface="Calibri" panose="020F0502020204030204" pitchFamily="34" charset="0"/>
                <a:ea typeface="Calibri" panose="020F0502020204030204" pitchFamily="34" charset="0"/>
                <a:cs typeface="Calibri" panose="020F0502020204030204" pitchFamily="34" charset="0"/>
              </a:rPr>
              <a:t>Ráhábot</a:t>
            </a:r>
            <a:r>
              <a:rPr lang="hu-HU" sz="1800" dirty="0">
                <a:effectLst/>
                <a:latin typeface="Calibri" panose="020F0502020204030204" pitchFamily="34" charset="0"/>
                <a:ea typeface="Calibri" panose="020F0502020204030204" pitchFamily="34" charset="0"/>
                <a:cs typeface="Calibri" panose="020F0502020204030204" pitchFamily="34" charset="0"/>
              </a:rPr>
              <a:t>, kijelentette: „</a:t>
            </a:r>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Bizony, a ti Istenetek, az ÚR az Isten fenn az égben és lenn a földön!” (Józsué 2:11b - RÚF)</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r>
              <a:rPr lang="hu-HU"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Hálásak lehetünk Isten Ráháb iránti szeretetéért – mert az irántunk való szeretete ugyanaz. Anélkül, hogy mentegette volna a bűnét, Isten szeretete utat talált egy bűnös nő szívéhez, hogy kiszabadítsa a halál büntetéséből. Ráháb a szégyen börtönéből a hősök sorába került Isten megelőző kegyelme által.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C4F94D6-2918-5746-B085-8FA6D9F8628E}" type="slidenum">
              <a:rPr lang="en-US" smtClean="0"/>
              <a:t>10</a:t>
            </a:fld>
            <a:endParaRPr lang="en-US"/>
          </a:p>
        </p:txBody>
      </p:sp>
    </p:spTree>
    <p:extLst>
      <p:ext uri="{BB962C8B-B14F-4D97-AF65-F5344CB8AC3E}">
        <p14:creationId xmlns:p14="http://schemas.microsoft.com/office/powerpoint/2010/main" val="584688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68557-9D87-F530-14E4-314CA8D1FF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6F71E4C-B566-F7FA-1CAE-24376917DF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54A5C7-0CDE-C124-305E-622502C88FBD}"/>
              </a:ext>
            </a:extLst>
          </p:cNvPr>
          <p:cNvSpPr>
            <a:spLocks noGrp="1"/>
          </p:cNvSpPr>
          <p:nvPr>
            <p:ph type="dt" sz="half" idx="10"/>
          </p:nvPr>
        </p:nvSpPr>
        <p:spPr/>
        <p:txBody>
          <a:bodyPr/>
          <a:lstStyle/>
          <a:p>
            <a:fld id="{29F1ABF5-3ED5-2649-830C-32373C37F4B5}" type="datetimeFigureOut">
              <a:rPr lang="en-US" smtClean="0"/>
              <a:t>5/9/2023</a:t>
            </a:fld>
            <a:endParaRPr lang="en-US"/>
          </a:p>
        </p:txBody>
      </p:sp>
      <p:sp>
        <p:nvSpPr>
          <p:cNvPr id="5" name="Footer Placeholder 4">
            <a:extLst>
              <a:ext uri="{FF2B5EF4-FFF2-40B4-BE49-F238E27FC236}">
                <a16:creationId xmlns:a16="http://schemas.microsoft.com/office/drawing/2014/main" id="{E95F1F7D-1545-8A64-AB5F-363CF32172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C98D7D-911A-6B3B-797A-3B1FBCAE5C6D}"/>
              </a:ext>
            </a:extLst>
          </p:cNvPr>
          <p:cNvSpPr>
            <a:spLocks noGrp="1"/>
          </p:cNvSpPr>
          <p:nvPr>
            <p:ph type="sldNum" sz="quarter" idx="12"/>
          </p:nvPr>
        </p:nvSpPr>
        <p:spPr/>
        <p:txBody>
          <a:bodyPr/>
          <a:lstStyle/>
          <a:p>
            <a:fld id="{9E64BB83-A623-7842-A8CC-3821825B507E}" type="slidenum">
              <a:rPr lang="en-US" smtClean="0"/>
              <a:t>‹#›</a:t>
            </a:fld>
            <a:endParaRPr lang="en-US"/>
          </a:p>
        </p:txBody>
      </p:sp>
    </p:spTree>
    <p:extLst>
      <p:ext uri="{BB962C8B-B14F-4D97-AF65-F5344CB8AC3E}">
        <p14:creationId xmlns:p14="http://schemas.microsoft.com/office/powerpoint/2010/main" val="3480340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5D1EC-286C-2612-72B5-6E77A4CC28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01B33A-870E-AA4E-BC33-80E7F614CB5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98B283-83B3-CD26-5E19-15D5083AEC8F}"/>
              </a:ext>
            </a:extLst>
          </p:cNvPr>
          <p:cNvSpPr>
            <a:spLocks noGrp="1"/>
          </p:cNvSpPr>
          <p:nvPr>
            <p:ph type="dt" sz="half" idx="10"/>
          </p:nvPr>
        </p:nvSpPr>
        <p:spPr/>
        <p:txBody>
          <a:bodyPr/>
          <a:lstStyle/>
          <a:p>
            <a:fld id="{29F1ABF5-3ED5-2649-830C-32373C37F4B5}" type="datetimeFigureOut">
              <a:rPr lang="en-US" smtClean="0"/>
              <a:t>5/9/2023</a:t>
            </a:fld>
            <a:endParaRPr lang="en-US"/>
          </a:p>
        </p:txBody>
      </p:sp>
      <p:sp>
        <p:nvSpPr>
          <p:cNvPr id="5" name="Footer Placeholder 4">
            <a:extLst>
              <a:ext uri="{FF2B5EF4-FFF2-40B4-BE49-F238E27FC236}">
                <a16:creationId xmlns:a16="http://schemas.microsoft.com/office/drawing/2014/main" id="{161929EB-5E63-19C4-59DF-F9F7D1D725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714194-04DC-349D-8DCF-CE612BE4EAA2}"/>
              </a:ext>
            </a:extLst>
          </p:cNvPr>
          <p:cNvSpPr>
            <a:spLocks noGrp="1"/>
          </p:cNvSpPr>
          <p:nvPr>
            <p:ph type="sldNum" sz="quarter" idx="12"/>
          </p:nvPr>
        </p:nvSpPr>
        <p:spPr/>
        <p:txBody>
          <a:bodyPr/>
          <a:lstStyle/>
          <a:p>
            <a:fld id="{9E64BB83-A623-7842-A8CC-3821825B507E}" type="slidenum">
              <a:rPr lang="en-US" smtClean="0"/>
              <a:t>‹#›</a:t>
            </a:fld>
            <a:endParaRPr lang="en-US"/>
          </a:p>
        </p:txBody>
      </p:sp>
    </p:spTree>
    <p:extLst>
      <p:ext uri="{BB962C8B-B14F-4D97-AF65-F5344CB8AC3E}">
        <p14:creationId xmlns:p14="http://schemas.microsoft.com/office/powerpoint/2010/main" val="4227203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B33694-DCFB-856F-3BEE-717C9EC4AC3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2874B4-C9CE-23A3-57EE-C0D82DE869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6C3C02-A544-F5A1-755A-11364D589808}"/>
              </a:ext>
            </a:extLst>
          </p:cNvPr>
          <p:cNvSpPr>
            <a:spLocks noGrp="1"/>
          </p:cNvSpPr>
          <p:nvPr>
            <p:ph type="dt" sz="half" idx="10"/>
          </p:nvPr>
        </p:nvSpPr>
        <p:spPr/>
        <p:txBody>
          <a:bodyPr/>
          <a:lstStyle/>
          <a:p>
            <a:fld id="{29F1ABF5-3ED5-2649-830C-32373C37F4B5}" type="datetimeFigureOut">
              <a:rPr lang="en-US" smtClean="0"/>
              <a:t>5/9/2023</a:t>
            </a:fld>
            <a:endParaRPr lang="en-US"/>
          </a:p>
        </p:txBody>
      </p:sp>
      <p:sp>
        <p:nvSpPr>
          <p:cNvPr id="5" name="Footer Placeholder 4">
            <a:extLst>
              <a:ext uri="{FF2B5EF4-FFF2-40B4-BE49-F238E27FC236}">
                <a16:creationId xmlns:a16="http://schemas.microsoft.com/office/drawing/2014/main" id="{F907CFB8-6201-A3A8-C993-5ADF1EB9C3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1543B0-29A8-A0B6-B2AB-E42DA9A3025C}"/>
              </a:ext>
            </a:extLst>
          </p:cNvPr>
          <p:cNvSpPr>
            <a:spLocks noGrp="1"/>
          </p:cNvSpPr>
          <p:nvPr>
            <p:ph type="sldNum" sz="quarter" idx="12"/>
          </p:nvPr>
        </p:nvSpPr>
        <p:spPr/>
        <p:txBody>
          <a:bodyPr/>
          <a:lstStyle/>
          <a:p>
            <a:fld id="{9E64BB83-A623-7842-A8CC-3821825B507E}" type="slidenum">
              <a:rPr lang="en-US" smtClean="0"/>
              <a:t>‹#›</a:t>
            </a:fld>
            <a:endParaRPr lang="en-US"/>
          </a:p>
        </p:txBody>
      </p:sp>
    </p:spTree>
    <p:extLst>
      <p:ext uri="{BB962C8B-B14F-4D97-AF65-F5344CB8AC3E}">
        <p14:creationId xmlns:p14="http://schemas.microsoft.com/office/powerpoint/2010/main" val="4278738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85322-7DC9-020C-6157-85B7884C2D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2D965E-67E9-F721-87E3-B9DF00EFA25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D958D2-9279-5291-884F-010E5ED1C7E0}"/>
              </a:ext>
            </a:extLst>
          </p:cNvPr>
          <p:cNvSpPr>
            <a:spLocks noGrp="1"/>
          </p:cNvSpPr>
          <p:nvPr>
            <p:ph type="dt" sz="half" idx="10"/>
          </p:nvPr>
        </p:nvSpPr>
        <p:spPr/>
        <p:txBody>
          <a:bodyPr/>
          <a:lstStyle/>
          <a:p>
            <a:fld id="{29F1ABF5-3ED5-2649-830C-32373C37F4B5}" type="datetimeFigureOut">
              <a:rPr lang="en-US" smtClean="0"/>
              <a:t>5/9/2023</a:t>
            </a:fld>
            <a:endParaRPr lang="en-US"/>
          </a:p>
        </p:txBody>
      </p:sp>
      <p:sp>
        <p:nvSpPr>
          <p:cNvPr id="5" name="Footer Placeholder 4">
            <a:extLst>
              <a:ext uri="{FF2B5EF4-FFF2-40B4-BE49-F238E27FC236}">
                <a16:creationId xmlns:a16="http://schemas.microsoft.com/office/drawing/2014/main" id="{66C5B2E6-C26C-BDA2-6922-4186A7D4B3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58FFB6-0B65-8F8F-7CC5-9CD43DAC168C}"/>
              </a:ext>
            </a:extLst>
          </p:cNvPr>
          <p:cNvSpPr>
            <a:spLocks noGrp="1"/>
          </p:cNvSpPr>
          <p:nvPr>
            <p:ph type="sldNum" sz="quarter" idx="12"/>
          </p:nvPr>
        </p:nvSpPr>
        <p:spPr/>
        <p:txBody>
          <a:bodyPr/>
          <a:lstStyle/>
          <a:p>
            <a:fld id="{9E64BB83-A623-7842-A8CC-3821825B507E}" type="slidenum">
              <a:rPr lang="en-US" smtClean="0"/>
              <a:t>‹#›</a:t>
            </a:fld>
            <a:endParaRPr lang="en-US"/>
          </a:p>
        </p:txBody>
      </p:sp>
    </p:spTree>
    <p:extLst>
      <p:ext uri="{BB962C8B-B14F-4D97-AF65-F5344CB8AC3E}">
        <p14:creationId xmlns:p14="http://schemas.microsoft.com/office/powerpoint/2010/main" val="822031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808CB-F196-1794-0A06-9E79B094A9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7CA3CAF-DC23-74C5-4752-B2FEA10B8F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285AFD-A965-EE8D-1585-3CE768952F02}"/>
              </a:ext>
            </a:extLst>
          </p:cNvPr>
          <p:cNvSpPr>
            <a:spLocks noGrp="1"/>
          </p:cNvSpPr>
          <p:nvPr>
            <p:ph type="dt" sz="half" idx="10"/>
          </p:nvPr>
        </p:nvSpPr>
        <p:spPr/>
        <p:txBody>
          <a:bodyPr/>
          <a:lstStyle/>
          <a:p>
            <a:fld id="{29F1ABF5-3ED5-2649-830C-32373C37F4B5}" type="datetimeFigureOut">
              <a:rPr lang="en-US" smtClean="0"/>
              <a:t>5/9/2023</a:t>
            </a:fld>
            <a:endParaRPr lang="en-US"/>
          </a:p>
        </p:txBody>
      </p:sp>
      <p:sp>
        <p:nvSpPr>
          <p:cNvPr id="5" name="Footer Placeholder 4">
            <a:extLst>
              <a:ext uri="{FF2B5EF4-FFF2-40B4-BE49-F238E27FC236}">
                <a16:creationId xmlns:a16="http://schemas.microsoft.com/office/drawing/2014/main" id="{1D2205A2-52D7-FABB-AA71-3AB801DA61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2D0E86-5609-8AA0-4250-4CFFCE07A909}"/>
              </a:ext>
            </a:extLst>
          </p:cNvPr>
          <p:cNvSpPr>
            <a:spLocks noGrp="1"/>
          </p:cNvSpPr>
          <p:nvPr>
            <p:ph type="sldNum" sz="quarter" idx="12"/>
          </p:nvPr>
        </p:nvSpPr>
        <p:spPr/>
        <p:txBody>
          <a:bodyPr/>
          <a:lstStyle/>
          <a:p>
            <a:fld id="{9E64BB83-A623-7842-A8CC-3821825B507E}" type="slidenum">
              <a:rPr lang="en-US" smtClean="0"/>
              <a:t>‹#›</a:t>
            </a:fld>
            <a:endParaRPr lang="en-US"/>
          </a:p>
        </p:txBody>
      </p:sp>
    </p:spTree>
    <p:extLst>
      <p:ext uri="{BB962C8B-B14F-4D97-AF65-F5344CB8AC3E}">
        <p14:creationId xmlns:p14="http://schemas.microsoft.com/office/powerpoint/2010/main" val="3887152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399BA-237B-0B0F-C629-9ECE141FFA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4562A1-5EEF-7DE5-335E-9BF1768EEA8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804414-73BD-E3A6-61E2-8A90F8BD76F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4CC2B8-ECBA-6825-5EA1-3F8A8D065734}"/>
              </a:ext>
            </a:extLst>
          </p:cNvPr>
          <p:cNvSpPr>
            <a:spLocks noGrp="1"/>
          </p:cNvSpPr>
          <p:nvPr>
            <p:ph type="dt" sz="half" idx="10"/>
          </p:nvPr>
        </p:nvSpPr>
        <p:spPr/>
        <p:txBody>
          <a:bodyPr/>
          <a:lstStyle/>
          <a:p>
            <a:fld id="{29F1ABF5-3ED5-2649-830C-32373C37F4B5}" type="datetimeFigureOut">
              <a:rPr lang="en-US" smtClean="0"/>
              <a:t>5/9/2023</a:t>
            </a:fld>
            <a:endParaRPr lang="en-US"/>
          </a:p>
        </p:txBody>
      </p:sp>
      <p:sp>
        <p:nvSpPr>
          <p:cNvPr id="6" name="Footer Placeholder 5">
            <a:extLst>
              <a:ext uri="{FF2B5EF4-FFF2-40B4-BE49-F238E27FC236}">
                <a16:creationId xmlns:a16="http://schemas.microsoft.com/office/drawing/2014/main" id="{83B5B84F-3C27-20F2-E70A-CCD95B4387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B61536-8FB3-2C28-3976-59FC2CA90D85}"/>
              </a:ext>
            </a:extLst>
          </p:cNvPr>
          <p:cNvSpPr>
            <a:spLocks noGrp="1"/>
          </p:cNvSpPr>
          <p:nvPr>
            <p:ph type="sldNum" sz="quarter" idx="12"/>
          </p:nvPr>
        </p:nvSpPr>
        <p:spPr/>
        <p:txBody>
          <a:bodyPr/>
          <a:lstStyle/>
          <a:p>
            <a:fld id="{9E64BB83-A623-7842-A8CC-3821825B507E}" type="slidenum">
              <a:rPr lang="en-US" smtClean="0"/>
              <a:t>‹#›</a:t>
            </a:fld>
            <a:endParaRPr lang="en-US"/>
          </a:p>
        </p:txBody>
      </p:sp>
    </p:spTree>
    <p:extLst>
      <p:ext uri="{BB962C8B-B14F-4D97-AF65-F5344CB8AC3E}">
        <p14:creationId xmlns:p14="http://schemas.microsoft.com/office/powerpoint/2010/main" val="3935752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6718E-C1AA-D99F-159C-637B7785411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1CC0667-97B5-CE7E-7108-9613287D58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1798BE-E021-7AAB-6E88-65C98657CB4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D88DB59-7E75-E63A-9F14-05309B91BF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2FEF098-B922-A683-CAED-FF68FC5431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31EB9C7-7309-1674-2660-82024CC2A944}"/>
              </a:ext>
            </a:extLst>
          </p:cNvPr>
          <p:cNvSpPr>
            <a:spLocks noGrp="1"/>
          </p:cNvSpPr>
          <p:nvPr>
            <p:ph type="dt" sz="half" idx="10"/>
          </p:nvPr>
        </p:nvSpPr>
        <p:spPr/>
        <p:txBody>
          <a:bodyPr/>
          <a:lstStyle/>
          <a:p>
            <a:fld id="{29F1ABF5-3ED5-2649-830C-32373C37F4B5}" type="datetimeFigureOut">
              <a:rPr lang="en-US" smtClean="0"/>
              <a:t>5/9/2023</a:t>
            </a:fld>
            <a:endParaRPr lang="en-US"/>
          </a:p>
        </p:txBody>
      </p:sp>
      <p:sp>
        <p:nvSpPr>
          <p:cNvPr id="8" name="Footer Placeholder 7">
            <a:extLst>
              <a:ext uri="{FF2B5EF4-FFF2-40B4-BE49-F238E27FC236}">
                <a16:creationId xmlns:a16="http://schemas.microsoft.com/office/drawing/2014/main" id="{F40894F0-6A04-D1A7-A8CE-7508BFED95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F538A6-82C5-2F0D-4D50-00A1916B4BB8}"/>
              </a:ext>
            </a:extLst>
          </p:cNvPr>
          <p:cNvSpPr>
            <a:spLocks noGrp="1"/>
          </p:cNvSpPr>
          <p:nvPr>
            <p:ph type="sldNum" sz="quarter" idx="12"/>
          </p:nvPr>
        </p:nvSpPr>
        <p:spPr/>
        <p:txBody>
          <a:bodyPr/>
          <a:lstStyle/>
          <a:p>
            <a:fld id="{9E64BB83-A623-7842-A8CC-3821825B507E}" type="slidenum">
              <a:rPr lang="en-US" smtClean="0"/>
              <a:t>‹#›</a:t>
            </a:fld>
            <a:endParaRPr lang="en-US"/>
          </a:p>
        </p:txBody>
      </p:sp>
    </p:spTree>
    <p:extLst>
      <p:ext uri="{BB962C8B-B14F-4D97-AF65-F5344CB8AC3E}">
        <p14:creationId xmlns:p14="http://schemas.microsoft.com/office/powerpoint/2010/main" val="1015382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2E643-CD05-B137-F5B0-D737C8E755C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D5E8474-4DD5-A68F-6174-E7C3BC72AEB4}"/>
              </a:ext>
            </a:extLst>
          </p:cNvPr>
          <p:cNvSpPr>
            <a:spLocks noGrp="1"/>
          </p:cNvSpPr>
          <p:nvPr>
            <p:ph type="dt" sz="half" idx="10"/>
          </p:nvPr>
        </p:nvSpPr>
        <p:spPr/>
        <p:txBody>
          <a:bodyPr/>
          <a:lstStyle/>
          <a:p>
            <a:fld id="{29F1ABF5-3ED5-2649-830C-32373C37F4B5}" type="datetimeFigureOut">
              <a:rPr lang="en-US" smtClean="0"/>
              <a:t>5/9/2023</a:t>
            </a:fld>
            <a:endParaRPr lang="en-US"/>
          </a:p>
        </p:txBody>
      </p:sp>
      <p:sp>
        <p:nvSpPr>
          <p:cNvPr id="4" name="Footer Placeholder 3">
            <a:extLst>
              <a:ext uri="{FF2B5EF4-FFF2-40B4-BE49-F238E27FC236}">
                <a16:creationId xmlns:a16="http://schemas.microsoft.com/office/drawing/2014/main" id="{AE0F176A-FECB-5397-6ED0-E9FFC9CBBD0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9177EE5-BBE5-C616-6764-AD7CF494B4CC}"/>
              </a:ext>
            </a:extLst>
          </p:cNvPr>
          <p:cNvSpPr>
            <a:spLocks noGrp="1"/>
          </p:cNvSpPr>
          <p:nvPr>
            <p:ph type="sldNum" sz="quarter" idx="12"/>
          </p:nvPr>
        </p:nvSpPr>
        <p:spPr/>
        <p:txBody>
          <a:bodyPr/>
          <a:lstStyle/>
          <a:p>
            <a:fld id="{9E64BB83-A623-7842-A8CC-3821825B507E}" type="slidenum">
              <a:rPr lang="en-US" smtClean="0"/>
              <a:t>‹#›</a:t>
            </a:fld>
            <a:endParaRPr lang="en-US"/>
          </a:p>
        </p:txBody>
      </p:sp>
    </p:spTree>
    <p:extLst>
      <p:ext uri="{BB962C8B-B14F-4D97-AF65-F5344CB8AC3E}">
        <p14:creationId xmlns:p14="http://schemas.microsoft.com/office/powerpoint/2010/main" val="357055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A2336B-5A17-4A81-F768-CD1D2E7DD733}"/>
              </a:ext>
            </a:extLst>
          </p:cNvPr>
          <p:cNvSpPr>
            <a:spLocks noGrp="1"/>
          </p:cNvSpPr>
          <p:nvPr>
            <p:ph type="dt" sz="half" idx="10"/>
          </p:nvPr>
        </p:nvSpPr>
        <p:spPr/>
        <p:txBody>
          <a:bodyPr/>
          <a:lstStyle/>
          <a:p>
            <a:fld id="{29F1ABF5-3ED5-2649-830C-32373C37F4B5}" type="datetimeFigureOut">
              <a:rPr lang="en-US" smtClean="0"/>
              <a:t>5/9/2023</a:t>
            </a:fld>
            <a:endParaRPr lang="en-US"/>
          </a:p>
        </p:txBody>
      </p:sp>
      <p:sp>
        <p:nvSpPr>
          <p:cNvPr id="3" name="Footer Placeholder 2">
            <a:extLst>
              <a:ext uri="{FF2B5EF4-FFF2-40B4-BE49-F238E27FC236}">
                <a16:creationId xmlns:a16="http://schemas.microsoft.com/office/drawing/2014/main" id="{9D87F973-8072-EE95-34E5-EE0E4F67DFB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5B090B-4D4E-C4F9-3E95-5BF6342AECE1}"/>
              </a:ext>
            </a:extLst>
          </p:cNvPr>
          <p:cNvSpPr>
            <a:spLocks noGrp="1"/>
          </p:cNvSpPr>
          <p:nvPr>
            <p:ph type="sldNum" sz="quarter" idx="12"/>
          </p:nvPr>
        </p:nvSpPr>
        <p:spPr/>
        <p:txBody>
          <a:bodyPr/>
          <a:lstStyle/>
          <a:p>
            <a:fld id="{9E64BB83-A623-7842-A8CC-3821825B507E}" type="slidenum">
              <a:rPr lang="en-US" smtClean="0"/>
              <a:t>‹#›</a:t>
            </a:fld>
            <a:endParaRPr lang="en-US"/>
          </a:p>
        </p:txBody>
      </p:sp>
    </p:spTree>
    <p:extLst>
      <p:ext uri="{BB962C8B-B14F-4D97-AF65-F5344CB8AC3E}">
        <p14:creationId xmlns:p14="http://schemas.microsoft.com/office/powerpoint/2010/main" val="430947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FEB26-036E-B15B-1DEE-05CAC06B8D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8CCF2F-756E-28D7-ACDD-258B33EF01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DB2FC6-6E88-BC0E-4BB8-E87191979B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5577D-5CD6-76F6-D8C6-B49C4E6889CC}"/>
              </a:ext>
            </a:extLst>
          </p:cNvPr>
          <p:cNvSpPr>
            <a:spLocks noGrp="1"/>
          </p:cNvSpPr>
          <p:nvPr>
            <p:ph type="dt" sz="half" idx="10"/>
          </p:nvPr>
        </p:nvSpPr>
        <p:spPr/>
        <p:txBody>
          <a:bodyPr/>
          <a:lstStyle/>
          <a:p>
            <a:fld id="{29F1ABF5-3ED5-2649-830C-32373C37F4B5}" type="datetimeFigureOut">
              <a:rPr lang="en-US" smtClean="0"/>
              <a:t>5/9/2023</a:t>
            </a:fld>
            <a:endParaRPr lang="en-US"/>
          </a:p>
        </p:txBody>
      </p:sp>
      <p:sp>
        <p:nvSpPr>
          <p:cNvPr id="6" name="Footer Placeholder 5">
            <a:extLst>
              <a:ext uri="{FF2B5EF4-FFF2-40B4-BE49-F238E27FC236}">
                <a16:creationId xmlns:a16="http://schemas.microsoft.com/office/drawing/2014/main" id="{9A6C1DFF-552A-209E-2929-52BC864A67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20DDDD-B243-479C-6E5B-F57A749E5CBF}"/>
              </a:ext>
            </a:extLst>
          </p:cNvPr>
          <p:cNvSpPr>
            <a:spLocks noGrp="1"/>
          </p:cNvSpPr>
          <p:nvPr>
            <p:ph type="sldNum" sz="quarter" idx="12"/>
          </p:nvPr>
        </p:nvSpPr>
        <p:spPr/>
        <p:txBody>
          <a:bodyPr/>
          <a:lstStyle/>
          <a:p>
            <a:fld id="{9E64BB83-A623-7842-A8CC-3821825B507E}" type="slidenum">
              <a:rPr lang="en-US" smtClean="0"/>
              <a:t>‹#›</a:t>
            </a:fld>
            <a:endParaRPr lang="en-US"/>
          </a:p>
        </p:txBody>
      </p:sp>
    </p:spTree>
    <p:extLst>
      <p:ext uri="{BB962C8B-B14F-4D97-AF65-F5344CB8AC3E}">
        <p14:creationId xmlns:p14="http://schemas.microsoft.com/office/powerpoint/2010/main" val="2655023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19622-9093-B6E9-6A33-5116E3FC51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30E9333-A5F3-46E7-A726-970F16B278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5A25A9F-FF61-F386-692F-F92B2D2396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875FE7-F2B7-D47C-40E1-342DC3611AB6}"/>
              </a:ext>
            </a:extLst>
          </p:cNvPr>
          <p:cNvSpPr>
            <a:spLocks noGrp="1"/>
          </p:cNvSpPr>
          <p:nvPr>
            <p:ph type="dt" sz="half" idx="10"/>
          </p:nvPr>
        </p:nvSpPr>
        <p:spPr/>
        <p:txBody>
          <a:bodyPr/>
          <a:lstStyle/>
          <a:p>
            <a:fld id="{29F1ABF5-3ED5-2649-830C-32373C37F4B5}" type="datetimeFigureOut">
              <a:rPr lang="en-US" smtClean="0"/>
              <a:t>5/9/2023</a:t>
            </a:fld>
            <a:endParaRPr lang="en-US"/>
          </a:p>
        </p:txBody>
      </p:sp>
      <p:sp>
        <p:nvSpPr>
          <p:cNvPr id="6" name="Footer Placeholder 5">
            <a:extLst>
              <a:ext uri="{FF2B5EF4-FFF2-40B4-BE49-F238E27FC236}">
                <a16:creationId xmlns:a16="http://schemas.microsoft.com/office/drawing/2014/main" id="{995C8B3E-42A5-3FD1-0073-3F47E9397C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33BA36-39F9-4479-06BE-C92EBDBD4B06}"/>
              </a:ext>
            </a:extLst>
          </p:cNvPr>
          <p:cNvSpPr>
            <a:spLocks noGrp="1"/>
          </p:cNvSpPr>
          <p:nvPr>
            <p:ph type="sldNum" sz="quarter" idx="12"/>
          </p:nvPr>
        </p:nvSpPr>
        <p:spPr/>
        <p:txBody>
          <a:bodyPr/>
          <a:lstStyle/>
          <a:p>
            <a:fld id="{9E64BB83-A623-7842-A8CC-3821825B507E}" type="slidenum">
              <a:rPr lang="en-US" smtClean="0"/>
              <a:t>‹#›</a:t>
            </a:fld>
            <a:endParaRPr lang="en-US"/>
          </a:p>
        </p:txBody>
      </p:sp>
    </p:spTree>
    <p:extLst>
      <p:ext uri="{BB962C8B-B14F-4D97-AF65-F5344CB8AC3E}">
        <p14:creationId xmlns:p14="http://schemas.microsoft.com/office/powerpoint/2010/main" val="3902981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48FAA1-32FD-0948-AF3D-088B07C355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A8112A3-D785-D1C7-F365-6DC5DBC234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258DA5-9B16-D2B7-91F2-2E3A45AD75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F1ABF5-3ED5-2649-830C-32373C37F4B5}" type="datetimeFigureOut">
              <a:rPr lang="en-US" smtClean="0"/>
              <a:t>5/9/2023</a:t>
            </a:fld>
            <a:endParaRPr lang="en-US"/>
          </a:p>
        </p:txBody>
      </p:sp>
      <p:sp>
        <p:nvSpPr>
          <p:cNvPr id="5" name="Footer Placeholder 4">
            <a:extLst>
              <a:ext uri="{FF2B5EF4-FFF2-40B4-BE49-F238E27FC236}">
                <a16:creationId xmlns:a16="http://schemas.microsoft.com/office/drawing/2014/main" id="{264718E0-2D2A-543A-17EA-3A49604E80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586CF5F-BEE3-F4C3-6459-163ED9C14E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64BB83-A623-7842-A8CC-3821825B507E}" type="slidenum">
              <a:rPr lang="en-US" smtClean="0"/>
              <a:t>‹#›</a:t>
            </a:fld>
            <a:endParaRPr lang="en-US"/>
          </a:p>
        </p:txBody>
      </p:sp>
    </p:spTree>
    <p:extLst>
      <p:ext uri="{BB962C8B-B14F-4D97-AF65-F5344CB8AC3E}">
        <p14:creationId xmlns:p14="http://schemas.microsoft.com/office/powerpoint/2010/main" val="1127205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5B3CE-17C4-5A50-30FC-68CFB1C9632F}"/>
              </a:ext>
            </a:extLst>
          </p:cNvPr>
          <p:cNvSpPr>
            <a:spLocks noGrp="1"/>
          </p:cNvSpPr>
          <p:nvPr>
            <p:ph type="ctrTitle"/>
          </p:nvPr>
        </p:nvSpPr>
        <p:spPr>
          <a:xfrm>
            <a:off x="1237695" y="796873"/>
            <a:ext cx="7924800" cy="2387600"/>
          </a:xfrm>
        </p:spPr>
        <p:txBody>
          <a:bodyPr>
            <a:normAutofit/>
          </a:bodyPr>
          <a:lstStyle/>
          <a:p>
            <a:pPr algn="l"/>
            <a:r>
              <a:rPr lang="hu-HU" sz="11500" b="1" dirty="0">
                <a:solidFill>
                  <a:srgbClr val="7A3F79"/>
                </a:solidFill>
                <a:latin typeface="Sinthya" panose="02000500000000000000" pitchFamily="2" charset="0"/>
              </a:rPr>
              <a:t>A SZERETET</a:t>
            </a:r>
            <a:r>
              <a:rPr lang="hu-HU" sz="1200" b="1" dirty="0">
                <a:solidFill>
                  <a:srgbClr val="7A3F79"/>
                </a:solidFill>
                <a:latin typeface="Sinthya" panose="02000500000000000000" pitchFamily="2" charset="0"/>
              </a:rPr>
              <a:t>,</a:t>
            </a:r>
            <a:endParaRPr lang="en-US" sz="1200" b="1" dirty="0">
              <a:solidFill>
                <a:srgbClr val="7A3F79"/>
              </a:solidFill>
              <a:latin typeface="Sinthya" panose="02000500000000000000" pitchFamily="2" charset="0"/>
            </a:endParaRPr>
          </a:p>
        </p:txBody>
      </p:sp>
      <p:sp>
        <p:nvSpPr>
          <p:cNvPr id="3" name="Subtitle 2">
            <a:extLst>
              <a:ext uri="{FF2B5EF4-FFF2-40B4-BE49-F238E27FC236}">
                <a16:creationId xmlns:a16="http://schemas.microsoft.com/office/drawing/2014/main" id="{E0D01FEB-E68B-B277-316B-3BADB7F54328}"/>
              </a:ext>
            </a:extLst>
          </p:cNvPr>
          <p:cNvSpPr>
            <a:spLocks noGrp="1"/>
          </p:cNvSpPr>
          <p:nvPr>
            <p:ph type="subTitle" idx="1"/>
          </p:nvPr>
        </p:nvSpPr>
        <p:spPr>
          <a:xfrm>
            <a:off x="1160081" y="3082816"/>
            <a:ext cx="7924800" cy="753307"/>
          </a:xfrm>
        </p:spPr>
        <p:txBody>
          <a:bodyPr>
            <a:normAutofit/>
          </a:bodyPr>
          <a:lstStyle/>
          <a:p>
            <a:pPr algn="l"/>
            <a:r>
              <a:rPr lang="hu-HU" sz="3600" dirty="0">
                <a:solidFill>
                  <a:srgbClr val="7A3F79"/>
                </a:solidFill>
                <a:latin typeface="Avenir Next" panose="020B0503020202020204" pitchFamily="34" charset="0"/>
              </a:rPr>
              <a:t>MELY MEGELŐZI AZ EMBER DÖNTÉSEIT</a:t>
            </a:r>
            <a:endParaRPr lang="en-US" sz="3600" dirty="0">
              <a:solidFill>
                <a:srgbClr val="7A3F79"/>
              </a:solidFill>
              <a:latin typeface="Avenir Next" panose="020B0503020202020204" pitchFamily="34" charset="0"/>
            </a:endParaRPr>
          </a:p>
        </p:txBody>
      </p:sp>
      <p:grpSp>
        <p:nvGrpSpPr>
          <p:cNvPr id="11" name="Group 10">
            <a:extLst>
              <a:ext uri="{FF2B5EF4-FFF2-40B4-BE49-F238E27FC236}">
                <a16:creationId xmlns:a16="http://schemas.microsoft.com/office/drawing/2014/main" id="{5B7DE95C-BC41-5B68-33B2-E14DA79E3485}"/>
              </a:ext>
            </a:extLst>
          </p:cNvPr>
          <p:cNvGrpSpPr/>
          <p:nvPr/>
        </p:nvGrpSpPr>
        <p:grpSpPr>
          <a:xfrm>
            <a:off x="5694452" y="145223"/>
            <a:ext cx="4638232" cy="830997"/>
            <a:chOff x="5694452" y="145223"/>
            <a:chExt cx="4638232" cy="830997"/>
          </a:xfrm>
        </p:grpSpPr>
        <p:sp>
          <p:nvSpPr>
            <p:cNvPr id="5" name="TextBox 4">
              <a:extLst>
                <a:ext uri="{FF2B5EF4-FFF2-40B4-BE49-F238E27FC236}">
                  <a16:creationId xmlns:a16="http://schemas.microsoft.com/office/drawing/2014/main" id="{D4CAE06C-7F0E-A829-465B-F29FB6E98FAE}"/>
                </a:ext>
              </a:extLst>
            </p:cNvPr>
            <p:cNvSpPr txBox="1"/>
            <p:nvPr/>
          </p:nvSpPr>
          <p:spPr>
            <a:xfrm>
              <a:off x="5694452" y="145223"/>
              <a:ext cx="3821688" cy="830997"/>
            </a:xfrm>
            <a:prstGeom prst="rect">
              <a:avLst/>
            </a:prstGeom>
            <a:noFill/>
          </p:spPr>
          <p:txBody>
            <a:bodyPr wrap="square" rtlCol="0">
              <a:spAutoFit/>
            </a:bodyPr>
            <a:lstStyle/>
            <a:p>
              <a:pPr algn="r"/>
              <a:r>
                <a:rPr lang="en-US" sz="1600" dirty="0">
                  <a:solidFill>
                    <a:srgbClr val="7A3F79"/>
                  </a:solidFill>
                  <a:latin typeface="Avenir Next" panose="020B0503020202020204" pitchFamily="34" charset="0"/>
                </a:rPr>
                <a:t>Women’s Ministries Emphasis Day</a:t>
              </a:r>
              <a:endParaRPr lang="hu-HU" sz="1600" dirty="0">
                <a:solidFill>
                  <a:srgbClr val="7A3F79"/>
                </a:solidFill>
                <a:latin typeface="Avenir Next" panose="020B0503020202020204" pitchFamily="34" charset="0"/>
              </a:endParaRPr>
            </a:p>
            <a:p>
              <a:pPr algn="r"/>
              <a:r>
                <a:rPr lang="hu-HU" sz="1600" dirty="0">
                  <a:solidFill>
                    <a:srgbClr val="7A3F79"/>
                  </a:solidFill>
                  <a:latin typeface="Avenir Next" panose="020B0503020202020204" pitchFamily="34" charset="0"/>
                </a:rPr>
                <a:t>NŐK KIEMELT NAPJA</a:t>
              </a:r>
              <a:r>
                <a:rPr lang="en-US" sz="1600" dirty="0">
                  <a:solidFill>
                    <a:srgbClr val="7A3F79"/>
                  </a:solidFill>
                  <a:latin typeface="Avenir Next" panose="020B0503020202020204" pitchFamily="34" charset="0"/>
                </a:rPr>
                <a:t> </a:t>
              </a:r>
            </a:p>
            <a:p>
              <a:pPr algn="r"/>
              <a:r>
                <a:rPr lang="en-US" sz="1600" dirty="0">
                  <a:solidFill>
                    <a:srgbClr val="7A3F79"/>
                  </a:solidFill>
                  <a:latin typeface="Avenir Next" panose="020B0503020202020204" pitchFamily="34" charset="0"/>
                </a:rPr>
                <a:t>2023</a:t>
              </a:r>
              <a:r>
                <a:rPr lang="hu-HU" sz="1600" dirty="0">
                  <a:solidFill>
                    <a:srgbClr val="7A3F79"/>
                  </a:solidFill>
                  <a:latin typeface="Avenir Next" panose="020B0503020202020204" pitchFamily="34" charset="0"/>
                </a:rPr>
                <a:t>. JÚNIUS 10.</a:t>
              </a:r>
              <a:endParaRPr lang="en-US" sz="1600" dirty="0">
                <a:solidFill>
                  <a:srgbClr val="7A3F79"/>
                </a:solidFill>
                <a:latin typeface="Avenir Next" panose="020B0503020202020204" pitchFamily="34" charset="0"/>
              </a:endParaRPr>
            </a:p>
          </p:txBody>
        </p:sp>
        <p:pic>
          <p:nvPicPr>
            <p:cNvPr id="9" name="Picture 8">
              <a:extLst>
                <a:ext uri="{FF2B5EF4-FFF2-40B4-BE49-F238E27FC236}">
                  <a16:creationId xmlns:a16="http://schemas.microsoft.com/office/drawing/2014/main" id="{BA435412-8F81-2EBC-64F6-1565A3656251}"/>
                </a:ext>
              </a:extLst>
            </p:cNvPr>
            <p:cNvPicPr>
              <a:picLocks noChangeAspect="1"/>
            </p:cNvPicPr>
            <p:nvPr/>
          </p:nvPicPr>
          <p:blipFill>
            <a:blip r:embed="rId3"/>
            <a:stretch>
              <a:fillRect/>
            </a:stretch>
          </p:blipFill>
          <p:spPr>
            <a:xfrm>
              <a:off x="9450044" y="145223"/>
              <a:ext cx="882640" cy="525170"/>
            </a:xfrm>
            <a:prstGeom prst="rect">
              <a:avLst/>
            </a:prstGeom>
          </p:spPr>
        </p:pic>
      </p:grpSp>
      <p:sp>
        <p:nvSpPr>
          <p:cNvPr id="10" name="TextBox 9">
            <a:extLst>
              <a:ext uri="{FF2B5EF4-FFF2-40B4-BE49-F238E27FC236}">
                <a16:creationId xmlns:a16="http://schemas.microsoft.com/office/drawing/2014/main" id="{ED865626-6B92-CC2E-7B0B-FEF2FFED1116}"/>
              </a:ext>
            </a:extLst>
          </p:cNvPr>
          <p:cNvSpPr txBox="1"/>
          <p:nvPr/>
        </p:nvSpPr>
        <p:spPr>
          <a:xfrm>
            <a:off x="370114" y="5938794"/>
            <a:ext cx="9962570" cy="584775"/>
          </a:xfrm>
          <a:prstGeom prst="rect">
            <a:avLst/>
          </a:prstGeom>
          <a:noFill/>
        </p:spPr>
        <p:txBody>
          <a:bodyPr wrap="square" rtlCol="0">
            <a:spAutoFit/>
          </a:bodyPr>
          <a:lstStyle/>
          <a:p>
            <a:r>
              <a:rPr lang="hu-HU" sz="1600" dirty="0">
                <a:solidFill>
                  <a:srgbClr val="7A3F79"/>
                </a:solidFill>
                <a:latin typeface="Avenir Next" panose="020B0503020202020204" pitchFamily="34" charset="0"/>
              </a:rPr>
              <a:t>A prédikációt készítette: </a:t>
            </a:r>
            <a:r>
              <a:rPr lang="en-US" sz="1600" dirty="0">
                <a:solidFill>
                  <a:srgbClr val="7A3F79"/>
                </a:solidFill>
                <a:latin typeface="Avenir Next" panose="020B0503020202020204" pitchFamily="34" charset="0"/>
              </a:rPr>
              <a:t>Margery </a:t>
            </a:r>
            <a:r>
              <a:rPr lang="en-US" sz="1600" dirty="0" err="1">
                <a:solidFill>
                  <a:srgbClr val="7A3F79"/>
                </a:solidFill>
                <a:latin typeface="Avenir Next" panose="020B0503020202020204" pitchFamily="34" charset="0"/>
              </a:rPr>
              <a:t>Herinirina</a:t>
            </a:r>
            <a:r>
              <a:rPr lang="en-US" sz="1600" dirty="0">
                <a:solidFill>
                  <a:srgbClr val="7A3F79"/>
                </a:solidFill>
                <a:latin typeface="Avenir Next" panose="020B0503020202020204" pitchFamily="34" charset="0"/>
              </a:rPr>
              <a:t>, </a:t>
            </a:r>
            <a:r>
              <a:rPr lang="hu-HU" sz="1600" dirty="0">
                <a:solidFill>
                  <a:srgbClr val="7A3F79"/>
                </a:solidFill>
                <a:latin typeface="Avenir Next" panose="020B0503020202020204" pitchFamily="34" charset="0"/>
              </a:rPr>
              <a:t>Dél-Afrikai-Indiai-Óceáni Divízió Női Szolgálatok Osztályának igazgatója</a:t>
            </a:r>
          </a:p>
          <a:p>
            <a:r>
              <a:rPr lang="hu-HU" sz="1600" dirty="0">
                <a:solidFill>
                  <a:srgbClr val="7A3F79"/>
                </a:solidFill>
                <a:latin typeface="Avenir Next" panose="020B0503020202020204" pitchFamily="34" charset="0"/>
              </a:rPr>
              <a:t>Magyar nyelvre fordította: Tokics Ildikó</a:t>
            </a:r>
            <a:endParaRPr lang="en-US" sz="1600" dirty="0">
              <a:solidFill>
                <a:srgbClr val="7A3F79"/>
              </a:solidFill>
              <a:latin typeface="Avenir Next" panose="020B0503020202020204" pitchFamily="34" charset="0"/>
            </a:endParaRPr>
          </a:p>
        </p:txBody>
      </p:sp>
    </p:spTree>
    <p:extLst>
      <p:ext uri="{BB962C8B-B14F-4D97-AF65-F5344CB8AC3E}">
        <p14:creationId xmlns:p14="http://schemas.microsoft.com/office/powerpoint/2010/main" val="196049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F253E-0981-6192-7FEA-3AC89E252E2B}"/>
              </a:ext>
            </a:extLst>
          </p:cNvPr>
          <p:cNvSpPr>
            <a:spLocks noGrp="1"/>
          </p:cNvSpPr>
          <p:nvPr>
            <p:ph type="title"/>
          </p:nvPr>
        </p:nvSpPr>
        <p:spPr>
          <a:xfrm>
            <a:off x="838200" y="365125"/>
            <a:ext cx="8911856" cy="1325563"/>
          </a:xfrm>
        </p:spPr>
        <p:txBody>
          <a:bodyPr/>
          <a:lstStyle/>
          <a:p>
            <a:r>
              <a:rPr lang="en-ZA"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J</a:t>
            </a:r>
            <a:r>
              <a:rPr lang="hu-HU" b="1" dirty="0" err="1">
                <a:solidFill>
                  <a:srgbClr val="7A3F79"/>
                </a:solidFill>
                <a:effectLst/>
                <a:latin typeface="Avenir Next" panose="020B0503020202020204" pitchFamily="34" charset="0"/>
                <a:ea typeface="Calibri" panose="020F0502020204030204" pitchFamily="34" charset="0"/>
                <a:cs typeface="Calibri" panose="020F0502020204030204" pitchFamily="34" charset="0"/>
              </a:rPr>
              <a:t>ózsué</a:t>
            </a:r>
            <a:r>
              <a:rPr lang="en-ZA"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a:t>
            </a:r>
            <a:r>
              <a:rPr lang="hu-HU"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2:11b - RÚF</a:t>
            </a:r>
            <a:endParaRPr lang="en-US" dirty="0"/>
          </a:p>
        </p:txBody>
      </p:sp>
      <p:sp>
        <p:nvSpPr>
          <p:cNvPr id="3" name="Content Placeholder 2">
            <a:extLst>
              <a:ext uri="{FF2B5EF4-FFF2-40B4-BE49-F238E27FC236}">
                <a16:creationId xmlns:a16="http://schemas.microsoft.com/office/drawing/2014/main" id="{1A921A70-C9BA-3E86-49D5-3E3799149D55}"/>
              </a:ext>
            </a:extLst>
          </p:cNvPr>
          <p:cNvSpPr>
            <a:spLocks noGrp="1"/>
          </p:cNvSpPr>
          <p:nvPr>
            <p:ph idx="1"/>
          </p:nvPr>
        </p:nvSpPr>
        <p:spPr>
          <a:xfrm>
            <a:off x="838200" y="1825625"/>
            <a:ext cx="8911856" cy="4351338"/>
          </a:xfrm>
        </p:spPr>
        <p:txBody>
          <a:bodyPr anchor="ctr">
            <a:normAutofit/>
          </a:bodyPr>
          <a:lstStyle/>
          <a:p>
            <a:pPr marL="0" indent="0">
              <a:buNone/>
            </a:pPr>
            <a:r>
              <a:rPr lang="hu-HU"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„Bizony a ti Istenetek, az ÚR az Isten fenn az égben és lenn a földön!</a:t>
            </a: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a:t>
            </a:r>
            <a:endParaRPr lang="en-US" sz="4400" dirty="0">
              <a:solidFill>
                <a:srgbClr val="7A3F79"/>
              </a:solidFill>
            </a:endParaRPr>
          </a:p>
        </p:txBody>
      </p:sp>
    </p:spTree>
    <p:extLst>
      <p:ext uri="{BB962C8B-B14F-4D97-AF65-F5344CB8AC3E}">
        <p14:creationId xmlns:p14="http://schemas.microsoft.com/office/powerpoint/2010/main" val="3055863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F253E-0981-6192-7FEA-3AC89E252E2B}"/>
              </a:ext>
            </a:extLst>
          </p:cNvPr>
          <p:cNvSpPr>
            <a:spLocks noGrp="1"/>
          </p:cNvSpPr>
          <p:nvPr>
            <p:ph type="title"/>
          </p:nvPr>
        </p:nvSpPr>
        <p:spPr>
          <a:xfrm>
            <a:off x="838200" y="365125"/>
            <a:ext cx="8933121" cy="1325563"/>
          </a:xfrm>
        </p:spPr>
        <p:txBody>
          <a:bodyPr/>
          <a:lstStyle/>
          <a:p>
            <a:r>
              <a:rPr lang="hu-HU" sz="44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Róma</a:t>
            </a:r>
            <a:r>
              <a:rPr lang="en-ZA" sz="44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2:4</a:t>
            </a:r>
            <a:endParaRPr lang="en-US" b="1" dirty="0">
              <a:solidFill>
                <a:srgbClr val="7A3F79"/>
              </a:solidFill>
            </a:endParaRPr>
          </a:p>
        </p:txBody>
      </p:sp>
      <p:sp>
        <p:nvSpPr>
          <p:cNvPr id="3" name="Content Placeholder 2">
            <a:extLst>
              <a:ext uri="{FF2B5EF4-FFF2-40B4-BE49-F238E27FC236}">
                <a16:creationId xmlns:a16="http://schemas.microsoft.com/office/drawing/2014/main" id="{1A921A70-C9BA-3E86-49D5-3E3799149D55}"/>
              </a:ext>
            </a:extLst>
          </p:cNvPr>
          <p:cNvSpPr>
            <a:spLocks noGrp="1"/>
          </p:cNvSpPr>
          <p:nvPr>
            <p:ph idx="1"/>
          </p:nvPr>
        </p:nvSpPr>
        <p:spPr>
          <a:xfrm>
            <a:off x="1874521" y="1856105"/>
            <a:ext cx="7132320" cy="4351338"/>
          </a:xfrm>
        </p:spPr>
        <p:txBody>
          <a:bodyPr anchor="ctr"/>
          <a:lstStyle/>
          <a:p>
            <a:pPr marL="0" indent="0">
              <a:buNone/>
            </a:pPr>
            <a:r>
              <a:rPr lang="hu-HU"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„Vagy megveted jóságának, elnézésének és türelmének gazdagságát, és nem veszed tudomásul, hogy téged Isten jósága megtérésre ösztönöz?”</a:t>
            </a:r>
            <a:endParaRPr lang="en-US" dirty="0"/>
          </a:p>
        </p:txBody>
      </p:sp>
    </p:spTree>
    <p:extLst>
      <p:ext uri="{BB962C8B-B14F-4D97-AF65-F5344CB8AC3E}">
        <p14:creationId xmlns:p14="http://schemas.microsoft.com/office/powerpoint/2010/main" val="2021027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F253E-0981-6192-7FEA-3AC89E252E2B}"/>
              </a:ext>
            </a:extLst>
          </p:cNvPr>
          <p:cNvSpPr>
            <a:spLocks noGrp="1"/>
          </p:cNvSpPr>
          <p:nvPr>
            <p:ph type="title"/>
          </p:nvPr>
        </p:nvSpPr>
        <p:spPr>
          <a:xfrm>
            <a:off x="838200" y="365125"/>
            <a:ext cx="8901223" cy="1325563"/>
          </a:xfrm>
        </p:spPr>
        <p:txBody>
          <a:bodyPr/>
          <a:lstStyle/>
          <a:p>
            <a:r>
              <a:rPr lang="en-ZA" sz="44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1</a:t>
            </a:r>
            <a:r>
              <a:rPr lang="hu-HU" sz="44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János </a:t>
            </a:r>
            <a:r>
              <a:rPr lang="en-ZA" sz="44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2:6</a:t>
            </a:r>
            <a:endParaRPr lang="en-US" b="1" dirty="0">
              <a:solidFill>
                <a:srgbClr val="7A3F79"/>
              </a:solidFill>
            </a:endParaRPr>
          </a:p>
        </p:txBody>
      </p:sp>
      <p:sp>
        <p:nvSpPr>
          <p:cNvPr id="3" name="Content Placeholder 2">
            <a:extLst>
              <a:ext uri="{FF2B5EF4-FFF2-40B4-BE49-F238E27FC236}">
                <a16:creationId xmlns:a16="http://schemas.microsoft.com/office/drawing/2014/main" id="{1A921A70-C9BA-3E86-49D5-3E3799149D55}"/>
              </a:ext>
            </a:extLst>
          </p:cNvPr>
          <p:cNvSpPr>
            <a:spLocks noGrp="1"/>
          </p:cNvSpPr>
          <p:nvPr>
            <p:ph idx="1"/>
          </p:nvPr>
        </p:nvSpPr>
        <p:spPr>
          <a:xfrm>
            <a:off x="838200" y="1825625"/>
            <a:ext cx="8901223" cy="4351338"/>
          </a:xfrm>
        </p:spPr>
        <p:txBody>
          <a:bodyPr anchor="ctr">
            <a:normAutofit/>
          </a:bodyPr>
          <a:lstStyle/>
          <a:p>
            <a:pPr marL="0" indent="0">
              <a:buNone/>
            </a:pPr>
            <a:r>
              <a:rPr lang="hu-HU"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„Aki azt mondja, hogy őbenne marad, annak magának is úgy kell élnie, ahogyan ő élt</a:t>
            </a: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a:t>
            </a:r>
            <a:endParaRPr lang="en-US" sz="3200" dirty="0">
              <a:solidFill>
                <a:srgbClr val="7A3F79"/>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577332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DE12C-2AD2-6973-F5A9-943B0C7BC09C}"/>
              </a:ext>
            </a:extLst>
          </p:cNvPr>
          <p:cNvSpPr>
            <a:spLocks noGrp="1"/>
          </p:cNvSpPr>
          <p:nvPr>
            <p:ph type="title"/>
          </p:nvPr>
        </p:nvSpPr>
        <p:spPr>
          <a:xfrm>
            <a:off x="778687" y="901663"/>
            <a:ext cx="8810914" cy="2852737"/>
          </a:xfrm>
        </p:spPr>
        <p:txBody>
          <a:bodyPr anchor="b"/>
          <a:lstStyle/>
          <a:p>
            <a:pPr algn="ctr"/>
            <a:r>
              <a:rPr lang="hu-HU" dirty="0">
                <a:solidFill>
                  <a:srgbClr val="7A3F79"/>
                </a:solidFill>
                <a:latin typeface="Avenir Next" panose="020B0503020202020204" pitchFamily="34" charset="0"/>
              </a:rPr>
              <a:t>A „</a:t>
            </a:r>
            <a:r>
              <a:rPr lang="hu-HU" b="1" dirty="0">
                <a:solidFill>
                  <a:srgbClr val="7A3F79"/>
                </a:solidFill>
                <a:latin typeface="Avenir Next" panose="020B0503020202020204" pitchFamily="34" charset="0"/>
              </a:rPr>
              <a:t>BŰNÖS</a:t>
            </a:r>
            <a:r>
              <a:rPr lang="en-US" dirty="0">
                <a:solidFill>
                  <a:srgbClr val="7A3F79"/>
                </a:solidFill>
                <a:latin typeface="Avenir Next" panose="020B0503020202020204" pitchFamily="34" charset="0"/>
              </a:rPr>
              <a:t>”</a:t>
            </a:r>
            <a:br>
              <a:rPr lang="hu-HU" dirty="0">
                <a:solidFill>
                  <a:srgbClr val="7A3F79"/>
                </a:solidFill>
                <a:latin typeface="Avenir Next" panose="020B0503020202020204" pitchFamily="34" charset="0"/>
              </a:rPr>
            </a:br>
            <a:r>
              <a:rPr lang="hu-HU" dirty="0">
                <a:solidFill>
                  <a:srgbClr val="7A3F79"/>
                </a:solidFill>
                <a:latin typeface="Avenir Next" panose="020B0503020202020204" pitchFamily="34" charset="0"/>
              </a:rPr>
              <a:t>kifejezés új meghatározása</a:t>
            </a:r>
            <a:endParaRPr lang="en-US" dirty="0">
              <a:solidFill>
                <a:srgbClr val="7A3F79"/>
              </a:solidFill>
              <a:latin typeface="Avenir Next" panose="020B0503020202020204" pitchFamily="34" charset="0"/>
            </a:endParaRPr>
          </a:p>
        </p:txBody>
      </p:sp>
    </p:spTree>
    <p:extLst>
      <p:ext uri="{BB962C8B-B14F-4D97-AF65-F5344CB8AC3E}">
        <p14:creationId xmlns:p14="http://schemas.microsoft.com/office/powerpoint/2010/main" val="1297203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F253E-0981-6192-7FEA-3AC89E252E2B}"/>
              </a:ext>
            </a:extLst>
          </p:cNvPr>
          <p:cNvSpPr>
            <a:spLocks noGrp="1"/>
          </p:cNvSpPr>
          <p:nvPr>
            <p:ph type="title"/>
          </p:nvPr>
        </p:nvSpPr>
        <p:spPr>
          <a:xfrm>
            <a:off x="838200" y="365125"/>
            <a:ext cx="8954386" cy="1325563"/>
          </a:xfrm>
        </p:spPr>
        <p:txBody>
          <a:bodyPr/>
          <a:lstStyle/>
          <a:p>
            <a:r>
              <a:rPr lang="hu-HU" b="1" dirty="0">
                <a:solidFill>
                  <a:srgbClr val="7A3F79"/>
                </a:solidFill>
                <a:latin typeface="Avenir Next" panose="020B0503020202020204" pitchFamily="34" charset="0"/>
                <a:ea typeface="Calibri" panose="020F0502020204030204" pitchFamily="34" charset="0"/>
                <a:cs typeface="Calibri" panose="020F0502020204030204" pitchFamily="34" charset="0"/>
              </a:rPr>
              <a:t>Jakab</a:t>
            </a:r>
            <a:r>
              <a:rPr lang="en-ZA" b="1" dirty="0">
                <a:solidFill>
                  <a:srgbClr val="7A3F79"/>
                </a:solidFill>
                <a:latin typeface="Avenir Next" panose="020B0503020202020204" pitchFamily="34" charset="0"/>
                <a:ea typeface="Calibri" panose="020F0502020204030204" pitchFamily="34" charset="0"/>
                <a:cs typeface="Calibri" panose="020F0502020204030204" pitchFamily="34" charset="0"/>
              </a:rPr>
              <a:t> 2:4</a:t>
            </a:r>
            <a:endParaRPr lang="en-US" b="1" dirty="0">
              <a:solidFill>
                <a:srgbClr val="7A3F79"/>
              </a:solidFill>
            </a:endParaRPr>
          </a:p>
        </p:txBody>
      </p:sp>
      <p:sp>
        <p:nvSpPr>
          <p:cNvPr id="3" name="Content Placeholder 2">
            <a:extLst>
              <a:ext uri="{FF2B5EF4-FFF2-40B4-BE49-F238E27FC236}">
                <a16:creationId xmlns:a16="http://schemas.microsoft.com/office/drawing/2014/main" id="{1A921A70-C9BA-3E86-49D5-3E3799149D55}"/>
              </a:ext>
            </a:extLst>
          </p:cNvPr>
          <p:cNvSpPr>
            <a:spLocks noGrp="1"/>
          </p:cNvSpPr>
          <p:nvPr>
            <p:ph idx="1"/>
          </p:nvPr>
        </p:nvSpPr>
        <p:spPr>
          <a:xfrm>
            <a:off x="838200" y="1825625"/>
            <a:ext cx="8954386" cy="4667250"/>
          </a:xfrm>
        </p:spPr>
        <p:txBody>
          <a:bodyPr anchor="ctr">
            <a:normAutofit/>
          </a:bodyPr>
          <a:lstStyle/>
          <a:p>
            <a:pPr marL="0" indent="0">
              <a:buNone/>
            </a:pPr>
            <a:r>
              <a:rPr lang="hu-HU"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„Nem kerültetek-e ellentmondásba önmagatokkal, és nem lettetek-e gonosz szándékú </a:t>
            </a:r>
            <a:r>
              <a:rPr lang="hu-HU" sz="3200" dirty="0" err="1">
                <a:solidFill>
                  <a:srgbClr val="7A3F79"/>
                </a:solidFill>
                <a:effectLst/>
                <a:latin typeface="Avenir Next" panose="020B0503020202020204" pitchFamily="34" charset="0"/>
                <a:ea typeface="Calibri" panose="020F0502020204030204" pitchFamily="34" charset="0"/>
                <a:cs typeface="Calibri" panose="020F0502020204030204" pitchFamily="34" charset="0"/>
              </a:rPr>
              <a:t>bírákká</a:t>
            </a: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3460179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F253E-0981-6192-7FEA-3AC89E252E2B}"/>
              </a:ext>
            </a:extLst>
          </p:cNvPr>
          <p:cNvSpPr>
            <a:spLocks noGrp="1"/>
          </p:cNvSpPr>
          <p:nvPr>
            <p:ph type="title"/>
          </p:nvPr>
        </p:nvSpPr>
        <p:spPr>
          <a:xfrm>
            <a:off x="838200" y="365125"/>
            <a:ext cx="9601200" cy="1325563"/>
          </a:xfrm>
        </p:spPr>
        <p:txBody>
          <a:bodyPr>
            <a:normAutofit/>
          </a:bodyPr>
          <a:lstStyle/>
          <a:p>
            <a:r>
              <a:rPr lang="hu-HU" sz="36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Hogyan határozzuk meg tehát a bűnös fogalmát</a:t>
            </a:r>
            <a:r>
              <a:rPr lang="en-ZA" sz="36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a:t>
            </a:r>
            <a:endParaRPr lang="en-US" sz="7200" b="1" dirty="0">
              <a:solidFill>
                <a:srgbClr val="7A3F79"/>
              </a:solidFill>
            </a:endParaRPr>
          </a:p>
        </p:txBody>
      </p:sp>
      <p:sp>
        <p:nvSpPr>
          <p:cNvPr id="3" name="Content Placeholder 2">
            <a:extLst>
              <a:ext uri="{FF2B5EF4-FFF2-40B4-BE49-F238E27FC236}">
                <a16:creationId xmlns:a16="http://schemas.microsoft.com/office/drawing/2014/main" id="{1A921A70-C9BA-3E86-49D5-3E3799149D55}"/>
              </a:ext>
            </a:extLst>
          </p:cNvPr>
          <p:cNvSpPr>
            <a:spLocks noGrp="1"/>
          </p:cNvSpPr>
          <p:nvPr>
            <p:ph idx="1"/>
          </p:nvPr>
        </p:nvSpPr>
        <p:spPr>
          <a:xfrm>
            <a:off x="838200" y="1825625"/>
            <a:ext cx="8954386" cy="4667250"/>
          </a:xfrm>
        </p:spPr>
        <p:txBody>
          <a:bodyPr anchor="ctr">
            <a:normAutofit/>
          </a:bodyPr>
          <a:lstStyle/>
          <a:p>
            <a:pPr marL="0" indent="0">
              <a:buNone/>
            </a:pPr>
            <a:r>
              <a:rPr lang="en-ZA" sz="3600" b="1" dirty="0">
                <a:solidFill>
                  <a:srgbClr val="7A3F79"/>
                </a:solidFill>
                <a:latin typeface="Avenir Next" panose="020B0503020202020204" pitchFamily="34" charset="0"/>
                <a:ea typeface="Calibri" panose="020F0502020204030204" pitchFamily="34" charset="0"/>
                <a:cs typeface="Calibri" panose="020F0502020204030204" pitchFamily="34" charset="0"/>
              </a:rPr>
              <a:t>R</a:t>
            </a:r>
            <a:r>
              <a:rPr lang="hu-HU" sz="3600" b="1" dirty="0" err="1">
                <a:solidFill>
                  <a:srgbClr val="7A3F79"/>
                </a:solidFill>
                <a:latin typeface="Avenir Next" panose="020B0503020202020204" pitchFamily="34" charset="0"/>
                <a:ea typeface="Calibri" panose="020F0502020204030204" pitchFamily="34" charset="0"/>
                <a:cs typeface="Calibri" panose="020F0502020204030204" pitchFamily="34" charset="0"/>
              </a:rPr>
              <a:t>óma</a:t>
            </a:r>
            <a:r>
              <a:rPr lang="en-ZA" sz="3600" b="1" dirty="0">
                <a:solidFill>
                  <a:srgbClr val="7A3F79"/>
                </a:solidFill>
                <a:latin typeface="Avenir Next" panose="020B0503020202020204" pitchFamily="34" charset="0"/>
                <a:ea typeface="Calibri" panose="020F0502020204030204" pitchFamily="34" charset="0"/>
                <a:cs typeface="Calibri" panose="020F0502020204030204" pitchFamily="34" charset="0"/>
              </a:rPr>
              <a:t> 3:23 </a:t>
            </a:r>
          </a:p>
          <a:p>
            <a:pPr marL="0" indent="0">
              <a:buNone/>
            </a:pPr>
            <a:r>
              <a:rPr lang="hu-HU"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„Mivel mindenki vétkezett, és nélkülözi Isten dicsőségét</a:t>
            </a: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a:t>
            </a:r>
          </a:p>
          <a:p>
            <a:pPr marL="0" indent="0">
              <a:buNone/>
            </a:pPr>
            <a:r>
              <a:rPr lang="en-ZA" sz="36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R</a:t>
            </a:r>
            <a:r>
              <a:rPr lang="hu-HU" sz="3600" b="1" dirty="0" err="1">
                <a:solidFill>
                  <a:srgbClr val="7A3F79"/>
                </a:solidFill>
                <a:effectLst/>
                <a:latin typeface="Avenir Next" panose="020B0503020202020204" pitchFamily="34" charset="0"/>
                <a:ea typeface="Calibri" panose="020F0502020204030204" pitchFamily="34" charset="0"/>
                <a:cs typeface="Calibri" panose="020F0502020204030204" pitchFamily="34" charset="0"/>
              </a:rPr>
              <a:t>óma</a:t>
            </a:r>
            <a:r>
              <a:rPr lang="en-ZA" sz="36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3:10 </a:t>
            </a:r>
          </a:p>
          <a:p>
            <a:pPr marL="0" indent="0">
              <a:buNone/>
            </a:pPr>
            <a:r>
              <a:rPr lang="hu-HU" sz="3200" dirty="0">
                <a:solidFill>
                  <a:srgbClr val="7A3F79"/>
                </a:solidFill>
                <a:latin typeface="Avenir Next" panose="020B0503020202020204" pitchFamily="34" charset="0"/>
                <a:ea typeface="Calibri" panose="020F0502020204030204" pitchFamily="34" charset="0"/>
                <a:cs typeface="Calibri" panose="020F0502020204030204" pitchFamily="34" charset="0"/>
              </a:rPr>
              <a:t>„Nincsen igaz ember sem</a:t>
            </a: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939679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921A70-C9BA-3E86-49D5-3E3799149D55}"/>
              </a:ext>
            </a:extLst>
          </p:cNvPr>
          <p:cNvSpPr>
            <a:spLocks noGrp="1"/>
          </p:cNvSpPr>
          <p:nvPr>
            <p:ph idx="1"/>
          </p:nvPr>
        </p:nvSpPr>
        <p:spPr>
          <a:xfrm>
            <a:off x="1244138" y="1874519"/>
            <a:ext cx="8646621" cy="4146665"/>
          </a:xfrm>
        </p:spPr>
        <p:txBody>
          <a:bodyPr anchor="ctr">
            <a:normAutofit/>
          </a:bodyPr>
          <a:lstStyle/>
          <a:p>
            <a:pPr marL="0" indent="0">
              <a:buNone/>
            </a:pPr>
            <a:r>
              <a:rPr lang="hu-HU"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a:t>
            </a:r>
            <a:r>
              <a:rPr lang="hu-HU" sz="32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Minél szorosabb kapcsolatban állunk Jézussal, </a:t>
            </a:r>
            <a:r>
              <a:rPr lang="hu-HU"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annál nyilvánvalóbb lesz saját bűnös voltunk; látásunk megtisztul, felismerjük fogyatkozásainkat, az Ő tökéletes jellemének éles ellentéteként</a:t>
            </a: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a:t>
            </a:r>
          </a:p>
          <a:p>
            <a:pPr marL="0" indent="0" algn="ctr">
              <a:buNone/>
            </a:pPr>
            <a:r>
              <a:rPr lang="en-US" sz="2400" dirty="0">
                <a:solidFill>
                  <a:srgbClr val="7A3F79"/>
                </a:solidFill>
                <a:effectLst/>
                <a:latin typeface="Avenir Next" panose="020B0503020202020204" pitchFamily="34" charset="0"/>
                <a:ea typeface="Calibri" panose="020F0502020204030204" pitchFamily="34" charset="0"/>
              </a:rPr>
              <a:t>Ellen G. White</a:t>
            </a:r>
            <a:r>
              <a:rPr lang="hu-HU" sz="2400" dirty="0">
                <a:solidFill>
                  <a:srgbClr val="7A3F79"/>
                </a:solidFill>
                <a:latin typeface="Avenir Next" panose="020B0503020202020204" pitchFamily="34" charset="0"/>
                <a:ea typeface="Calibri" panose="020F0502020204030204" pitchFamily="34" charset="0"/>
              </a:rPr>
              <a:t>: </a:t>
            </a:r>
            <a:r>
              <a:rPr lang="hu-HU" sz="2400" i="1" dirty="0">
                <a:solidFill>
                  <a:srgbClr val="7A3F79"/>
                </a:solidFill>
                <a:latin typeface="Avenir Next" panose="020B0503020202020204" pitchFamily="34" charset="0"/>
                <a:ea typeface="Calibri" panose="020F0502020204030204" pitchFamily="34" charset="0"/>
              </a:rPr>
              <a:t>Jézushoz vezető út. </a:t>
            </a:r>
            <a:r>
              <a:rPr lang="hu-HU" sz="2400" dirty="0">
                <a:solidFill>
                  <a:srgbClr val="7A3F79"/>
                </a:solidFill>
                <a:latin typeface="Avenir Next" panose="020B0503020202020204" pitchFamily="34" charset="0"/>
                <a:ea typeface="Calibri" panose="020F0502020204030204" pitchFamily="34" charset="0"/>
              </a:rPr>
              <a:t>48. oldal</a:t>
            </a:r>
            <a:endParaRPr lang="en-US" sz="2400" dirty="0">
              <a:solidFill>
                <a:srgbClr val="7A3F79"/>
              </a:solidFill>
              <a:effectLst/>
              <a:latin typeface="Avenir Next" panose="020B0503020202020204" pitchFamily="34" charset="0"/>
              <a:ea typeface="Calibri" panose="020F0502020204030204" pitchFamily="34" charset="0"/>
            </a:endParaRPr>
          </a:p>
        </p:txBody>
      </p:sp>
    </p:spTree>
    <p:extLst>
      <p:ext uri="{BB962C8B-B14F-4D97-AF65-F5344CB8AC3E}">
        <p14:creationId xmlns:p14="http://schemas.microsoft.com/office/powerpoint/2010/main" val="41957352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921A70-C9BA-3E86-49D5-3E3799149D55}"/>
              </a:ext>
            </a:extLst>
          </p:cNvPr>
          <p:cNvSpPr>
            <a:spLocks noGrp="1"/>
          </p:cNvSpPr>
          <p:nvPr>
            <p:ph idx="1"/>
          </p:nvPr>
        </p:nvSpPr>
        <p:spPr>
          <a:xfrm>
            <a:off x="699977" y="1857523"/>
            <a:ext cx="8752367" cy="4351338"/>
          </a:xfrm>
        </p:spPr>
        <p:txBody>
          <a:bodyPr anchor="ctr">
            <a:normAutofit/>
          </a:bodyPr>
          <a:lstStyle/>
          <a:p>
            <a:pPr marL="0" marR="0" indent="0">
              <a:spcBef>
                <a:spcPts val="0"/>
              </a:spcBef>
              <a:spcAft>
                <a:spcPts val="0"/>
              </a:spcAft>
              <a:buNone/>
            </a:pPr>
            <a:r>
              <a:rPr lang="hu-HU" sz="3200" b="1" dirty="0">
                <a:solidFill>
                  <a:srgbClr val="7A3F79"/>
                </a:solidFill>
                <a:latin typeface="Avenir Next" panose="020B0503020202020204" pitchFamily="34" charset="0"/>
                <a:ea typeface="Calibri" panose="020F0502020204030204" pitchFamily="34" charset="0"/>
                <a:cs typeface="Calibri" panose="020F0502020204030204" pitchFamily="34" charset="0"/>
              </a:rPr>
              <a:t>„A szeretetnek kell az uralkodó elemnek lennie minden munkánkban. </a:t>
            </a:r>
            <a:r>
              <a:rPr lang="hu-HU" sz="3200" dirty="0">
                <a:solidFill>
                  <a:srgbClr val="7A3F79"/>
                </a:solidFill>
                <a:latin typeface="Avenir Next" panose="020B0503020202020204" pitchFamily="34" charset="0"/>
                <a:ea typeface="Calibri" panose="020F0502020204030204" pitchFamily="34" charset="0"/>
                <a:cs typeface="Calibri" panose="020F0502020204030204" pitchFamily="34" charset="0"/>
              </a:rPr>
              <a:t>Mások érdekéért, akiknek nincs hitük, mindenkinek óvakodnia kell az olyan kijelentésektől, amik szigorúak és ítélkezőek. Mutassuk be az igazságot és engedjük, hogy az igazság, a Szentlélek végezze a feddő, bíró szerepét, de a szavaink ne ejtsenek sebet senki lelkében…”</a:t>
            </a:r>
            <a:endParaRPr lang="en-US" sz="3200" dirty="0">
              <a:solidFill>
                <a:srgbClr val="7A3F79"/>
              </a:solidFill>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ZA" sz="2400" dirty="0">
                <a:solidFill>
                  <a:srgbClr val="7A3F79"/>
                </a:solidFill>
                <a:effectLst/>
                <a:latin typeface="Avenir Next" panose="020B0503020202020204" pitchFamily="34" charset="0"/>
                <a:ea typeface="Calibri" panose="020F0502020204030204" pitchFamily="34" charset="0"/>
              </a:rPr>
              <a:t>Ellen G. White, </a:t>
            </a:r>
            <a:r>
              <a:rPr lang="en-ZA" sz="2400" i="1" dirty="0">
                <a:solidFill>
                  <a:srgbClr val="7A3F79"/>
                </a:solidFill>
                <a:effectLst/>
                <a:latin typeface="Avenir Next" panose="020B0503020202020204" pitchFamily="34" charset="0"/>
                <a:ea typeface="Calibri" panose="020F0502020204030204" pitchFamily="34" charset="0"/>
              </a:rPr>
              <a:t>Evangelism,</a:t>
            </a:r>
            <a:r>
              <a:rPr lang="en-ZA" sz="2400" dirty="0">
                <a:solidFill>
                  <a:srgbClr val="7A3F79"/>
                </a:solidFill>
                <a:effectLst/>
                <a:latin typeface="Avenir Next" panose="020B0503020202020204" pitchFamily="34" charset="0"/>
                <a:ea typeface="Calibri" panose="020F0502020204030204" pitchFamily="34" charset="0"/>
              </a:rPr>
              <a:t> p. 303.2</a:t>
            </a:r>
            <a:endParaRPr lang="en-US" sz="2400" dirty="0">
              <a:solidFill>
                <a:srgbClr val="7A3F79"/>
              </a:solidFill>
              <a:effectLst/>
              <a:latin typeface="Avenir Next" panose="020B0503020202020204" pitchFamily="34" charset="0"/>
              <a:ea typeface="Calibri" panose="020F0502020204030204" pitchFamily="34" charset="0"/>
            </a:endParaRPr>
          </a:p>
        </p:txBody>
      </p:sp>
    </p:spTree>
    <p:extLst>
      <p:ext uri="{BB962C8B-B14F-4D97-AF65-F5344CB8AC3E}">
        <p14:creationId xmlns:p14="http://schemas.microsoft.com/office/powerpoint/2010/main" val="9989762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D3AA0D-9CB1-2B31-584C-171A4F2FA200}"/>
              </a:ext>
            </a:extLst>
          </p:cNvPr>
          <p:cNvSpPr>
            <a:spLocks noGrp="1"/>
          </p:cNvSpPr>
          <p:nvPr>
            <p:ph idx="1"/>
          </p:nvPr>
        </p:nvSpPr>
        <p:spPr>
          <a:xfrm>
            <a:off x="689344" y="687941"/>
            <a:ext cx="9103242" cy="4351338"/>
          </a:xfrm>
        </p:spPr>
        <p:txBody>
          <a:bodyPr/>
          <a:lstStyle/>
          <a:p>
            <a:pPr marL="0" marR="0" indent="0">
              <a:spcBef>
                <a:spcPts val="0"/>
              </a:spcBef>
              <a:spcAft>
                <a:spcPts val="0"/>
              </a:spcAft>
              <a:buNone/>
            </a:pPr>
            <a:endParaRPr lang="en-US" sz="4000" dirty="0">
              <a:effectLst/>
              <a:latin typeface="Abadi MT Condensed Light" panose="020B0306030101010103" pitchFamily="34" charset="77"/>
              <a:ea typeface="Calibri" panose="020F0502020204030204" pitchFamily="34" charset="0"/>
            </a:endParaRPr>
          </a:p>
          <a:p>
            <a:pPr marL="0" marR="0" indent="0">
              <a:spcBef>
                <a:spcPts val="0"/>
              </a:spcBef>
              <a:spcAft>
                <a:spcPts val="0"/>
              </a:spcAft>
              <a:buNone/>
            </a:pPr>
            <a:r>
              <a:rPr lang="hu-HU" sz="4000" dirty="0">
                <a:solidFill>
                  <a:srgbClr val="7A3F79"/>
                </a:solidFill>
                <a:latin typeface="Avenir Next" panose="020B0503020202020204" pitchFamily="34" charset="0"/>
                <a:ea typeface="Calibri" panose="020F0502020204030204" pitchFamily="34" charset="0"/>
                <a:cs typeface="Calibri" panose="020F0502020204030204" pitchFamily="34" charset="0"/>
              </a:rPr>
              <a:t>„</a:t>
            </a:r>
            <a:r>
              <a:rPr lang="hu-HU" sz="40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Ez a </a:t>
            </a:r>
            <a:r>
              <a:rPr lang="hu-HU" sz="40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szeretet, </a:t>
            </a:r>
            <a:r>
              <a:rPr lang="hu-HU" sz="40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és nem az, hogy mi szeretjük Istent, hanem az, hogy ő szeretett minket, és elküldte a Fiát engesztelő áldozatul bűneinkért. </a:t>
            </a:r>
            <a:r>
              <a:rPr lang="en-ZA" dirty="0">
                <a:solidFill>
                  <a:srgbClr val="7A3F79"/>
                </a:solidFill>
                <a:latin typeface="Avenir Next" panose="020B0503020202020204" pitchFamily="34" charset="0"/>
                <a:ea typeface="Calibri" panose="020F0502020204030204" pitchFamily="34" charset="0"/>
                <a:cs typeface="Calibri" panose="020F0502020204030204" pitchFamily="34" charset="0"/>
              </a:rPr>
              <a:t>					</a:t>
            </a:r>
            <a:r>
              <a:rPr lang="en-ZA" b="1" dirty="0">
                <a:solidFill>
                  <a:srgbClr val="97546A"/>
                </a:solidFill>
                <a:latin typeface="Avenir Next" panose="020B0503020202020204" pitchFamily="34" charset="0"/>
                <a:ea typeface="Calibri" panose="020F0502020204030204" pitchFamily="34" charset="0"/>
                <a:cs typeface="Calibri" panose="020F0502020204030204" pitchFamily="34" charset="0"/>
              </a:rPr>
              <a:t>1 J</a:t>
            </a:r>
            <a:r>
              <a:rPr lang="hu-HU" b="1" dirty="0" err="1">
                <a:solidFill>
                  <a:srgbClr val="97546A"/>
                </a:solidFill>
                <a:latin typeface="Avenir Next" panose="020B0503020202020204" pitchFamily="34" charset="0"/>
                <a:ea typeface="Calibri" panose="020F0502020204030204" pitchFamily="34" charset="0"/>
                <a:cs typeface="Calibri" panose="020F0502020204030204" pitchFamily="34" charset="0"/>
              </a:rPr>
              <a:t>ános</a:t>
            </a:r>
            <a:r>
              <a:rPr lang="en-ZA" b="1" dirty="0">
                <a:solidFill>
                  <a:srgbClr val="97546A"/>
                </a:solidFill>
                <a:latin typeface="Avenir Next" panose="020B0503020202020204" pitchFamily="34" charset="0"/>
                <a:ea typeface="Calibri" panose="020F0502020204030204" pitchFamily="34" charset="0"/>
                <a:cs typeface="Calibri" panose="020F0502020204030204" pitchFamily="34" charset="0"/>
              </a:rPr>
              <a:t> 4:10</a:t>
            </a:r>
            <a:r>
              <a:rPr lang="hu-HU" b="1" dirty="0">
                <a:solidFill>
                  <a:srgbClr val="97546A"/>
                </a:solidFill>
                <a:latin typeface="Avenir Next" panose="020B0503020202020204" pitchFamily="34" charset="0"/>
                <a:ea typeface="Calibri" panose="020F0502020204030204" pitchFamily="34" charset="0"/>
                <a:cs typeface="Calibri" panose="020F0502020204030204" pitchFamily="34" charset="0"/>
              </a:rPr>
              <a:t>. - </a:t>
            </a:r>
            <a:r>
              <a:rPr lang="hu-HU" dirty="0">
                <a:solidFill>
                  <a:srgbClr val="97546A"/>
                </a:solidFill>
                <a:latin typeface="Avenir Next" panose="020B0503020202020204" pitchFamily="34" charset="0"/>
                <a:ea typeface="Calibri" panose="020F0502020204030204" pitchFamily="34" charset="0"/>
                <a:cs typeface="Calibri" panose="020F0502020204030204" pitchFamily="34" charset="0"/>
              </a:rPr>
              <a:t>RÚF</a:t>
            </a:r>
            <a:endParaRPr lang="en-ZA" dirty="0">
              <a:solidFill>
                <a:srgbClr val="97546A"/>
              </a:solidFill>
              <a:latin typeface="Avenir Next" panose="020B0503020202020204" pitchFamily="34" charset="0"/>
              <a:ea typeface="Calibri" panose="020F0502020204030204" pitchFamily="34" charset="0"/>
              <a:cs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10322087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921A70-C9BA-3E86-49D5-3E3799149D55}"/>
              </a:ext>
            </a:extLst>
          </p:cNvPr>
          <p:cNvSpPr>
            <a:spLocks noGrp="1"/>
          </p:cNvSpPr>
          <p:nvPr>
            <p:ph idx="1"/>
          </p:nvPr>
        </p:nvSpPr>
        <p:spPr>
          <a:xfrm>
            <a:off x="699977" y="1857523"/>
            <a:ext cx="8752367" cy="4351338"/>
          </a:xfrm>
        </p:spPr>
        <p:txBody>
          <a:bodyPr anchor="ctr">
            <a:normAutofit/>
          </a:bodyPr>
          <a:lstStyle/>
          <a:p>
            <a:pPr marL="0" marR="0" indent="0">
              <a:spcBef>
                <a:spcPts val="0"/>
              </a:spcBef>
              <a:spcAft>
                <a:spcPts val="0"/>
              </a:spcAft>
              <a:buNone/>
            </a:pPr>
            <a:r>
              <a:rPr lang="hu-HU"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„Én pedig azt mondom nektek: </a:t>
            </a:r>
            <a:r>
              <a:rPr lang="hu-HU" sz="32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Szeressétek</a:t>
            </a:r>
            <a:r>
              <a:rPr lang="hu-HU"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ellenségeiteket, és imádkozzatok azokért, akik üldöznek titeket, hogy így mennyei Atyátoknak fiai legyetek, mert ő felhozza napját gonoszokra és jókra, és esőt ad igazaknak és hamisaknak</a:t>
            </a: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a:t>
            </a:r>
            <a:endParaRPr lang="en-US" sz="3200" dirty="0">
              <a:solidFill>
                <a:srgbClr val="7A3F79"/>
              </a:solidFill>
              <a:effectLst/>
              <a:latin typeface="Calibri" panose="020F0502020204030204" pitchFamily="34" charset="0"/>
              <a:ea typeface="Calibri" panose="020F0502020204030204" pitchFamily="34" charset="0"/>
            </a:endParaRPr>
          </a:p>
        </p:txBody>
      </p:sp>
      <p:sp>
        <p:nvSpPr>
          <p:cNvPr id="2" name="Title 1">
            <a:extLst>
              <a:ext uri="{FF2B5EF4-FFF2-40B4-BE49-F238E27FC236}">
                <a16:creationId xmlns:a16="http://schemas.microsoft.com/office/drawing/2014/main" id="{F08C911B-AB5B-A303-2C1E-0159392467F7}"/>
              </a:ext>
            </a:extLst>
          </p:cNvPr>
          <p:cNvSpPr>
            <a:spLocks noGrp="1"/>
          </p:cNvSpPr>
          <p:nvPr>
            <p:ph type="title"/>
          </p:nvPr>
        </p:nvSpPr>
        <p:spPr>
          <a:xfrm>
            <a:off x="838200" y="365125"/>
            <a:ext cx="8901223" cy="1325563"/>
          </a:xfrm>
        </p:spPr>
        <p:txBody>
          <a:bodyPr/>
          <a:lstStyle/>
          <a:p>
            <a:r>
              <a:rPr lang="en-ZA" sz="44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M</a:t>
            </a:r>
            <a:r>
              <a:rPr lang="hu-HU" b="1" dirty="0" err="1">
                <a:solidFill>
                  <a:srgbClr val="7A3F79"/>
                </a:solidFill>
                <a:latin typeface="Avenir Next" panose="020B0503020202020204" pitchFamily="34" charset="0"/>
                <a:ea typeface="Calibri" panose="020F0502020204030204" pitchFamily="34" charset="0"/>
                <a:cs typeface="Calibri" panose="020F0502020204030204" pitchFamily="34" charset="0"/>
              </a:rPr>
              <a:t>áté</a:t>
            </a:r>
            <a:r>
              <a:rPr lang="en-ZA" sz="44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5:44, 45</a:t>
            </a:r>
            <a:endParaRPr lang="en-US" b="1" dirty="0">
              <a:solidFill>
                <a:srgbClr val="7A3F79"/>
              </a:solidFill>
            </a:endParaRPr>
          </a:p>
        </p:txBody>
      </p:sp>
    </p:spTree>
    <p:extLst>
      <p:ext uri="{BB962C8B-B14F-4D97-AF65-F5344CB8AC3E}">
        <p14:creationId xmlns:p14="http://schemas.microsoft.com/office/powerpoint/2010/main" val="2270459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D3AA0D-9CB1-2B31-584C-171A4F2FA200}"/>
              </a:ext>
            </a:extLst>
          </p:cNvPr>
          <p:cNvSpPr>
            <a:spLocks noGrp="1"/>
          </p:cNvSpPr>
          <p:nvPr>
            <p:ph idx="1"/>
          </p:nvPr>
        </p:nvSpPr>
        <p:spPr>
          <a:xfrm>
            <a:off x="689344" y="687941"/>
            <a:ext cx="9103242" cy="4351338"/>
          </a:xfrm>
        </p:spPr>
        <p:txBody>
          <a:bodyPr>
            <a:normAutofit/>
          </a:bodyPr>
          <a:lstStyle/>
          <a:p>
            <a:pPr marL="0" marR="0" indent="0">
              <a:spcBef>
                <a:spcPts val="0"/>
              </a:spcBef>
              <a:spcAft>
                <a:spcPts val="0"/>
              </a:spcAft>
              <a:buNone/>
            </a:pPr>
            <a:endParaRPr lang="en-US" sz="4000" dirty="0">
              <a:effectLst/>
              <a:latin typeface="Abadi MT Condensed Light" panose="020B0306030101010103" pitchFamily="34" charset="77"/>
              <a:ea typeface="Calibri" panose="020F0502020204030204" pitchFamily="34" charset="0"/>
            </a:endParaRPr>
          </a:p>
          <a:p>
            <a:pPr marL="0" marR="0" indent="0">
              <a:spcBef>
                <a:spcPts val="0"/>
              </a:spcBef>
              <a:spcAft>
                <a:spcPts val="0"/>
              </a:spcAft>
              <a:buNone/>
            </a:pPr>
            <a:r>
              <a:rPr lang="hu-HU" sz="4000" dirty="0">
                <a:solidFill>
                  <a:srgbClr val="7A3F79"/>
                </a:solidFill>
                <a:latin typeface="Avenir Next" panose="020B0503020202020204" pitchFamily="34" charset="0"/>
                <a:ea typeface="Calibri" panose="020F0502020204030204" pitchFamily="34" charset="0"/>
                <a:cs typeface="Calibri" panose="020F0502020204030204" pitchFamily="34" charset="0"/>
              </a:rPr>
              <a:t>„</a:t>
            </a:r>
            <a:r>
              <a:rPr lang="hu-HU" sz="40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Ez a szeretet, és nem az, hogy mi szeretjük Istent, hanem az, hogy ő szeretett minket, és elküldte a Fiát engesztelő áldozatul bűneinkért. Szeretteim, ha így szeretett minket Isten, akkor mi is tartozunk azzal, hogy szeressük egymást</a:t>
            </a:r>
            <a:r>
              <a:rPr lang="en-ZA" sz="40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a:t>
            </a:r>
            <a:r>
              <a:rPr lang="en-US" sz="4000" dirty="0">
                <a:solidFill>
                  <a:srgbClr val="7A3F79"/>
                </a:solidFill>
                <a:latin typeface="Avenir Next" panose="020B0503020202020204" pitchFamily="34" charset="0"/>
                <a:ea typeface="Calibri" panose="020F0502020204030204" pitchFamily="34" charset="0"/>
              </a:rPr>
              <a:t> </a:t>
            </a:r>
          </a:p>
          <a:p>
            <a:pPr marL="0" marR="0" indent="0" algn="ctr">
              <a:spcBef>
                <a:spcPts val="0"/>
              </a:spcBef>
              <a:spcAft>
                <a:spcPts val="0"/>
              </a:spcAft>
              <a:buNone/>
            </a:pPr>
            <a:r>
              <a:rPr lang="en-ZA" dirty="0">
                <a:solidFill>
                  <a:srgbClr val="7A3F79"/>
                </a:solidFill>
                <a:latin typeface="Avenir Next" panose="020B0503020202020204" pitchFamily="34" charset="0"/>
                <a:ea typeface="Calibri" panose="020F0502020204030204" pitchFamily="34" charset="0"/>
                <a:cs typeface="Calibri" panose="020F0502020204030204" pitchFamily="34" charset="0"/>
              </a:rPr>
              <a:t>					</a:t>
            </a:r>
            <a:r>
              <a:rPr lang="en-ZA" b="1" dirty="0">
                <a:solidFill>
                  <a:srgbClr val="7A3F79"/>
                </a:solidFill>
                <a:latin typeface="Avenir Next" panose="020B0503020202020204" pitchFamily="34" charset="0"/>
                <a:ea typeface="Calibri" panose="020F0502020204030204" pitchFamily="34" charset="0"/>
                <a:cs typeface="Calibri" panose="020F0502020204030204" pitchFamily="34" charset="0"/>
              </a:rPr>
              <a:t>1 </a:t>
            </a:r>
            <a:r>
              <a:rPr lang="hu-HU" b="1" dirty="0">
                <a:solidFill>
                  <a:srgbClr val="7A3F79"/>
                </a:solidFill>
                <a:latin typeface="Avenir Next" panose="020B0503020202020204" pitchFamily="34" charset="0"/>
                <a:ea typeface="Calibri" panose="020F0502020204030204" pitchFamily="34" charset="0"/>
                <a:cs typeface="Calibri" panose="020F0502020204030204" pitchFamily="34" charset="0"/>
              </a:rPr>
              <a:t>János </a:t>
            </a:r>
            <a:r>
              <a:rPr lang="en-ZA" b="1" dirty="0">
                <a:solidFill>
                  <a:srgbClr val="7A3F79"/>
                </a:solidFill>
                <a:latin typeface="Avenir Next" panose="020B0503020202020204" pitchFamily="34" charset="0"/>
                <a:ea typeface="Calibri" panose="020F0502020204030204" pitchFamily="34" charset="0"/>
                <a:cs typeface="Calibri" panose="020F0502020204030204" pitchFamily="34" charset="0"/>
              </a:rPr>
              <a:t>4:10, 11</a:t>
            </a:r>
            <a:r>
              <a:rPr lang="en-ZA" dirty="0">
                <a:solidFill>
                  <a:srgbClr val="7A3F79"/>
                </a:solidFill>
                <a:latin typeface="Avenir Next" panose="020B0503020202020204" pitchFamily="34" charset="0"/>
                <a:ea typeface="Calibri" panose="020F0502020204030204" pitchFamily="34" charset="0"/>
                <a:cs typeface="Calibri" panose="020F0502020204030204" pitchFamily="34" charset="0"/>
              </a:rPr>
              <a:t>, </a:t>
            </a:r>
            <a:r>
              <a:rPr lang="hu-HU" dirty="0">
                <a:solidFill>
                  <a:srgbClr val="7A3F79"/>
                </a:solidFill>
                <a:latin typeface="Avenir Next" panose="020B0503020202020204" pitchFamily="34" charset="0"/>
                <a:ea typeface="Calibri" panose="020F0502020204030204" pitchFamily="34" charset="0"/>
                <a:cs typeface="Calibri" panose="020F0502020204030204" pitchFamily="34" charset="0"/>
              </a:rPr>
              <a:t>RÚF</a:t>
            </a:r>
            <a:endParaRPr lang="en-ZA" dirty="0">
              <a:solidFill>
                <a:srgbClr val="7A3F79"/>
              </a:solidFill>
              <a:latin typeface="Avenir Next" panose="020B0503020202020204" pitchFamily="34" charset="0"/>
              <a:ea typeface="Calibri" panose="020F0502020204030204" pitchFamily="34" charset="0"/>
              <a:cs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8767367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32363-D6FB-3161-9E62-C4FA3E30583B}"/>
              </a:ext>
            </a:extLst>
          </p:cNvPr>
          <p:cNvSpPr>
            <a:spLocks noGrp="1"/>
          </p:cNvSpPr>
          <p:nvPr>
            <p:ph type="title"/>
          </p:nvPr>
        </p:nvSpPr>
        <p:spPr>
          <a:xfrm>
            <a:off x="838200" y="365125"/>
            <a:ext cx="8986284" cy="1325563"/>
          </a:xfrm>
        </p:spPr>
        <p:txBody>
          <a:bodyPr/>
          <a:lstStyle/>
          <a:p>
            <a:r>
              <a:rPr lang="hu-HU" sz="44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A Szentlélek</a:t>
            </a:r>
            <a:endParaRPr lang="en-US" b="1" dirty="0">
              <a:solidFill>
                <a:srgbClr val="7A3F79"/>
              </a:solidFill>
            </a:endParaRPr>
          </a:p>
        </p:txBody>
      </p:sp>
      <p:sp>
        <p:nvSpPr>
          <p:cNvPr id="3" name="Content Placeholder 2">
            <a:extLst>
              <a:ext uri="{FF2B5EF4-FFF2-40B4-BE49-F238E27FC236}">
                <a16:creationId xmlns:a16="http://schemas.microsoft.com/office/drawing/2014/main" id="{E82DD10B-3F88-2392-AB97-A1561B7D9EFE}"/>
              </a:ext>
            </a:extLst>
          </p:cNvPr>
          <p:cNvSpPr>
            <a:spLocks noGrp="1"/>
          </p:cNvSpPr>
          <p:nvPr>
            <p:ph idx="1"/>
          </p:nvPr>
        </p:nvSpPr>
        <p:spPr>
          <a:xfrm>
            <a:off x="838200" y="1825625"/>
            <a:ext cx="8986284" cy="4351338"/>
          </a:xfrm>
        </p:spPr>
        <p:txBody>
          <a:bodyPr anchor="ctr">
            <a:normAutofit/>
          </a:bodyPr>
          <a:lstStyle/>
          <a:p>
            <a:r>
              <a:rPr lang="hu-HU" sz="3200" b="1" dirty="0">
                <a:solidFill>
                  <a:srgbClr val="7A3F79"/>
                </a:solidFill>
                <a:latin typeface="Avenir Next" panose="020B0503020202020204" pitchFamily="34" charset="0"/>
                <a:ea typeface="Calibri" panose="020F0502020204030204" pitchFamily="34" charset="0"/>
                <a:cs typeface="Calibri" panose="020F0502020204030204" pitchFamily="34" charset="0"/>
              </a:rPr>
              <a:t>s</a:t>
            </a:r>
            <a:r>
              <a:rPr lang="hu-HU" sz="32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egít elvenni </a:t>
            </a:r>
            <a:r>
              <a:rPr lang="hu-HU"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büszkeségünket, és a helyébe megbocsátó, kedves és </a:t>
            </a:r>
            <a:r>
              <a:rPr lang="hu-HU" sz="32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türelmes</a:t>
            </a:r>
            <a:r>
              <a:rPr lang="hu-HU"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szíved ad</a:t>
            </a: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a:t>
            </a:r>
          </a:p>
          <a:p>
            <a:pPr marL="0" indent="0">
              <a:buNone/>
            </a:pPr>
            <a:endParaRPr lang="en-ZA" sz="3200" dirty="0">
              <a:solidFill>
                <a:srgbClr val="7A3F79"/>
              </a:solidFill>
              <a:latin typeface="Avenir Next" panose="020B0503020202020204" pitchFamily="34" charset="0"/>
              <a:ea typeface="Calibri" panose="020F0502020204030204" pitchFamily="34" charset="0"/>
              <a:cs typeface="Calibri" panose="020F0502020204030204" pitchFamily="34" charset="0"/>
            </a:endParaRPr>
          </a:p>
          <a:p>
            <a:r>
              <a:rPr lang="hu-HU" sz="3200" b="1" dirty="0">
                <a:solidFill>
                  <a:srgbClr val="7A3F79"/>
                </a:solidFill>
                <a:latin typeface="Avenir Next" panose="020B0503020202020204" pitchFamily="34" charset="0"/>
                <a:ea typeface="Calibri" panose="020F0502020204030204" pitchFamily="34" charset="0"/>
                <a:cs typeface="Calibri" panose="020F0502020204030204" pitchFamily="34" charset="0"/>
              </a:rPr>
              <a:t>s</a:t>
            </a:r>
            <a:r>
              <a:rPr lang="hu-HU" sz="32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egít</a:t>
            </a:r>
            <a:r>
              <a:rPr lang="hu-HU"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hogy</a:t>
            </a:r>
            <a:r>
              <a:rPr lang="hu-HU" sz="3200" dirty="0">
                <a:solidFill>
                  <a:srgbClr val="7A3F79"/>
                </a:solidFill>
                <a:latin typeface="Avenir Next" panose="020B0503020202020204" pitchFamily="34" charset="0"/>
                <a:ea typeface="Calibri" panose="020F0502020204030204" pitchFamily="34" charset="0"/>
                <a:cs typeface="Calibri" panose="020F0502020204030204" pitchFamily="34" charset="0"/>
              </a:rPr>
              <a:t> a múltbeli sérelmeink begyógyuljanak és úgy tudjunk szeretni, </a:t>
            </a:r>
            <a:r>
              <a:rPr lang="hu-HU" sz="3200" b="1" dirty="0">
                <a:solidFill>
                  <a:srgbClr val="7A3F79"/>
                </a:solidFill>
                <a:latin typeface="Avenir Next" panose="020B0503020202020204" pitchFamily="34" charset="0"/>
                <a:ea typeface="Calibri" panose="020F0502020204030204" pitchFamily="34" charset="0"/>
                <a:cs typeface="Calibri" panose="020F0502020204030204" pitchFamily="34" charset="0"/>
              </a:rPr>
              <a:t>ahogyan Isten szeretett</a:t>
            </a:r>
            <a:r>
              <a:rPr lang="hu-HU" sz="3200" dirty="0">
                <a:solidFill>
                  <a:srgbClr val="7A3F79"/>
                </a:solidFill>
                <a:latin typeface="Avenir Next" panose="020B0503020202020204" pitchFamily="34" charset="0"/>
                <a:ea typeface="Calibri" panose="020F0502020204030204" pitchFamily="34" charset="0"/>
                <a:cs typeface="Calibri" panose="020F0502020204030204" pitchFamily="34" charset="0"/>
              </a:rPr>
              <a:t> bennünket.</a:t>
            </a:r>
            <a:endParaRPr lang="en-US" sz="4800" dirty="0">
              <a:solidFill>
                <a:srgbClr val="7A3F79"/>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8571832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921A70-C9BA-3E86-49D5-3E3799149D55}"/>
              </a:ext>
            </a:extLst>
          </p:cNvPr>
          <p:cNvSpPr>
            <a:spLocks noGrp="1"/>
          </p:cNvSpPr>
          <p:nvPr>
            <p:ph idx="1"/>
          </p:nvPr>
        </p:nvSpPr>
        <p:spPr>
          <a:xfrm>
            <a:off x="699977" y="1857523"/>
            <a:ext cx="8752367" cy="4351338"/>
          </a:xfrm>
        </p:spPr>
        <p:txBody>
          <a:bodyPr anchor="ctr">
            <a:normAutofit/>
          </a:bodyPr>
          <a:lstStyle/>
          <a:p>
            <a:pPr marL="0" indent="0">
              <a:spcBef>
                <a:spcPts val="0"/>
              </a:spcBef>
              <a:buNone/>
            </a:pPr>
            <a:r>
              <a:rPr lang="hu-HU"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„Gonosz természetre vallott volna </a:t>
            </a:r>
            <a:r>
              <a:rPr lang="hu-HU" sz="3200" dirty="0" err="1">
                <a:solidFill>
                  <a:srgbClr val="7A3F79"/>
                </a:solidFill>
                <a:effectLst/>
                <a:latin typeface="Avenir Next" panose="020B0503020202020204" pitchFamily="34" charset="0"/>
                <a:ea typeface="Calibri" panose="020F0502020204030204" pitchFamily="34" charset="0"/>
                <a:cs typeface="Calibri" panose="020F0502020204030204" pitchFamily="34" charset="0"/>
              </a:rPr>
              <a:t>Ráhábtól</a:t>
            </a:r>
            <a:r>
              <a:rPr lang="hu-HU"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ha csak a saját üdvösségével foglalkozott volna: azért, hogy szeretete megfeleljen hitének, szövetséget kötött a családjával, és így visszaadta az életet azoknak, akiktől kapta.”</a:t>
            </a:r>
            <a:endPar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endParaRPr>
          </a:p>
          <a:p>
            <a:pPr marL="0" indent="0" algn="ctr">
              <a:spcBef>
                <a:spcPts val="0"/>
              </a:spcBef>
              <a:buNone/>
            </a:pPr>
            <a:endParaRPr lang="en-ZA" sz="2400" dirty="0">
              <a:solidFill>
                <a:srgbClr val="7A3F79"/>
              </a:solidFill>
              <a:effectLst/>
              <a:latin typeface="Calibri" panose="020F0502020204030204" pitchFamily="34" charset="0"/>
              <a:ea typeface="Calibri" panose="020F0502020204030204" pitchFamily="34" charset="0"/>
              <a:cs typeface="Calibri" panose="020F0502020204030204" pitchFamily="34" charset="0"/>
            </a:endParaRPr>
          </a:p>
          <a:p>
            <a:pPr marL="0" indent="0">
              <a:spcBef>
                <a:spcPts val="0"/>
              </a:spcBef>
              <a:buNone/>
            </a:pPr>
            <a:r>
              <a:rPr lang="en-ZA" sz="24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H.D.M. Spence-Jones, editor, </a:t>
            </a:r>
            <a:r>
              <a:rPr lang="en-ZA" sz="2400" i="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The Pulpit Commentary</a:t>
            </a:r>
            <a:r>
              <a:rPr lang="hu-HU" sz="2400" i="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a:t>
            </a:r>
            <a:r>
              <a:rPr lang="hu-HU" sz="2400" i="1" dirty="0">
                <a:solidFill>
                  <a:srgbClr val="7A3F79"/>
                </a:solidFill>
                <a:latin typeface="Avenir Next" panose="020B0503020202020204" pitchFamily="34" charset="0"/>
                <a:ea typeface="Calibri" panose="020F0502020204030204" pitchFamily="34" charset="0"/>
                <a:cs typeface="Calibri" panose="020F0502020204030204" pitchFamily="34" charset="0"/>
              </a:rPr>
              <a:t> </a:t>
            </a:r>
            <a:r>
              <a:rPr lang="hu-HU" sz="24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Józsué</a:t>
            </a:r>
            <a:r>
              <a:rPr lang="en-ZA" sz="24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2:12</a:t>
            </a:r>
            <a:endParaRPr lang="en-US" sz="2400" dirty="0">
              <a:solidFill>
                <a:srgbClr val="7A3F79"/>
              </a:solidFill>
              <a:effectLst/>
              <a:latin typeface="Avenir Next" panose="020B0503020202020204" pitchFamily="34" charset="0"/>
              <a:ea typeface="Calibri" panose="020F0502020204030204" pitchFamily="34" charset="0"/>
            </a:endParaRPr>
          </a:p>
          <a:p>
            <a:pPr marL="0" marR="0" indent="0">
              <a:spcBef>
                <a:spcPts val="0"/>
              </a:spcBef>
              <a:spcAft>
                <a:spcPts val="0"/>
              </a:spcAft>
              <a:buNone/>
            </a:pPr>
            <a:endParaRPr lang="en-US" sz="3200" dirty="0">
              <a:solidFill>
                <a:srgbClr val="7A3F79"/>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1977480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921A70-C9BA-3E86-49D5-3E3799149D55}"/>
              </a:ext>
            </a:extLst>
          </p:cNvPr>
          <p:cNvSpPr>
            <a:spLocks noGrp="1"/>
          </p:cNvSpPr>
          <p:nvPr>
            <p:ph idx="1"/>
          </p:nvPr>
        </p:nvSpPr>
        <p:spPr>
          <a:xfrm>
            <a:off x="838200" y="2141537"/>
            <a:ext cx="9039446" cy="4351338"/>
          </a:xfrm>
        </p:spPr>
        <p:txBody>
          <a:bodyPr anchor="ctr">
            <a:normAutofit/>
          </a:bodyPr>
          <a:lstStyle/>
          <a:p>
            <a:pPr marL="0" indent="0">
              <a:spcBef>
                <a:spcPts val="0"/>
              </a:spcBef>
              <a:buNone/>
            </a:pPr>
            <a:r>
              <a:rPr lang="hu-HU" sz="4400" dirty="0">
                <a:solidFill>
                  <a:srgbClr val="7A3F79"/>
                </a:solidFill>
                <a:latin typeface="Avenir Next" panose="020B0503020202020204" pitchFamily="34" charset="0"/>
                <a:cs typeface="Calibri" panose="020F0502020204030204" pitchFamily="34" charset="0"/>
              </a:rPr>
              <a:t>A szeretet nem csupán érzés, hanem </a:t>
            </a:r>
            <a:r>
              <a:rPr lang="hu-HU" sz="4400" b="1" dirty="0">
                <a:solidFill>
                  <a:srgbClr val="7A3F79"/>
                </a:solidFill>
                <a:latin typeface="Avenir Next" panose="020B0503020202020204" pitchFamily="34" charset="0"/>
                <a:cs typeface="Calibri" panose="020F0502020204030204" pitchFamily="34" charset="0"/>
              </a:rPr>
              <a:t>döntés, </a:t>
            </a:r>
            <a:r>
              <a:rPr lang="hu-HU" sz="4400" dirty="0">
                <a:solidFill>
                  <a:srgbClr val="7A3F79"/>
                </a:solidFill>
                <a:latin typeface="Avenir Next" panose="020B0503020202020204" pitchFamily="34" charset="0"/>
                <a:cs typeface="Calibri" panose="020F0502020204030204" pitchFamily="34" charset="0"/>
              </a:rPr>
              <a:t>amit mi magunk hozunk meg.</a:t>
            </a:r>
            <a:endParaRPr lang="en-US" sz="3200" dirty="0">
              <a:solidFill>
                <a:srgbClr val="7A3F79"/>
              </a:solidFill>
              <a:latin typeface="Avenir Next" panose="020B0503020202020204" pitchFamily="34" charset="0"/>
            </a:endParaRPr>
          </a:p>
          <a:p>
            <a:pPr marL="0" indent="0">
              <a:spcBef>
                <a:spcPts val="0"/>
              </a:spcBef>
              <a:buNone/>
            </a:pPr>
            <a:endParaRPr lang="en-US" sz="3200" dirty="0">
              <a:solidFill>
                <a:srgbClr val="7A3F79"/>
              </a:solidFill>
              <a:effectLst/>
              <a:latin typeface="Calibri" panose="020F0502020204030204" pitchFamily="34" charset="0"/>
              <a:ea typeface="Calibri" panose="020F0502020204030204" pitchFamily="34" charset="0"/>
            </a:endParaRPr>
          </a:p>
        </p:txBody>
      </p:sp>
      <p:sp>
        <p:nvSpPr>
          <p:cNvPr id="2" name="Title 1">
            <a:extLst>
              <a:ext uri="{FF2B5EF4-FFF2-40B4-BE49-F238E27FC236}">
                <a16:creationId xmlns:a16="http://schemas.microsoft.com/office/drawing/2014/main" id="{F08C911B-AB5B-A303-2C1E-0159392467F7}"/>
              </a:ext>
            </a:extLst>
          </p:cNvPr>
          <p:cNvSpPr>
            <a:spLocks noGrp="1"/>
          </p:cNvSpPr>
          <p:nvPr>
            <p:ph type="title"/>
          </p:nvPr>
        </p:nvSpPr>
        <p:spPr>
          <a:xfrm>
            <a:off x="838200" y="365125"/>
            <a:ext cx="8901223" cy="1325563"/>
          </a:xfrm>
        </p:spPr>
        <p:txBody>
          <a:bodyPr/>
          <a:lstStyle/>
          <a:p>
            <a:r>
              <a:rPr lang="hu-HU" sz="44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Szeretni a nehéz embereket</a:t>
            </a:r>
            <a:endParaRPr lang="en-US" b="1" dirty="0">
              <a:solidFill>
                <a:srgbClr val="7A3F79"/>
              </a:solidFill>
            </a:endParaRPr>
          </a:p>
        </p:txBody>
      </p:sp>
    </p:spTree>
    <p:extLst>
      <p:ext uri="{BB962C8B-B14F-4D97-AF65-F5344CB8AC3E}">
        <p14:creationId xmlns:p14="http://schemas.microsoft.com/office/powerpoint/2010/main" val="5604058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2DD10B-3F88-2392-AB97-A1561B7D9EFE}"/>
              </a:ext>
            </a:extLst>
          </p:cNvPr>
          <p:cNvSpPr>
            <a:spLocks noGrp="1"/>
          </p:cNvSpPr>
          <p:nvPr>
            <p:ph idx="1"/>
          </p:nvPr>
        </p:nvSpPr>
        <p:spPr>
          <a:xfrm>
            <a:off x="137395" y="1569720"/>
            <a:ext cx="10204034" cy="4983479"/>
          </a:xfrm>
          <a:solidFill>
            <a:schemeClr val="bg1">
              <a:alpha val="82000"/>
            </a:schemeClr>
          </a:solidFill>
        </p:spPr>
        <p:txBody>
          <a:bodyPr anchor="ctr">
            <a:normAutofit lnSpcReduction="10000"/>
          </a:bodyPr>
          <a:lstStyle/>
          <a:p>
            <a:pPr marL="0" indent="0" algn="ctr">
              <a:buNone/>
            </a:pPr>
            <a:r>
              <a:rPr lang="hu-HU"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Ahhoz, hogy olyanok legyünk, mint </a:t>
            </a:r>
            <a:r>
              <a:rPr lang="hu-HU" sz="32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Jézus, </a:t>
            </a:r>
            <a:r>
              <a:rPr lang="hu-HU"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fontos, </a:t>
            </a:r>
            <a:endPar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endParaRPr>
          </a:p>
          <a:p>
            <a:pPr marL="0" indent="0" algn="ctr">
              <a:buNone/>
            </a:pPr>
            <a:endParaRPr lang="en-ZA" sz="3200" dirty="0">
              <a:solidFill>
                <a:srgbClr val="7A3F79"/>
              </a:solidFill>
              <a:latin typeface="Avenir Next" panose="020B0503020202020204" pitchFamily="34" charset="0"/>
              <a:ea typeface="Calibri" panose="020F0502020204030204" pitchFamily="34" charset="0"/>
              <a:cs typeface="Calibri" panose="020F0502020204030204" pitchFamily="34" charset="0"/>
            </a:endParaRPr>
          </a:p>
          <a:p>
            <a:pPr marL="0" indent="0" algn="ctr">
              <a:buNone/>
            </a:pPr>
            <a:r>
              <a:rPr lang="en-ZA" sz="32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a:t>
            </a:r>
          </a:p>
          <a:p>
            <a:pPr marL="0" indent="0" algn="ctr">
              <a:buNone/>
            </a:pPr>
            <a:endParaRPr lang="en-ZA" sz="3200" dirty="0">
              <a:solidFill>
                <a:srgbClr val="7A3F79"/>
              </a:solidFill>
              <a:latin typeface="Avenir Next" panose="020B0503020202020204" pitchFamily="34" charset="0"/>
              <a:ea typeface="Calibri" panose="020F0502020204030204" pitchFamily="34" charset="0"/>
              <a:cs typeface="Calibri" panose="020F0502020204030204" pitchFamily="34" charset="0"/>
            </a:endParaRPr>
          </a:p>
          <a:p>
            <a:pPr marL="0" indent="0" algn="ctr">
              <a:buNone/>
            </a:pPr>
            <a:endPar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endParaRPr>
          </a:p>
          <a:p>
            <a:pPr marL="0" indent="0" algn="ctr">
              <a:buNone/>
            </a:pPr>
            <a:endParaRPr lang="hu-HU" sz="3200" dirty="0">
              <a:solidFill>
                <a:srgbClr val="7A3F79"/>
              </a:solidFill>
              <a:latin typeface="Avenir Next" panose="020B0503020202020204" pitchFamily="34" charset="0"/>
              <a:ea typeface="Calibri" panose="020F0502020204030204" pitchFamily="34" charset="0"/>
              <a:cs typeface="Calibri" panose="020F0502020204030204" pitchFamily="34" charset="0"/>
            </a:endParaRPr>
          </a:p>
          <a:p>
            <a:pPr marL="0" indent="0" algn="ctr">
              <a:buNone/>
            </a:pPr>
            <a:endParaRPr lang="hu-HU" sz="3200" dirty="0">
              <a:solidFill>
                <a:srgbClr val="7A3F79"/>
              </a:solidFill>
              <a:latin typeface="Avenir Next" panose="020B0503020202020204" pitchFamily="34" charset="0"/>
              <a:ea typeface="Calibri" panose="020F0502020204030204" pitchFamily="34" charset="0"/>
              <a:cs typeface="Calibri" panose="020F0502020204030204" pitchFamily="34" charset="0"/>
            </a:endParaRPr>
          </a:p>
          <a:p>
            <a:pPr marL="0" indent="0" algn="ctr">
              <a:buNone/>
            </a:pPr>
            <a:r>
              <a:rPr lang="hu-HU" sz="3200" dirty="0">
                <a:solidFill>
                  <a:srgbClr val="7A3F79"/>
                </a:solidFill>
                <a:latin typeface="Avenir Next" panose="020B0503020202020204" pitchFamily="34" charset="0"/>
                <a:ea typeface="Calibri" panose="020F0502020204030204" pitchFamily="34" charset="0"/>
                <a:cs typeface="Calibri" panose="020F0502020204030204" pitchFamily="34" charset="0"/>
              </a:rPr>
              <a:t>k</a:t>
            </a:r>
            <a:r>
              <a:rPr lang="hu-HU"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özeledjünk hozzájuk, még mielőtt </a:t>
            </a:r>
          </a:p>
          <a:p>
            <a:pPr marL="0" indent="0" algn="ctr">
              <a:buNone/>
            </a:pPr>
            <a:r>
              <a:rPr lang="hu-HU"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a jó döntést meghozzák.</a:t>
            </a:r>
            <a:endParaRPr lang="en-US" sz="4800" dirty="0">
              <a:solidFill>
                <a:srgbClr val="7A3F79"/>
              </a:solidFill>
              <a:effectLst/>
              <a:latin typeface="Avenir Next" panose="020B0503020202020204" pitchFamily="34" charset="0"/>
              <a:ea typeface="Calibri" panose="020F0502020204030204" pitchFamily="34" charset="0"/>
            </a:endParaRPr>
          </a:p>
        </p:txBody>
      </p:sp>
      <p:grpSp>
        <p:nvGrpSpPr>
          <p:cNvPr id="16" name="Group 15">
            <a:extLst>
              <a:ext uri="{FF2B5EF4-FFF2-40B4-BE49-F238E27FC236}">
                <a16:creationId xmlns:a16="http://schemas.microsoft.com/office/drawing/2014/main" id="{2C685EDD-6F28-89CA-AA62-AF7DCFFA1F15}"/>
              </a:ext>
            </a:extLst>
          </p:cNvPr>
          <p:cNvGrpSpPr/>
          <p:nvPr/>
        </p:nvGrpSpPr>
        <p:grpSpPr>
          <a:xfrm>
            <a:off x="2996406" y="3063258"/>
            <a:ext cx="3111766" cy="2225022"/>
            <a:chOff x="2913786" y="2913570"/>
            <a:chExt cx="2454209" cy="1738745"/>
          </a:xfrm>
          <a:solidFill>
            <a:srgbClr val="7A3F79">
              <a:alpha val="71000"/>
            </a:srgbClr>
          </a:solidFill>
        </p:grpSpPr>
        <p:sp>
          <p:nvSpPr>
            <p:cNvPr id="4" name="Oval 3">
              <a:extLst>
                <a:ext uri="{FF2B5EF4-FFF2-40B4-BE49-F238E27FC236}">
                  <a16:creationId xmlns:a16="http://schemas.microsoft.com/office/drawing/2014/main" id="{0EF71B7A-B0A5-A7F2-8FF9-9B5B31E3BC69}"/>
                </a:ext>
              </a:extLst>
            </p:cNvPr>
            <p:cNvSpPr/>
            <p:nvPr/>
          </p:nvSpPr>
          <p:spPr>
            <a:xfrm>
              <a:off x="2913786" y="2913570"/>
              <a:ext cx="2001982" cy="173874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AF0C693D-2942-4B41-DD07-65C8D2212511}"/>
                </a:ext>
              </a:extLst>
            </p:cNvPr>
            <p:cNvSpPr txBox="1"/>
            <p:nvPr/>
          </p:nvSpPr>
          <p:spPr>
            <a:xfrm>
              <a:off x="2987645" y="3706774"/>
              <a:ext cx="2380350" cy="584775"/>
            </a:xfrm>
            <a:prstGeom prst="rect">
              <a:avLst/>
            </a:prstGeom>
            <a:noFill/>
            <a:ln>
              <a:noFill/>
            </a:ln>
          </p:spPr>
          <p:txBody>
            <a:bodyPr wrap="square">
              <a:spAutoFit/>
            </a:bodyPr>
            <a:lstStyle/>
            <a:p>
              <a:r>
                <a:rPr lang="hu-HU" sz="3200" b="1" dirty="0">
                  <a:solidFill>
                    <a:schemeClr val="bg1">
                      <a:lumMod val="95000"/>
                    </a:schemeClr>
                  </a:solidFill>
                  <a:effectLst/>
                  <a:latin typeface="Avenir Next" panose="020B0503020202020204" pitchFamily="34" charset="0"/>
                  <a:ea typeface="Calibri" panose="020F0502020204030204" pitchFamily="34" charset="0"/>
                  <a:cs typeface="Calibri" panose="020F0502020204030204" pitchFamily="34" charset="0"/>
                </a:rPr>
                <a:t>kegyelemmel</a:t>
              </a:r>
              <a:endParaRPr lang="en-US" sz="3200" dirty="0">
                <a:solidFill>
                  <a:schemeClr val="bg1">
                    <a:lumMod val="95000"/>
                  </a:schemeClr>
                </a:solidFill>
              </a:endParaRPr>
            </a:p>
          </p:txBody>
        </p:sp>
      </p:grpSp>
      <p:grpSp>
        <p:nvGrpSpPr>
          <p:cNvPr id="17" name="Group 16">
            <a:extLst>
              <a:ext uri="{FF2B5EF4-FFF2-40B4-BE49-F238E27FC236}">
                <a16:creationId xmlns:a16="http://schemas.microsoft.com/office/drawing/2014/main" id="{DDB25D63-8F41-A468-5B7A-1FE4B28776BA}"/>
              </a:ext>
            </a:extLst>
          </p:cNvPr>
          <p:cNvGrpSpPr/>
          <p:nvPr/>
        </p:nvGrpSpPr>
        <p:grpSpPr>
          <a:xfrm>
            <a:off x="5499599" y="2928257"/>
            <a:ext cx="2927035" cy="2471057"/>
            <a:chOff x="4953002" y="2961402"/>
            <a:chExt cx="2253319" cy="1738745"/>
          </a:xfrm>
          <a:solidFill>
            <a:srgbClr val="7A3F79">
              <a:alpha val="73852"/>
            </a:srgbClr>
          </a:solidFill>
        </p:grpSpPr>
        <p:sp>
          <p:nvSpPr>
            <p:cNvPr id="6" name="Oval 5">
              <a:extLst>
                <a:ext uri="{FF2B5EF4-FFF2-40B4-BE49-F238E27FC236}">
                  <a16:creationId xmlns:a16="http://schemas.microsoft.com/office/drawing/2014/main" id="{CBD0043B-6FB2-4267-EE6A-86EE3F61455B}"/>
                </a:ext>
              </a:extLst>
            </p:cNvPr>
            <p:cNvSpPr/>
            <p:nvPr/>
          </p:nvSpPr>
          <p:spPr>
            <a:xfrm>
              <a:off x="4953002" y="2961402"/>
              <a:ext cx="2001982" cy="173874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971AA337-D199-B86E-4165-6673EBCDACED}"/>
                </a:ext>
              </a:extLst>
            </p:cNvPr>
            <p:cNvSpPr txBox="1"/>
            <p:nvPr/>
          </p:nvSpPr>
          <p:spPr>
            <a:xfrm>
              <a:off x="5012056" y="3464007"/>
              <a:ext cx="2194265" cy="456973"/>
            </a:xfrm>
            <a:prstGeom prst="rect">
              <a:avLst/>
            </a:prstGeom>
            <a:noFill/>
            <a:ln>
              <a:noFill/>
            </a:ln>
          </p:spPr>
          <p:txBody>
            <a:bodyPr wrap="square">
              <a:spAutoFit/>
            </a:bodyPr>
            <a:lstStyle/>
            <a:p>
              <a:r>
                <a:rPr lang="hu-HU" sz="3200" b="1" dirty="0">
                  <a:solidFill>
                    <a:schemeClr val="bg1">
                      <a:lumMod val="95000"/>
                    </a:schemeClr>
                  </a:solidFill>
                  <a:effectLst/>
                  <a:latin typeface="Avenir Next" panose="020B0503020202020204" pitchFamily="34" charset="0"/>
                  <a:ea typeface="Calibri" panose="020F0502020204030204" pitchFamily="34" charset="0"/>
                  <a:cs typeface="Calibri" panose="020F0502020204030204" pitchFamily="34" charset="0"/>
                </a:rPr>
                <a:t>kedvességgel</a:t>
              </a:r>
              <a:endParaRPr lang="en-US" sz="3200" dirty="0">
                <a:solidFill>
                  <a:schemeClr val="bg1">
                    <a:lumMod val="95000"/>
                  </a:schemeClr>
                </a:solidFill>
              </a:endParaRPr>
            </a:p>
          </p:txBody>
        </p:sp>
      </p:grpSp>
      <p:grpSp>
        <p:nvGrpSpPr>
          <p:cNvPr id="18" name="Group 17">
            <a:extLst>
              <a:ext uri="{FF2B5EF4-FFF2-40B4-BE49-F238E27FC236}">
                <a16:creationId xmlns:a16="http://schemas.microsoft.com/office/drawing/2014/main" id="{EC650A7D-F93C-51D7-4E20-39B32A4C9DE4}"/>
              </a:ext>
            </a:extLst>
          </p:cNvPr>
          <p:cNvGrpSpPr/>
          <p:nvPr/>
        </p:nvGrpSpPr>
        <p:grpSpPr>
          <a:xfrm>
            <a:off x="7870370" y="2928257"/>
            <a:ext cx="2898163" cy="2360023"/>
            <a:chOff x="7074480" y="2971797"/>
            <a:chExt cx="2189018" cy="1738745"/>
          </a:xfrm>
          <a:solidFill>
            <a:srgbClr val="7A3F79">
              <a:alpha val="77148"/>
            </a:srgbClr>
          </a:solidFill>
        </p:grpSpPr>
        <p:sp>
          <p:nvSpPr>
            <p:cNvPr id="7" name="Oval 6">
              <a:extLst>
                <a:ext uri="{FF2B5EF4-FFF2-40B4-BE49-F238E27FC236}">
                  <a16:creationId xmlns:a16="http://schemas.microsoft.com/office/drawing/2014/main" id="{4778FF0A-0E8A-AC8B-AE9B-2E45D83DC289}"/>
                </a:ext>
              </a:extLst>
            </p:cNvPr>
            <p:cNvSpPr/>
            <p:nvPr/>
          </p:nvSpPr>
          <p:spPr>
            <a:xfrm>
              <a:off x="7074480" y="2971797"/>
              <a:ext cx="2001982" cy="173874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D8C83194-4F43-76E9-11F6-984EBDB8705E}"/>
                </a:ext>
              </a:extLst>
            </p:cNvPr>
            <p:cNvSpPr txBox="1"/>
            <p:nvPr/>
          </p:nvSpPr>
          <p:spPr>
            <a:xfrm>
              <a:off x="7074480" y="3748035"/>
              <a:ext cx="2189018" cy="456973"/>
            </a:xfrm>
            <a:prstGeom prst="rect">
              <a:avLst/>
            </a:prstGeom>
            <a:noFill/>
            <a:ln>
              <a:noFill/>
            </a:ln>
          </p:spPr>
          <p:txBody>
            <a:bodyPr wrap="square">
              <a:spAutoFit/>
            </a:bodyPr>
            <a:lstStyle/>
            <a:p>
              <a:pPr algn="ctr"/>
              <a:r>
                <a:rPr lang="hu-HU" sz="3200" b="1" dirty="0">
                  <a:solidFill>
                    <a:schemeClr val="bg1">
                      <a:lumMod val="95000"/>
                    </a:schemeClr>
                  </a:solidFill>
                  <a:effectLst/>
                  <a:latin typeface="Avenir Next" panose="020B0503020202020204" pitchFamily="34" charset="0"/>
                  <a:ea typeface="Calibri" panose="020F0502020204030204" pitchFamily="34" charset="0"/>
                  <a:cs typeface="Calibri" panose="020F0502020204030204" pitchFamily="34" charset="0"/>
                </a:rPr>
                <a:t>türelemmel</a:t>
              </a:r>
              <a:endParaRPr lang="en-US" sz="3200" dirty="0">
                <a:solidFill>
                  <a:schemeClr val="bg1">
                    <a:lumMod val="95000"/>
                  </a:schemeClr>
                </a:solidFill>
              </a:endParaRPr>
            </a:p>
          </p:txBody>
        </p:sp>
      </p:grpSp>
      <p:sp>
        <p:nvSpPr>
          <p:cNvPr id="19" name="Oval 18">
            <a:extLst>
              <a:ext uri="{FF2B5EF4-FFF2-40B4-BE49-F238E27FC236}">
                <a16:creationId xmlns:a16="http://schemas.microsoft.com/office/drawing/2014/main" id="{E52C74D0-1FEA-02A4-E4BF-5023134B63F3}"/>
              </a:ext>
            </a:extLst>
          </p:cNvPr>
          <p:cNvSpPr/>
          <p:nvPr/>
        </p:nvSpPr>
        <p:spPr>
          <a:xfrm>
            <a:off x="95865" y="2995757"/>
            <a:ext cx="2952659" cy="2225022"/>
          </a:xfrm>
          <a:prstGeom prst="ellipse">
            <a:avLst/>
          </a:prstGeom>
          <a:solidFill>
            <a:srgbClr val="7A3F79">
              <a:alpha val="706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3200" b="1" dirty="0">
                <a:solidFill>
                  <a:schemeClr val="bg1"/>
                </a:solidFill>
                <a:effectLst/>
                <a:latin typeface="Avenir Next" panose="020B0503020202020204" pitchFamily="34" charset="0"/>
                <a:ea typeface="Calibri" panose="020F0502020204030204" pitchFamily="34" charset="0"/>
                <a:cs typeface="Calibri" panose="020F0502020204030204" pitchFamily="34" charset="0"/>
              </a:rPr>
              <a:t>szeretettel</a:t>
            </a:r>
            <a:endParaRPr lang="en-US" sz="3200" b="1" dirty="0">
              <a:solidFill>
                <a:schemeClr val="bg1"/>
              </a:solidFill>
            </a:endParaRPr>
          </a:p>
        </p:txBody>
      </p:sp>
    </p:spTree>
    <p:extLst>
      <p:ext uri="{BB962C8B-B14F-4D97-AF65-F5344CB8AC3E}">
        <p14:creationId xmlns:p14="http://schemas.microsoft.com/office/powerpoint/2010/main" val="7595771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2DD10B-3F88-2392-AB97-A1561B7D9EFE}"/>
              </a:ext>
            </a:extLst>
          </p:cNvPr>
          <p:cNvSpPr>
            <a:spLocks noGrp="1"/>
          </p:cNvSpPr>
          <p:nvPr>
            <p:ph idx="1"/>
          </p:nvPr>
        </p:nvSpPr>
        <p:spPr>
          <a:xfrm>
            <a:off x="838200" y="1825625"/>
            <a:ext cx="8763000" cy="4351338"/>
          </a:xfrm>
        </p:spPr>
        <p:txBody>
          <a:bodyPr anchor="ctr"/>
          <a:lstStyle/>
          <a:p>
            <a:pPr marL="0" indent="0">
              <a:buNone/>
            </a:pPr>
            <a:r>
              <a:rPr lang="hu-HU"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Isten olyan életre hív, ami az </a:t>
            </a:r>
            <a:r>
              <a:rPr lang="hu-HU" sz="32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élet szeretete, </a:t>
            </a:r>
            <a:r>
              <a:rPr lang="hu-HU"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mely mélyebb, mint az emberi érzés, vagy érzelem.</a:t>
            </a:r>
            <a:endPar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endParaRPr>
          </a:p>
          <a:p>
            <a:pPr marL="0" indent="0">
              <a:buNone/>
            </a:pPr>
            <a:r>
              <a:rPr lang="hu-HU"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A szeretet </a:t>
            </a:r>
            <a:r>
              <a:rPr lang="hu-HU" sz="32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elköteleződés</a:t>
            </a:r>
            <a:r>
              <a:rPr lang="hu-HU"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megfontolt döntés, hogy Istent és embertársainkat szolgáljuk.</a:t>
            </a:r>
            <a:endPar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endParaRPr>
          </a:p>
          <a:p>
            <a:pPr marL="0" indent="0">
              <a:buNone/>
            </a:pPr>
            <a:r>
              <a:rPr lang="hu-HU"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Ez a fajta </a:t>
            </a:r>
            <a:r>
              <a:rPr lang="hu-HU" sz="32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szeretet arra késztet bennünket</a:t>
            </a:r>
            <a:r>
              <a:rPr lang="hu-HU"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hogy más emberek jólétéért munkálkodjunk – azokért is, akiket könnyű és azokért is akiket nehéz szeretni.</a:t>
            </a:r>
            <a:endParaRPr lang="en-US" sz="3200" dirty="0">
              <a:solidFill>
                <a:srgbClr val="7A3F79"/>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7133687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2E6FFF4-0AB9-77A0-7814-57AE465A673E}"/>
              </a:ext>
            </a:extLst>
          </p:cNvPr>
          <p:cNvSpPr txBox="1"/>
          <p:nvPr/>
        </p:nvSpPr>
        <p:spPr>
          <a:xfrm>
            <a:off x="662609" y="1704417"/>
            <a:ext cx="9276521" cy="1754326"/>
          </a:xfrm>
          <a:prstGeom prst="rect">
            <a:avLst/>
          </a:prstGeom>
          <a:noFill/>
        </p:spPr>
        <p:txBody>
          <a:bodyPr wrap="square">
            <a:spAutoFit/>
          </a:bodyPr>
          <a:lstStyle/>
          <a:p>
            <a:pPr algn="ctr"/>
            <a:r>
              <a:rPr lang="hu-HU" sz="3600" b="1" dirty="0">
                <a:solidFill>
                  <a:srgbClr val="7A3F79"/>
                </a:solidFill>
                <a:cs typeface="Calibri" panose="020F0502020204030204" pitchFamily="34" charset="0"/>
              </a:rPr>
              <a:t>Isten, aki arra hív bennünket, </a:t>
            </a:r>
          </a:p>
          <a:p>
            <a:pPr algn="ctr"/>
            <a:r>
              <a:rPr lang="hu-HU" sz="3600" b="1" dirty="0">
                <a:solidFill>
                  <a:srgbClr val="7A3F79"/>
                </a:solidFill>
                <a:cs typeface="Calibri" panose="020F0502020204030204" pitchFamily="34" charset="0"/>
              </a:rPr>
              <a:t>hogy szeressük egymást, </a:t>
            </a:r>
          </a:p>
          <a:p>
            <a:pPr algn="ctr"/>
            <a:r>
              <a:rPr lang="hu-HU" sz="3600" b="1" dirty="0">
                <a:solidFill>
                  <a:srgbClr val="7A3F79"/>
                </a:solidFill>
                <a:cs typeface="Calibri" panose="020F0502020204030204" pitchFamily="34" charset="0"/>
              </a:rPr>
              <a:t>képessé is tesz bennünket rá!</a:t>
            </a:r>
            <a:endParaRPr lang="en-US" sz="3600" b="1" dirty="0">
              <a:solidFill>
                <a:srgbClr val="7A3F79"/>
              </a:solidFill>
            </a:endParaRPr>
          </a:p>
        </p:txBody>
      </p:sp>
    </p:spTree>
    <p:extLst>
      <p:ext uri="{BB962C8B-B14F-4D97-AF65-F5344CB8AC3E}">
        <p14:creationId xmlns:p14="http://schemas.microsoft.com/office/powerpoint/2010/main" val="593135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182FD68-FED2-1FC9-AAE8-9AAE7D9FB322}"/>
              </a:ext>
            </a:extLst>
          </p:cNvPr>
          <p:cNvSpPr>
            <a:spLocks noGrp="1"/>
          </p:cNvSpPr>
          <p:nvPr>
            <p:ph type="title"/>
          </p:nvPr>
        </p:nvSpPr>
        <p:spPr>
          <a:xfrm>
            <a:off x="639692" y="427879"/>
            <a:ext cx="9529543" cy="3395975"/>
          </a:xfrm>
          <a:solidFill>
            <a:srgbClr val="7A3F79">
              <a:alpha val="14000"/>
            </a:srgbClr>
          </a:solidFill>
        </p:spPr>
        <p:txBody>
          <a:bodyPr anchor="ctr">
            <a:normAutofit/>
          </a:bodyPr>
          <a:lstStyle/>
          <a:p>
            <a:pPr>
              <a:lnSpc>
                <a:spcPct val="100000"/>
              </a:lnSpc>
            </a:pPr>
            <a:r>
              <a:rPr lang="hu-HU"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Miér</a:t>
            </a:r>
            <a:r>
              <a:rPr lang="hu-HU" sz="3200" dirty="0">
                <a:solidFill>
                  <a:srgbClr val="7A3F79"/>
                </a:solidFill>
                <a:latin typeface="Avenir Next" panose="020B0503020202020204" pitchFamily="34" charset="0"/>
                <a:ea typeface="Calibri" panose="020F0502020204030204" pitchFamily="34" charset="0"/>
                <a:cs typeface="Calibri" panose="020F0502020204030204" pitchFamily="34" charset="0"/>
              </a:rPr>
              <a:t>t sokkal könnyebb </a:t>
            </a:r>
            <a:r>
              <a:rPr lang="hu-HU" sz="3200" b="1" dirty="0">
                <a:solidFill>
                  <a:srgbClr val="7A3F79"/>
                </a:solidFill>
                <a:latin typeface="Avenir Next" panose="020B0503020202020204" pitchFamily="34" charset="0"/>
                <a:ea typeface="Calibri" panose="020F0502020204030204" pitchFamily="34" charset="0"/>
                <a:cs typeface="Calibri" panose="020F0502020204030204" pitchFamily="34" charset="0"/>
              </a:rPr>
              <a:t>megítélni </a:t>
            </a:r>
            <a:r>
              <a:rPr lang="hu-HU" sz="3200" dirty="0">
                <a:solidFill>
                  <a:srgbClr val="7A3F79"/>
                </a:solidFill>
                <a:latin typeface="Avenir Next" panose="020B0503020202020204" pitchFamily="34" charset="0"/>
                <a:ea typeface="Calibri" panose="020F0502020204030204" pitchFamily="34" charset="0"/>
                <a:cs typeface="Calibri" panose="020F0502020204030204" pitchFamily="34" charset="0"/>
              </a:rPr>
              <a:t>az embereket, mint </a:t>
            </a:r>
            <a:r>
              <a:rPr lang="hu-HU" sz="3200" b="1" dirty="0">
                <a:solidFill>
                  <a:srgbClr val="7A3F79"/>
                </a:solidFill>
                <a:latin typeface="Avenir Next" panose="020B0503020202020204" pitchFamily="34" charset="0"/>
                <a:ea typeface="Calibri" panose="020F0502020204030204" pitchFamily="34" charset="0"/>
                <a:cs typeface="Calibri" panose="020F0502020204030204" pitchFamily="34" charset="0"/>
              </a:rPr>
              <a:t>szeretni </a:t>
            </a:r>
            <a:r>
              <a:rPr lang="hu-HU" sz="3200" dirty="0">
                <a:solidFill>
                  <a:srgbClr val="7A3F79"/>
                </a:solidFill>
                <a:latin typeface="Avenir Next" panose="020B0503020202020204" pitchFamily="34" charset="0"/>
                <a:ea typeface="Calibri" panose="020F0502020204030204" pitchFamily="34" charset="0"/>
                <a:cs typeface="Calibri" panose="020F0502020204030204" pitchFamily="34" charset="0"/>
              </a:rPr>
              <a:t>őket és imádkozni értük a viselkedésük ellenére? Te, mit tanácsolnál ennek a két testvérnek?</a:t>
            </a:r>
            <a:endParaRPr lang="en-US" sz="19900" b="1" dirty="0">
              <a:solidFill>
                <a:srgbClr val="7A3F79"/>
              </a:solidFill>
            </a:endParaRPr>
          </a:p>
        </p:txBody>
      </p:sp>
    </p:spTree>
    <p:extLst>
      <p:ext uri="{BB962C8B-B14F-4D97-AF65-F5344CB8AC3E}">
        <p14:creationId xmlns:p14="http://schemas.microsoft.com/office/powerpoint/2010/main" val="2109161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ACB77A6-9703-FBF8-783D-1598C5CC095B}"/>
              </a:ext>
            </a:extLst>
          </p:cNvPr>
          <p:cNvSpPr>
            <a:spLocks noGrp="1"/>
          </p:cNvSpPr>
          <p:nvPr>
            <p:ph type="title"/>
          </p:nvPr>
        </p:nvSpPr>
        <p:spPr>
          <a:xfrm>
            <a:off x="838200" y="829893"/>
            <a:ext cx="8826795" cy="1325563"/>
          </a:xfrm>
          <a:solidFill>
            <a:srgbClr val="97546A">
              <a:alpha val="42000"/>
            </a:srgbClr>
          </a:solidFill>
        </p:spPr>
        <p:txBody>
          <a:bodyPr>
            <a:normAutofit/>
          </a:bodyPr>
          <a:lstStyle/>
          <a:p>
            <a:pPr algn="ctr"/>
            <a:r>
              <a:rPr lang="hu-HU"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Megelőző kegyelem</a:t>
            </a:r>
            <a:endParaRPr lang="en-US" sz="23900" dirty="0">
              <a:solidFill>
                <a:srgbClr val="7A3F79"/>
              </a:solidFill>
            </a:endParaRPr>
          </a:p>
        </p:txBody>
      </p:sp>
      <p:sp>
        <p:nvSpPr>
          <p:cNvPr id="5" name="Text Placeholder 4">
            <a:extLst>
              <a:ext uri="{FF2B5EF4-FFF2-40B4-BE49-F238E27FC236}">
                <a16:creationId xmlns:a16="http://schemas.microsoft.com/office/drawing/2014/main" id="{673A6A23-23D5-8DCC-1925-6C099ECDE755}"/>
              </a:ext>
            </a:extLst>
          </p:cNvPr>
          <p:cNvSpPr>
            <a:spLocks noGrp="1"/>
          </p:cNvSpPr>
          <p:nvPr>
            <p:ph idx="1"/>
          </p:nvPr>
        </p:nvSpPr>
        <p:spPr>
          <a:xfrm>
            <a:off x="1173480" y="1674956"/>
            <a:ext cx="3248891" cy="3316569"/>
          </a:xfrm>
        </p:spPr>
        <p:txBody>
          <a:bodyPr anchor="ctr">
            <a:normAutofit/>
          </a:bodyPr>
          <a:lstStyle/>
          <a:p>
            <a:pPr marL="0" marR="0" indent="0">
              <a:spcBef>
                <a:spcPts val="0"/>
              </a:spcBef>
              <a:spcAft>
                <a:spcPts val="0"/>
              </a:spcAft>
              <a:buNone/>
            </a:pPr>
            <a:r>
              <a:rPr lang="hu-HU" sz="36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Isten megelőző kegyelmének köszönhetően</a:t>
            </a:r>
            <a:r>
              <a:rPr lang="hu-HU" sz="32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a:t>
            </a:r>
            <a:endParaRPr lang="en-ZA" sz="3200" dirty="0">
              <a:solidFill>
                <a:srgbClr val="7A3F79"/>
              </a:solidFill>
              <a:latin typeface="Avenir Next" panose="020B0503020202020204" pitchFamily="34" charset="0"/>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72E91465-22F8-ACB4-D9C8-6FDE4BFACE91}"/>
              </a:ext>
            </a:extLst>
          </p:cNvPr>
          <p:cNvSpPr txBox="1"/>
          <p:nvPr/>
        </p:nvSpPr>
        <p:spPr>
          <a:xfrm>
            <a:off x="3956922" y="3459480"/>
            <a:ext cx="5708073" cy="1754326"/>
          </a:xfrm>
          <a:prstGeom prst="rect">
            <a:avLst/>
          </a:prstGeom>
          <a:noFill/>
        </p:spPr>
        <p:txBody>
          <a:bodyPr wrap="square">
            <a:spAutoFit/>
          </a:bodyPr>
          <a:lstStyle/>
          <a:p>
            <a:pPr marL="0" marR="0" indent="0">
              <a:spcBef>
                <a:spcPts val="0"/>
              </a:spcBef>
              <a:spcAft>
                <a:spcPts val="0"/>
              </a:spcAft>
              <a:buNone/>
            </a:pPr>
            <a:r>
              <a:rPr lang="hu-HU" sz="3600" dirty="0">
                <a:solidFill>
                  <a:srgbClr val="7A3F79"/>
                </a:solidFill>
                <a:latin typeface="Avenir Next" panose="020B0503020202020204" pitchFamily="34" charset="0"/>
                <a:ea typeface="Calibri" panose="020F0502020204030204" pitchFamily="34" charset="0"/>
                <a:cs typeface="Calibri" panose="020F0502020204030204" pitchFamily="34" charset="0"/>
              </a:rPr>
              <a:t>l</a:t>
            </a:r>
            <a:r>
              <a:rPr lang="hu-HU" sz="36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ehetünk képesek arra, hogy meglássuk a jó és rossz közötti különbséget.</a:t>
            </a:r>
            <a:endParaRPr lang="en-ZA" sz="36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99745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F253E-0981-6192-7FEA-3AC89E252E2B}"/>
              </a:ext>
            </a:extLst>
          </p:cNvPr>
          <p:cNvSpPr>
            <a:spLocks noGrp="1"/>
          </p:cNvSpPr>
          <p:nvPr>
            <p:ph type="title"/>
          </p:nvPr>
        </p:nvSpPr>
        <p:spPr>
          <a:xfrm>
            <a:off x="838200" y="365125"/>
            <a:ext cx="8741735" cy="1325563"/>
          </a:xfrm>
        </p:spPr>
        <p:txBody>
          <a:bodyPr/>
          <a:lstStyle/>
          <a:p>
            <a:r>
              <a:rPr lang="hu-HU" sz="44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Efézus </a:t>
            </a:r>
            <a:r>
              <a:rPr lang="en-ZA" sz="44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2:8-10</a:t>
            </a:r>
            <a:endParaRPr lang="en-US" b="1" dirty="0">
              <a:solidFill>
                <a:srgbClr val="7A3F79"/>
              </a:solidFill>
            </a:endParaRPr>
          </a:p>
        </p:txBody>
      </p:sp>
      <p:sp>
        <p:nvSpPr>
          <p:cNvPr id="3" name="Content Placeholder 2">
            <a:extLst>
              <a:ext uri="{FF2B5EF4-FFF2-40B4-BE49-F238E27FC236}">
                <a16:creationId xmlns:a16="http://schemas.microsoft.com/office/drawing/2014/main" id="{1A921A70-C9BA-3E86-49D5-3E3799149D55}"/>
              </a:ext>
            </a:extLst>
          </p:cNvPr>
          <p:cNvSpPr>
            <a:spLocks noGrp="1"/>
          </p:cNvSpPr>
          <p:nvPr>
            <p:ph idx="1"/>
          </p:nvPr>
        </p:nvSpPr>
        <p:spPr>
          <a:xfrm>
            <a:off x="1589315" y="1825625"/>
            <a:ext cx="8120743" cy="4351338"/>
          </a:xfrm>
        </p:spPr>
        <p:txBody>
          <a:bodyPr anchor="ctr"/>
          <a:lstStyle/>
          <a:p>
            <a:pPr marL="0" indent="0">
              <a:buNone/>
            </a:pPr>
            <a:r>
              <a:rPr lang="hu-HU" sz="3200" dirty="0">
                <a:solidFill>
                  <a:srgbClr val="7A3F79"/>
                </a:solidFill>
                <a:latin typeface="Avenir Next" panose="020B0503020202020204" pitchFamily="34" charset="0"/>
                <a:ea typeface="Calibri" panose="020F0502020204030204" pitchFamily="34" charset="0"/>
                <a:cs typeface="Calibri" panose="020F0502020204030204" pitchFamily="34" charset="0"/>
              </a:rPr>
              <a:t>„</a:t>
            </a:r>
            <a:r>
              <a:rPr lang="hu-HU"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Hiszen kegyelemből van üdvösségetek hit által, és ez nem tőletek van: Isten ajándéka; nem cselekedetekért, hogy senki se dicsekedjék. Mert az ő alkotása vagyunk, akiket Krisztus Jézusban jó cselekedetekre teremtett, amelyeket előre elkészített Isten, hogy azok szerint éljünk</a:t>
            </a: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a:t>
            </a:r>
            <a:endParaRPr lang="en-US" sz="3200" dirty="0">
              <a:solidFill>
                <a:srgbClr val="7A3F79"/>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262467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182FD68-FED2-1FC9-AAE8-9AAE7D9FB322}"/>
              </a:ext>
            </a:extLst>
          </p:cNvPr>
          <p:cNvSpPr>
            <a:spLocks noGrp="1"/>
          </p:cNvSpPr>
          <p:nvPr>
            <p:ph type="title"/>
          </p:nvPr>
        </p:nvSpPr>
        <p:spPr>
          <a:xfrm>
            <a:off x="831850" y="691116"/>
            <a:ext cx="8705554" cy="1982973"/>
          </a:xfrm>
        </p:spPr>
        <p:txBody>
          <a:bodyPr anchor="b">
            <a:normAutofit/>
          </a:bodyPr>
          <a:lstStyle/>
          <a:p>
            <a:pPr algn="ctr"/>
            <a:r>
              <a:rPr lang="hu-HU" sz="3600" b="1" dirty="0">
                <a:solidFill>
                  <a:srgbClr val="7A3F79"/>
                </a:solidFill>
                <a:latin typeface="Avenir Next" panose="020B0503020202020204" pitchFamily="34" charset="0"/>
                <a:ea typeface="Calibri" panose="020F0502020204030204" pitchFamily="34" charset="0"/>
                <a:cs typeface="Calibri" panose="020F0502020204030204" pitchFamily="34" charset="0"/>
              </a:rPr>
              <a:t>Nem ti választottatok ki engem, hanem én választottalak ki titeket</a:t>
            </a:r>
            <a:endParaRPr lang="en-US" sz="9600" b="1" dirty="0">
              <a:solidFill>
                <a:srgbClr val="7A3F79"/>
              </a:solidFill>
            </a:endParaRPr>
          </a:p>
        </p:txBody>
      </p:sp>
      <p:sp>
        <p:nvSpPr>
          <p:cNvPr id="5" name="Text Placeholder 4">
            <a:extLst>
              <a:ext uri="{FF2B5EF4-FFF2-40B4-BE49-F238E27FC236}">
                <a16:creationId xmlns:a16="http://schemas.microsoft.com/office/drawing/2014/main" id="{3BDB4109-598F-F3E9-AECF-340D952F4FED}"/>
              </a:ext>
            </a:extLst>
          </p:cNvPr>
          <p:cNvSpPr>
            <a:spLocks noGrp="1"/>
          </p:cNvSpPr>
          <p:nvPr>
            <p:ph type="body" idx="1"/>
          </p:nvPr>
        </p:nvSpPr>
        <p:spPr>
          <a:xfrm>
            <a:off x="831850" y="2856357"/>
            <a:ext cx="8535434" cy="1500187"/>
          </a:xfrm>
        </p:spPr>
        <p:txBody>
          <a:bodyPr/>
          <a:lstStyle/>
          <a:p>
            <a:pPr algn="ctr"/>
            <a:r>
              <a:rPr lang="en-ZA" sz="24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(J</a:t>
            </a:r>
            <a:r>
              <a:rPr lang="hu-HU" sz="2400" dirty="0" err="1">
                <a:solidFill>
                  <a:srgbClr val="7A3F79"/>
                </a:solidFill>
                <a:effectLst/>
                <a:latin typeface="Avenir Next" panose="020B0503020202020204" pitchFamily="34" charset="0"/>
                <a:ea typeface="Calibri" panose="020F0502020204030204" pitchFamily="34" charset="0"/>
                <a:cs typeface="Calibri" panose="020F0502020204030204" pitchFamily="34" charset="0"/>
              </a:rPr>
              <a:t>ános</a:t>
            </a:r>
            <a:r>
              <a:rPr lang="en-ZA" sz="24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15:16)</a:t>
            </a:r>
            <a:endParaRPr lang="en-US" dirty="0">
              <a:solidFill>
                <a:srgbClr val="7A3F79"/>
              </a:solidFill>
            </a:endParaRPr>
          </a:p>
        </p:txBody>
      </p:sp>
    </p:spTree>
    <p:extLst>
      <p:ext uri="{BB962C8B-B14F-4D97-AF65-F5344CB8AC3E}">
        <p14:creationId xmlns:p14="http://schemas.microsoft.com/office/powerpoint/2010/main" val="2672855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32363-D6FB-3161-9E62-C4FA3E30583B}"/>
              </a:ext>
            </a:extLst>
          </p:cNvPr>
          <p:cNvSpPr>
            <a:spLocks noGrp="1"/>
          </p:cNvSpPr>
          <p:nvPr>
            <p:ph type="title"/>
          </p:nvPr>
        </p:nvSpPr>
        <p:spPr>
          <a:xfrm>
            <a:off x="838200" y="365125"/>
            <a:ext cx="8986284" cy="1325563"/>
          </a:xfrm>
        </p:spPr>
        <p:txBody>
          <a:bodyPr/>
          <a:lstStyle/>
          <a:p>
            <a:r>
              <a:rPr lang="en-ZA" sz="44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J</a:t>
            </a:r>
            <a:r>
              <a:rPr lang="hu-HU" sz="4400" b="1" dirty="0" err="1">
                <a:solidFill>
                  <a:srgbClr val="7A3F79"/>
                </a:solidFill>
                <a:effectLst/>
                <a:latin typeface="Avenir Next" panose="020B0503020202020204" pitchFamily="34" charset="0"/>
                <a:ea typeface="Calibri" panose="020F0502020204030204" pitchFamily="34" charset="0"/>
                <a:cs typeface="Calibri" panose="020F0502020204030204" pitchFamily="34" charset="0"/>
              </a:rPr>
              <a:t>ózsué</a:t>
            </a:r>
            <a:r>
              <a:rPr lang="en-ZA" sz="44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2:10-11</a:t>
            </a:r>
            <a:endParaRPr lang="en-US" b="1" dirty="0">
              <a:solidFill>
                <a:srgbClr val="7A3F79"/>
              </a:solidFill>
            </a:endParaRPr>
          </a:p>
        </p:txBody>
      </p:sp>
      <p:sp>
        <p:nvSpPr>
          <p:cNvPr id="3" name="Content Placeholder 2">
            <a:extLst>
              <a:ext uri="{FF2B5EF4-FFF2-40B4-BE49-F238E27FC236}">
                <a16:creationId xmlns:a16="http://schemas.microsoft.com/office/drawing/2014/main" id="{E82DD10B-3F88-2392-AB97-A1561B7D9EFE}"/>
              </a:ext>
            </a:extLst>
          </p:cNvPr>
          <p:cNvSpPr>
            <a:spLocks noGrp="1"/>
          </p:cNvSpPr>
          <p:nvPr>
            <p:ph idx="1"/>
          </p:nvPr>
        </p:nvSpPr>
        <p:spPr>
          <a:xfrm>
            <a:off x="466061" y="2006378"/>
            <a:ext cx="9454116" cy="4351338"/>
          </a:xfrm>
        </p:spPr>
        <p:txBody>
          <a:bodyPr anchor="ctr">
            <a:noAutofit/>
          </a:bodyPr>
          <a:lstStyle/>
          <a:p>
            <a:pPr marL="0" indent="0">
              <a:buNone/>
            </a:pPr>
            <a:r>
              <a:rPr lang="hu-HU" sz="3200" dirty="0">
                <a:solidFill>
                  <a:srgbClr val="7A3F79"/>
                </a:solidFill>
                <a:latin typeface="Avenir Next" panose="020B0503020202020204" pitchFamily="34" charset="0"/>
                <a:ea typeface="Calibri" panose="020F0502020204030204" pitchFamily="34" charset="0"/>
                <a:cs typeface="Calibri" panose="020F0502020204030204" pitchFamily="34" charset="0"/>
              </a:rPr>
              <a:t>„</a:t>
            </a:r>
            <a:r>
              <a:rPr lang="hu-HU"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Mert hallottuk, hogyan szárította ki az ÚR </a:t>
            </a:r>
            <a:r>
              <a:rPr lang="hu-HU" sz="3200" dirty="0" err="1">
                <a:solidFill>
                  <a:srgbClr val="7A3F79"/>
                </a:solidFill>
                <a:effectLst/>
                <a:latin typeface="Avenir Next" panose="020B0503020202020204" pitchFamily="34" charset="0"/>
                <a:ea typeface="Calibri" panose="020F0502020204030204" pitchFamily="34" charset="0"/>
                <a:cs typeface="Calibri" panose="020F0502020204030204" pitchFamily="34" charset="0"/>
              </a:rPr>
              <a:t>előttetek</a:t>
            </a:r>
            <a:r>
              <a:rPr lang="hu-HU"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a Vörös-tenger vizét, amikor kijöttetek Egyiptomból, és hogy mit tettetek a Jordánon túl </a:t>
            </a:r>
            <a:r>
              <a:rPr lang="hu-HU" sz="3200" dirty="0" err="1">
                <a:solidFill>
                  <a:srgbClr val="7A3F79"/>
                </a:solidFill>
                <a:effectLst/>
                <a:latin typeface="Avenir Next" panose="020B0503020202020204" pitchFamily="34" charset="0"/>
                <a:ea typeface="Calibri" panose="020F0502020204030204" pitchFamily="34" charset="0"/>
                <a:cs typeface="Calibri" panose="020F0502020204030204" pitchFamily="34" charset="0"/>
              </a:rPr>
              <a:t>Szíhónnal</a:t>
            </a:r>
            <a:r>
              <a:rPr lang="hu-HU"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és </a:t>
            </a:r>
            <a:r>
              <a:rPr lang="hu-HU" sz="3200" dirty="0" err="1">
                <a:solidFill>
                  <a:srgbClr val="7A3F79"/>
                </a:solidFill>
                <a:effectLst/>
                <a:latin typeface="Avenir Next" panose="020B0503020202020204" pitchFamily="34" charset="0"/>
                <a:ea typeface="Calibri" panose="020F0502020204030204" pitchFamily="34" charset="0"/>
                <a:cs typeface="Calibri" panose="020F0502020204030204" pitchFamily="34" charset="0"/>
              </a:rPr>
              <a:t>Óggal</a:t>
            </a:r>
            <a:r>
              <a:rPr lang="hu-HU"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az </a:t>
            </a:r>
            <a:r>
              <a:rPr lang="hu-HU" sz="3200" dirty="0" err="1">
                <a:solidFill>
                  <a:srgbClr val="7A3F79"/>
                </a:solidFill>
                <a:effectLst/>
                <a:latin typeface="Avenir Next" panose="020B0503020202020204" pitchFamily="34" charset="0"/>
                <a:ea typeface="Calibri" panose="020F0502020204030204" pitchFamily="34" charset="0"/>
                <a:cs typeface="Calibri" panose="020F0502020204030204" pitchFamily="34" charset="0"/>
              </a:rPr>
              <a:t>emóriak</a:t>
            </a:r>
            <a:r>
              <a:rPr lang="hu-HU"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két királyával, akiket kiirtottatok. Amikor ezt meghallottuk, megdermedt a szívünk és még a lélegzete is elállt mindenkinek miattatok. Bizony, a ti Istenetek, az ÚR az Isten fenn az égben és lenn a földön!</a:t>
            </a: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a:t>
            </a:r>
            <a:endParaRPr lang="en-US" sz="3200" dirty="0">
              <a:solidFill>
                <a:srgbClr val="7A3F79"/>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354396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32363-D6FB-3161-9E62-C4FA3E30583B}"/>
              </a:ext>
            </a:extLst>
          </p:cNvPr>
          <p:cNvSpPr>
            <a:spLocks noGrp="1"/>
          </p:cNvSpPr>
          <p:nvPr>
            <p:ph type="title"/>
          </p:nvPr>
        </p:nvSpPr>
        <p:spPr>
          <a:xfrm>
            <a:off x="838200" y="365125"/>
            <a:ext cx="8986284" cy="1325563"/>
          </a:xfrm>
        </p:spPr>
        <p:txBody>
          <a:bodyPr/>
          <a:lstStyle/>
          <a:p>
            <a:r>
              <a:rPr lang="en-ZA" sz="44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Titus</a:t>
            </a:r>
            <a:r>
              <a:rPr lang="hu-HU" sz="44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z</a:t>
            </a:r>
            <a:r>
              <a:rPr lang="en-ZA" sz="44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3:5</a:t>
            </a:r>
            <a:endParaRPr lang="en-US" b="1" dirty="0">
              <a:solidFill>
                <a:srgbClr val="7A3F79"/>
              </a:solidFill>
            </a:endParaRPr>
          </a:p>
        </p:txBody>
      </p:sp>
      <p:sp>
        <p:nvSpPr>
          <p:cNvPr id="3" name="Content Placeholder 2">
            <a:extLst>
              <a:ext uri="{FF2B5EF4-FFF2-40B4-BE49-F238E27FC236}">
                <a16:creationId xmlns:a16="http://schemas.microsoft.com/office/drawing/2014/main" id="{E82DD10B-3F88-2392-AB97-A1561B7D9EFE}"/>
              </a:ext>
            </a:extLst>
          </p:cNvPr>
          <p:cNvSpPr>
            <a:spLocks noGrp="1"/>
          </p:cNvSpPr>
          <p:nvPr>
            <p:ph idx="1"/>
          </p:nvPr>
        </p:nvSpPr>
        <p:spPr>
          <a:xfrm>
            <a:off x="838200" y="1825625"/>
            <a:ext cx="8986284" cy="4351338"/>
          </a:xfrm>
        </p:spPr>
        <p:txBody>
          <a:bodyPr anchor="ctr">
            <a:normAutofit/>
          </a:bodyPr>
          <a:lstStyle/>
          <a:p>
            <a:pPr marL="0" indent="0">
              <a:buNone/>
            </a:pPr>
            <a:r>
              <a:rPr lang="hu-HU"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„Nem az általunk </a:t>
            </a:r>
            <a:r>
              <a:rPr lang="hu-HU" sz="3200" dirty="0" err="1">
                <a:solidFill>
                  <a:srgbClr val="7A3F79"/>
                </a:solidFill>
                <a:effectLst/>
                <a:latin typeface="Avenir Next" panose="020B0503020202020204" pitchFamily="34" charset="0"/>
                <a:ea typeface="Calibri" panose="020F0502020204030204" pitchFamily="34" charset="0"/>
                <a:cs typeface="Calibri" panose="020F0502020204030204" pitchFamily="34" charset="0"/>
              </a:rPr>
              <a:t>véghezvitt</a:t>
            </a:r>
            <a:r>
              <a:rPr lang="hu-HU"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igaz cselekedetekért, hanem az ő irgalmából üdvözített minket újjászülő és megújító fürdője a Szentlélek által</a:t>
            </a: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a:t>
            </a:r>
            <a:endParaRPr lang="en-US" sz="3200" dirty="0">
              <a:solidFill>
                <a:srgbClr val="7A3F79"/>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993183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673A6A23-23D5-8DCC-1925-6C099ECDE755}"/>
              </a:ext>
            </a:extLst>
          </p:cNvPr>
          <p:cNvSpPr>
            <a:spLocks noGrp="1"/>
          </p:cNvSpPr>
          <p:nvPr>
            <p:ph type="body" idx="1"/>
          </p:nvPr>
        </p:nvSpPr>
        <p:spPr>
          <a:xfrm>
            <a:off x="831851" y="1956392"/>
            <a:ext cx="8769350" cy="2999784"/>
          </a:xfrm>
        </p:spPr>
        <p:txBody>
          <a:bodyPr>
            <a:normAutofit/>
          </a:bodyPr>
          <a:lstStyle/>
          <a:p>
            <a:r>
              <a:rPr lang="hu-HU" sz="80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Isten kegyelme</a:t>
            </a:r>
          </a:p>
          <a:p>
            <a:r>
              <a:rPr lang="hu-HU" sz="3600" dirty="0">
                <a:solidFill>
                  <a:srgbClr val="7A3F79"/>
                </a:solidFill>
              </a:rPr>
              <a:t>a Szentlélek formájában megelőzi az emberi döntéseket.</a:t>
            </a:r>
            <a:endParaRPr lang="en-US" sz="3600" dirty="0">
              <a:solidFill>
                <a:srgbClr val="7A3F79"/>
              </a:solidFill>
            </a:endParaRPr>
          </a:p>
        </p:txBody>
      </p:sp>
    </p:spTree>
    <p:extLst>
      <p:ext uri="{BB962C8B-B14F-4D97-AF65-F5344CB8AC3E}">
        <p14:creationId xmlns:p14="http://schemas.microsoft.com/office/powerpoint/2010/main" val="17067167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544</TotalTime>
  <Words>4465</Words>
  <Application>Microsoft Office PowerPoint</Application>
  <PresentationFormat>Szélesvásznú</PresentationFormat>
  <Paragraphs>204</Paragraphs>
  <Slides>25</Slides>
  <Notes>24</Notes>
  <HiddenSlides>0</HiddenSlides>
  <MMClips>0</MMClips>
  <ScaleCrop>false</ScaleCrop>
  <HeadingPairs>
    <vt:vector size="6" baseType="variant">
      <vt:variant>
        <vt:lpstr>Használt betűtípusok</vt:lpstr>
      </vt:variant>
      <vt:variant>
        <vt:i4>7</vt:i4>
      </vt:variant>
      <vt:variant>
        <vt:lpstr>Téma</vt:lpstr>
      </vt:variant>
      <vt:variant>
        <vt:i4>1</vt:i4>
      </vt:variant>
      <vt:variant>
        <vt:lpstr>Diacímek</vt:lpstr>
      </vt:variant>
      <vt:variant>
        <vt:i4>25</vt:i4>
      </vt:variant>
    </vt:vector>
  </HeadingPairs>
  <TitlesOfParts>
    <vt:vector size="33" baseType="lpstr">
      <vt:lpstr>Abadi MT Condensed Light</vt:lpstr>
      <vt:lpstr>Arial</vt:lpstr>
      <vt:lpstr>Avenir Next</vt:lpstr>
      <vt:lpstr>Calibri</vt:lpstr>
      <vt:lpstr>Calibri Light</vt:lpstr>
      <vt:lpstr>Noto Serif</vt:lpstr>
      <vt:lpstr>Sinthya</vt:lpstr>
      <vt:lpstr>Office Theme</vt:lpstr>
      <vt:lpstr>A SZERETET,</vt:lpstr>
      <vt:lpstr>PowerPoint-bemutató</vt:lpstr>
      <vt:lpstr>Miért sokkal könnyebb megítélni az embereket, mint szeretni őket és imádkozni értük a viselkedésük ellenére? Te, mit tanácsolnál ennek a két testvérnek?</vt:lpstr>
      <vt:lpstr>Megelőző kegyelem</vt:lpstr>
      <vt:lpstr>Efézus 2:8-10</vt:lpstr>
      <vt:lpstr>Nem ti választottatok ki engem, hanem én választottalak ki titeket</vt:lpstr>
      <vt:lpstr>Józsué 2:10-11</vt:lpstr>
      <vt:lpstr>Titusz 3:5</vt:lpstr>
      <vt:lpstr>PowerPoint-bemutató</vt:lpstr>
      <vt:lpstr>Józsué 2:11b - RÚF</vt:lpstr>
      <vt:lpstr>Róma 2:4</vt:lpstr>
      <vt:lpstr>1János 2:6</vt:lpstr>
      <vt:lpstr>A „BŰNÖS” kifejezés új meghatározása</vt:lpstr>
      <vt:lpstr>Jakab 2:4</vt:lpstr>
      <vt:lpstr>Hogyan határozzuk meg tehát a bűnös fogalmát? </vt:lpstr>
      <vt:lpstr>PowerPoint-bemutató</vt:lpstr>
      <vt:lpstr>PowerPoint-bemutató</vt:lpstr>
      <vt:lpstr>PowerPoint-bemutató</vt:lpstr>
      <vt:lpstr>Máté 5:44, 45</vt:lpstr>
      <vt:lpstr>A Szentlélek</vt:lpstr>
      <vt:lpstr>PowerPoint-bemutató</vt:lpstr>
      <vt:lpstr>Szeretni a nehéz embereket</vt:lpstr>
      <vt:lpstr>PowerPoint-bemutató</vt:lpstr>
      <vt:lpstr>PowerPoint-bemutató</vt:lpstr>
      <vt:lpstr>PowerPoint-bemutató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Love</dc:title>
  <dc:creator>Itin, Nilde</dc:creator>
  <cp:lastModifiedBy>IMRE DR TOKICS</cp:lastModifiedBy>
  <cp:revision>75</cp:revision>
  <dcterms:created xsi:type="dcterms:W3CDTF">2023-03-01T14:11:38Z</dcterms:created>
  <dcterms:modified xsi:type="dcterms:W3CDTF">2023-05-09T17:43:09Z</dcterms:modified>
</cp:coreProperties>
</file>