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6"/>
  </p:notesMasterIdLst>
  <p:sldIdLst>
    <p:sldId id="256" r:id="rId2"/>
    <p:sldId id="261" r:id="rId3"/>
    <p:sldId id="260" r:id="rId4"/>
    <p:sldId id="262" r:id="rId5"/>
    <p:sldId id="264" r:id="rId6"/>
    <p:sldId id="265" r:id="rId7"/>
    <p:sldId id="266" r:id="rId8"/>
    <p:sldId id="267" r:id="rId9"/>
    <p:sldId id="268" r:id="rId10"/>
    <p:sldId id="269" r:id="rId11"/>
    <p:sldId id="263" r:id="rId12"/>
    <p:sldId id="287" r:id="rId13"/>
    <p:sldId id="284" r:id="rId14"/>
    <p:sldId id="282" r:id="rId15"/>
    <p:sldId id="283" r:id="rId16"/>
    <p:sldId id="285" r:id="rId17"/>
    <p:sldId id="271" r:id="rId18"/>
    <p:sldId id="272" r:id="rId19"/>
    <p:sldId id="258" r:id="rId20"/>
    <p:sldId id="277" r:id="rId21"/>
    <p:sldId id="281" r:id="rId22"/>
    <p:sldId id="278" r:id="rId23"/>
    <p:sldId id="279"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601" autoAdjust="0"/>
    <p:restoredTop sz="75000" autoAdjust="0"/>
  </p:normalViewPr>
  <p:slideViewPr>
    <p:cSldViewPr snapToGrid="0">
      <p:cViewPr varScale="1">
        <p:scale>
          <a:sx n="44" d="100"/>
          <a:sy n="44" d="100"/>
        </p:scale>
        <p:origin x="96"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6AF8DF-B0F1-8E42-9B24-A54C87713909}" type="datetimeFigureOut">
              <a:rPr lang="en-US" smtClean="0"/>
              <a:t>5/9/2023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3ABD8E-FC08-624E-A1D0-FB6DD3BB6DD3}" type="slidenum">
              <a:rPr lang="en-US" smtClean="0"/>
              <a:t>‹#›</a:t>
            </a:fld>
            <a:endParaRPr lang="en-US"/>
          </a:p>
        </p:txBody>
      </p:sp>
    </p:spTree>
    <p:extLst>
      <p:ext uri="{BB962C8B-B14F-4D97-AF65-F5344CB8AC3E}">
        <p14:creationId xmlns:p14="http://schemas.microsoft.com/office/powerpoint/2010/main" val="2726904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ct.counseling.org/2019/05/remembering-martin-buber-and-the-i-thou-in-counselin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3ABD8E-FC08-624E-A1D0-FB6DD3BB6DD3}" type="slidenum">
              <a:rPr lang="en-US" smtClean="0"/>
              <a:t>1</a:t>
            </a:fld>
            <a:endParaRPr lang="en-US"/>
          </a:p>
        </p:txBody>
      </p:sp>
    </p:spTree>
    <p:extLst>
      <p:ext uri="{BB962C8B-B14F-4D97-AF65-F5344CB8AC3E}">
        <p14:creationId xmlns:p14="http://schemas.microsoft.com/office/powerpoint/2010/main" val="3763752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hu-HU" sz="18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Szeresd magadat</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Jézus Mózes 3. könyvéből idéz, mikor folytatja beszédét az írástudókhoz (Márk 12:31). Meglepetésünkre, azt mondja, hogy a második parancsolat hasonló az elsőhöz. Mit jelent ez? A lényeg a kifejezés második részén van, „mint magadat”, és ezt nézzük meg először közelebbről.</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Önmagunk ismerete és az Istennel való kapcsolatunk szövevényesen kapcsolódik össze.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Valaki egyszer azt mondta: „Csak annyira szeretheted Istent, és felebarátodat, mint amennyire elfogadod és szereted önmagadat.” Ha a második parancsolatnak engedelmeskedni akarunk, akkor fel kell ismernünk mennyire fontos önmagunkat is szeretni, értékeinket elismerni, eljutni érzelmi érettség fejlett fokára, és szoros kapcsolatot ápolni Istennel.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3ABD8E-FC08-624E-A1D0-FB6DD3BB6DD3}" type="slidenum">
              <a:rPr lang="en-US" smtClean="0"/>
              <a:t>10</a:t>
            </a:fld>
            <a:endParaRPr lang="en-US"/>
          </a:p>
        </p:txBody>
      </p:sp>
    </p:spTree>
    <p:extLst>
      <p:ext uri="{BB962C8B-B14F-4D97-AF65-F5344CB8AC3E}">
        <p14:creationId xmlns:p14="http://schemas.microsoft.com/office/powerpoint/2010/main" val="851017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a:p>
        </p:txBody>
      </p:sp>
      <p:sp>
        <p:nvSpPr>
          <p:cNvPr id="4" name="Slide Number Placeholder 3"/>
          <p:cNvSpPr>
            <a:spLocks noGrp="1"/>
          </p:cNvSpPr>
          <p:nvPr>
            <p:ph type="sldNum" sz="quarter" idx="5"/>
          </p:nvPr>
        </p:nvSpPr>
        <p:spPr/>
        <p:txBody>
          <a:bodyPr/>
          <a:lstStyle/>
          <a:p>
            <a:fld id="{1F3ABD8E-FC08-624E-A1D0-FB6DD3BB6DD3}" type="slidenum">
              <a:rPr lang="en-US" smtClean="0"/>
              <a:t>11</a:t>
            </a:fld>
            <a:endParaRPr lang="en-US"/>
          </a:p>
        </p:txBody>
      </p:sp>
    </p:spTree>
    <p:extLst>
      <p:ext uri="{BB962C8B-B14F-4D97-AF65-F5344CB8AC3E}">
        <p14:creationId xmlns:p14="http://schemas.microsoft.com/office/powerpoint/2010/main" val="2805699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hu-HU" sz="1800" b="1" cap="small" dirty="0">
                <a:solidFill>
                  <a:srgbClr val="212225"/>
                </a:solidFill>
                <a:effectLst/>
                <a:latin typeface="Avenir Next" panose="020B0503020202020204" pitchFamily="34" charset="0"/>
                <a:ea typeface="Calibri" panose="020F0502020204030204" pitchFamily="34" charset="0"/>
                <a:cs typeface="Calibri (Body)"/>
              </a:rPr>
              <a:t>Öt dolog ami szükséges önmagunk szeretetéhez</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dirty="0">
                <a:solidFill>
                  <a:srgbClr val="333333"/>
                </a:solidFill>
                <a:effectLst/>
                <a:highlight>
                  <a:srgbClr val="FFFFFF"/>
                </a:highlight>
                <a:latin typeface="Avenir Next" panose="020B050302020202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hu-HU" sz="18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Szeresd önmagadat!</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Létfontosságú, hogy önmagunkat szeressük, hogy másokat is tudjunk szeretni. Sajnos, sok keresztény azt gondolja, hogy önmagát szeretni bűn és önzőség. De Jézus önmaga is azt parancsolta, hogy szeressük felebarátainkat, mint önmagunkat. Pál arra utasítja a férjeket, hogy úgy szeressék feleségüket, mint saját testüket (Efézus 5: 28). Ahhoz, hogy másokat szerethessünk, úgy kell magunkat is szeretnünk, mint amilyennek Isten teremtett, egyedinek. Azt akarja, hogy értékeljük egyedi valónkat.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Nehéz Istent teljes szívünkből, elménkből és erőnkből szeretni, ha nem értjük és ismerjük fel, mennyire értékesnek tart Ő bennünket. Egyszerűen azt szeretné, hogy megértsük mennyire sokat jelentünk neki. Ha nem úgy tekintünk magunkra, mint Isten csodálatos teremtménye, akit kedvére teremtett, nem fogjuk felismerni irántunk érzett szeretetének mélységét sem.</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Ha nem ismerjük fel Isten szemében való értékünket, nehéz lesz a mások értékét is </a:t>
            </a:r>
            <a:r>
              <a:rPr lang="hu-HU" sz="18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észrevennünk</a:t>
            </a:r>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Mégis arra kaptunk felhívást, hogy másokat fontosabbnak tartsunk magunknál (Filippi 2:3), és adjuk élestünket testvéreinkért (1 János 3:16). </a:t>
            </a:r>
            <a:r>
              <a:rPr lang="hu-HU" sz="18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Scazzero</a:t>
            </a:r>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emlékeztet bennünket, hogy „tisztában kell lennünk azzal, hogy szükségünk van az „én” re, hogy le tudjuk tenni azt.” Gondoskodnunk is kell erről az önmaginkról. Ez nem önzőség. Ez jó sáfárkodás az élet felett, amit kaptunk. Így képesek leszünk másokról is gondoskodni, és szeretni őket, mint magunkat.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ZA" sz="1800" dirty="0">
              <a:solidFill>
                <a:srgbClr val="212225"/>
              </a:solidFill>
              <a:effectLst/>
              <a:latin typeface="Avenir Next" panose="020B0503020202020204" pitchFamily="34" charset="0"/>
              <a:cs typeface="Calibri" panose="020F0502020204030204" pitchFamily="34" charset="0"/>
            </a:endParaRPr>
          </a:p>
          <a:p>
            <a:pPr marL="0" marR="0">
              <a:spcBef>
                <a:spcPts val="0"/>
              </a:spcBef>
              <a:spcAft>
                <a:spcPts val="0"/>
              </a:spcAft>
            </a:pPr>
            <a:r>
              <a:rPr lang="en-US" sz="1200" baseline="30000" dirty="0">
                <a:effectLst/>
                <a:latin typeface="Calibri" panose="020F0502020204030204" pitchFamily="34" charset="0"/>
                <a:ea typeface="Calibri" panose="020F0502020204030204" pitchFamily="34" charset="0"/>
              </a:rPr>
              <a:t>9</a:t>
            </a:r>
            <a:r>
              <a:rPr lang="en-US" sz="1200" dirty="0">
                <a:effectLst/>
                <a:latin typeface="Calibri" panose="020F0502020204030204" pitchFamily="34" charset="0"/>
                <a:ea typeface="Calibri" panose="020F0502020204030204" pitchFamily="34" charset="0"/>
              </a:rPr>
              <a:t> Scazzero, </a:t>
            </a:r>
            <a:r>
              <a:rPr lang="en-US" sz="1200" i="1" dirty="0">
                <a:effectLst/>
                <a:latin typeface="Calibri" panose="020F0502020204030204" pitchFamily="34" charset="0"/>
                <a:ea typeface="Calibri" panose="020F0502020204030204" pitchFamily="34" charset="0"/>
              </a:rPr>
              <a:t>Emotionally Healthy Spirituality,</a:t>
            </a:r>
            <a:r>
              <a:rPr lang="en-US" sz="1200" dirty="0">
                <a:effectLst/>
                <a:latin typeface="Calibri" panose="020F0502020204030204" pitchFamily="34" charset="0"/>
                <a:ea typeface="Calibri" panose="020F0502020204030204" pitchFamily="34" charset="0"/>
              </a:rPr>
              <a:t> 35.</a:t>
            </a:r>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t>12</a:t>
            </a:fld>
            <a:endParaRPr lang="en-US"/>
          </a:p>
        </p:txBody>
      </p:sp>
    </p:spTree>
    <p:extLst>
      <p:ext uri="{BB962C8B-B14F-4D97-AF65-F5344CB8AC3E}">
        <p14:creationId xmlns:p14="http://schemas.microsoft.com/office/powerpoint/2010/main" val="682875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hu-HU" sz="18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2. Ismerd fel a hamis énedet!</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Az egyének törekedhetnek arra, hogy hiteles énjük szerint éljenek, ugyanakkor küzdhetnek azzal, hogy hamis énjüket használják fel mások tetszésére, vagy hogy kijöjjenek másokkal, vagy megszerezzék azt, amire szükségük van a túléléshez.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Donald </a:t>
            </a:r>
            <a:r>
              <a:rPr lang="hu-HU" sz="18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Winnicott</a:t>
            </a:r>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fejlődési sémája úgy utal a hamis énre, mint „hamis személyiség típusra, ami a korai és ismételt környezeti kudarcok eredménye, aminek következtében az igazi én potenciálisan nem ismerhető fel, mert el van rejtve.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Ezt az elképzelést mutatja be „A csecsemő – szülő kapcsolat elmélete” című írásában (</a:t>
            </a:r>
            <a:r>
              <a:rPr lang="hu-HU" sz="18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Winnicott</a:t>
            </a:r>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1965c).” </a:t>
            </a:r>
            <a:r>
              <a:rPr lang="hu-HU" sz="18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Winnicott</a:t>
            </a:r>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elmagyarázza, hogy ez az elképzelt én-teremtési folyamat gyermekkorunk korai szakaszában kezdődik.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A gyerekeknek gyakran abnormálisan kell reagálniuk, hogy a szülők igényét kielégítsék, és úgy érzik alkalmazkodniuk kell ahhoz, hogy szeressék és eltűrjék őket. Ez a hozzáállás aztán folytatódik az oktatási rendszerrel való kapcsolatukban, a karrierjükkel és a vallási gyakorlatukkal kapcsolatban is.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Bizonyos mértékig mindannyian kiművelünk egy ilyen hamis én-képet, de sokan nem vagyunk ennek tudatában. Természetes, hogy alkalmazkodnunk kell a körülöttünk élőkhöz, de ezzel együtt elkezdhetünk maszkot viselni nemcsak mások felé, hanem Isten és magunk felé is.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effectLst/>
                <a:latin typeface="Calibri" panose="020F0502020204030204" pitchFamily="34" charset="0"/>
                <a:ea typeface="Calibri" panose="020F0502020204030204" pitchFamily="34" charset="0"/>
                <a:cs typeface="Times New Roman" panose="02020603050405020304" pitchFamily="18" charset="0"/>
              </a:rPr>
              <a:t>Jennifer </a:t>
            </a:r>
            <a:r>
              <a:rPr lang="hu-HU" sz="1800" dirty="0" err="1">
                <a:effectLst/>
                <a:latin typeface="Calibri" panose="020F0502020204030204" pitchFamily="34" charset="0"/>
                <a:ea typeface="Calibri" panose="020F0502020204030204" pitchFamily="34" charset="0"/>
                <a:cs typeface="Times New Roman" panose="02020603050405020304" pitchFamily="18" charset="0"/>
              </a:rPr>
              <a:t>Johns</a:t>
            </a:r>
            <a:r>
              <a:rPr lang="hu-HU" sz="1800" dirty="0">
                <a:effectLst/>
                <a:latin typeface="Calibri" panose="020F0502020204030204" pitchFamily="34" charset="0"/>
                <a:ea typeface="Calibri" panose="020F0502020204030204" pitchFamily="34" charset="0"/>
                <a:cs typeface="Times New Roman" panose="02020603050405020304" pitchFamily="18" charset="0"/>
              </a:rPr>
              <a:t>, „</a:t>
            </a:r>
            <a:r>
              <a:rPr lang="hu-HU" sz="1800" i="1" dirty="0" err="1">
                <a:effectLst/>
                <a:latin typeface="Calibri" panose="020F0502020204030204" pitchFamily="34" charset="0"/>
                <a:ea typeface="Calibri" panose="020F0502020204030204" pitchFamily="34" charset="0"/>
                <a:cs typeface="Times New Roman" panose="02020603050405020304" pitchFamily="18" charset="0"/>
              </a:rPr>
              <a:t>False</a:t>
            </a:r>
            <a:r>
              <a:rPr lang="hu-HU" sz="1800" i="1" dirty="0">
                <a:effectLst/>
                <a:latin typeface="Calibri" panose="020F0502020204030204" pitchFamily="34" charset="0"/>
                <a:ea typeface="Calibri" panose="020F0502020204030204" pitchFamily="34" charset="0"/>
                <a:cs typeface="Times New Roman" panose="02020603050405020304" pitchFamily="18" charset="0"/>
              </a:rPr>
              <a:t> </a:t>
            </a:r>
            <a:r>
              <a:rPr lang="hu-HU" sz="1800" i="1" dirty="0" err="1">
                <a:effectLst/>
                <a:latin typeface="Calibri" panose="020F0502020204030204" pitchFamily="34" charset="0"/>
                <a:ea typeface="Calibri" panose="020F0502020204030204" pitchFamily="34" charset="0"/>
                <a:cs typeface="Times New Roman" panose="02020603050405020304" pitchFamily="18" charset="0"/>
              </a:rPr>
              <a:t>Self</a:t>
            </a:r>
            <a:r>
              <a:rPr lang="hu-HU" sz="1800" i="1" dirty="0">
                <a:effectLst/>
                <a:latin typeface="Calibri" panose="020F0502020204030204" pitchFamily="34" charset="0"/>
                <a:ea typeface="Calibri" panose="020F0502020204030204" pitchFamily="34" charset="0"/>
                <a:cs typeface="Times New Roman" panose="02020603050405020304" pitchFamily="18" charset="0"/>
              </a:rPr>
              <a:t>”,</a:t>
            </a:r>
            <a:r>
              <a:rPr lang="hu-HU" sz="1800" dirty="0">
                <a:effectLst/>
                <a:latin typeface="Calibri" panose="020F0502020204030204" pitchFamily="34" charset="0"/>
                <a:ea typeface="Calibri" panose="020F0502020204030204" pitchFamily="34" charset="0"/>
                <a:cs typeface="Times New Roman" panose="02020603050405020304" pitchFamily="18" charset="0"/>
              </a:rPr>
              <a:t> </a:t>
            </a:r>
            <a:r>
              <a:rPr lang="hu-HU" sz="1800" dirty="0" err="1">
                <a:effectLst/>
                <a:latin typeface="Calibri" panose="020F0502020204030204" pitchFamily="34" charset="0"/>
                <a:ea typeface="Calibri" panose="020F0502020204030204" pitchFamily="34" charset="0"/>
                <a:cs typeface="Times New Roman" panose="02020603050405020304" pitchFamily="18" charset="0"/>
              </a:rPr>
              <a:t>Encyclopedia.Com</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effectLst/>
                <a:latin typeface="Calibri" panose="020F0502020204030204" pitchFamily="34" charset="0"/>
                <a:ea typeface="Calibri" panose="020F0502020204030204" pitchFamily="34" charset="0"/>
                <a:cs typeface="Times New Roman" panose="02020603050405020304" pitchFamily="18" charset="0"/>
              </a:rPr>
              <a:t>D.W. </a:t>
            </a:r>
            <a:r>
              <a:rPr lang="en-US" sz="1800" dirty="0">
                <a:effectLst/>
                <a:latin typeface="Calibri" panose="020F0502020204030204" pitchFamily="34" charset="0"/>
                <a:ea typeface="Calibri" panose="020F0502020204030204" pitchFamily="34" charset="0"/>
                <a:cs typeface="Calibri" panose="020F0502020204030204" pitchFamily="34" charset="0"/>
              </a:rPr>
              <a:t>Winnicott, </a:t>
            </a:r>
            <a:r>
              <a:rPr lang="en-US" sz="1800" i="1" dirty="0">
                <a:effectLst/>
                <a:latin typeface="Calibri" panose="020F0502020204030204" pitchFamily="34" charset="0"/>
                <a:ea typeface="Calibri" panose="020F0502020204030204" pitchFamily="34" charset="0"/>
                <a:cs typeface="Calibri" panose="020F0502020204030204" pitchFamily="34" charset="0"/>
              </a:rPr>
              <a:t>The Maturational Processes and the Facilitating</a:t>
            </a:r>
            <a:r>
              <a:rPr lang="hu-H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t>
            </a:r>
            <a:r>
              <a:rPr lang="hu-HU" sz="1800" dirty="0">
                <a:effectLst/>
                <a:latin typeface="Calibri" panose="020F0502020204030204" pitchFamily="34" charset="0"/>
                <a:ea typeface="Calibri" panose="020F0502020204030204" pitchFamily="34" charset="0"/>
                <a:cs typeface="Times New Roman" panose="02020603050405020304" pitchFamily="18" charset="0"/>
              </a:rPr>
              <a:t> A szemináriumon </a:t>
            </a:r>
            <a:r>
              <a:rPr lang="hu-HU" sz="1800" dirty="0" err="1">
                <a:effectLst/>
                <a:latin typeface="Calibri" panose="020F0502020204030204" pitchFamily="34" charset="0"/>
                <a:ea typeface="Calibri" panose="020F0502020204030204" pitchFamily="34" charset="0"/>
                <a:cs typeface="Times New Roman" panose="02020603050405020304" pitchFamily="18" charset="0"/>
              </a:rPr>
              <a:t>elhnagzott</a:t>
            </a:r>
            <a:r>
              <a:rPr lang="hu-HU" sz="1800" dirty="0">
                <a:effectLst/>
                <a:latin typeface="Calibri" panose="020F0502020204030204" pitchFamily="34" charset="0"/>
                <a:ea typeface="Calibri" panose="020F0502020204030204" pitchFamily="34" charset="0"/>
                <a:cs typeface="Times New Roman" panose="02020603050405020304" pitchFamily="18" charset="0"/>
              </a:rPr>
              <a:t> megjegyzések és az ötletek ebből az írásból valók. Hozzávett cikkek </a:t>
            </a:r>
            <a:r>
              <a:rPr lang="hu-HU" sz="1800" dirty="0" err="1">
                <a:effectLst/>
                <a:latin typeface="Calibri" panose="020F0502020204030204" pitchFamily="34" charset="0"/>
                <a:ea typeface="Calibri" panose="020F0502020204030204" pitchFamily="34" charset="0"/>
                <a:cs typeface="Times New Roman" panose="02020603050405020304" pitchFamily="18" charset="0"/>
              </a:rPr>
              <a:t>Winnicott-ról</a:t>
            </a:r>
            <a:r>
              <a:rPr lang="hu-HU" sz="1800" dirty="0">
                <a:effectLst/>
                <a:latin typeface="Calibri" panose="020F0502020204030204" pitchFamily="34" charset="0"/>
                <a:ea typeface="Calibri" panose="020F0502020204030204" pitchFamily="34" charset="0"/>
                <a:cs typeface="Times New Roman" panose="02020603050405020304" pitchFamily="18" charset="0"/>
              </a:rPr>
              <a:t> és általa írt, az igaz és hamis én-</a:t>
            </a:r>
            <a:r>
              <a:rPr lang="hu-HU" sz="1800" dirty="0" err="1">
                <a:effectLst/>
                <a:latin typeface="Calibri" panose="020F0502020204030204" pitchFamily="34" charset="0"/>
                <a:ea typeface="Calibri" panose="020F0502020204030204" pitchFamily="34" charset="0"/>
                <a:cs typeface="Times New Roman" panose="02020603050405020304" pitchFamily="18" charset="0"/>
              </a:rPr>
              <a:t>ről</a:t>
            </a:r>
            <a:r>
              <a:rPr lang="hu-HU" sz="1800" dirty="0">
                <a:effectLst/>
                <a:latin typeface="Calibri" panose="020F0502020204030204" pitchFamily="34" charset="0"/>
                <a:ea typeface="Calibri" panose="020F0502020204030204" pitchFamily="34" charset="0"/>
                <a:cs typeface="Times New Roman" panose="02020603050405020304" pitchFamily="18" charset="0"/>
              </a:rPr>
              <a:t>, ebben a kötetben található:: D.W. </a:t>
            </a:r>
            <a:r>
              <a:rPr lang="hu-HU" sz="1800" dirty="0" err="1">
                <a:effectLst/>
                <a:latin typeface="Calibri" panose="020F0502020204030204" pitchFamily="34" charset="0"/>
                <a:ea typeface="Calibri" panose="020F0502020204030204" pitchFamily="34" charset="0"/>
                <a:cs typeface="Times New Roman" panose="02020603050405020304" pitchFamily="18" charset="0"/>
              </a:rPr>
              <a:t>Winnicott</a:t>
            </a:r>
            <a:r>
              <a:rPr lang="hu-HU" sz="1800" dirty="0">
                <a:effectLst/>
                <a:latin typeface="Calibri" panose="020F0502020204030204" pitchFamily="34" charset="0"/>
                <a:ea typeface="Calibri" panose="020F0502020204030204" pitchFamily="34" charset="0"/>
                <a:cs typeface="Times New Roman" panose="02020603050405020304" pitchFamily="18" charset="0"/>
              </a:rPr>
              <a:t>, “The </a:t>
            </a:r>
            <a:r>
              <a:rPr lang="hu-HU" sz="1800" dirty="0" err="1">
                <a:effectLst/>
                <a:latin typeface="Calibri" panose="020F0502020204030204" pitchFamily="34" charset="0"/>
                <a:ea typeface="Calibri" panose="020F0502020204030204" pitchFamily="34" charset="0"/>
                <a:cs typeface="Times New Roman" panose="02020603050405020304" pitchFamily="18" charset="0"/>
              </a:rPr>
              <a:t>True</a:t>
            </a:r>
            <a:r>
              <a:rPr lang="hu-HU" sz="1800" dirty="0">
                <a:effectLst/>
                <a:latin typeface="Calibri" panose="020F0502020204030204" pitchFamily="34" charset="0"/>
                <a:ea typeface="Calibri" panose="020F0502020204030204" pitchFamily="34" charset="0"/>
                <a:cs typeface="Times New Roman" panose="02020603050405020304" pitchFamily="18" charset="0"/>
              </a:rPr>
              <a:t> and </a:t>
            </a:r>
            <a:r>
              <a:rPr lang="hu-HU" sz="1800" dirty="0" err="1">
                <a:effectLst/>
                <a:latin typeface="Calibri" panose="020F0502020204030204" pitchFamily="34" charset="0"/>
                <a:ea typeface="Calibri" panose="020F0502020204030204" pitchFamily="34" charset="0"/>
                <a:cs typeface="Times New Roman" panose="02020603050405020304" pitchFamily="18" charset="0"/>
              </a:rPr>
              <a:t>False</a:t>
            </a:r>
            <a:r>
              <a:rPr lang="hu-HU" sz="1800" dirty="0">
                <a:effectLst/>
                <a:latin typeface="Calibri" panose="020F0502020204030204" pitchFamily="34" charset="0"/>
                <a:ea typeface="Calibri" panose="020F0502020204030204" pitchFamily="34" charset="0"/>
                <a:cs typeface="Times New Roman" panose="02020603050405020304" pitchFamily="18" charset="0"/>
              </a:rPr>
              <a:t> </a:t>
            </a:r>
            <a:r>
              <a:rPr lang="hu-HU" sz="1800" dirty="0" err="1">
                <a:effectLst/>
                <a:latin typeface="Calibri" panose="020F0502020204030204" pitchFamily="34" charset="0"/>
                <a:ea typeface="Calibri" panose="020F0502020204030204" pitchFamily="34" charset="0"/>
                <a:cs typeface="Times New Roman" panose="02020603050405020304" pitchFamily="18" charset="0"/>
              </a:rPr>
              <a:t>Self</a:t>
            </a:r>
            <a:r>
              <a:rPr lang="hu-HU" sz="1800" dirty="0">
                <a:effectLst/>
                <a:latin typeface="Calibri" panose="020F0502020204030204" pitchFamily="34" charset="0"/>
                <a:ea typeface="Calibri" panose="020F0502020204030204" pitchFamily="34" charset="0"/>
                <a:cs typeface="Times New Roman" panose="02020603050405020304" pitchFamily="18" charset="0"/>
              </a:rPr>
              <a:t>,” </a:t>
            </a:r>
            <a:r>
              <a:rPr lang="hu-HU"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és</a:t>
            </a:r>
            <a:r>
              <a:rPr lang="hu-H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hu-HU"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Danielle</a:t>
            </a:r>
            <a:r>
              <a:rPr lang="hu-H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hu-HU"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Trudeau</a:t>
            </a:r>
            <a:r>
              <a:rPr lang="hu-H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“Dr. D.W. </a:t>
            </a:r>
            <a:r>
              <a:rPr lang="hu-HU"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Winnicott</a:t>
            </a:r>
            <a:r>
              <a:rPr lang="hu-H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The </a:t>
            </a:r>
            <a:r>
              <a:rPr lang="hu-HU"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True</a:t>
            </a:r>
            <a:r>
              <a:rPr lang="hu-H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and </a:t>
            </a:r>
            <a:r>
              <a:rPr lang="hu-HU"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False</a:t>
            </a:r>
            <a:r>
              <a:rPr lang="hu-H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hu-HU"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Self</a:t>
            </a:r>
            <a:r>
              <a:rPr lang="hu-H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baseline="30000" dirty="0">
                <a:effectLst/>
                <a:latin typeface="Calibri" panose="020F0502020204030204" pitchFamily="34" charset="0"/>
                <a:ea typeface="Calibri" panose="020F0502020204030204" pitchFamily="34" charset="0"/>
                <a:cs typeface="Calibri" panose="020F0502020204030204" pitchFamily="34" charset="0"/>
              </a:rPr>
              <a:t>10</a:t>
            </a:r>
            <a:r>
              <a:rPr lang="en-ZA" sz="1800" dirty="0">
                <a:effectLst/>
                <a:latin typeface="Calibri" panose="020F0502020204030204" pitchFamily="34" charset="0"/>
                <a:ea typeface="Calibri" panose="020F0502020204030204" pitchFamily="34" charset="0"/>
                <a:cs typeface="Calibri" panose="020F0502020204030204" pitchFamily="34" charset="0"/>
              </a:rPr>
              <a:t> Jennifer Johns, “False Self,” </a:t>
            </a:r>
            <a:r>
              <a:rPr lang="en-US" sz="1800" noProof="0" dirty="0">
                <a:effectLst/>
                <a:latin typeface="Calibri" panose="020F0502020204030204" pitchFamily="34" charset="0"/>
                <a:ea typeface="Calibri" panose="020F0502020204030204" pitchFamily="34" charset="0"/>
                <a:cs typeface="Calibri" panose="020F0502020204030204" pitchFamily="34" charset="0"/>
              </a:rPr>
              <a:t>Encyclopedia</a:t>
            </a:r>
            <a:r>
              <a:rPr lang="en-ZA" sz="1800" dirty="0">
                <a:effectLst/>
                <a:latin typeface="Calibri" panose="020F0502020204030204" pitchFamily="34" charset="0"/>
                <a:ea typeface="Calibri" panose="020F0502020204030204" pitchFamily="34" charset="0"/>
                <a:cs typeface="Calibri" panose="020F0502020204030204" pitchFamily="34" charset="0"/>
              </a:rPr>
              <a:t>.Com</a:t>
            </a:r>
            <a:r>
              <a:rPr lang="en-ZA"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t>13</a:t>
            </a:fld>
            <a:endParaRPr lang="en-US"/>
          </a:p>
        </p:txBody>
      </p:sp>
    </p:spTree>
    <p:extLst>
      <p:ext uri="{BB962C8B-B14F-4D97-AF65-F5344CB8AC3E}">
        <p14:creationId xmlns:p14="http://schemas.microsoft.com/office/powerpoint/2010/main" val="643034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hu-HU" sz="18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3. Szabadulj meg a hamis énedtől!</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Ha engedjük Istennek, hogy átvegye az irányítást életünkben, akkor Ő segíthet abban, hogy megszabaduljunk hamis énünktől. </a:t>
            </a:r>
            <a:r>
              <a:rPr lang="hu-HU" sz="18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Rober</a:t>
            </a:r>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hu-HU" sz="18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Mulholland</a:t>
            </a:r>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azt mondja a „The </a:t>
            </a:r>
            <a:r>
              <a:rPr lang="hu-HU" sz="18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Deeper</a:t>
            </a:r>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hu-HU" sz="18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Journey</a:t>
            </a:r>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The </a:t>
            </a:r>
            <a:r>
              <a:rPr lang="hu-HU" sz="18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Spirituality</a:t>
            </a:r>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of </a:t>
            </a:r>
            <a:r>
              <a:rPr lang="hu-HU" sz="18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Discovering</a:t>
            </a:r>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hu-HU" sz="18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Your</a:t>
            </a:r>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hu-HU" sz="18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True</a:t>
            </a:r>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hu-HU" sz="18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Self</a:t>
            </a:r>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(Egy mélyebb utazás – az igazi énünk felfedezésének lelki útja - a ford.) című könyvében „A kísértés, hogy átvegyük Isten szerepét az életünkben, adja a hamis énkép kialakulásának lényegét. A hamis én tulajdonképpen, egy olyan énkép, ami istent játszik az egyén életében és annak világában.”</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A hamis én gyakran ahhoz hasonlítható ahhoz, mintha egy olyan zárkában lennénk, amit mi és társadalmunk hozott létre. Olyan ez, mintha mi magunk zártuk volna be magunkat oda, hogy elkerüljük a szégyent, fájdalmat, és zavart. Tulajdonképpen valaki mássá formáljuk magunkat ezzel, olyan valakivé, aki a körülötte lévő emberekhez alkalmazkodik. Ha bezárkózunk ebbe a cellába, úgy érezzük, olykor felhagyhatunk azzal, hogy kockázatot vállaljunk embertársainkért. Megszűnünk szeretnünk másokat, mert attól tartunk, hogy nem fognak ők se viszontszeretni bennünket. Nem folyamodunk segítségért másokhoz, mert tartunk attól, hogy visszautasítanak. Nem mondjuk ki azt, amit valóban gondolunk, mert valaki felhasználta korábban ellenünk </a:t>
            </a:r>
            <a:r>
              <a:rPr lang="hu-HU" sz="18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szavainkat</a:t>
            </a:r>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hogy megbántson és elítéljen. </a:t>
            </a:r>
            <a:r>
              <a:rPr lang="hu-HU" sz="18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Elszigetelődünk</a:t>
            </a:r>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másoktól, vagy éppen pont a hamis énünk akarja, hogy ne mondjunk igazat, mert így megkapjuk, amit akarunk, ha másnak mutatjuk magunkat, mint akik valójában vagyunk, hogy alkalmazkodjunk a változó körülményekhez, amiben szerepelnünk kell.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Mulholland</a:t>
            </a:r>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ezeket a hamis énből kifejlesztett viselkedési formákat félelemnek, önvédelemnek, birtoklási vágynak, manipulációnak, önpusztító hajlamnak, önreklámozásnak nevezi, olyan igénynek, ami az egyént megkülönbözteti másoktól.</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Ezek a viselkedési formák rossz jellemvonásokká fejlődnek, de eltűnhetnek, ha Jézushoz visszük őket. A biblia azt mondja 1 János 1:9-ben, „Ha megvalljuk bűneinket, hű és igaz ő: megbocsátja bűneinket, és megtisztít minket minden gonoszságtól.” </a:t>
            </a:r>
            <a:r>
              <a:rPr lang="hu-HU" sz="18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Mulholland</a:t>
            </a:r>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megjegyzése ehhez a vershez: Isten célja nem csupán az volt, hogy megbocsássa bűneinket, hanem hogy átalakítsa hamis énünket – hogy megtisztítson minden igazságtalanságtól, hogy igazzá tegyen bennünket, hogy visszaállítsa valódi énünket, egy vele való szerető kapcsolatban és a Krisztushoz hasonlatosságára alakuljunk át ebben a világban...Csak ha szoros kapcsolatban vagyunk Istennel, akkor fedezhetjük fel igazi valónkat, akkor találhatjuk meg valódi identitásunkat, akkor tudunk nagyobb szeretettel lenni mások iránt, és csak így alakulhatunk át.</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Azt is hozzáteszi, hogy „arra vagyunk teremtve, hogy megtapasztaljuk valódi életünket, eredeti identitásunkat, legmélyebb értelmünket, legteljesebb célunkat, végső értékünket egy Istennel való bensőséges, szeretetteljes egységben, melynek középpontjában a mi lényünk áll.” Állandóan Isten jelenlétében kell élnünk, hogy valódi életet élhessünk.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Pál ezt írja a </a:t>
            </a:r>
            <a:r>
              <a:rPr lang="hu-HU" sz="18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kolossébeli</a:t>
            </a:r>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gyülekezetnek: „Mert meghaltatok, és a ti életetek el van rejtve Krisztussal együtt Istenben.” (</a:t>
            </a:r>
            <a:r>
              <a:rPr lang="hu-HU" sz="18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Kolossé</a:t>
            </a:r>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3:3) Ahogy Jézus élete el volt rejtve Istenben, mikor a földön járt, Pál azt jelzi, hogy a mi életünk is Jézusban van elrejtve. Ez nem azt jelenti, hogy elrejtjük igazi énünket Isten és mások elől, vagy hogy hamis ént teremtünk. „Autonóm, önálló lényekké válunk, akik elhagyták identitásukat, melyet Isten a kapcsolatunk középpontjába tett. Tárgyiasítjuk és függetlenítjük magunkat Istentől.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effectLst/>
                <a:latin typeface="Calibri" panose="020F0502020204030204" pitchFamily="34" charset="0"/>
                <a:ea typeface="Calibri" panose="020F0502020204030204" pitchFamily="34" charset="0"/>
                <a:cs typeface="Times New Roman" panose="02020603050405020304" pitchFamily="18" charset="0"/>
              </a:rPr>
              <a:t>M. Robert </a:t>
            </a:r>
            <a:r>
              <a:rPr lang="hu-HU" sz="1800" dirty="0" err="1">
                <a:effectLst/>
                <a:latin typeface="Calibri" panose="020F0502020204030204" pitchFamily="34" charset="0"/>
                <a:ea typeface="Calibri" panose="020F0502020204030204" pitchFamily="34" charset="0"/>
                <a:cs typeface="Times New Roman" panose="02020603050405020304" pitchFamily="18" charset="0"/>
              </a:rPr>
              <a:t>Mulholland</a:t>
            </a:r>
            <a:r>
              <a:rPr lang="hu-HU" sz="1800" dirty="0">
                <a:effectLst/>
                <a:latin typeface="Calibri" panose="020F0502020204030204" pitchFamily="34" charset="0"/>
                <a:ea typeface="Calibri" panose="020F0502020204030204" pitchFamily="34" charset="0"/>
                <a:cs typeface="Times New Roman" panose="02020603050405020304" pitchFamily="18" charset="0"/>
              </a:rPr>
              <a:t>, </a:t>
            </a:r>
            <a:r>
              <a:rPr lang="hu-HU" sz="1800" dirty="0" err="1">
                <a:effectLst/>
                <a:latin typeface="Calibri" panose="020F0502020204030204" pitchFamily="34" charset="0"/>
                <a:ea typeface="Calibri" panose="020F0502020204030204" pitchFamily="34" charset="0"/>
                <a:cs typeface="Times New Roman" panose="02020603050405020304" pitchFamily="18" charset="0"/>
              </a:rPr>
              <a:t>Jr</a:t>
            </a:r>
            <a:r>
              <a:rPr lang="hu-HU"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The Deeper Journey,</a:t>
            </a:r>
            <a:r>
              <a:rPr lang="en-US" sz="1800" dirty="0">
                <a:effectLst/>
                <a:latin typeface="Calibri" panose="020F0502020204030204" pitchFamily="34" charset="0"/>
                <a:ea typeface="Calibri" panose="020F0502020204030204" pitchFamily="34" charset="0"/>
                <a:cs typeface="Times New Roman" panose="02020603050405020304" pitchFamily="18" charset="0"/>
              </a:rPr>
              <a:t> 24.</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effectLst/>
                <a:latin typeface="Calibri" panose="020F0502020204030204" pitchFamily="34" charset="0"/>
                <a:ea typeface="Calibri" panose="020F0502020204030204" pitchFamily="34" charset="0"/>
                <a:cs typeface="Times New Roman" panose="02020603050405020304" pitchFamily="18" charset="0"/>
              </a:rPr>
              <a:t>Ibid., 2. és 3. fejezet</a:t>
            </a:r>
          </a:p>
          <a:p>
            <a:r>
              <a:rPr lang="hu-HU" sz="1800" dirty="0">
                <a:effectLst/>
                <a:latin typeface="Calibri" panose="020F0502020204030204" pitchFamily="34" charset="0"/>
                <a:ea typeface="Calibri" panose="020F0502020204030204" pitchFamily="34" charset="0"/>
                <a:cs typeface="Times New Roman" panose="02020603050405020304" pitchFamily="18" charset="0"/>
              </a:rPr>
              <a:t>Ibid., 26.</a:t>
            </a:r>
          </a:p>
          <a:p>
            <a:r>
              <a:rPr lang="hu-HU" sz="1800" dirty="0">
                <a:effectLst/>
                <a:latin typeface="Calibri" panose="020F0502020204030204" pitchFamily="34" charset="0"/>
                <a:ea typeface="Calibri" panose="020F0502020204030204" pitchFamily="34" charset="0"/>
                <a:cs typeface="Times New Roman" panose="02020603050405020304" pitchFamily="18" charset="0"/>
              </a:rPr>
              <a:t>Ibid.,31.</a:t>
            </a:r>
          </a:p>
          <a:p>
            <a:r>
              <a:rPr lang="hu-HU" sz="1800" dirty="0">
                <a:effectLst/>
                <a:latin typeface="Calibri" panose="020F0502020204030204" pitchFamily="34" charset="0"/>
                <a:ea typeface="Calibri" panose="020F0502020204030204" pitchFamily="34" charset="0"/>
                <a:cs typeface="Times New Roman" panose="02020603050405020304" pitchFamily="18" charset="0"/>
              </a:rPr>
              <a:t>Ibid.,32.</a:t>
            </a:r>
          </a:p>
          <a:p>
            <a:r>
              <a:rPr lang="hu-HU" sz="1800" dirty="0">
                <a:effectLst/>
                <a:latin typeface="Calibri" panose="020F0502020204030204" pitchFamily="34" charset="0"/>
                <a:ea typeface="Calibri" panose="020F0502020204030204" pitchFamily="34" charset="0"/>
                <a:cs typeface="Times New Roman" panose="02020603050405020304" pitchFamily="18" charset="0"/>
              </a:rPr>
              <a:t> </a:t>
            </a:r>
          </a:p>
          <a:p>
            <a:r>
              <a:rPr lang="hu-HU" sz="1800" dirty="0">
                <a:effectLst/>
                <a:latin typeface="Calibri" panose="020F0502020204030204" pitchFamily="34" charset="0"/>
                <a:ea typeface="Calibri" panose="020F0502020204030204" pitchFamily="34" charset="0"/>
                <a:cs typeface="Times New Roman" panose="02020603050405020304" pitchFamily="18" charset="0"/>
              </a:rPr>
              <a:t> </a:t>
            </a:r>
          </a:p>
          <a:p>
            <a:r>
              <a:rPr lang="hu-HU" sz="1800" dirty="0">
                <a:effectLst/>
                <a:latin typeface="Calibri" panose="020F0502020204030204" pitchFamily="34" charset="0"/>
                <a:ea typeface="Calibri" panose="020F0502020204030204" pitchFamily="34" charset="0"/>
                <a:cs typeface="Times New Roman" panose="02020603050405020304" pitchFamily="18" charset="0"/>
              </a:rPr>
              <a:t> </a:t>
            </a:r>
          </a:p>
          <a:p>
            <a:r>
              <a:rPr lang="hu-HU" sz="1800" dirty="0">
                <a:effectLst/>
                <a:latin typeface="Calibri" panose="020F0502020204030204" pitchFamily="34" charset="0"/>
                <a:ea typeface="Calibri" panose="020F0502020204030204" pitchFamily="34" charset="0"/>
                <a:cs typeface="Times New Roman" panose="02020603050405020304" pitchFamily="18" charset="0"/>
              </a:rPr>
              <a:t> </a:t>
            </a:r>
          </a:p>
          <a:p>
            <a:r>
              <a:rPr lang="hu-HU"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1F3ABD8E-FC08-624E-A1D0-FB6DD3BB6DD3}" type="slidenum">
              <a:rPr lang="en-US" smtClean="0"/>
              <a:t>14</a:t>
            </a:fld>
            <a:endParaRPr lang="en-US"/>
          </a:p>
        </p:txBody>
      </p:sp>
    </p:spTree>
    <p:extLst>
      <p:ext uri="{BB962C8B-B14F-4D97-AF65-F5344CB8AC3E}">
        <p14:creationId xmlns:p14="http://schemas.microsoft.com/office/powerpoint/2010/main" val="1720778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hu-HU" sz="18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4. Éld az igazi életedet!</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Csak akkor élhetjük igazi életünket, ha Jézussal szoros kapcsolatban vagyunk. Emlékezzünk arra, hogy Isten teremtett bennünket és Ő formálta bensőnket egyedi személyiséggé, egyedi gondolatokkal és álmokkal, egyedi vérmérséklettel, lelki ajándékkal és tehetséggel, hogy saját egyedi érzéseink és vágyaink legyenek. Ezek a dolgok alkotják a hiteles én-t. Csodálatosra alkotott minket Isten. Ha minden nap közeledünk hozzá, akkor virágzó életet nyújt számunkra, amiben lehetőségeinket felhasználhatjuk. Ugyanakkor többször, mint ahogy be merjük vallani, kellene megünnepelni egyediségünket, mint ahogy Dávid tette, amikor arról énekelt, Isten milyen csodálatos módon alkotta őt meg. Vannak bizonytalanságaink, és gyakran koncentrálunk a hibáinkra és tökéletlenségünkre, a gyönyörű és hiteles énünk helyett.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1F3ABD8E-FC08-624E-A1D0-FB6DD3BB6DD3}" type="slidenum">
              <a:rPr lang="en-US" smtClean="0"/>
              <a:t>15</a:t>
            </a:fld>
            <a:endParaRPr lang="en-US"/>
          </a:p>
        </p:txBody>
      </p:sp>
    </p:spTree>
    <p:extLst>
      <p:ext uri="{BB962C8B-B14F-4D97-AF65-F5344CB8AC3E}">
        <p14:creationId xmlns:p14="http://schemas.microsoft.com/office/powerpoint/2010/main" val="527747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hu-HU" sz="18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5. Élj egészségesen érzelmileg!</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Múltunk jobban összefügg a jelenünkkel, mint ahogy azt gondolnánk. Legtöbbünk átélt olyan traumát, mely lelki teherként nehezedik ránk, és nem hagy szabadon élni. Talán elkerülhetjük, hogy szomorúsággal, haraggal, gyásszal vagy félelemmel kelljen foglalkozzunk, bár a legkisebb esemény is kiválthatja ezeket az érzelmeket és felnyithat ezzel múltbeli sérelmeket. Hirtelen érzelmileg egészségtelennek találhatjuk magunkat.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Ekkor emlékezzünk Pál szavaira: „Krisztus szabadságra szabadított meg minket, álljatok meg tehát szilárdan, és ne engedjétek magatokat újra a szolgaság igájába fogni” (Galata 5:1).</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A Szentlélek azért lett elküldve, hogy erősítsen bennünket megszabadulni a terheinktől.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Tartsuk mindig észben, hogy örömmel és szeretettel alkotott meg bennünket egy örömteljes Isten, aki szeret. Arra lettél teremtve, hogy szeress és örülj, képes legyél szeretetet adni és kapni, és gyakorold az emberségedet, és Isten-adta egyediségedet és ajándékaidat anélkül, hogy az elutasítás félelme árnyékolna be.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t>16</a:t>
            </a:fld>
            <a:endParaRPr lang="en-US"/>
          </a:p>
        </p:txBody>
      </p:sp>
    </p:spTree>
    <p:extLst>
      <p:ext uri="{BB962C8B-B14F-4D97-AF65-F5344CB8AC3E}">
        <p14:creationId xmlns:p14="http://schemas.microsoft.com/office/powerpoint/2010/main" val="996735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8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Hat tényező, mely hozzájárul az érzelmi egészséghez</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hu-HU" sz="1800" u="sng"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Csendesedj el bensődben és várj az Úrra!</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Ebben a világban sok zavaró tényező tart vissza bennünket attól, hogy érzéseinkre, tetszéseinkre, nemtetszéseinkre figyeljünk. Parker </a:t>
            </a:r>
            <a:r>
              <a:rPr lang="hu-HU" sz="18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Palmer</a:t>
            </a:r>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 Rejtett Teljesség (A </a:t>
            </a:r>
            <a:r>
              <a:rPr lang="hu-HU" sz="18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Hidden</a:t>
            </a:r>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hu-HU" sz="18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Wholeness</a:t>
            </a:r>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című könyvében leírja, hogy mindig vannak olyan embereink, akik meg akarnak javítani, menteni, tanácsolni és egyenes útra vezetni minket, hogy olyanná váljunk, amilyennek ők szeretnének minket.</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Minden nap mikor felébredsz, tedd életedet Krisztus kezébe, és kérd Őt, hogy segítsen az igazi önmagad lenni, halld meg az Ő hangját, amint vezet téged, és környezeted ne befolyásoljon negatívan. Imádkozz és hallgasd Őt csendben. Dávid így ír: „Csak azon tanácskoznak, hogyan taszítsák le a magasból. Hazugságban telik kedvük, szájukkal áldanak, szívükben átkoznak. Csak Istennél csendesül el lelkem, tőle kapok reménységet.” (Zsoltárok 62:5-6)</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Néha nehéz ezt a csendes pillanatot megtalálni, mert számtalan befolyás követeli a figyelmünket, a hektikus élettempó, a reklámok bombázása, a TV, rádió, közösségi média bombázása és így tovább. Peter </a:t>
            </a:r>
            <a:r>
              <a:rPr lang="hu-HU" sz="18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Scazzero</a:t>
            </a:r>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elmagyarázza, hogy nehéz magányt és csendességet találni, de ezek „létfontosságúak ahhoz, hogy valódi identitásunkon dolgozzunk, és érzelmileg egészségesek legyünk, ahogy Isten tervezte”. A Krisztus-központú élethez elengedhetetlenül szükséges, hogy napi rendszerességgel több időt töltsünk Istennel.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2. </a:t>
            </a:r>
            <a:r>
              <a:rPr lang="hu-HU" sz="1800" u="sng"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Tudatosan kezeljük érzelmeinket</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u="none" strike="noStrike"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Az érzelmi egészséghez hozzátartozik, hogy helyesen tudjuk kezelni érzelmeinket és érzéseinket. Felismerni az érzelmeinket, amiket átélünk fontos része annak a folyamatnak, hogy megtanuljunk megbocsátani magunknak és megtanuljuk szeretni önmagunkat. Kutatások kimutatták, hogy érzelmeink beazonosítása és megnevezése segíti csökkenteni érzéseink intenzitását. Ez hozzásegít ahhoz, hogy jobban tudjuk szabályozni érzelmeinket, beleértve a bűnbánat és szégyenérzethez kapcsolódó érzéseket.</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Dan B. </a:t>
            </a:r>
            <a:r>
              <a:rPr lang="hu-HU" sz="18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Allender</a:t>
            </a:r>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és </a:t>
            </a:r>
            <a:r>
              <a:rPr lang="hu-HU" sz="18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Tremper</a:t>
            </a:r>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Longman III a The </a:t>
            </a:r>
            <a:r>
              <a:rPr lang="hu-HU" sz="18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Cry</a:t>
            </a:r>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of The </a:t>
            </a:r>
            <a:r>
              <a:rPr lang="hu-HU" sz="18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Soul</a:t>
            </a:r>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 A Lélek kiáltása – a ford. ) című könyvében az érzelmek kezelését tárgyalja.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Ha figyelmen kívül hagyjuk érzéseinket, akkor elfordulunk a valóságtól. Ha azonban figyelünk rájuk, akkor elvezetnek bennünket a valósághoz és a valóság az, ahol Istennel találkozhatunk. Érzelmeink adnak a szívünknek hangot… azonban sokszor süket fülekre találnak bennünk, mikor érzelmeinket megtagadjuk, torzítjuk vagy kikapcsoljuk. Minden zavaró tényezőt kiszűrünk, annak érdekében, hogy akár egy kis uralmat is szerezzünk belső énünk felett. Megrémülünk és szégyelljük, ha valami a tudatunkba szivárog. Ha figyelmen kívül hagyjuk intenzív, heves érzéseinket, akkor nem vagyunk önmagunkhoz hűek és elveszítjük azt a csodálatos lehetőségét annak, hogy megismerjük Istent. Elfelejtjük azt, hogy a változást a kegyetlen őszinteség és az Isten előtti kiszolgáltatottság hozza meg.</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Jó megnyílni Isten felé, elmondani neki minden érzésünket, és kérni Őt, hogy segítsen velük megbirkózni.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u="none" strike="noStrike"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3. </a:t>
            </a:r>
            <a:r>
              <a:rPr lang="hu-HU" sz="1800" u="sng"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Fejleszd ki az érzelmi </a:t>
            </a:r>
            <a:r>
              <a:rPr lang="hu-HU" sz="1800" u="sng"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intelligánciádat</a:t>
            </a:r>
            <a:r>
              <a:rPr lang="hu-HU" sz="1800" u="sng"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(EQ)</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Daniel </a:t>
            </a:r>
            <a:r>
              <a:rPr lang="hu-HU" sz="18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Goleman</a:t>
            </a:r>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5 összetevőjét határozza meg az érzelmi intelligenciának és elmagyarázza, hogy képesek vagyunk és szükséges is, hogy kifejlesszük azt.</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hu-HU" sz="18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Érzelmeink beazonosítása.</a:t>
            </a:r>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Boldog, szomorú, mérges, félénk, szégyennel telve vagy? Ha képes vagy beazonosítani érzéseidet, az képessé tesz arra, hogy megértsd érzelmeidet.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hu-HU" sz="18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Érzelmeink irányítása. </a:t>
            </a:r>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Érzelmeinket irányítani kell. Ellen White leírta, „ha gondolatok helytelenek, az érzések is helytelenek lesznek, és a gondolatokból és érzésekből épül fel az erkölcsi jellem” és hozzátette, „Kevesen ismerik el, hogy kötelességük gyakorolni a gondolataik és képzeletük feletti irányítást.”</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hu-HU" sz="18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Megismerni mások érzelmeit.</a:t>
            </a:r>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Egymás érzelmeinek megismeréséhez, meg kell kérdeznünk magunktól, mit is érezhet a másik ember. Tegyük első helyre, hogy megértsük mások viselkedését és gyakoroljuk az együttérzést irányukba.</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hu-HU" sz="18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Kapcsolataink kezelése.</a:t>
            </a:r>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Amikor tudatéban vagy annak, hogyan érzel és képes vagy irányítani az érzelmeidet, és mások viselkedését is megérted, együttérzést mutatva, akkor jó kapcsolatot tudsz ápolni másokkal.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hu-HU" sz="18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Motiváljuk önmagunkat, hogy elérjük célunkat.</a:t>
            </a:r>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Amikor irányítani tudjuk érzéseinket és jó kapcsolatot ápolunk másokkal, képes leszel arra, hogy tovább haladj a célod elérésében.</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Isten maga is érzelmek széles skáláját mutatja. Figyeljük meg Isten hangjában az érzelmet: „Hogyan adnálak oda, Efraim, hogyan szolgáltatnálak ki, Izráel? Hogyan adnálak oda, mint </a:t>
            </a:r>
            <a:r>
              <a:rPr lang="hu-HU" sz="18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Admát</a:t>
            </a:r>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hogyan bánnék veled úgy, mint </a:t>
            </a:r>
            <a:r>
              <a:rPr lang="hu-HU" sz="18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Cebójimmal</a:t>
            </a:r>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Megindult a szívem, egészen elfogott a szánalom.” (Hóseás 11:8) Isten saját képére teremtette az embert – érzelmekkel. Együtt érez velünk, és kész arra, hogy segítsen érzelminket kontrollálni. Káinnak személyesen tanácsolta, hogy uralkodjon haragján (1 Mózes 4:5-7), mert Isten azt szeretné, hogy gyermekei kifejlesszék az érzelmi intelligenciájukat.</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Neil </a:t>
            </a:r>
            <a:r>
              <a:rPr lang="hu-HU" sz="18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Nedley</a:t>
            </a:r>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 The Lost Art of </a:t>
            </a:r>
            <a:r>
              <a:rPr lang="hu-HU" sz="18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Thinking</a:t>
            </a:r>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című könyvében kijelenti, hogy intelligencia hányadosunkon (IQ) nem könnyű javítani, de az érzelmi hányadosunkat (EQ) jelentősen javíthatjuk. Így folytatja: „Az EQ képes arra, hogy háttérbe lépjen az érzelmileg felkavaró esemény reakciójától, és logikusan megvizsgálja, mi is történt valójában.”</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arenR" startAt="4"/>
            </a:pPr>
            <a:r>
              <a:rPr lang="hu-HU" sz="1800" u="sng"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Élj átformált életet!</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u="none" strike="noStrike"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Scazzero</a:t>
            </a:r>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elárulja, hogy gyakran azért nem látják mások valódi énünket, mert egyedül küzdünk érzéseinkkel, amiket mások elől elrejtünk. Azt mondja, hogy mások számára kb. 10 % látható a felszínen, érzéseink 90 % rejtett, változatlan marad. ez a rész még Jézus számára is érintetlen marad, bár Ő vár és hajlandó átformálni minket abban a rejtett részben is. </a:t>
            </a:r>
            <a:r>
              <a:rPr lang="hu-HU" sz="18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Scazzero</a:t>
            </a:r>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 jéghegy modellhez hasonlítja életünket, ami felszínének csak a 10 %-át látjuk, a másik 90 %-a felszín alatti rétegekben rejtőzik.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Múltbeli sérelmek, gyűlölt, rossz gyerekkor, szomorúság és harag, mindezek az érzések mélyen fekszenek a felszín alatt. Még ha ismerjük is Istent, és járunk templomba, ezekben a rétegekben akkor sincs változás, amíg meg nem nyílunk Isten felé és nem kérjük Őt arra, hogy alakítson át bennünket. Isten a maga képmására teremtett bennünket (1 Mózes 1:27), és azt szeretné, hogy teljes emberségünkkel éljünk, nem pedig 90 % érintetlen és rejtett érzésekkel. Az Isten képmásának léte magában foglalja a fizikai, lelki, érzelmi, intellektuális és társadalmi dimenziókat. Ha figyelmen kívül hagyjuk ennek a létnek bármely dimenzióját, az az Istennel, másokkal és önmagunkkal való kapcsolatunkat rontja meg végeredményben.</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Jézus keresi, hogy hogyan formálhatja át az összes réteget, ami a felszín alatt rejlik. Amik a mélyben rejlenek, azok a dolgok, amik addig nem derülnek ki, míg nagy stressz nem ér bennünket. Meg kell engednünk Jézusnak, hogy hozzáférjen ehhez a jéghegyeinkhez. Amikor beengedjük minden rejtett rétegébe a jéghegyünknek, gyógyulást és átalakulást várva, akkor valami csodálatos dolog történik. „A mélyen megváltozott emberek megváltoztatják a világot, erőteljesebb és fenntarthatóbb hatásuk van a világban.”</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Találkozás Jézussal - Templomba/Gyülekezetbe járás – Érzelmi egészség, átalakult élet – nagy hatás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Találkozás Jézussal - Templomba/Gyülekezetbe járás – Érzelmek elrejtése, változatlanság – kevés hatás</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hu-HU" sz="1800" u="sng"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5. Bocsáss meg magadnak!</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u="none" strike="noStrike"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Mindannyian követünk el hibákat, és vétkezünk, de sokan közülünk nehezen bocsátunk meg önmagunknak. A bűntudat és megbánás gondolatai belopódznak az elménkbe, és meggyőznek bennünket arról, hogy nem vagyunk elég jók arra, hogy szeressenek bennünket. De Isten szeret minket! Megbocsátott és felszabadított a bűn vétkétől. Magunknak is meg kell bocsátani és elfelejteni a múltat, hogy elfogadhassuk az Isten irántunk mutatott kedvességét és együttérzését. „Nincsen azért most már semmiféle kárhoztató ítélet azok ellen, akik Krisztus Jézusban vannak” (Róma 8:1), mert ti, testvéreim, szabadságra vagytok elhívva; csak a szabadság nehogy ürügy legyen a testnek, hanem szeretetben szolgáljatok egymásnak. (Galata 5:13)</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Két tényező, hogyan </a:t>
            </a:r>
            <a:r>
              <a:rPr lang="hu-HU" sz="1800" b="1"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bocsássunk</a:t>
            </a:r>
            <a:r>
              <a:rPr lang="hu-HU" sz="18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meg önmagunknak</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Legyél könyörületes önmagaddal! EL kell fogadnunk, ami történt, de együtt kell éreznünk önmagunkkal, hogy tovább tudjunk lépni. Emlékeztetnünk kell magunkat arra, hogy történjen bármi, Isten mindig az oldalunkon áll, akár mi teszünk valamit vagy mások tesznek ellenünk valamit azért, hogy szenvedjünk.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Pál azt írja a Timóteushoz írt levelében: „Igaz az a beszéd, és teljes elfogadásra méltó, hogy Krisztus Jézus azért jött el a világba, hogy a bűnösöket üdvözítse, akik közül az első én vagyok. De azért könyörült rajtam, hogy Jézus Krisztus elsősorban énrajtam mutassa meg végtelen türelmét példaként azoknak, akik majd hisznek benne, és így az örök életre jutnak. (1 Timóteus 1:15-16 )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Ismerjük önmagunk korlátait. Vannak, akik mindig önmagukat hibáztatják, mert bántalmazást és más traumát szenvedtek el a múltban, és még mindig bűntudatuk van. Ezek az emberek érzelmi támogatásra szorulnak, hogy visszanyerjék önbecsülésüket és felismerjék Isten szemében való értéküket. Nehéz az önmagunk felé mutató megbocsátás folyamata, de Istennel az oldalunkon, lépésről lépésre haladhatunk előre. A megbocsátásnak ez a gyakorlata megszabadít bennünket az olyan káros következményektől, mint például a mentális betegség, aminek negatív hatása lehet ránk is és másokkal való kapcsolatainkra is.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6 )</a:t>
            </a:r>
            <a:r>
              <a:rPr lang="hu-HU" sz="1800" u="sng"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Imádkozz bátorságért!</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hu-HU" sz="1800" u="none" strike="noStrike"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Bátorságra van szükségünk ahhoz, hogy változást indítsunk életünkben. A változás nem egyik napról a másikra történik. Időnként nem sikerül, és ettől elcsüggedhetünk. Kérjük Istent, hogy segítsen ebben a folyamatban, és hogy bízzunk ígéreteiben.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Egyik kedvenc ígéretem ez Józsué 1:9-ben: „Megparancsoltam neked, hogy légy erős és bátor. Ne félj, és ne rettegj, mert veled van Istened, az ÚR mindenütt, amerre csak jársz.”(RÚF)</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Istenünk hű és igaz, és ott lesz mindig melletted. Szükséged lesz igaz barátokra is, akikben megbízhatsz és támogatnak téged. Olyan barétokra van szükséged, akik osztoznak szándékaidban, és ösztönöznek az előrehaladásban. Az igaz barát felfrissíti a lelket. Ahogy Salamon írja, „Az olaj és a jó illat vidámít, de a jó barát lélekből jövő tanácsa is.” (Példabeszédek 27:9)</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hu-HU" sz="18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Scazzero</a:t>
            </a:r>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azt mondja, hogy „az érzelmi és lelki érettség kéz a kézben jár. Szinte lehetetlen lelkileg érettnek lenni és érzelmileg éretlennek maradni.” Leszögezhetjük, hogy az érzelmi érettség folyamata, nem önző cselekedet, ha megtanuljuk, hogyan szeressük magunkat és hogyan </a:t>
            </a:r>
            <a:r>
              <a:rPr lang="hu-HU" sz="18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bocsássunk</a:t>
            </a:r>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meg önmagunknak. Ez a lelki érés folyamata, hogy a hitele énünket éljük, amilyennek Isten teremtett bennünket.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Összefoglalva: Jézus arra tanít a második parancsolatban, hogy szeressük úgy magunkat, ahogy Isten szeret bennünket, hogy megtanuljuk úgy szeretni felebarátainkat, ahogy Isten szereti őket. Tanuld meg, hogyan „szeresd felebarátodat.”</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noProof="0" dirty="0">
                <a:effectLst/>
                <a:latin typeface="Avenir Next" panose="020B0503020202020204" pitchFamily="34" charset="0"/>
                <a:ea typeface="Calibri" panose="020F0502020204030204" pitchFamily="34" charset="0"/>
                <a:cs typeface="Calibri" panose="020F0502020204030204" pitchFamily="34" charset="0"/>
              </a:rPr>
              <a:t> </a:t>
            </a:r>
            <a:endParaRPr lang="en-US" sz="1800" noProof="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aseline="30000" noProof="0" dirty="0">
                <a:effectLst/>
                <a:latin typeface="Calibri" panose="020F0502020204030204" pitchFamily="34" charset="0"/>
                <a:ea typeface="Calibri" panose="020F0502020204030204" pitchFamily="34" charset="0"/>
              </a:rPr>
              <a:t>17</a:t>
            </a:r>
            <a:r>
              <a:rPr lang="en-US" sz="1800" noProof="0" dirty="0">
                <a:effectLst/>
                <a:latin typeface="Calibri" panose="020F0502020204030204" pitchFamily="34" charset="0"/>
                <a:ea typeface="Calibri" panose="020F0502020204030204" pitchFamily="34" charset="0"/>
              </a:rPr>
              <a:t> Parker Palmer, </a:t>
            </a:r>
            <a:r>
              <a:rPr lang="en-US" sz="1800" i="1" noProof="0" dirty="0">
                <a:effectLst/>
                <a:latin typeface="Calibri" panose="020F0502020204030204" pitchFamily="34" charset="0"/>
                <a:ea typeface="Calibri" panose="020F0502020204030204" pitchFamily="34" charset="0"/>
              </a:rPr>
              <a:t>A Hidden Wholeness,</a:t>
            </a:r>
            <a:r>
              <a:rPr lang="en-US" sz="1800" noProof="0" dirty="0">
                <a:effectLst/>
                <a:latin typeface="Calibri" panose="020F0502020204030204" pitchFamily="34" charset="0"/>
                <a:ea typeface="Calibri" panose="020F0502020204030204" pitchFamily="34" charset="0"/>
              </a:rPr>
              <a:t> 80-81. </a:t>
            </a:r>
          </a:p>
          <a:p>
            <a:pPr marL="0" marR="0">
              <a:spcBef>
                <a:spcPts val="0"/>
              </a:spcBef>
              <a:spcAft>
                <a:spcPts val="0"/>
              </a:spcAft>
            </a:pPr>
            <a:r>
              <a:rPr lang="en-US" sz="1800" baseline="30000" noProof="0" dirty="0">
                <a:effectLst/>
                <a:latin typeface="Calibri" panose="020F0502020204030204" pitchFamily="34" charset="0"/>
                <a:ea typeface="Calibri" panose="020F0502020204030204" pitchFamily="34" charset="0"/>
              </a:rPr>
              <a:t>18 </a:t>
            </a:r>
            <a:r>
              <a:rPr lang="en-US" sz="1800" noProof="0" dirty="0">
                <a:effectLst/>
                <a:latin typeface="Calibri" panose="020F0502020204030204" pitchFamily="34" charset="0"/>
                <a:ea typeface="Calibri" panose="020F0502020204030204" pitchFamily="34" charset="0"/>
              </a:rPr>
              <a:t>Scazzero, </a:t>
            </a:r>
            <a:r>
              <a:rPr lang="en-US" sz="1800" i="1" noProof="0" dirty="0">
                <a:effectLst/>
                <a:latin typeface="Calibri" panose="020F0502020204030204" pitchFamily="34" charset="0"/>
                <a:ea typeface="Calibri" panose="020F0502020204030204" pitchFamily="34" charset="0"/>
              </a:rPr>
              <a:t>Emotionally Healthy Spirituality,</a:t>
            </a:r>
            <a:r>
              <a:rPr lang="en-US" sz="1800" noProof="0" dirty="0">
                <a:effectLst/>
                <a:latin typeface="Calibri" panose="020F0502020204030204" pitchFamily="34" charset="0"/>
                <a:ea typeface="Calibri" panose="020F0502020204030204" pitchFamily="34" charset="0"/>
              </a:rPr>
              <a:t> 62.</a:t>
            </a:r>
          </a:p>
          <a:p>
            <a:pPr marL="0" marR="0">
              <a:spcBef>
                <a:spcPts val="0"/>
              </a:spcBef>
              <a:spcAft>
                <a:spcPts val="0"/>
              </a:spcAft>
            </a:pPr>
            <a:r>
              <a:rPr lang="en-US" sz="1800" baseline="30000" noProof="0" dirty="0">
                <a:effectLst/>
                <a:latin typeface="Calibri" panose="020F0502020204030204" pitchFamily="34" charset="0"/>
                <a:ea typeface="Calibri" panose="020F0502020204030204" pitchFamily="34" charset="0"/>
              </a:rPr>
              <a:t>19</a:t>
            </a:r>
            <a:r>
              <a:rPr lang="en-US" sz="1800" noProof="0" dirty="0">
                <a:effectLst/>
                <a:latin typeface="Calibri" panose="020F0502020204030204" pitchFamily="34" charset="0"/>
                <a:ea typeface="Calibri" panose="020F0502020204030204" pitchFamily="34" charset="0"/>
              </a:rPr>
              <a:t> Susan David, “3 Ways to Better Understand Your Emotions,” </a:t>
            </a:r>
            <a:r>
              <a:rPr lang="en-US" sz="1800" i="1" noProof="0" dirty="0">
                <a:effectLst/>
                <a:latin typeface="Calibri" panose="020F0502020204030204" pitchFamily="34" charset="0"/>
                <a:ea typeface="Calibri" panose="020F0502020204030204" pitchFamily="34" charset="0"/>
              </a:rPr>
              <a:t>Harvard Business Review, </a:t>
            </a:r>
            <a:r>
              <a:rPr lang="en-US" sz="1800" noProof="0" dirty="0">
                <a:effectLst/>
                <a:latin typeface="Calibri" panose="020F0502020204030204" pitchFamily="34" charset="0"/>
                <a:ea typeface="Calibri" panose="020F0502020204030204" pitchFamily="34" charset="0"/>
              </a:rPr>
              <a:t>online, November 2016.</a:t>
            </a:r>
          </a:p>
          <a:p>
            <a:pPr marL="0" marR="0">
              <a:spcBef>
                <a:spcPts val="0"/>
              </a:spcBef>
              <a:spcAft>
                <a:spcPts val="0"/>
              </a:spcAft>
            </a:pPr>
            <a:r>
              <a:rPr lang="en-US" sz="1800" baseline="30000" noProof="0" dirty="0">
                <a:effectLst/>
                <a:latin typeface="Calibri" panose="020F0502020204030204" pitchFamily="34" charset="0"/>
                <a:ea typeface="Calibri" panose="020F0502020204030204" pitchFamily="34" charset="0"/>
              </a:rPr>
              <a:t>20</a:t>
            </a:r>
            <a:r>
              <a:rPr lang="en-US" sz="1800" noProof="0" dirty="0">
                <a:effectLst/>
                <a:latin typeface="Calibri" panose="020F0502020204030204" pitchFamily="34" charset="0"/>
                <a:ea typeface="Calibri" panose="020F0502020204030204" pitchFamily="34" charset="0"/>
              </a:rPr>
              <a:t> Dan Allender and Tremper Longman III. </a:t>
            </a:r>
            <a:r>
              <a:rPr lang="en-US" sz="1800" i="1" noProof="0" dirty="0">
                <a:effectLst/>
                <a:latin typeface="Calibri" panose="020F0502020204030204" pitchFamily="34" charset="0"/>
                <a:ea typeface="Calibri" panose="020F0502020204030204" pitchFamily="34" charset="0"/>
              </a:rPr>
              <a:t>The Cry of the Soul,</a:t>
            </a:r>
            <a:r>
              <a:rPr lang="en-US" sz="1800" noProof="0" dirty="0">
                <a:effectLst/>
                <a:latin typeface="Calibri" panose="020F0502020204030204" pitchFamily="34" charset="0"/>
                <a:ea typeface="Calibri" panose="020F0502020204030204" pitchFamily="34" charset="0"/>
              </a:rPr>
              <a:t> 24-25</a:t>
            </a:r>
            <a:r>
              <a:rPr lang="en-US" sz="1800" noProof="0" dirty="0">
                <a:solidFill>
                  <a:srgbClr val="C00000"/>
                </a:solidFill>
                <a:effectLst/>
                <a:latin typeface="Calibri" panose="020F0502020204030204" pitchFamily="34" charset="0"/>
                <a:ea typeface="Calibri" panose="020F0502020204030204" pitchFamily="34" charset="0"/>
              </a:rPr>
              <a:t>. </a:t>
            </a:r>
            <a:r>
              <a:rPr lang="en-US" sz="1800" noProof="0" dirty="0">
                <a:solidFill>
                  <a:srgbClr val="000000"/>
                </a:solidFill>
                <a:effectLst/>
                <a:latin typeface="Calibri" panose="020F0502020204030204" pitchFamily="34" charset="0"/>
                <a:ea typeface="Calibri" panose="020F0502020204030204" pitchFamily="34" charset="0"/>
              </a:rPr>
              <a:t>See also Scazzero, </a:t>
            </a:r>
            <a:r>
              <a:rPr lang="en-US" sz="1800" i="1" noProof="0" dirty="0">
                <a:solidFill>
                  <a:srgbClr val="000000"/>
                </a:solidFill>
                <a:effectLst/>
                <a:latin typeface="Calibri" panose="020F0502020204030204" pitchFamily="34" charset="0"/>
                <a:ea typeface="Calibri" panose="020F0502020204030204" pitchFamily="34" charset="0"/>
              </a:rPr>
              <a:t>Emotionally Healthy Spirituality,</a:t>
            </a:r>
            <a:r>
              <a:rPr lang="en-US" sz="1800" noProof="0" dirty="0">
                <a:solidFill>
                  <a:srgbClr val="000000"/>
                </a:solidFill>
                <a:effectLst/>
                <a:latin typeface="Calibri" panose="020F0502020204030204" pitchFamily="34" charset="0"/>
                <a:ea typeface="Calibri" panose="020F0502020204030204" pitchFamily="34" charset="0"/>
              </a:rPr>
              <a:t> 49.</a:t>
            </a:r>
            <a:endParaRPr lang="en-US" sz="1800" noProof="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aseline="30000" noProof="0" dirty="0">
                <a:effectLst/>
                <a:latin typeface="Calibri" panose="020F0502020204030204" pitchFamily="34" charset="0"/>
                <a:ea typeface="Calibri" panose="020F0502020204030204" pitchFamily="34" charset="0"/>
              </a:rPr>
              <a:t>21</a:t>
            </a:r>
            <a:r>
              <a:rPr lang="en-US" sz="1800" noProof="0" dirty="0">
                <a:effectLst/>
                <a:latin typeface="Calibri" panose="020F0502020204030204" pitchFamily="34" charset="0"/>
                <a:ea typeface="Calibri" panose="020F0502020204030204" pitchFamily="34" charset="0"/>
              </a:rPr>
              <a:t> Daniel Goleman, Emotional Intelligence. This is an adapted list. See also “Daniel Goleman’s Emotional Intelligence Theory Explained,”</a:t>
            </a:r>
            <a:r>
              <a:rPr lang="en-US" sz="1800" i="1" noProof="0" dirty="0">
                <a:effectLst/>
                <a:latin typeface="Calibri" panose="020F0502020204030204" pitchFamily="34" charset="0"/>
                <a:ea typeface="Calibri" panose="020F0502020204030204" pitchFamily="34" charset="0"/>
              </a:rPr>
              <a:t> </a:t>
            </a:r>
            <a:r>
              <a:rPr lang="en-US" sz="1800" noProof="0" dirty="0">
                <a:effectLst/>
                <a:latin typeface="Calibri" panose="020F0502020204030204" pitchFamily="34" charset="0"/>
                <a:ea typeface="Calibri" panose="020F0502020204030204" pitchFamily="34" charset="0"/>
              </a:rPr>
              <a:t>Resilient </a:t>
            </a:r>
            <a:r>
              <a:rPr lang="en-US" sz="1800" noProof="0" dirty="0" err="1">
                <a:effectLst/>
                <a:latin typeface="Calibri" panose="020F0502020204030204" pitchFamily="34" charset="0"/>
                <a:ea typeface="Calibri" panose="020F0502020204030204" pitchFamily="34" charset="0"/>
              </a:rPr>
              <a:t>Educator.Com</a:t>
            </a:r>
            <a:r>
              <a:rPr lang="en-US" sz="1800" noProof="0" dirty="0">
                <a:effectLst/>
                <a:latin typeface="Calibri" panose="020F0502020204030204" pitchFamily="34" charset="0"/>
                <a:ea typeface="Calibri" panose="020F0502020204030204" pitchFamily="34" charset="0"/>
              </a:rPr>
              <a:t>. See also Adventist </a:t>
            </a:r>
            <a:r>
              <a:rPr lang="en-US" sz="1800" noProof="0" dirty="0" err="1">
                <a:effectLst/>
                <a:latin typeface="Calibri" panose="020F0502020204030204" pitchFamily="34" charset="0"/>
                <a:ea typeface="Calibri" panose="020F0502020204030204" pitchFamily="34" charset="0"/>
              </a:rPr>
              <a:t>Possiblity</a:t>
            </a:r>
            <a:r>
              <a:rPr lang="en-US" sz="1800" noProof="0" dirty="0">
                <a:effectLst/>
                <a:latin typeface="Calibri" panose="020F0502020204030204" pitchFamily="34" charset="0"/>
                <a:ea typeface="Calibri" panose="020F0502020204030204" pitchFamily="34" charset="0"/>
              </a:rPr>
              <a:t> Ministries, “Mental Health and Wellness: Wholeness in Our Brokenness,” </a:t>
            </a:r>
            <a:r>
              <a:rPr lang="en-US" sz="1800" noProof="0" dirty="0" err="1">
                <a:effectLst/>
                <a:latin typeface="Calibri" panose="020F0502020204030204" pitchFamily="34" charset="0"/>
                <a:ea typeface="Calibri" panose="020F0502020204030204" pitchFamily="34" charset="0"/>
              </a:rPr>
              <a:t>PossibilityMinistries.org</a:t>
            </a:r>
            <a:r>
              <a:rPr lang="en-US" sz="1800" noProof="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baseline="30000" noProof="0" dirty="0">
                <a:effectLst/>
                <a:latin typeface="Calibri" panose="020F0502020204030204" pitchFamily="34" charset="0"/>
                <a:ea typeface="Calibri" panose="020F0502020204030204" pitchFamily="34" charset="0"/>
              </a:rPr>
              <a:t>22</a:t>
            </a:r>
            <a:r>
              <a:rPr lang="en-US" sz="1800" noProof="0" dirty="0">
                <a:effectLst/>
                <a:latin typeface="Calibri" panose="020F0502020204030204" pitchFamily="34" charset="0"/>
                <a:ea typeface="Calibri" panose="020F0502020204030204" pitchFamily="34" charset="0"/>
              </a:rPr>
              <a:t> White, </a:t>
            </a:r>
            <a:r>
              <a:rPr lang="en-US" sz="1800" i="1" noProof="0" dirty="0">
                <a:effectLst/>
                <a:latin typeface="Calibri" panose="020F0502020204030204" pitchFamily="34" charset="0"/>
                <a:ea typeface="Calibri" panose="020F0502020204030204" pitchFamily="34" charset="0"/>
              </a:rPr>
              <a:t>Testimonies for the Church,</a:t>
            </a:r>
            <a:r>
              <a:rPr lang="en-US" sz="1800" noProof="0" dirty="0">
                <a:effectLst/>
                <a:latin typeface="Calibri" panose="020F0502020204030204" pitchFamily="34" charset="0"/>
                <a:ea typeface="Calibri" panose="020F0502020204030204" pitchFamily="34" charset="0"/>
              </a:rPr>
              <a:t> vol. 5., 310.</a:t>
            </a:r>
          </a:p>
          <a:p>
            <a:pPr marL="0" marR="0">
              <a:spcBef>
                <a:spcPts val="0"/>
              </a:spcBef>
              <a:spcAft>
                <a:spcPts val="0"/>
              </a:spcAft>
            </a:pPr>
            <a:r>
              <a:rPr lang="en-US" sz="1800" baseline="30000" noProof="0" dirty="0">
                <a:effectLst/>
                <a:latin typeface="Calibri" panose="020F0502020204030204" pitchFamily="34" charset="0"/>
                <a:ea typeface="Calibri" panose="020F0502020204030204" pitchFamily="34" charset="0"/>
              </a:rPr>
              <a:t>23</a:t>
            </a:r>
            <a:r>
              <a:rPr lang="en-US" sz="1800" noProof="0" dirty="0">
                <a:effectLst/>
                <a:latin typeface="Calibri" panose="020F0502020204030204" pitchFamily="34" charset="0"/>
                <a:ea typeface="Calibri" panose="020F0502020204030204" pitchFamily="34" charset="0"/>
              </a:rPr>
              <a:t> White, </a:t>
            </a:r>
            <a:r>
              <a:rPr lang="en-US" sz="1800" i="1" noProof="0" dirty="0">
                <a:effectLst/>
                <a:latin typeface="Calibri" panose="020F0502020204030204" pitchFamily="34" charset="0"/>
                <a:ea typeface="Calibri" panose="020F0502020204030204" pitchFamily="34" charset="0"/>
              </a:rPr>
              <a:t>God’s Amazing Grace</a:t>
            </a:r>
            <a:r>
              <a:rPr lang="en-US" sz="1800" noProof="0" dirty="0">
                <a:effectLst/>
                <a:latin typeface="Calibri" panose="020F0502020204030204" pitchFamily="34" charset="0"/>
                <a:ea typeface="Calibri" panose="020F0502020204030204" pitchFamily="34" charset="0"/>
              </a:rPr>
              <a:t>, 327.</a:t>
            </a:r>
          </a:p>
          <a:p>
            <a:pPr marL="0" marR="0">
              <a:spcBef>
                <a:spcPts val="0"/>
              </a:spcBef>
              <a:spcAft>
                <a:spcPts val="0"/>
              </a:spcAft>
            </a:pPr>
            <a:r>
              <a:rPr lang="en-US" sz="1800" baseline="30000" noProof="0" dirty="0">
                <a:effectLst/>
                <a:latin typeface="Calibri" panose="020F0502020204030204" pitchFamily="34" charset="0"/>
                <a:ea typeface="Calibri" panose="020F0502020204030204" pitchFamily="34" charset="0"/>
              </a:rPr>
              <a:t>24</a:t>
            </a:r>
            <a:r>
              <a:rPr lang="en-US" sz="1800" noProof="0" dirty="0">
                <a:effectLst/>
                <a:latin typeface="Calibri" panose="020F0502020204030204" pitchFamily="34" charset="0"/>
                <a:ea typeface="Calibri" panose="020F0502020204030204" pitchFamily="34" charset="0"/>
              </a:rPr>
              <a:t> Neil </a:t>
            </a:r>
            <a:r>
              <a:rPr lang="en-US" sz="1800" noProof="0" dirty="0" err="1">
                <a:effectLst/>
                <a:latin typeface="Calibri" panose="020F0502020204030204" pitchFamily="34" charset="0"/>
                <a:ea typeface="Calibri" panose="020F0502020204030204" pitchFamily="34" charset="0"/>
              </a:rPr>
              <a:t>Nedley</a:t>
            </a:r>
            <a:r>
              <a:rPr lang="en-US" sz="1800" noProof="0" dirty="0">
                <a:effectLst/>
                <a:latin typeface="Calibri" panose="020F0502020204030204" pitchFamily="34" charset="0"/>
                <a:ea typeface="Calibri" panose="020F0502020204030204" pitchFamily="34" charset="0"/>
              </a:rPr>
              <a:t>, </a:t>
            </a:r>
            <a:r>
              <a:rPr lang="en-US" sz="1800" i="1" noProof="0" dirty="0">
                <a:effectLst/>
                <a:latin typeface="Calibri" panose="020F0502020204030204" pitchFamily="34" charset="0"/>
                <a:ea typeface="Calibri" panose="020F0502020204030204" pitchFamily="34" charset="0"/>
              </a:rPr>
              <a:t>The Lost Art of Thinking,</a:t>
            </a:r>
            <a:r>
              <a:rPr lang="en-US" sz="1800" noProof="0" dirty="0">
                <a:effectLst/>
                <a:latin typeface="Calibri" panose="020F0502020204030204" pitchFamily="34" charset="0"/>
                <a:ea typeface="Calibri" panose="020F0502020204030204" pitchFamily="34" charset="0"/>
              </a:rPr>
              <a:t> 16.</a:t>
            </a:r>
          </a:p>
          <a:p>
            <a:pPr marL="0" marR="0">
              <a:spcBef>
                <a:spcPts val="0"/>
              </a:spcBef>
              <a:spcAft>
                <a:spcPts val="0"/>
              </a:spcAft>
            </a:pPr>
            <a:r>
              <a:rPr lang="en-US" sz="1800" baseline="30000" noProof="0" dirty="0">
                <a:effectLst/>
                <a:latin typeface="Calibri" panose="020F0502020204030204" pitchFamily="34" charset="0"/>
                <a:ea typeface="Calibri" panose="020F0502020204030204" pitchFamily="34" charset="0"/>
              </a:rPr>
              <a:t>25</a:t>
            </a:r>
            <a:r>
              <a:rPr lang="en-US" sz="1800" noProof="0" dirty="0">
                <a:effectLst/>
                <a:latin typeface="Calibri" panose="020F0502020204030204" pitchFamily="34" charset="0"/>
                <a:ea typeface="Calibri" panose="020F0502020204030204" pitchFamily="34" charset="0"/>
              </a:rPr>
              <a:t> Scazzero, </a:t>
            </a:r>
            <a:r>
              <a:rPr lang="en-US" sz="1800" i="1" noProof="0" dirty="0">
                <a:effectLst/>
                <a:latin typeface="Calibri" panose="020F0502020204030204" pitchFamily="34" charset="0"/>
                <a:ea typeface="Calibri" panose="020F0502020204030204" pitchFamily="34" charset="0"/>
              </a:rPr>
              <a:t>Emotionally Healthy Spirituality,</a:t>
            </a:r>
            <a:r>
              <a:rPr lang="en-US" sz="1800" noProof="0" dirty="0">
                <a:effectLst/>
                <a:latin typeface="Calibri" panose="020F0502020204030204" pitchFamily="34" charset="0"/>
                <a:ea typeface="Calibri" panose="020F0502020204030204" pitchFamily="34" charset="0"/>
              </a:rPr>
              <a:t> 17.</a:t>
            </a:r>
          </a:p>
          <a:p>
            <a:pPr marL="0" marR="0">
              <a:spcBef>
                <a:spcPts val="0"/>
              </a:spcBef>
              <a:spcAft>
                <a:spcPts val="0"/>
              </a:spcAft>
            </a:pPr>
            <a:r>
              <a:rPr lang="en-US" sz="1800" baseline="30000" noProof="0" dirty="0">
                <a:effectLst/>
                <a:latin typeface="Calibri" panose="020F0502020204030204" pitchFamily="34" charset="0"/>
                <a:ea typeface="Calibri" panose="020F0502020204030204" pitchFamily="34" charset="0"/>
              </a:rPr>
              <a:t>26</a:t>
            </a:r>
            <a:r>
              <a:rPr lang="en-US" sz="1800" noProof="0" dirty="0">
                <a:effectLst/>
                <a:latin typeface="Calibri" panose="020F0502020204030204" pitchFamily="34" charset="0"/>
                <a:ea typeface="Calibri" panose="020F0502020204030204" pitchFamily="34" charset="0"/>
              </a:rPr>
              <a:t> Scazzero, </a:t>
            </a:r>
            <a:r>
              <a:rPr lang="en-US" sz="1800" i="1" noProof="0" dirty="0">
                <a:effectLst/>
                <a:latin typeface="Calibri" panose="020F0502020204030204" pitchFamily="34" charset="0"/>
                <a:ea typeface="Calibri" panose="020F0502020204030204" pitchFamily="34" charset="0"/>
              </a:rPr>
              <a:t>Emotionally Healthy Spirituality,</a:t>
            </a:r>
            <a:r>
              <a:rPr lang="en-US" sz="1800" noProof="0" dirty="0">
                <a:effectLst/>
                <a:latin typeface="Calibri" panose="020F0502020204030204" pitchFamily="34" charset="0"/>
                <a:ea typeface="Calibri" panose="020F0502020204030204" pitchFamily="34" charset="0"/>
              </a:rPr>
              <a:t> 5.</a:t>
            </a:r>
          </a:p>
          <a:p>
            <a:pPr marL="0" marR="0">
              <a:spcBef>
                <a:spcPts val="0"/>
              </a:spcBef>
              <a:spcAft>
                <a:spcPts val="0"/>
              </a:spcAft>
            </a:pPr>
            <a:r>
              <a:rPr lang="en-US" sz="1800" baseline="30000" noProof="0" dirty="0">
                <a:effectLst/>
                <a:latin typeface="Calibri" panose="020F0502020204030204" pitchFamily="34" charset="0"/>
                <a:ea typeface="Calibri" panose="020F0502020204030204" pitchFamily="34" charset="0"/>
              </a:rPr>
              <a:t>27</a:t>
            </a:r>
            <a:r>
              <a:rPr lang="en-US" sz="1800" noProof="0" dirty="0">
                <a:effectLst/>
                <a:latin typeface="Calibri" panose="020F0502020204030204" pitchFamily="34" charset="0"/>
                <a:ea typeface="Calibri" panose="020F0502020204030204" pitchFamily="34" charset="0"/>
              </a:rPr>
              <a:t> Scazzero, </a:t>
            </a:r>
            <a:r>
              <a:rPr lang="en-US" sz="1800" i="1" noProof="0" dirty="0">
                <a:effectLst/>
                <a:latin typeface="Calibri" panose="020F0502020204030204" pitchFamily="34" charset="0"/>
                <a:ea typeface="Calibri" panose="020F0502020204030204" pitchFamily="34" charset="0"/>
              </a:rPr>
              <a:t>Emotionally Healthy Spirituality.</a:t>
            </a:r>
            <a:r>
              <a:rPr lang="en-US" sz="1800" noProof="0" dirty="0">
                <a:effectLst/>
                <a:latin typeface="Calibri" panose="020F0502020204030204" pitchFamily="34" charset="0"/>
                <a:ea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t>17</a:t>
            </a:fld>
            <a:endParaRPr lang="en-US"/>
          </a:p>
        </p:txBody>
      </p:sp>
    </p:spTree>
    <p:extLst>
      <p:ext uri="{BB962C8B-B14F-4D97-AF65-F5344CB8AC3E}">
        <p14:creationId xmlns:p14="http://schemas.microsoft.com/office/powerpoint/2010/main" val="2187936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SZERESD FELEBARÁTODAT!</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ctr"/>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A második parancsolat első része, hogy szeress másokat. A nagy zsidó teológus Martin Buber briliáns könyvet írt, melynek címe „Én és Te.” Könyvében Buber leírja, hogy a legegészségesebb és legérettebb kapcsolat két ember között az Én-Te kapcsolatra épül. Egy ilyen kapcsolatban szerinte fel kell ismernünk, hogy Isten képmása vagyunk, és a Földön minden más ember is az.</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Mivel Isten képmásai vagyunk, minden ember megérdemli a tiszteletet, méltóságot és értéket. Senkit nem szabad lealacsonyítanunk. Soha nem szabad a másik személyre úgy tekintenünk, mint a javunkra szolgáló tárgyra. El kell ismernünk, hogy miden egyes személy egyedi és különálló lény. És attól, hogy különböznek tőlünk, még tisztelni és szeretni kell őket, és megbecsülni. </a:t>
            </a:r>
          </a:p>
          <a:p>
            <a:pPr marL="457200"/>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800" baseline="30000" dirty="0">
                <a:effectLst/>
                <a:latin typeface="Calibri" panose="020F0502020204030204" pitchFamily="34" charset="0"/>
                <a:ea typeface="Calibri" panose="020F0502020204030204" pitchFamily="34" charset="0"/>
              </a:rPr>
              <a:t>28</a:t>
            </a:r>
            <a:r>
              <a:rPr lang="hu-HU" sz="1800" baseline="30000" dirty="0">
                <a:effectLst/>
                <a:latin typeface="+mn-lt"/>
                <a:ea typeface="+mn-ea"/>
                <a:cs typeface="+mn-cs"/>
              </a:rPr>
              <a:t> </a:t>
            </a:r>
            <a:r>
              <a:rPr lang="hu-HU" sz="1800" dirty="0">
                <a:effectLst/>
                <a:latin typeface="Calibri" panose="020F0502020204030204" pitchFamily="34" charset="0"/>
                <a:ea typeface="Calibri" panose="020F0502020204030204" pitchFamily="34" charset="0"/>
                <a:cs typeface="Times New Roman" panose="02020603050405020304" pitchFamily="18" charset="0"/>
              </a:rPr>
              <a:t>Matthew Martin and Eric W </a:t>
            </a:r>
            <a:r>
              <a:rPr lang="hu-HU" sz="1800" dirty="0" err="1">
                <a:effectLst/>
                <a:latin typeface="Calibri" panose="020F0502020204030204" pitchFamily="34" charset="0"/>
                <a:ea typeface="Calibri" panose="020F0502020204030204" pitchFamily="34" charset="0"/>
                <a:cs typeface="Times New Roman" panose="02020603050405020304" pitchFamily="18" charset="0"/>
              </a:rPr>
              <a:t>Cowan</a:t>
            </a:r>
            <a:r>
              <a:rPr lang="hu-HU" sz="1800" dirty="0">
                <a:effectLst/>
                <a:latin typeface="Calibri" panose="020F0502020204030204" pitchFamily="34" charset="0"/>
                <a:ea typeface="Calibri" panose="020F0502020204030204" pitchFamily="34" charset="0"/>
                <a:cs typeface="Times New Roman" panose="02020603050405020304" pitchFamily="18" charset="0"/>
              </a:rPr>
              <a:t>, „</a:t>
            </a:r>
            <a:r>
              <a:rPr lang="hu-HU" sz="1800" dirty="0" err="1">
                <a:effectLst/>
                <a:latin typeface="Calibri" panose="020F0502020204030204" pitchFamily="34" charset="0"/>
                <a:ea typeface="Calibri" panose="020F0502020204030204" pitchFamily="34" charset="0"/>
                <a:cs typeface="Times New Roman" panose="02020603050405020304" pitchFamily="18" charset="0"/>
              </a:rPr>
              <a:t>Remembering</a:t>
            </a:r>
            <a:r>
              <a:rPr lang="hu-HU" sz="1800" dirty="0">
                <a:effectLst/>
                <a:latin typeface="Calibri" panose="020F0502020204030204" pitchFamily="34" charset="0"/>
                <a:ea typeface="Calibri" panose="020F0502020204030204" pitchFamily="34" charset="0"/>
                <a:cs typeface="Times New Roman" panose="02020603050405020304" pitchFamily="18" charset="0"/>
              </a:rPr>
              <a:t> Martin Buber and </a:t>
            </a:r>
            <a:r>
              <a:rPr lang="hu-HU"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hu-HU" sz="1800" dirty="0">
                <a:effectLst/>
                <a:latin typeface="Calibri" panose="020F0502020204030204" pitchFamily="34" charset="0"/>
                <a:ea typeface="Calibri" panose="020F0502020204030204" pitchFamily="34" charset="0"/>
                <a:cs typeface="Times New Roman" panose="02020603050405020304" pitchFamily="18" charset="0"/>
              </a:rPr>
              <a:t> I-</a:t>
            </a:r>
            <a:r>
              <a:rPr lang="hu-HU" sz="1800" dirty="0" err="1">
                <a:effectLst/>
                <a:latin typeface="Calibri" panose="020F0502020204030204" pitchFamily="34" charset="0"/>
                <a:ea typeface="Calibri" panose="020F0502020204030204" pitchFamily="34" charset="0"/>
                <a:cs typeface="Times New Roman" panose="02020603050405020304" pitchFamily="18" charset="0"/>
              </a:rPr>
              <a:t>Thou</a:t>
            </a:r>
            <a:r>
              <a:rPr lang="hu-HU" sz="1800" dirty="0">
                <a:effectLst/>
                <a:latin typeface="Calibri" panose="020F0502020204030204" pitchFamily="34" charset="0"/>
                <a:ea typeface="Calibri" panose="020F0502020204030204" pitchFamily="34" charset="0"/>
                <a:cs typeface="Times New Roman" panose="02020603050405020304" pitchFamily="18" charset="0"/>
              </a:rPr>
              <a:t> </a:t>
            </a:r>
            <a:r>
              <a:rPr lang="hu-HU" sz="1800" dirty="0" err="1">
                <a:effectLst/>
                <a:latin typeface="Calibri" panose="020F0502020204030204" pitchFamily="34" charset="0"/>
                <a:ea typeface="Calibri" panose="020F0502020204030204" pitchFamily="34" charset="0"/>
                <a:cs typeface="Times New Roman" panose="02020603050405020304" pitchFamily="18" charset="0"/>
              </a:rPr>
              <a:t>Counseling</a:t>
            </a:r>
            <a:r>
              <a:rPr lang="hu-HU" sz="1800" dirty="0">
                <a:effectLst/>
                <a:latin typeface="Calibri" panose="020F0502020204030204" pitchFamily="34" charset="0"/>
                <a:ea typeface="Calibri" panose="020F0502020204030204" pitchFamily="34" charset="0"/>
                <a:cs typeface="Times New Roman" panose="02020603050405020304" pitchFamily="18" charset="0"/>
              </a:rPr>
              <a:t>” </a:t>
            </a:r>
            <a:r>
              <a:rPr lang="hu-HU" sz="1800" dirty="0" err="1">
                <a:effectLst/>
                <a:latin typeface="Calibri" panose="020F0502020204030204" pitchFamily="34" charset="0"/>
                <a:ea typeface="Calibri" panose="020F0502020204030204" pitchFamily="34" charset="0"/>
                <a:cs typeface="Times New Roman" panose="02020603050405020304" pitchFamily="18" charset="0"/>
              </a:rPr>
              <a:t>Counseling</a:t>
            </a:r>
            <a:r>
              <a:rPr lang="hu-HU" sz="1800" dirty="0">
                <a:effectLst/>
                <a:latin typeface="Calibri" panose="020F0502020204030204" pitchFamily="34" charset="0"/>
                <a:ea typeface="Calibri" panose="020F0502020204030204" pitchFamily="34" charset="0"/>
                <a:cs typeface="Times New Roman" panose="02020603050405020304" pitchFamily="18" charset="0"/>
              </a:rPr>
              <a:t> </a:t>
            </a:r>
            <a:r>
              <a:rPr lang="hu-HU" sz="1800" dirty="0" err="1">
                <a:effectLst/>
                <a:latin typeface="Calibri" panose="020F0502020204030204" pitchFamily="34" charset="0"/>
                <a:ea typeface="Calibri" panose="020F0502020204030204" pitchFamily="34" charset="0"/>
                <a:cs typeface="Times New Roman" panose="02020603050405020304" pitchFamily="18" charset="0"/>
              </a:rPr>
              <a:t>Today</a:t>
            </a:r>
            <a:r>
              <a:rPr lang="hu-HU" sz="1800" dirty="0">
                <a:effectLst/>
                <a:latin typeface="Calibri" panose="020F0502020204030204" pitchFamily="34" charset="0"/>
                <a:ea typeface="Calibri" panose="020F0502020204030204" pitchFamily="34" charset="0"/>
                <a:cs typeface="Times New Roman" panose="02020603050405020304" pitchFamily="18" charset="0"/>
              </a:rPr>
              <a:t>, May 8, 2019. A szeminárium megjegyzései ebből a cikkből származnak, ami Martin Buber Én-Te könyvéről ír. </a:t>
            </a:r>
          </a:p>
          <a:p>
            <a:r>
              <a:rPr lang="hu-HU" sz="1800" dirty="0">
                <a:effectLst/>
                <a:latin typeface="Calibri" panose="020F0502020204030204" pitchFamily="34" charset="0"/>
                <a:ea typeface="Calibri" panose="020F0502020204030204" pitchFamily="34" charset="0"/>
                <a:cs typeface="Times New Roman" panose="02020603050405020304" pitchFamily="18" charset="0"/>
              </a:rPr>
              <a:t>„Buber az Én-Te  közötti találkozást tekintette az emberi tapasztalat legfontosabb aspektusának, mert a teljes emberré válásunkban játszik szerepet. Amikor valaki úgy találkozik a másikkal, mint „TE” személy, akkor a másik egyediségét és különállóságát elismeri anélkül, hogy a közös emberi mivoltuk és emberi rokonságuk csorbát szenvedne. Buber ezt az Én-Te kapcsolatot szembe állította az Én-Az kapcsolattal, a miben a másik személy egy tárgy, aki befolyásolható vagy kihasználható-egy eszköz a cél elérésében. Sajnálatos módon az Én-Az kapcsolat kevés magyarázatot igényel, bárki számára, aki a szétszórtság és technológiai materializmus keretei között él.” </a:t>
            </a:r>
            <a:r>
              <a:rPr lang="hu-H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https://ct.counseling.org/2019/05/remembering-martin-buber-and-the-i-thou-in-counseling/</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1F3ABD8E-FC08-624E-A1D0-FB6DD3BB6DD3}" type="slidenum">
              <a:rPr lang="en-US" smtClean="0"/>
              <a:t>18</a:t>
            </a:fld>
            <a:endParaRPr lang="en-US"/>
          </a:p>
        </p:txBody>
      </p:sp>
    </p:spTree>
    <p:extLst>
      <p:ext uri="{BB962C8B-B14F-4D97-AF65-F5344CB8AC3E}">
        <p14:creationId xmlns:p14="http://schemas.microsoft.com/office/powerpoint/2010/main" val="849374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r>
              <a:rPr lang="hu-HU" sz="18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Hogyan tudunk másokat tisztelni?</a:t>
            </a:r>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Úgy tudunk másokat tisztelni, ha feltétel nélkül szeretjük őket. Istennek a teremtett lényei iránti szeretetét </a:t>
            </a:r>
            <a:r>
              <a:rPr lang="hu-HU" sz="1800" i="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agapé</a:t>
            </a:r>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szeretetnek nevezik. (Lásd János 3:16, János 13:34, 35, Róma 12:10)</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hu-HU" sz="18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Tippek, hogyan mutathatunk feltétel nélküli szeretetet és tiszteletet mások felé</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Legyél empatikus, érezz együtt a másikkal. Egymás terhét hordozzátok (Galata 6:2)</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Szolgálj, nyújts segítő kezet, adj támogatást (Máté 25:35-40)</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Becsüld meg a másikat, mutasd meg, hogy törődsz annyira velük, mint magaddal (Efézus 5:28)</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Örülj, értékeld mások sikerét anélkül, hogy irigy lennél (Róma 12:15)</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Adj a másiknak, ha szükségben szenved, oszd meg, amid van (Máté 5:42, Róma 12:13)</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Ne ítélj, engedd Istennek, hogy bíró legyen (Máté 7:15, Róma 15:19)</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Légy elfogadó, ne foglalkozz a különbségekkel (Róma 15:7-12)</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Keresd az üdvösségüket, imádkozz értük, tedd őket tanítványokká, megkeresztelve és tanítva őket (Róma 10:1, Máté 28:19-20)</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A lista végtelen. Te magad is adhatsz hozzá módszereket, hogyan tisztelhetünk másokat.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Buber azt mondja, gyakran Én-Az kapcsolatban vélekedünk az emberekről. Eszközként kezeljük őket egy cél elérésében - egy tárgyként, amivel elérhetjük, amit akarunk vagy amire szükségünk van.</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PÉLDÁK ARRA, HOGY VALAKIT A CÉL ESZKÖZÉNEK TEKINTÜNK</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Szeretnénk valamit cserébe (végcélunk eléréséhez), amkor meghallgatjuk a másik problémáját vagy segítünk valamiben neki</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ourier New" panose="02070309020205020404" pitchFamily="49" charset="0"/>
              <a:buChar char="o"/>
            </a:pPr>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reméljük, hogy azért, mert figyeltünk rájuk, ezért eljönnek majd az evangelizációs sorozatra, vagy valamilyen gyülekezeti eseményre</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ourier New" panose="02070309020205020404" pitchFamily="49" charset="0"/>
              <a:buChar char="o"/>
            </a:pPr>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de ha nem úgy reagálnak, ahogy mi szeretnénk, akkor mást keresünk fel.</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Felsőbbrendűnek képzeljük magunkat, és parancsokat osztogatunk, mintha a másik csak minket szolgálhatna.</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Figyelmen kívül hagyunk embereket, hogy ne legyünk részei az ő helyzetüknek, státuszuknak, viselkedésüknek.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Olyan emberekkel barátkozunk, akik olyan csoporthoz vagy klikkhez tartoznak, akikhez mi is csatlakozni akarunk</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0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30000" dirty="0">
                <a:effectLst/>
                <a:latin typeface="Calibri" panose="020F0502020204030204" pitchFamily="34" charset="0"/>
                <a:ea typeface="Calibri" panose="020F0502020204030204" pitchFamily="34" charset="0"/>
              </a:rPr>
              <a:t>29</a:t>
            </a:r>
            <a:r>
              <a:rPr lang="en-US" sz="1000" dirty="0">
                <a:effectLst/>
                <a:latin typeface="Calibri" panose="020F0502020204030204" pitchFamily="34" charset="0"/>
                <a:ea typeface="Calibri" panose="020F0502020204030204" pitchFamily="34" charset="0"/>
              </a:rPr>
              <a:t> Ibid.</a:t>
            </a:r>
          </a:p>
          <a:p>
            <a:pPr marL="0" marR="0">
              <a:spcBef>
                <a:spcPts val="0"/>
              </a:spcBef>
              <a:spcAft>
                <a:spcPts val="0"/>
              </a:spcAft>
            </a:pPr>
            <a:endParaRPr lang="en-US" sz="10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t>19</a:t>
            </a:fld>
            <a:endParaRPr lang="en-US"/>
          </a:p>
        </p:txBody>
      </p:sp>
    </p:spTree>
    <p:extLst>
      <p:ext uri="{BB962C8B-B14F-4D97-AF65-F5344CB8AC3E}">
        <p14:creationId xmlns:p14="http://schemas.microsoft.com/office/powerpoint/2010/main" val="1744426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800" dirty="0">
                <a:effectLst/>
                <a:latin typeface="Calibri" panose="020F0502020204030204" pitchFamily="34" charset="0"/>
                <a:ea typeface="Calibri" panose="020F0502020204030204" pitchFamily="34" charset="0"/>
                <a:cs typeface="Calibri" panose="020F0502020204030204" pitchFamily="34" charset="0"/>
              </a:rPr>
              <a:t>Peter </a:t>
            </a:r>
            <a:r>
              <a:rPr lang="hu-HU" sz="1800" dirty="0" err="1">
                <a:effectLst/>
                <a:latin typeface="Calibri" panose="020F0502020204030204" pitchFamily="34" charset="0"/>
                <a:ea typeface="Calibri" panose="020F0502020204030204" pitchFamily="34" charset="0"/>
                <a:cs typeface="Calibri" panose="020F0502020204030204" pitchFamily="34" charset="0"/>
              </a:rPr>
              <a:t>Scazzero</a:t>
            </a:r>
            <a:r>
              <a:rPr lang="hu-HU" sz="1800" dirty="0">
                <a:effectLst/>
                <a:latin typeface="Calibri" panose="020F0502020204030204" pitchFamily="34" charset="0"/>
                <a:ea typeface="Calibri" panose="020F0502020204030204" pitchFamily="34" charset="0"/>
                <a:cs typeface="Calibri" panose="020F0502020204030204" pitchFamily="34" charset="0"/>
              </a:rPr>
              <a:t> az Érzelmileg egészsége című könyvében azt állítja, hogy nem számít mennyire érzed „felkent”-</a:t>
            </a:r>
            <a:r>
              <a:rPr lang="hu-HU" sz="1800" dirty="0" err="1">
                <a:effectLst/>
                <a:latin typeface="Calibri" panose="020F0502020204030204" pitchFamily="34" charset="0"/>
                <a:ea typeface="Calibri" panose="020F0502020204030204" pitchFamily="34" charset="0"/>
                <a:cs typeface="Calibri" panose="020F0502020204030204" pitchFamily="34" charset="0"/>
              </a:rPr>
              <a:t>nek</a:t>
            </a:r>
            <a:r>
              <a:rPr lang="hu-HU" sz="1800" dirty="0">
                <a:effectLst/>
                <a:latin typeface="Calibri" panose="020F0502020204030204" pitchFamily="34" charset="0"/>
                <a:ea typeface="Calibri" panose="020F0502020204030204" pitchFamily="34" charset="0"/>
                <a:cs typeface="Calibri" panose="020F0502020204030204" pitchFamily="34" charset="0"/>
              </a:rPr>
              <a:t> magad, vagy mennyi ismereted van a Bibliáról, „az érettség legfőbb elemi mutatója, a szeretet.”</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b="1" dirty="0">
                <a:effectLst/>
                <a:latin typeface="Calibri" panose="020F0502020204030204" pitchFamily="34" charset="0"/>
                <a:ea typeface="Calibri" panose="020F0502020204030204" pitchFamily="34" charset="0"/>
                <a:cs typeface="Calibri" panose="020F0502020204030204" pitchFamily="34" charset="0"/>
              </a:rPr>
              <a:t>Mi jelent a lelki érettség?</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effectLst/>
                <a:latin typeface="Calibri" panose="020F0502020204030204" pitchFamily="34" charset="0"/>
                <a:ea typeface="Calibri" panose="020F0502020204030204" pitchFamily="34" charset="0"/>
                <a:cs typeface="Calibri" panose="020F0502020204030204" pitchFamily="34" charset="0"/>
              </a:rPr>
              <a:t>A legáltalánosabb meghatározás a lelkileg érett keresztény fogalmára az, ha valakinek egész jelleme visszatükrözi Jézus Krisztus jellemét. Más szóval az érettség egyfajta növekedés, mely idővel megmutatkozik a Krisztusba vetett mélyebb hit és az odaadó szeretet kifejlődésében.</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effectLst/>
                <a:latin typeface="Calibri" panose="020F0502020204030204" pitchFamily="34" charset="0"/>
                <a:ea typeface="Calibri" panose="020F0502020204030204" pitchFamily="34" charset="0"/>
                <a:cs typeface="Calibri" panose="020F0502020204030204" pitchFamily="34" charset="0"/>
              </a:rPr>
              <a:t>Lényegében a lelki érettség arról szól, mennyire válunk azzá, mint aminek Isten teremtett bennünket. Ez azt jelenti, hogy minden képességünket, mint Isten gyermeke kifejlesztjük, beleértve egyedülálló identitásunkat, mint az Isten képmására teremtett értékes lélek. Ez nem egy én-központú folyamat, amely saját személyes erőfeszítéseink kiteljesedését próbálja elérni. A lelki érettség nem arról, hogy „cselekszem” a keresztény életet, hanem hogy a Krisztusban való „létezést” élem az életem során. Ebből a szemszögből a „cselekvésünk” természetes lesz, mert abból a szívből fakad, mely a krisztusi szeretetben „létezik”.</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effectLst/>
                <a:latin typeface="Calibri" panose="020F0502020204030204" pitchFamily="34" charset="0"/>
                <a:ea typeface="Calibri" panose="020F0502020204030204" pitchFamily="34" charset="0"/>
                <a:cs typeface="Calibri" panose="020F0502020204030204" pitchFamily="34" charset="0"/>
              </a:rPr>
              <a:t>Ebben a prezentációban azt fedezzük majd fel, hogyan tudunk átalakulni a szeretet által, és elérni a lelki érettséget anélkül, hogy az érzelmi egészségünket elhanyagolnánk. Két fontos parancsolatra fogunk fókuszálni, amit Jézus Márk 12:28-31-ig tartó verseiben idézett.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effectLst/>
                <a:latin typeface="Calibri" panose="020F0502020204030204" pitchFamily="34" charset="0"/>
                <a:ea typeface="Calibri" panose="020F0502020204030204" pitchFamily="34" charset="0"/>
                <a:cs typeface="Times New Roman" panose="02020603050405020304" pitchFamily="18" charset="0"/>
              </a:rPr>
              <a:t>Peter </a:t>
            </a:r>
            <a:r>
              <a:rPr lang="hu-HU" sz="1800" dirty="0" err="1">
                <a:effectLst/>
                <a:latin typeface="Calibri" panose="020F0502020204030204" pitchFamily="34" charset="0"/>
                <a:ea typeface="Calibri" panose="020F0502020204030204" pitchFamily="34" charset="0"/>
                <a:cs typeface="Times New Roman" panose="02020603050405020304" pitchFamily="18" charset="0"/>
              </a:rPr>
              <a:t>Scazzero</a:t>
            </a:r>
            <a:r>
              <a:rPr lang="hu-HU" sz="1800" dirty="0">
                <a:effectLst/>
                <a:latin typeface="Calibri" panose="020F0502020204030204" pitchFamily="34" charset="0"/>
                <a:ea typeface="Calibri" panose="020F0502020204030204" pitchFamily="34" charset="0"/>
                <a:cs typeface="Times New Roman" panose="02020603050405020304" pitchFamily="18" charset="0"/>
              </a:rPr>
              <a:t>, </a:t>
            </a:r>
            <a:r>
              <a:rPr lang="hu-HU" sz="1800" i="1" dirty="0" err="1">
                <a:effectLst/>
                <a:latin typeface="Calibri" panose="020F0502020204030204" pitchFamily="34" charset="0"/>
                <a:ea typeface="Calibri" panose="020F0502020204030204" pitchFamily="34" charset="0"/>
                <a:cs typeface="Times New Roman" panose="02020603050405020304" pitchFamily="18" charset="0"/>
              </a:rPr>
              <a:t>Emotionally</a:t>
            </a:r>
            <a:r>
              <a:rPr lang="hu-HU" sz="1800" i="1" dirty="0">
                <a:effectLst/>
                <a:latin typeface="Calibri" panose="020F0502020204030204" pitchFamily="34" charset="0"/>
                <a:ea typeface="Calibri" panose="020F0502020204030204" pitchFamily="34" charset="0"/>
                <a:cs typeface="Times New Roman" panose="02020603050405020304" pitchFamily="18" charset="0"/>
              </a:rPr>
              <a:t> </a:t>
            </a:r>
            <a:r>
              <a:rPr lang="hu-HU" sz="1800" i="1" dirty="0" err="1">
                <a:effectLst/>
                <a:latin typeface="Calibri" panose="020F0502020204030204" pitchFamily="34" charset="0"/>
                <a:ea typeface="Calibri" panose="020F0502020204030204" pitchFamily="34" charset="0"/>
                <a:cs typeface="Times New Roman" panose="02020603050405020304" pitchFamily="18" charset="0"/>
              </a:rPr>
              <a:t>Helathy</a:t>
            </a:r>
            <a:r>
              <a:rPr lang="hu-HU" sz="1800" i="1" dirty="0">
                <a:effectLst/>
                <a:latin typeface="Calibri" panose="020F0502020204030204" pitchFamily="34" charset="0"/>
                <a:ea typeface="Calibri" panose="020F0502020204030204" pitchFamily="34" charset="0"/>
                <a:cs typeface="Times New Roman" panose="02020603050405020304" pitchFamily="18" charset="0"/>
              </a:rPr>
              <a:t> </a:t>
            </a:r>
            <a:r>
              <a:rPr lang="hu-HU" sz="1800" i="1" dirty="0" err="1">
                <a:effectLst/>
                <a:latin typeface="Calibri" panose="020F0502020204030204" pitchFamily="34" charset="0"/>
                <a:ea typeface="Calibri" panose="020F0502020204030204" pitchFamily="34" charset="0"/>
                <a:cs typeface="Times New Roman" panose="02020603050405020304" pitchFamily="18" charset="0"/>
              </a:rPr>
              <a:t>Spritiuality</a:t>
            </a:r>
            <a:r>
              <a:rPr lang="hu-HU" sz="1800" i="1" dirty="0">
                <a:effectLst/>
                <a:latin typeface="Calibri" panose="020F0502020204030204" pitchFamily="34" charset="0"/>
                <a:ea typeface="Calibri" panose="020F0502020204030204" pitchFamily="34" charset="0"/>
                <a:cs typeface="Times New Roman" panose="02020603050405020304" pitchFamily="18" charset="0"/>
              </a:rPr>
              <a:t>,</a:t>
            </a:r>
            <a:r>
              <a:rPr lang="hu-HU" sz="1800" dirty="0">
                <a:effectLst/>
                <a:latin typeface="Calibri" panose="020F0502020204030204" pitchFamily="34" charset="0"/>
                <a:ea typeface="Calibri" panose="020F0502020204030204" pitchFamily="34" charset="0"/>
                <a:cs typeface="Times New Roman" panose="02020603050405020304" pitchFamily="18" charset="0"/>
              </a:rPr>
              <a:t> 165-167.</a:t>
            </a:r>
          </a:p>
        </p:txBody>
      </p:sp>
      <p:sp>
        <p:nvSpPr>
          <p:cNvPr id="4" name="Slide Number Placeholder 3"/>
          <p:cNvSpPr>
            <a:spLocks noGrp="1"/>
          </p:cNvSpPr>
          <p:nvPr>
            <p:ph type="sldNum" sz="quarter" idx="5"/>
          </p:nvPr>
        </p:nvSpPr>
        <p:spPr/>
        <p:txBody>
          <a:bodyPr/>
          <a:lstStyle/>
          <a:p>
            <a:fld id="{1F3ABD8E-FC08-624E-A1D0-FB6DD3BB6DD3}" type="slidenum">
              <a:rPr lang="en-US" smtClean="0"/>
              <a:t>2</a:t>
            </a:fld>
            <a:endParaRPr lang="en-US"/>
          </a:p>
        </p:txBody>
      </p:sp>
    </p:spTree>
    <p:extLst>
      <p:ext uri="{BB962C8B-B14F-4D97-AF65-F5344CB8AC3E}">
        <p14:creationId xmlns:p14="http://schemas.microsoft.com/office/powerpoint/2010/main" val="27099642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Ellen White ezt írja: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„Ha hagyunk szenvedni egy felebarátot, az az Isten törvényének a megszegése... az, aki Istent szereti, az nem csak embertársait fogja szeretni, hanem gyengéd együttérzéssel tekint azokra a teremtményekre, akiket Isten alkotott. Ha az Isten Lelke az emberben lakozik, akkor arra készteti, hogy inkább enyhítsen a szenvedéseken, mintsem megteremtse azokat… Minden szenvedés esetét gonddal kell figyelnünk, és úgy kell magunkra tekintenünk, mint Isten közvetítőire, hogy képességünk szerint legjobban enyhítsük a rászorulók szenvedéseit. Együtt kell munkálkodnunk Istennel. Vannak, akik nagy szeretetet tanúsítanak rokonaik iránt, barátaik vagy épp kedvenceik iránt, akik másfelől mégsem kedvesek vagy együttérzőek azok irányában, akiknek együttérzésre van szükségük, vagy kedvességre, szeretetre. Őszinte szívvel kérdezzük meg: Ki az én felebarátom? Felebarátaink nem csupán szomszédjaink, és barátaink, akik az egyházhoz tartoznak, vagy akik hasonlóan gondolkodnak, mint mi. A felebarátaink az egész emberi család tagjai. Minden emberrel jót kell tennünk, és különösen azokkal, akik a hitben járnak. Meg kell mutatnunk a világnak, hogy mit jelent Isten törvényének végrehajtása. Istent szeretni mindenek felett és embertársainkat, mint magunkat.”</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hu-HU"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Ellen G. </a:t>
            </a: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White</a:t>
            </a:r>
            <a:r>
              <a:rPr lang="hu-HU"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a:t>
            </a: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 </a:t>
            </a:r>
            <a:r>
              <a:rPr lang="en-ZA" sz="1800" i="1"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Sons and Daughters of God</a:t>
            </a:r>
            <a:r>
              <a:rPr lang="hu-HU" sz="1800" i="1"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a:t>
            </a: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 52.</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t>20</a:t>
            </a:fld>
            <a:endParaRPr lang="en-US"/>
          </a:p>
        </p:txBody>
      </p:sp>
    </p:spTree>
    <p:extLst>
      <p:ext uri="{BB962C8B-B14F-4D97-AF65-F5344CB8AC3E}">
        <p14:creationId xmlns:p14="http://schemas.microsoft.com/office/powerpoint/2010/main" val="2537496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Ellen White ezt írja: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„Ha hagyunk szenvedni egy felebarátot, az az Isten törvényének a megszegése... az, aki Istent szereti, az nem csak embertársait fogja szeretni, hanem gyengéd együttérzéssel tekint azokra a teremtményekre, akiket Isten alkotott. Ha az Isten Lelke az emberben lakozik, akkor arra készteti, hogy inkább enyhítsen a szenvedéseken, mintsem megteremtse azokat… Minden szenvedés esetét gonddal kell figyelnünk, és úgy kell magunkra tekintenünk, mint Isten közvetítőire, hogy képességünk szerint legjobban enyhítsük a rászorulók szenvedéseit. Együtt kell munkálkodnunk Istennel. Vannak, akik nagy szeretetet tanúsítanak rokonaik iránt, barátaik vagy épp kedvenceik iránt, akik másfelől mégsem kedvesek vagy együttérzőek azok irányában, akiknek együttérzésre van szükségük, vagy kedvességre, szeretetre. Őszinte szívvel kérdezzük meg: Ki az én felebarátom? Felebarátaink nem csupán szomszédjaink, és barátaink, akik az egyházhoz tartoznak, vagy akik hasonlóan gondolkodnak, mint mi. A felebarátaink az egész emberi család tagjai. Minden emberrel jót kell tennünk, és különösen azokkal, akik a hitben járnak. Meg kell mutatnunk a világnak, hogy mit jelent Isten törvényének végrehajtása. Istent szeretni mindenek felett és embertársainkat, mint magunkat.”</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hu-HU"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Ellen G. </a:t>
            </a: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White</a:t>
            </a:r>
            <a:r>
              <a:rPr lang="hu-HU"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a:t>
            </a: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 </a:t>
            </a:r>
            <a:r>
              <a:rPr lang="en-ZA" sz="1800" i="1"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Sons and Daughters of God</a:t>
            </a:r>
            <a:r>
              <a:rPr lang="hu-HU" sz="1800" i="1"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a:t>
            </a: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 52.</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t>21</a:t>
            </a:fld>
            <a:endParaRPr lang="en-US"/>
          </a:p>
        </p:txBody>
      </p:sp>
    </p:spTree>
    <p:extLst>
      <p:ext uri="{BB962C8B-B14F-4D97-AF65-F5344CB8AC3E}">
        <p14:creationId xmlns:p14="http://schemas.microsoft.com/office/powerpoint/2010/main" val="1319953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Ellen White ezt írja: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„Ha hagyunk szenvedni egy felebarátot, az az Isten törvényének a megszegése... az, aki Istent szereti, az nem csak embertársait fogja szeretni, hanem gyengéd együttérzéssel tekint azokra a teremtményekre, akiket Isten alkotott. Ha az Isten Lelke az emberben lakozik, akkor arra készteti, hogy inkább enyhítsen a szenvedéseken, mintsem megteremtse azokat… Minden szenvedés esetét gonddal kell figyelnünk, és úgy kell magunkra tekintenünk, mint Isten közvetítőire, hogy képességünk szerint legjobban enyhítsük a rászorulók szenvedéseit. Együtt kell munkálkodnunk Istennel. Vannak, akik nagy szeretetet tanúsítanak rokonaik iránt, barátaik vagy épp kedvenceik iránt, akik másfelől mégsem kedvesek vagy együttérzőek azok irányában, akiknek együttérzésre van szükségük, vagy kedvességre, szeretetre. Őszinte szívvel kérdezzük meg: Ki az én felebarátom? Felebarátaink nem csupán szomszédjaink, és barátaink, akik az egyházhoz tartoznak, vagy akik hasonlóan gondolkodnak, mint mi. A felebarátaink az egész emberi család tagjai. Minden emberrel jót kell tennünk, és különösen azokkal, akik a hitben járnak. Meg kell mutatnunk a világnak, hogy mit jelent Isten törvényének végrehajtása. Istent szeretni mindenek felett és embertársainkat, mint magunkat.”</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hu-HU"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Ellen G. </a:t>
            </a: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White</a:t>
            </a:r>
            <a:r>
              <a:rPr lang="hu-HU"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a:t>
            </a: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 </a:t>
            </a:r>
            <a:r>
              <a:rPr lang="en-ZA" sz="1800" i="1"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Sons and Daughters of God</a:t>
            </a:r>
            <a:r>
              <a:rPr lang="hu-HU" sz="1800" i="1"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a:t>
            </a: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 52.</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t>22</a:t>
            </a:fld>
            <a:endParaRPr lang="en-US"/>
          </a:p>
        </p:txBody>
      </p:sp>
    </p:spTree>
    <p:extLst>
      <p:ext uri="{BB962C8B-B14F-4D97-AF65-F5344CB8AC3E}">
        <p14:creationId xmlns:p14="http://schemas.microsoft.com/office/powerpoint/2010/main" val="11255745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Ellen White ezt írja: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„Ha hagyunk szenvedni egy felebarátot, az az Isten törvényének a megszegése... az, aki Istent szereti, az nem csak embertársait fogja szeretni, hanem gyengéd együttérzéssel tekint azokra a teremtményekre, akiket Isten alkotott. Ha az Isten Lelke az emberben lakozik, akkor arra készteti, hogy inkább enyhítsen a szenvedéseken, mintsem megteremtse azokat… Minden szenvedés esetét gonddal kell figyelnünk, és úgy kell magunkra tekintenünk, mint Isten közvetítőire, hogy képességünk szerint legjobban enyhítsük a rászorulók szenvedéseit. Együtt kell munkálkodnunk Istennel. Vannak, akik nagy szeretetet tanúsítanak rokonaik iránt, barátaik vagy épp kedvenceik iránt, akik másfelől mégsem kedvesek vagy együttérzőek azok irányában, akiknek együttérzésre van szükségük, vagy kedvességre, szeretetre. Őszinte szívvel kérdezzük meg: Ki az én felebarátom? Felebarátaink nem csupán szomszédjaink, és barátaink, akik az egyházhoz tartoznak, vagy akik hasonlóan gondolkodnak, mint mi. A felebarátaink az egész emberi család tagjai. Minden emberrel jót kell tennünk, és különösen azokkal, akik a hitben járnak. Meg kell mutatnunk a világnak, hogy mit jelent Isten törvényének végrehajtása. Istent szeretni mindenek felett és embertársainkat, mint magunkat.”</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hu-HU"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Ellen G. </a:t>
            </a: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White</a:t>
            </a:r>
            <a:r>
              <a:rPr lang="hu-HU"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a:t>
            </a: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 </a:t>
            </a:r>
            <a:r>
              <a:rPr lang="en-ZA" sz="1800" i="1"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Sons and Daughters of God</a:t>
            </a:r>
            <a:r>
              <a:rPr lang="hu-HU" sz="1800" i="1"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a:t>
            </a:r>
            <a:r>
              <a:rPr lang="en-ZA" sz="1800" dirty="0">
                <a:solidFill>
                  <a:srgbClr val="000000"/>
                </a:solidFill>
                <a:effectLst/>
                <a:latin typeface="Avenir Next" panose="020B0503020202020204" pitchFamily="34" charset="0"/>
                <a:ea typeface="Calibri" panose="020F0502020204030204" pitchFamily="34" charset="0"/>
                <a:cs typeface="Calibri" panose="020F0502020204030204" pitchFamily="34" charset="0"/>
              </a:rPr>
              <a:t> 52.</a:t>
            </a:r>
            <a:endParaRPr lang="en-US" sz="1800" dirty="0">
              <a:effectLst/>
              <a:latin typeface="Calibri" panose="020F0502020204030204" pitchFamily="34" charset="0"/>
              <a:ea typeface="Calibri" panose="020F0502020204030204" pitchFamily="34" charset="0"/>
            </a:endParaRPr>
          </a:p>
          <a:p>
            <a:endParaRPr lang="en-US" sz="1800" dirty="0"/>
          </a:p>
        </p:txBody>
      </p:sp>
      <p:sp>
        <p:nvSpPr>
          <p:cNvPr id="4" name="Slide Number Placeholder 3"/>
          <p:cNvSpPr>
            <a:spLocks noGrp="1"/>
          </p:cNvSpPr>
          <p:nvPr>
            <p:ph type="sldNum" sz="quarter" idx="5"/>
          </p:nvPr>
        </p:nvSpPr>
        <p:spPr/>
        <p:txBody>
          <a:bodyPr/>
          <a:lstStyle/>
          <a:p>
            <a:fld id="{1F3ABD8E-FC08-624E-A1D0-FB6DD3BB6DD3}" type="slidenum">
              <a:rPr lang="en-US" smtClean="0"/>
              <a:t>23</a:t>
            </a:fld>
            <a:endParaRPr lang="en-US"/>
          </a:p>
        </p:txBody>
      </p:sp>
    </p:spTree>
    <p:extLst>
      <p:ext uri="{BB962C8B-B14F-4D97-AF65-F5344CB8AC3E}">
        <p14:creationId xmlns:p14="http://schemas.microsoft.com/office/powerpoint/2010/main" val="28486785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8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Összefoglalás: </a:t>
            </a:r>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Isten mindannyiunk számára kijelölt egy utat. Imádkozunk, hogy légy hűséges a </a:t>
            </a:r>
            <a:r>
              <a:rPr lang="hu-HU" sz="18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tiédhez</a:t>
            </a:r>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Adjon Isten bátorságot, hogy hűséggel éld meg egyedi életedet Krisztusban, és Ő vegyen körül téged mindig. Tartson magához közel és alakítson át. Halld meg az Ő hangját, amikor az életed új fejezetét kezded, teljes szívvel szeretve Őt és felebarátodat, mint magadat!</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3ABD8E-FC08-624E-A1D0-FB6DD3BB6DD3}" type="slidenum">
              <a:rPr lang="en-US" smtClean="0"/>
              <a:t>24</a:t>
            </a:fld>
            <a:endParaRPr lang="en-US"/>
          </a:p>
        </p:txBody>
      </p:sp>
    </p:spTree>
    <p:extLst>
      <p:ext uri="{BB962C8B-B14F-4D97-AF65-F5344CB8AC3E}">
        <p14:creationId xmlns:p14="http://schemas.microsoft.com/office/powerpoint/2010/main" val="2871655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800" dirty="0">
                <a:effectLst/>
                <a:latin typeface="Calibri" panose="020F0502020204030204" pitchFamily="34" charset="0"/>
                <a:ea typeface="Calibri" panose="020F0502020204030204" pitchFamily="34" charset="0"/>
                <a:cs typeface="Calibri" panose="020F0502020204030204" pitchFamily="34" charset="0"/>
              </a:rPr>
              <a:t>A szakasz így szól:</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„Ekkor odament az egyik írástudó, aki hallotta őket vitázni, és mivel tudta, hogy Jézus jól felelt nekik, megkérdezte tőle: Melyik a legfőbb az összes parancsolat közül? Jézus így válaszolt: A legfőbb ez: „Halld meg, Izráel: Az Úr a mi Istenünk, egyedül az Úr!” és: „Szeresd az Urat, a te Istenedet teljes szívedből, teljes lelkedből, teljes elmédből és teljes erődből!” A második ez: „Szeresd felebarátodat, mint magadat!” Nincsen más, ezeknél nagyobb parancsolat.”</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Amint kibontjuk ezeket a verseket, felfedezzük mit jelent a lelki és érzelmi érettség.</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3ABD8E-FC08-624E-A1D0-FB6DD3BB6DD3}" type="slidenum">
              <a:rPr lang="en-US" smtClean="0"/>
              <a:t>3</a:t>
            </a:fld>
            <a:endParaRPr lang="en-US"/>
          </a:p>
        </p:txBody>
      </p:sp>
    </p:spTree>
    <p:extLst>
      <p:ext uri="{BB962C8B-B14F-4D97-AF65-F5344CB8AC3E}">
        <p14:creationId xmlns:p14="http://schemas.microsoft.com/office/powerpoint/2010/main" val="1472767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Az első parancsolat, hogy szeresd az URAT teljes szívedből, lelkedből, elmédből és teljes erődből.</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t>4</a:t>
            </a:fld>
            <a:endParaRPr lang="en-US"/>
          </a:p>
        </p:txBody>
      </p:sp>
    </p:spTree>
    <p:extLst>
      <p:ext uri="{BB962C8B-B14F-4D97-AF65-F5344CB8AC3E}">
        <p14:creationId xmlns:p14="http://schemas.microsoft.com/office/powerpoint/2010/main" val="1821455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mj-lt"/>
              <a:buAutoNum type="arabicPeriod"/>
            </a:pPr>
            <a:r>
              <a:rPr lang="hu-HU" sz="18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Szeresd Istent teljes szívedből</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Jézus Mózes 5. könyvéből idéz 6:4,5 verseket, mikor az írástudónak válaszol (Márk 12:30). A nagy parancsolatnak ez a része arra sürget bennünket, hogy szeressük Istent teljes szívünkből. Ez azt jelenti, hogy intenzíven szeretni minden időben, és minden körülményben, legyen az akár jó vagy rossz. Azt is jelenti, hogy tudatosan elkerülöm azt, ami elválaszthat tőle.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Ellen White azt mondja, hogy teljes szívből szeretni Istent azt jelenti, hogy semmi nem veheti el az iránta való odaszánásunkat. „Láttam, hogy bármi, ami megosztja ezt az odaszánó szeretetet, vagy elveszi szívünkből az Isten iránt érzett legfőbb szeretetet, vagy akadályt képez az Őbenne való korlátlan bizalomban, az a jellem felveszi a bálvány egy formáját...</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Nem engedhetjük meg, hogy Isten iránt érzett vonzalmunktól bármi elszakítson. Semmi sem oszthatja meg az iránta érzett legmagasztosabb szeretetünket és örömünket. Akaratodat, kívánságaidat, terveidet, vágyaidat mind neki kell alárendelni.”</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ZA"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ZA" sz="1800" baseline="30000" dirty="0">
                <a:effectLst/>
                <a:latin typeface="Calibri" panose="020F0502020204030204" pitchFamily="34" charset="0"/>
                <a:ea typeface="Calibri" panose="020F0502020204030204" pitchFamily="34" charset="0"/>
              </a:rPr>
              <a:t>7</a:t>
            </a:r>
            <a:r>
              <a:rPr lang="en-ZA" sz="1800" dirty="0">
                <a:effectLst/>
                <a:latin typeface="Calibri" panose="020F0502020204030204" pitchFamily="34" charset="0"/>
                <a:ea typeface="Calibri" panose="020F0502020204030204" pitchFamily="34" charset="0"/>
              </a:rPr>
              <a:t> Ellen G. White</a:t>
            </a:r>
            <a:r>
              <a:rPr lang="hu-HU" sz="1800" dirty="0">
                <a:effectLst/>
                <a:latin typeface="Calibri" panose="020F0502020204030204" pitchFamily="34" charset="0"/>
                <a:ea typeface="Calibri" panose="020F0502020204030204" pitchFamily="34" charset="0"/>
              </a:rPr>
              <a:t>:</a:t>
            </a:r>
            <a:r>
              <a:rPr lang="en-ZA" sz="1800" dirty="0">
                <a:effectLst/>
                <a:latin typeface="Calibri" panose="020F0502020204030204" pitchFamily="34" charset="0"/>
                <a:ea typeface="Calibri" panose="020F0502020204030204" pitchFamily="34" charset="0"/>
              </a:rPr>
              <a:t> </a:t>
            </a:r>
            <a:r>
              <a:rPr lang="en-ZA" sz="1800" i="1" dirty="0">
                <a:effectLst/>
                <a:latin typeface="Calibri" panose="020F0502020204030204" pitchFamily="34" charset="0"/>
                <a:ea typeface="Calibri" panose="020F0502020204030204" pitchFamily="34" charset="0"/>
              </a:rPr>
              <a:t>Lift Him Up</a:t>
            </a:r>
            <a:r>
              <a:rPr lang="hu-HU" sz="1800" i="1" dirty="0">
                <a:effectLst/>
                <a:latin typeface="Calibri" panose="020F0502020204030204" pitchFamily="34" charset="0"/>
                <a:ea typeface="Calibri" panose="020F0502020204030204" pitchFamily="34" charset="0"/>
              </a:rPr>
              <a:t>.</a:t>
            </a:r>
            <a:r>
              <a:rPr lang="en-ZA" sz="1800" dirty="0">
                <a:effectLst/>
                <a:latin typeface="Calibri" panose="020F0502020204030204" pitchFamily="34" charset="0"/>
                <a:ea typeface="Calibri" panose="020F0502020204030204" pitchFamily="34" charset="0"/>
              </a:rPr>
              <a:t> 142. </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t>5</a:t>
            </a:fld>
            <a:endParaRPr lang="en-US"/>
          </a:p>
        </p:txBody>
      </p:sp>
    </p:spTree>
    <p:extLst>
      <p:ext uri="{BB962C8B-B14F-4D97-AF65-F5344CB8AC3E}">
        <p14:creationId xmlns:p14="http://schemas.microsoft.com/office/powerpoint/2010/main" val="1752058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hu-HU" sz="18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Szeresd Istent teljes lelkedből</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A nagy parancsolatnak ezen része arra emlékeztet bennünket, hogy szeressük mennyei Atyánkat teljes lelkünkből</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Albert Barnes azt írja, hogy az Urat teljes lélekből szeretni „azt jelenti, hogy hajlandóak vagyunk életünket átadni neki, és az Ő szolgálatára szentelni, neki élni, és ha úgy rendeli, meghalni érte.”</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Dávid így ír erről: „A karmesternek: </a:t>
            </a:r>
            <a:r>
              <a:rPr lang="hu-HU" sz="18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Kórah</a:t>
            </a:r>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fiainak tanítókölteménye. Ahogyan a szarvas kívánkozik a folyóvízhez, úgy kívánkozik a lelkem hozzád, Istenem!</a:t>
            </a:r>
            <a:r>
              <a:rPr lang="hu-HU" sz="1800" baseline="30000" dirty="0">
                <a:solidFill>
                  <a:srgbClr val="777777"/>
                </a:solidFill>
                <a:effectLst/>
                <a:latin typeface="Noto Serif" panose="02020600060500020200" pitchFamily="18" charset="0"/>
                <a:ea typeface="Calibri" panose="020F0502020204030204" pitchFamily="34" charset="0"/>
                <a:cs typeface="Times New Roman" panose="02020603050405020304" pitchFamily="18" charset="0"/>
              </a:rPr>
              <a:t> </a:t>
            </a:r>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Isten után szomjazik lelkem, az élő Isten után: Mikor mehetek el, hogy megjelenjek Isten előtt?” (Zsoltár 42:1-3).</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Tehát Isten szeretni teljes lelkünkből olyan, mint minden érzékszervünkkel szeretni, megtalálni belső énünket, ami Hozzá köt, megkeresni Őt és életünk középpontjában tartani.</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effectLst/>
                <a:latin typeface="Calibri" panose="020F0502020204030204" pitchFamily="34" charset="0"/>
                <a:ea typeface="Calibri" panose="020F0502020204030204" pitchFamily="34" charset="0"/>
                <a:cs typeface="Times New Roman" panose="02020603050405020304" pitchFamily="18" charset="0"/>
              </a:rPr>
              <a:t>Albert Barnes (1834), </a:t>
            </a:r>
            <a:r>
              <a:rPr lang="hu-HU" sz="1800" i="1" dirty="0" err="1">
                <a:effectLst/>
                <a:latin typeface="Calibri" panose="020F0502020204030204" pitchFamily="34" charset="0"/>
                <a:ea typeface="Calibri" panose="020F0502020204030204" pitchFamily="34" charset="0"/>
                <a:cs typeface="Times New Roman" panose="02020603050405020304" pitchFamily="18" charset="0"/>
              </a:rPr>
              <a:t>Notes</a:t>
            </a:r>
            <a:r>
              <a:rPr lang="hu-HU" sz="1800" i="1" dirty="0">
                <a:effectLst/>
                <a:latin typeface="Calibri" panose="020F0502020204030204" pitchFamily="34" charset="0"/>
                <a:ea typeface="Calibri" panose="020F0502020204030204" pitchFamily="34" charset="0"/>
                <a:cs typeface="Times New Roman" panose="02020603050405020304" pitchFamily="18" charset="0"/>
              </a:rPr>
              <a:t> </a:t>
            </a:r>
            <a:r>
              <a:rPr lang="hu-HU" sz="1800" i="1" dirty="0" err="1">
                <a:effectLst/>
                <a:latin typeface="Calibri" panose="020F0502020204030204" pitchFamily="34" charset="0"/>
                <a:ea typeface="Calibri" panose="020F0502020204030204" pitchFamily="34" charset="0"/>
                <a:cs typeface="Times New Roman" panose="02020603050405020304" pitchFamily="18" charset="0"/>
              </a:rPr>
              <a:t>on</a:t>
            </a:r>
            <a:r>
              <a:rPr lang="hu-HU" sz="1800" i="1" dirty="0">
                <a:effectLst/>
                <a:latin typeface="Calibri" panose="020F0502020204030204" pitchFamily="34" charset="0"/>
                <a:ea typeface="Calibri" panose="020F0502020204030204" pitchFamily="34" charset="0"/>
                <a:cs typeface="Times New Roman" panose="02020603050405020304" pitchFamily="18" charset="0"/>
              </a:rPr>
              <a:t> </a:t>
            </a:r>
            <a:r>
              <a:rPr lang="hu-HU" sz="1800" i="1" dirty="0" err="1">
                <a:effectLst/>
                <a:latin typeface="Calibri" panose="020F0502020204030204" pitchFamily="34" charset="0"/>
                <a:ea typeface="Calibri" panose="020F0502020204030204" pitchFamily="34" charset="0"/>
                <a:cs typeface="Times New Roman" panose="02020603050405020304" pitchFamily="18" charset="0"/>
              </a:rPr>
              <a:t>the</a:t>
            </a:r>
            <a:r>
              <a:rPr lang="hu-HU" sz="1800" i="1" dirty="0">
                <a:effectLst/>
                <a:latin typeface="Calibri" panose="020F0502020204030204" pitchFamily="34" charset="0"/>
                <a:ea typeface="Calibri" panose="020F0502020204030204" pitchFamily="34" charset="0"/>
                <a:cs typeface="Times New Roman" panose="02020603050405020304" pitchFamily="18" charset="0"/>
              </a:rPr>
              <a:t> </a:t>
            </a:r>
            <a:r>
              <a:rPr lang="hu-HU" sz="1800" i="1" dirty="0" err="1">
                <a:effectLst/>
                <a:latin typeface="Calibri" panose="020F0502020204030204" pitchFamily="34" charset="0"/>
                <a:ea typeface="Calibri" panose="020F0502020204030204" pitchFamily="34" charset="0"/>
                <a:cs typeface="Times New Roman" panose="02020603050405020304" pitchFamily="18" charset="0"/>
              </a:rPr>
              <a:t>Bible</a:t>
            </a:r>
            <a:r>
              <a:rPr lang="hu-HU" sz="1800" i="1" dirty="0">
                <a:effectLst/>
                <a:latin typeface="Calibri" panose="020F0502020204030204" pitchFamily="34" charset="0"/>
                <a:ea typeface="Calibri" panose="020F0502020204030204" pitchFamily="34" charset="0"/>
                <a:cs typeface="Times New Roman" panose="02020603050405020304" pitchFamily="18" charset="0"/>
              </a:rPr>
              <a:t>,</a:t>
            </a:r>
            <a:r>
              <a:rPr lang="hu-HU" sz="1800" dirty="0">
                <a:effectLst/>
                <a:latin typeface="Calibri" panose="020F0502020204030204" pitchFamily="34" charset="0"/>
                <a:ea typeface="Calibri" panose="020F0502020204030204" pitchFamily="34" charset="0"/>
                <a:cs typeface="Times New Roman" panose="02020603050405020304" pitchFamily="18" charset="0"/>
              </a:rPr>
              <a:t> (Máté 22:34)</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algn="l"/>
            <a:r>
              <a:rPr lang="en-ZA" sz="1200" baseline="30000" dirty="0">
                <a:effectLst/>
                <a:latin typeface="Calibri" panose="020F0502020204030204" pitchFamily="34" charset="0"/>
                <a:ea typeface="Calibri" panose="020F0502020204030204" pitchFamily="34" charset="0"/>
              </a:rPr>
              <a:t>8</a:t>
            </a:r>
            <a:r>
              <a:rPr lang="en-ZA" sz="1200" dirty="0">
                <a:effectLst/>
                <a:latin typeface="Calibri" panose="020F0502020204030204" pitchFamily="34" charset="0"/>
                <a:ea typeface="Calibri" panose="020F0502020204030204" pitchFamily="34" charset="0"/>
              </a:rPr>
              <a:t> Albert </a:t>
            </a:r>
            <a:r>
              <a:rPr lang="en-US" sz="1200" dirty="0">
                <a:effectLst/>
                <a:latin typeface="Calibri" panose="020F0502020204030204" pitchFamily="34" charset="0"/>
                <a:ea typeface="Calibri" panose="020F0502020204030204" pitchFamily="34" charset="0"/>
              </a:rPr>
              <a:t>Barnes [1834], </a:t>
            </a:r>
            <a:r>
              <a:rPr lang="en-US" sz="1200" i="1" dirty="0">
                <a:effectLst/>
                <a:latin typeface="Calibri" panose="020F0502020204030204" pitchFamily="34" charset="0"/>
                <a:ea typeface="Calibri" panose="020F0502020204030204" pitchFamily="34" charset="0"/>
              </a:rPr>
              <a:t>Notes on the Bible, </a:t>
            </a:r>
            <a:r>
              <a:rPr lang="en-US" sz="1200" dirty="0">
                <a:effectLst/>
                <a:latin typeface="Calibri" panose="020F0502020204030204" pitchFamily="34" charset="0"/>
                <a:ea typeface="Calibri" panose="020F0502020204030204" pitchFamily="34" charset="0"/>
              </a:rPr>
              <a:t>Matthew 22:37.</a:t>
            </a:r>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t>6</a:t>
            </a:fld>
            <a:endParaRPr lang="en-US"/>
          </a:p>
        </p:txBody>
      </p:sp>
    </p:spTree>
    <p:extLst>
      <p:ext uri="{BB962C8B-B14F-4D97-AF65-F5344CB8AC3E}">
        <p14:creationId xmlns:p14="http://schemas.microsoft.com/office/powerpoint/2010/main" val="3264804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hu-HU" sz="18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Szeresd Istent teljes elmédből</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Ez e része a nagy parancsolatnak megmutatja milyen fontos az értelmünket alárendelni Istennek. Ez ott kezdődik, hogy merre irányítjuk a gondolatainkat. Pál arra biztat bennünket, hogy azokról gondolkodjunk, amik csak igazak, nemesek, helyesek, tiszták, kedvesek, jók és erényesek, dicséretre méltók. (Filippi 4:8) Formálódjunk át elménk megújulása által, hogy megtapasztaljuk Isten akaratát. (Róma 12:2)</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t>7</a:t>
            </a:fld>
            <a:endParaRPr lang="en-US"/>
          </a:p>
        </p:txBody>
      </p:sp>
    </p:spTree>
    <p:extLst>
      <p:ext uri="{BB962C8B-B14F-4D97-AF65-F5344CB8AC3E}">
        <p14:creationId xmlns:p14="http://schemas.microsoft.com/office/powerpoint/2010/main" val="2636102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hu-HU" sz="18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Szeresd Istent teljes erődből</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hu-HU" sz="1800" b="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A nagy parancsolatnak ez a része arra biztat bennünket, hogy szeressük Istent minden erőnkkel. Az erő a szeretet fizikai aspektusára utal, a „hogyan”-</a:t>
            </a:r>
            <a:r>
              <a:rPr lang="hu-HU" sz="18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jára</a:t>
            </a:r>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annak, miként mutatjuk meg Istennek, hogy szeretjük Őt. „Teljes erődből” azt jelenti, hogy bemutatjuk egész testünkkel, minden cselekedetünkkel, mint élő és szent áldozatot, annak az Istennek, akit szeretünk. (Róma 12:1)</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Akkor is felszólal, amikor igazságtalanságot látunk. Arról szól, hogy gondoskodunk a fizikai és lelki sérültekről. Tesszük a jót, akkor is, amikor mások nem látják. Akkor is azt cselekedjük, ami a helyes – még ha nem látjuk a jutalmát tettünknek, még ha üldöznek is bennünket azért a helyes cselekedetért. Ha a belső motivációnk és vágyunk az, hogy szeressük Istent, a cselekedeteink (a testünk ereje) meg fogják ezt mutatni.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1" dirty="0"/>
          </a:p>
        </p:txBody>
      </p:sp>
      <p:sp>
        <p:nvSpPr>
          <p:cNvPr id="4" name="Slide Number Placeholder 3"/>
          <p:cNvSpPr>
            <a:spLocks noGrp="1"/>
          </p:cNvSpPr>
          <p:nvPr>
            <p:ph type="sldNum" sz="quarter" idx="5"/>
          </p:nvPr>
        </p:nvSpPr>
        <p:spPr/>
        <p:txBody>
          <a:bodyPr/>
          <a:lstStyle/>
          <a:p>
            <a:fld id="{1F3ABD8E-FC08-624E-A1D0-FB6DD3BB6DD3}" type="slidenum">
              <a:rPr lang="en-US" smtClean="0"/>
              <a:t>8</a:t>
            </a:fld>
            <a:endParaRPr lang="en-US"/>
          </a:p>
        </p:txBody>
      </p:sp>
    </p:spTree>
    <p:extLst>
      <p:ext uri="{BB962C8B-B14F-4D97-AF65-F5344CB8AC3E}">
        <p14:creationId xmlns:p14="http://schemas.microsoft.com/office/powerpoint/2010/main" val="1366235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Összefoglalva, ahogy Jézus bemutatja az első parancsolatot, minket is megtanít arra, hogyan legyünk lelkileg érettek. Isten iránti szeretetünk, a Vele való kapcsolatunkon és lényünk minden részén keresztül lesz láthatóvá. </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F3ABD8E-FC08-624E-A1D0-FB6DD3BB6DD3}" type="slidenum">
              <a:rPr lang="en-US" smtClean="0"/>
              <a:t>9</a:t>
            </a:fld>
            <a:endParaRPr lang="en-US"/>
          </a:p>
        </p:txBody>
      </p:sp>
    </p:spTree>
    <p:extLst>
      <p:ext uri="{BB962C8B-B14F-4D97-AF65-F5344CB8AC3E}">
        <p14:creationId xmlns:p14="http://schemas.microsoft.com/office/powerpoint/2010/main" val="30762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55835-D738-B5C5-2F3C-EF95C76BE0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B9F21D-FD35-9341-CAE2-38598AE9BC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C8E5E9-68DF-1B0C-320B-EB1447D7F09C}"/>
              </a:ext>
            </a:extLst>
          </p:cNvPr>
          <p:cNvSpPr>
            <a:spLocks noGrp="1"/>
          </p:cNvSpPr>
          <p:nvPr>
            <p:ph type="dt" sz="half" idx="10"/>
          </p:nvPr>
        </p:nvSpPr>
        <p:spPr/>
        <p:txBody>
          <a:bodyPr/>
          <a:lstStyle/>
          <a:p>
            <a:fld id="{037C7C4A-1CEC-3F46-83A5-E117E17A804C}" type="datetime1">
              <a:rPr lang="en-US" smtClean="0"/>
              <a:t>5/9/2023</a:t>
            </a:fld>
            <a:endParaRPr lang="en-US"/>
          </a:p>
        </p:txBody>
      </p:sp>
      <p:sp>
        <p:nvSpPr>
          <p:cNvPr id="5" name="Footer Placeholder 4">
            <a:extLst>
              <a:ext uri="{FF2B5EF4-FFF2-40B4-BE49-F238E27FC236}">
                <a16:creationId xmlns:a16="http://schemas.microsoft.com/office/drawing/2014/main" id="{338F1C55-6635-B5E0-898F-60DF25AC8D14}"/>
              </a:ext>
            </a:extLst>
          </p:cNvPr>
          <p:cNvSpPr>
            <a:spLocks noGrp="1"/>
          </p:cNvSpPr>
          <p:nvPr>
            <p:ph type="ftr" sz="quarter" idx="11"/>
          </p:nvPr>
        </p:nvSpPr>
        <p:spPr/>
        <p:txBody>
          <a:bodyPr/>
          <a:lstStyle/>
          <a:p>
            <a:r>
              <a:rPr lang="en-US"/>
              <a:t>Women's Ministries Emphasis Day | June 10, 2023</a:t>
            </a:r>
          </a:p>
        </p:txBody>
      </p:sp>
      <p:sp>
        <p:nvSpPr>
          <p:cNvPr id="6" name="Slide Number Placeholder 5">
            <a:extLst>
              <a:ext uri="{FF2B5EF4-FFF2-40B4-BE49-F238E27FC236}">
                <a16:creationId xmlns:a16="http://schemas.microsoft.com/office/drawing/2014/main" id="{BD9354BA-70E7-9907-92DF-B26C056EBC17}"/>
              </a:ext>
            </a:extLst>
          </p:cNvPr>
          <p:cNvSpPr>
            <a:spLocks noGrp="1"/>
          </p:cNvSpPr>
          <p:nvPr>
            <p:ph type="sldNum" sz="quarter" idx="12"/>
          </p:nvPr>
        </p:nvSpPr>
        <p:spPr/>
        <p:txBody>
          <a:bodyPr/>
          <a:lstStyle/>
          <a:p>
            <a:fld id="{A5D17016-2A0F-CE4A-995C-3BD64DEC97AB}" type="slidenum">
              <a:rPr lang="en-US" smtClean="0"/>
              <a:t>‹#›</a:t>
            </a:fld>
            <a:endParaRPr lang="en-US"/>
          </a:p>
        </p:txBody>
      </p:sp>
    </p:spTree>
    <p:extLst>
      <p:ext uri="{BB962C8B-B14F-4D97-AF65-F5344CB8AC3E}">
        <p14:creationId xmlns:p14="http://schemas.microsoft.com/office/powerpoint/2010/main" val="1261405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E3489-4F95-4B44-EA90-286653B1F7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674F0B-BF5F-A2EE-B08D-B4D574A37D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82B073-6441-5552-D5E4-C55DECA235C5}"/>
              </a:ext>
            </a:extLst>
          </p:cNvPr>
          <p:cNvSpPr>
            <a:spLocks noGrp="1"/>
          </p:cNvSpPr>
          <p:nvPr>
            <p:ph type="dt" sz="half" idx="10"/>
          </p:nvPr>
        </p:nvSpPr>
        <p:spPr/>
        <p:txBody>
          <a:bodyPr/>
          <a:lstStyle/>
          <a:p>
            <a:fld id="{6F70D02C-17F8-D048-A271-2053E41950D1}" type="datetime1">
              <a:rPr lang="en-US" smtClean="0"/>
              <a:t>5/9/2023</a:t>
            </a:fld>
            <a:endParaRPr lang="en-US"/>
          </a:p>
        </p:txBody>
      </p:sp>
      <p:sp>
        <p:nvSpPr>
          <p:cNvPr id="5" name="Footer Placeholder 4">
            <a:extLst>
              <a:ext uri="{FF2B5EF4-FFF2-40B4-BE49-F238E27FC236}">
                <a16:creationId xmlns:a16="http://schemas.microsoft.com/office/drawing/2014/main" id="{F2BBC688-C06D-7EDC-7FDB-169A19FCFCF2}"/>
              </a:ext>
            </a:extLst>
          </p:cNvPr>
          <p:cNvSpPr>
            <a:spLocks noGrp="1"/>
          </p:cNvSpPr>
          <p:nvPr>
            <p:ph type="ftr" sz="quarter" idx="11"/>
          </p:nvPr>
        </p:nvSpPr>
        <p:spPr/>
        <p:txBody>
          <a:bodyPr/>
          <a:lstStyle/>
          <a:p>
            <a:r>
              <a:rPr lang="en-US"/>
              <a:t>Women's Ministries Emphasis Day | June 10, 2023</a:t>
            </a:r>
          </a:p>
        </p:txBody>
      </p:sp>
      <p:sp>
        <p:nvSpPr>
          <p:cNvPr id="6" name="Slide Number Placeholder 5">
            <a:extLst>
              <a:ext uri="{FF2B5EF4-FFF2-40B4-BE49-F238E27FC236}">
                <a16:creationId xmlns:a16="http://schemas.microsoft.com/office/drawing/2014/main" id="{4E4DBD5D-F59A-E64E-D99E-BB479E70D4F9}"/>
              </a:ext>
            </a:extLst>
          </p:cNvPr>
          <p:cNvSpPr>
            <a:spLocks noGrp="1"/>
          </p:cNvSpPr>
          <p:nvPr>
            <p:ph type="sldNum" sz="quarter" idx="12"/>
          </p:nvPr>
        </p:nvSpPr>
        <p:spPr/>
        <p:txBody>
          <a:bodyPr/>
          <a:lstStyle/>
          <a:p>
            <a:fld id="{A5D17016-2A0F-CE4A-995C-3BD64DEC97AB}" type="slidenum">
              <a:rPr lang="en-US" smtClean="0"/>
              <a:t>‹#›</a:t>
            </a:fld>
            <a:endParaRPr lang="en-US"/>
          </a:p>
        </p:txBody>
      </p:sp>
    </p:spTree>
    <p:extLst>
      <p:ext uri="{BB962C8B-B14F-4D97-AF65-F5344CB8AC3E}">
        <p14:creationId xmlns:p14="http://schemas.microsoft.com/office/powerpoint/2010/main" val="2545868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AF3EF6-AEA7-218C-0612-52195D708C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D27207-F1C5-285E-59B1-FBC4B2E896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43A080-AAC8-F887-F8AB-1A5CF01475FA}"/>
              </a:ext>
            </a:extLst>
          </p:cNvPr>
          <p:cNvSpPr>
            <a:spLocks noGrp="1"/>
          </p:cNvSpPr>
          <p:nvPr>
            <p:ph type="dt" sz="half" idx="10"/>
          </p:nvPr>
        </p:nvSpPr>
        <p:spPr/>
        <p:txBody>
          <a:bodyPr/>
          <a:lstStyle/>
          <a:p>
            <a:fld id="{9DC2241F-F683-8245-99D2-50D9AD1497E7}" type="datetime1">
              <a:rPr lang="en-US" smtClean="0"/>
              <a:t>5/9/2023</a:t>
            </a:fld>
            <a:endParaRPr lang="en-US"/>
          </a:p>
        </p:txBody>
      </p:sp>
      <p:sp>
        <p:nvSpPr>
          <p:cNvPr id="5" name="Footer Placeholder 4">
            <a:extLst>
              <a:ext uri="{FF2B5EF4-FFF2-40B4-BE49-F238E27FC236}">
                <a16:creationId xmlns:a16="http://schemas.microsoft.com/office/drawing/2014/main" id="{4B5D521E-2796-3AE1-A9DA-35620EC70A5F}"/>
              </a:ext>
            </a:extLst>
          </p:cNvPr>
          <p:cNvSpPr>
            <a:spLocks noGrp="1"/>
          </p:cNvSpPr>
          <p:nvPr>
            <p:ph type="ftr" sz="quarter" idx="11"/>
          </p:nvPr>
        </p:nvSpPr>
        <p:spPr/>
        <p:txBody>
          <a:bodyPr/>
          <a:lstStyle/>
          <a:p>
            <a:r>
              <a:rPr lang="en-US"/>
              <a:t>Women's Ministries Emphasis Day | June 10, 2023</a:t>
            </a:r>
          </a:p>
        </p:txBody>
      </p:sp>
      <p:sp>
        <p:nvSpPr>
          <p:cNvPr id="6" name="Slide Number Placeholder 5">
            <a:extLst>
              <a:ext uri="{FF2B5EF4-FFF2-40B4-BE49-F238E27FC236}">
                <a16:creationId xmlns:a16="http://schemas.microsoft.com/office/drawing/2014/main" id="{6DCFDD7A-574B-4564-32D7-DFA290351F95}"/>
              </a:ext>
            </a:extLst>
          </p:cNvPr>
          <p:cNvSpPr>
            <a:spLocks noGrp="1"/>
          </p:cNvSpPr>
          <p:nvPr>
            <p:ph type="sldNum" sz="quarter" idx="12"/>
          </p:nvPr>
        </p:nvSpPr>
        <p:spPr/>
        <p:txBody>
          <a:bodyPr/>
          <a:lstStyle/>
          <a:p>
            <a:fld id="{A5D17016-2A0F-CE4A-995C-3BD64DEC97AB}" type="slidenum">
              <a:rPr lang="en-US" smtClean="0"/>
              <a:t>‹#›</a:t>
            </a:fld>
            <a:endParaRPr lang="en-US"/>
          </a:p>
        </p:txBody>
      </p:sp>
    </p:spTree>
    <p:extLst>
      <p:ext uri="{BB962C8B-B14F-4D97-AF65-F5344CB8AC3E}">
        <p14:creationId xmlns:p14="http://schemas.microsoft.com/office/powerpoint/2010/main" val="1558931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CE52C-0BB9-91CD-35F1-29E891CF59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AE86DF-FD8A-82C3-A206-6F436D6BD8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02ECC5-CF15-F4FC-AD3B-105359EDAE03}"/>
              </a:ext>
            </a:extLst>
          </p:cNvPr>
          <p:cNvSpPr>
            <a:spLocks noGrp="1"/>
          </p:cNvSpPr>
          <p:nvPr>
            <p:ph type="dt" sz="half" idx="10"/>
          </p:nvPr>
        </p:nvSpPr>
        <p:spPr/>
        <p:txBody>
          <a:bodyPr/>
          <a:lstStyle/>
          <a:p>
            <a:fld id="{EDB1C0E1-0120-DE40-8971-FF0837AA5474}" type="datetime1">
              <a:rPr lang="en-US" smtClean="0"/>
              <a:t>5/9/2023</a:t>
            </a:fld>
            <a:endParaRPr lang="en-US"/>
          </a:p>
        </p:txBody>
      </p:sp>
      <p:sp>
        <p:nvSpPr>
          <p:cNvPr id="5" name="Footer Placeholder 4">
            <a:extLst>
              <a:ext uri="{FF2B5EF4-FFF2-40B4-BE49-F238E27FC236}">
                <a16:creationId xmlns:a16="http://schemas.microsoft.com/office/drawing/2014/main" id="{9B0B341A-1B52-0450-DC29-095399939DA4}"/>
              </a:ext>
            </a:extLst>
          </p:cNvPr>
          <p:cNvSpPr>
            <a:spLocks noGrp="1"/>
          </p:cNvSpPr>
          <p:nvPr>
            <p:ph type="ftr" sz="quarter" idx="11"/>
          </p:nvPr>
        </p:nvSpPr>
        <p:spPr/>
        <p:txBody>
          <a:bodyPr/>
          <a:lstStyle/>
          <a:p>
            <a:r>
              <a:rPr lang="en-US"/>
              <a:t>Women's Ministries Emphasis Day | June 10, 2023</a:t>
            </a:r>
          </a:p>
        </p:txBody>
      </p:sp>
      <p:sp>
        <p:nvSpPr>
          <p:cNvPr id="6" name="Slide Number Placeholder 5">
            <a:extLst>
              <a:ext uri="{FF2B5EF4-FFF2-40B4-BE49-F238E27FC236}">
                <a16:creationId xmlns:a16="http://schemas.microsoft.com/office/drawing/2014/main" id="{745DF46E-4C55-119D-F8C8-668124A25E0D}"/>
              </a:ext>
            </a:extLst>
          </p:cNvPr>
          <p:cNvSpPr>
            <a:spLocks noGrp="1"/>
          </p:cNvSpPr>
          <p:nvPr>
            <p:ph type="sldNum" sz="quarter" idx="12"/>
          </p:nvPr>
        </p:nvSpPr>
        <p:spPr/>
        <p:txBody>
          <a:bodyPr/>
          <a:lstStyle/>
          <a:p>
            <a:fld id="{A5D17016-2A0F-CE4A-995C-3BD64DEC97AB}" type="slidenum">
              <a:rPr lang="en-US" smtClean="0"/>
              <a:t>‹#›</a:t>
            </a:fld>
            <a:endParaRPr lang="en-US"/>
          </a:p>
        </p:txBody>
      </p:sp>
    </p:spTree>
    <p:extLst>
      <p:ext uri="{BB962C8B-B14F-4D97-AF65-F5344CB8AC3E}">
        <p14:creationId xmlns:p14="http://schemas.microsoft.com/office/powerpoint/2010/main" val="2005549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8F4CD-43C4-D1F1-8E7E-90259CF064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E566C8-E410-03B6-9E9B-691033F766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8C8161-810B-A006-3CBA-7EA25DF54D85}"/>
              </a:ext>
            </a:extLst>
          </p:cNvPr>
          <p:cNvSpPr>
            <a:spLocks noGrp="1"/>
          </p:cNvSpPr>
          <p:nvPr>
            <p:ph type="dt" sz="half" idx="10"/>
          </p:nvPr>
        </p:nvSpPr>
        <p:spPr/>
        <p:txBody>
          <a:bodyPr/>
          <a:lstStyle/>
          <a:p>
            <a:fld id="{ED1DFEE3-E07A-A444-B3F1-6B640DDED1C2}" type="datetime1">
              <a:rPr lang="en-US" smtClean="0"/>
              <a:t>5/9/2023</a:t>
            </a:fld>
            <a:endParaRPr lang="en-US"/>
          </a:p>
        </p:txBody>
      </p:sp>
      <p:sp>
        <p:nvSpPr>
          <p:cNvPr id="5" name="Footer Placeholder 4">
            <a:extLst>
              <a:ext uri="{FF2B5EF4-FFF2-40B4-BE49-F238E27FC236}">
                <a16:creationId xmlns:a16="http://schemas.microsoft.com/office/drawing/2014/main" id="{93887CE2-9EC0-86C7-13B6-9F87E259E35C}"/>
              </a:ext>
            </a:extLst>
          </p:cNvPr>
          <p:cNvSpPr>
            <a:spLocks noGrp="1"/>
          </p:cNvSpPr>
          <p:nvPr>
            <p:ph type="ftr" sz="quarter" idx="11"/>
          </p:nvPr>
        </p:nvSpPr>
        <p:spPr/>
        <p:txBody>
          <a:bodyPr/>
          <a:lstStyle/>
          <a:p>
            <a:r>
              <a:rPr lang="en-US"/>
              <a:t>Women's Ministries Emphasis Day | June 10, 2023</a:t>
            </a:r>
          </a:p>
        </p:txBody>
      </p:sp>
      <p:sp>
        <p:nvSpPr>
          <p:cNvPr id="6" name="Slide Number Placeholder 5">
            <a:extLst>
              <a:ext uri="{FF2B5EF4-FFF2-40B4-BE49-F238E27FC236}">
                <a16:creationId xmlns:a16="http://schemas.microsoft.com/office/drawing/2014/main" id="{EAD50568-3385-29D7-4BAE-639710584242}"/>
              </a:ext>
            </a:extLst>
          </p:cNvPr>
          <p:cNvSpPr>
            <a:spLocks noGrp="1"/>
          </p:cNvSpPr>
          <p:nvPr>
            <p:ph type="sldNum" sz="quarter" idx="12"/>
          </p:nvPr>
        </p:nvSpPr>
        <p:spPr/>
        <p:txBody>
          <a:bodyPr/>
          <a:lstStyle/>
          <a:p>
            <a:fld id="{A5D17016-2A0F-CE4A-995C-3BD64DEC97AB}" type="slidenum">
              <a:rPr lang="en-US" smtClean="0"/>
              <a:t>‹#›</a:t>
            </a:fld>
            <a:endParaRPr lang="en-US"/>
          </a:p>
        </p:txBody>
      </p:sp>
    </p:spTree>
    <p:extLst>
      <p:ext uri="{BB962C8B-B14F-4D97-AF65-F5344CB8AC3E}">
        <p14:creationId xmlns:p14="http://schemas.microsoft.com/office/powerpoint/2010/main" val="3817091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7C07B-5C99-3762-6BC1-57CF95EB1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13FCC3-9422-C6B2-9DFE-474F4A746B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A4B3C-FDE2-7BB9-92CF-7DE6BA017B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5BE6E8-3149-4EA8-9FDF-95F71DD0F9FC}"/>
              </a:ext>
            </a:extLst>
          </p:cNvPr>
          <p:cNvSpPr>
            <a:spLocks noGrp="1"/>
          </p:cNvSpPr>
          <p:nvPr>
            <p:ph type="dt" sz="half" idx="10"/>
          </p:nvPr>
        </p:nvSpPr>
        <p:spPr/>
        <p:txBody>
          <a:bodyPr/>
          <a:lstStyle/>
          <a:p>
            <a:fld id="{3C2828C1-DC10-A74A-839A-B5A1ACB9AF01}" type="datetime1">
              <a:rPr lang="en-US" smtClean="0"/>
              <a:t>5/9/2023</a:t>
            </a:fld>
            <a:endParaRPr lang="en-US"/>
          </a:p>
        </p:txBody>
      </p:sp>
      <p:sp>
        <p:nvSpPr>
          <p:cNvPr id="6" name="Footer Placeholder 5">
            <a:extLst>
              <a:ext uri="{FF2B5EF4-FFF2-40B4-BE49-F238E27FC236}">
                <a16:creationId xmlns:a16="http://schemas.microsoft.com/office/drawing/2014/main" id="{380F7A67-6D62-9194-9E7F-67B896E2CBCB}"/>
              </a:ext>
            </a:extLst>
          </p:cNvPr>
          <p:cNvSpPr>
            <a:spLocks noGrp="1"/>
          </p:cNvSpPr>
          <p:nvPr>
            <p:ph type="ftr" sz="quarter" idx="11"/>
          </p:nvPr>
        </p:nvSpPr>
        <p:spPr/>
        <p:txBody>
          <a:bodyPr/>
          <a:lstStyle/>
          <a:p>
            <a:r>
              <a:rPr lang="en-US"/>
              <a:t>Women's Ministries Emphasis Day | June 10, 2023</a:t>
            </a:r>
          </a:p>
        </p:txBody>
      </p:sp>
      <p:sp>
        <p:nvSpPr>
          <p:cNvPr id="7" name="Slide Number Placeholder 6">
            <a:extLst>
              <a:ext uri="{FF2B5EF4-FFF2-40B4-BE49-F238E27FC236}">
                <a16:creationId xmlns:a16="http://schemas.microsoft.com/office/drawing/2014/main" id="{2DAD78F0-FEF9-0E60-696A-2ED5CDAC243E}"/>
              </a:ext>
            </a:extLst>
          </p:cNvPr>
          <p:cNvSpPr>
            <a:spLocks noGrp="1"/>
          </p:cNvSpPr>
          <p:nvPr>
            <p:ph type="sldNum" sz="quarter" idx="12"/>
          </p:nvPr>
        </p:nvSpPr>
        <p:spPr/>
        <p:txBody>
          <a:bodyPr/>
          <a:lstStyle/>
          <a:p>
            <a:fld id="{A5D17016-2A0F-CE4A-995C-3BD64DEC97AB}" type="slidenum">
              <a:rPr lang="en-US" smtClean="0"/>
              <a:t>‹#›</a:t>
            </a:fld>
            <a:endParaRPr lang="en-US"/>
          </a:p>
        </p:txBody>
      </p:sp>
    </p:spTree>
    <p:extLst>
      <p:ext uri="{BB962C8B-B14F-4D97-AF65-F5344CB8AC3E}">
        <p14:creationId xmlns:p14="http://schemas.microsoft.com/office/powerpoint/2010/main" val="1644213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01E20-A485-923B-14DE-4915DC3CB4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CBDC2A-290A-1B5E-5CFF-6595026967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5F1005-BD56-6B93-F1C4-056F0C19CE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AF4B0-657F-F464-CE98-D55A6C6D25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8A7CCD-9ACB-ED34-5334-3B77EE10FD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E766A6-6ADF-FE70-103C-530A03E00B40}"/>
              </a:ext>
            </a:extLst>
          </p:cNvPr>
          <p:cNvSpPr>
            <a:spLocks noGrp="1"/>
          </p:cNvSpPr>
          <p:nvPr>
            <p:ph type="dt" sz="half" idx="10"/>
          </p:nvPr>
        </p:nvSpPr>
        <p:spPr/>
        <p:txBody>
          <a:bodyPr/>
          <a:lstStyle/>
          <a:p>
            <a:fld id="{3C29FB00-87D7-B541-B7AB-A4D082122CF5}" type="datetime1">
              <a:rPr lang="en-US" smtClean="0"/>
              <a:t>5/9/2023</a:t>
            </a:fld>
            <a:endParaRPr lang="en-US"/>
          </a:p>
        </p:txBody>
      </p:sp>
      <p:sp>
        <p:nvSpPr>
          <p:cNvPr id="8" name="Footer Placeholder 7">
            <a:extLst>
              <a:ext uri="{FF2B5EF4-FFF2-40B4-BE49-F238E27FC236}">
                <a16:creationId xmlns:a16="http://schemas.microsoft.com/office/drawing/2014/main" id="{18A6E64E-009F-23FC-4E3B-DC9E39F561FF}"/>
              </a:ext>
            </a:extLst>
          </p:cNvPr>
          <p:cNvSpPr>
            <a:spLocks noGrp="1"/>
          </p:cNvSpPr>
          <p:nvPr>
            <p:ph type="ftr" sz="quarter" idx="11"/>
          </p:nvPr>
        </p:nvSpPr>
        <p:spPr/>
        <p:txBody>
          <a:bodyPr/>
          <a:lstStyle/>
          <a:p>
            <a:r>
              <a:rPr lang="en-US"/>
              <a:t>Women's Ministries Emphasis Day | June 10, 2023</a:t>
            </a:r>
          </a:p>
        </p:txBody>
      </p:sp>
      <p:sp>
        <p:nvSpPr>
          <p:cNvPr id="9" name="Slide Number Placeholder 8">
            <a:extLst>
              <a:ext uri="{FF2B5EF4-FFF2-40B4-BE49-F238E27FC236}">
                <a16:creationId xmlns:a16="http://schemas.microsoft.com/office/drawing/2014/main" id="{B85F474D-3F6D-4286-7A5B-B0861084123C}"/>
              </a:ext>
            </a:extLst>
          </p:cNvPr>
          <p:cNvSpPr>
            <a:spLocks noGrp="1"/>
          </p:cNvSpPr>
          <p:nvPr>
            <p:ph type="sldNum" sz="quarter" idx="12"/>
          </p:nvPr>
        </p:nvSpPr>
        <p:spPr/>
        <p:txBody>
          <a:bodyPr/>
          <a:lstStyle/>
          <a:p>
            <a:fld id="{A5D17016-2A0F-CE4A-995C-3BD64DEC97AB}" type="slidenum">
              <a:rPr lang="en-US" smtClean="0"/>
              <a:t>‹#›</a:t>
            </a:fld>
            <a:endParaRPr lang="en-US"/>
          </a:p>
        </p:txBody>
      </p:sp>
    </p:spTree>
    <p:extLst>
      <p:ext uri="{BB962C8B-B14F-4D97-AF65-F5344CB8AC3E}">
        <p14:creationId xmlns:p14="http://schemas.microsoft.com/office/powerpoint/2010/main" val="1803628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F1E3A-D83C-7667-21B8-CAE3D793E4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A62403-A821-4DBE-BBEB-105D022DD447}"/>
              </a:ext>
            </a:extLst>
          </p:cNvPr>
          <p:cNvSpPr>
            <a:spLocks noGrp="1"/>
          </p:cNvSpPr>
          <p:nvPr>
            <p:ph type="dt" sz="half" idx="10"/>
          </p:nvPr>
        </p:nvSpPr>
        <p:spPr/>
        <p:txBody>
          <a:bodyPr/>
          <a:lstStyle/>
          <a:p>
            <a:fld id="{74373746-4C28-D54E-87FE-EE54EDB5DD5C}" type="datetime1">
              <a:rPr lang="en-US" smtClean="0"/>
              <a:t>5/9/2023</a:t>
            </a:fld>
            <a:endParaRPr lang="en-US"/>
          </a:p>
        </p:txBody>
      </p:sp>
      <p:sp>
        <p:nvSpPr>
          <p:cNvPr id="4" name="Footer Placeholder 3">
            <a:extLst>
              <a:ext uri="{FF2B5EF4-FFF2-40B4-BE49-F238E27FC236}">
                <a16:creationId xmlns:a16="http://schemas.microsoft.com/office/drawing/2014/main" id="{0D127255-F3BA-865E-2FFF-62D2A4E8E19C}"/>
              </a:ext>
            </a:extLst>
          </p:cNvPr>
          <p:cNvSpPr>
            <a:spLocks noGrp="1"/>
          </p:cNvSpPr>
          <p:nvPr>
            <p:ph type="ftr" sz="quarter" idx="11"/>
          </p:nvPr>
        </p:nvSpPr>
        <p:spPr/>
        <p:txBody>
          <a:bodyPr/>
          <a:lstStyle/>
          <a:p>
            <a:r>
              <a:rPr lang="en-US"/>
              <a:t>Women's Ministries Emphasis Day | June 10, 2023</a:t>
            </a:r>
          </a:p>
        </p:txBody>
      </p:sp>
      <p:sp>
        <p:nvSpPr>
          <p:cNvPr id="5" name="Slide Number Placeholder 4">
            <a:extLst>
              <a:ext uri="{FF2B5EF4-FFF2-40B4-BE49-F238E27FC236}">
                <a16:creationId xmlns:a16="http://schemas.microsoft.com/office/drawing/2014/main" id="{9DE5C589-D001-1E90-89A5-B050FF5B230E}"/>
              </a:ext>
            </a:extLst>
          </p:cNvPr>
          <p:cNvSpPr>
            <a:spLocks noGrp="1"/>
          </p:cNvSpPr>
          <p:nvPr>
            <p:ph type="sldNum" sz="quarter" idx="12"/>
          </p:nvPr>
        </p:nvSpPr>
        <p:spPr/>
        <p:txBody>
          <a:bodyPr/>
          <a:lstStyle/>
          <a:p>
            <a:fld id="{A5D17016-2A0F-CE4A-995C-3BD64DEC97AB}" type="slidenum">
              <a:rPr lang="en-US" smtClean="0"/>
              <a:t>‹#›</a:t>
            </a:fld>
            <a:endParaRPr lang="en-US"/>
          </a:p>
        </p:txBody>
      </p:sp>
    </p:spTree>
    <p:extLst>
      <p:ext uri="{BB962C8B-B14F-4D97-AF65-F5344CB8AC3E}">
        <p14:creationId xmlns:p14="http://schemas.microsoft.com/office/powerpoint/2010/main" val="2762956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A6C814-BE4D-7EAF-1E9C-75A3DEEC8F41}"/>
              </a:ext>
            </a:extLst>
          </p:cNvPr>
          <p:cNvSpPr>
            <a:spLocks noGrp="1"/>
          </p:cNvSpPr>
          <p:nvPr>
            <p:ph type="dt" sz="half" idx="10"/>
          </p:nvPr>
        </p:nvSpPr>
        <p:spPr/>
        <p:txBody>
          <a:bodyPr/>
          <a:lstStyle/>
          <a:p>
            <a:fld id="{EBF88F21-C05E-FA48-A03F-C0090F212A88}" type="datetime1">
              <a:rPr lang="en-US" smtClean="0"/>
              <a:t>5/9/2023</a:t>
            </a:fld>
            <a:endParaRPr lang="en-US"/>
          </a:p>
        </p:txBody>
      </p:sp>
      <p:sp>
        <p:nvSpPr>
          <p:cNvPr id="3" name="Footer Placeholder 2">
            <a:extLst>
              <a:ext uri="{FF2B5EF4-FFF2-40B4-BE49-F238E27FC236}">
                <a16:creationId xmlns:a16="http://schemas.microsoft.com/office/drawing/2014/main" id="{A48064FA-F905-E440-18E9-0B3FD0C1ECAD}"/>
              </a:ext>
            </a:extLst>
          </p:cNvPr>
          <p:cNvSpPr>
            <a:spLocks noGrp="1"/>
          </p:cNvSpPr>
          <p:nvPr>
            <p:ph type="ftr" sz="quarter" idx="11"/>
          </p:nvPr>
        </p:nvSpPr>
        <p:spPr/>
        <p:txBody>
          <a:bodyPr/>
          <a:lstStyle/>
          <a:p>
            <a:r>
              <a:rPr lang="en-US"/>
              <a:t>Women's Ministries Emphasis Day | June 10, 2023</a:t>
            </a:r>
          </a:p>
        </p:txBody>
      </p:sp>
      <p:sp>
        <p:nvSpPr>
          <p:cNvPr id="4" name="Slide Number Placeholder 3">
            <a:extLst>
              <a:ext uri="{FF2B5EF4-FFF2-40B4-BE49-F238E27FC236}">
                <a16:creationId xmlns:a16="http://schemas.microsoft.com/office/drawing/2014/main" id="{05276EAA-BAB6-3FFE-2F1C-1F773F69B174}"/>
              </a:ext>
            </a:extLst>
          </p:cNvPr>
          <p:cNvSpPr>
            <a:spLocks noGrp="1"/>
          </p:cNvSpPr>
          <p:nvPr>
            <p:ph type="sldNum" sz="quarter" idx="12"/>
          </p:nvPr>
        </p:nvSpPr>
        <p:spPr/>
        <p:txBody>
          <a:bodyPr/>
          <a:lstStyle/>
          <a:p>
            <a:fld id="{A5D17016-2A0F-CE4A-995C-3BD64DEC97AB}" type="slidenum">
              <a:rPr lang="en-US" smtClean="0"/>
              <a:t>‹#›</a:t>
            </a:fld>
            <a:endParaRPr lang="en-US"/>
          </a:p>
        </p:txBody>
      </p:sp>
    </p:spTree>
    <p:extLst>
      <p:ext uri="{BB962C8B-B14F-4D97-AF65-F5344CB8AC3E}">
        <p14:creationId xmlns:p14="http://schemas.microsoft.com/office/powerpoint/2010/main" val="467453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5AE94-425A-01FE-B056-11569466C7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2C28AD-8C1C-C5EE-BA09-FBC755C84D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8C38A7-E525-8D1E-734C-02D0CC7D2A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5CEECE-D4A1-40AE-D4D9-CCC36F80C4F0}"/>
              </a:ext>
            </a:extLst>
          </p:cNvPr>
          <p:cNvSpPr>
            <a:spLocks noGrp="1"/>
          </p:cNvSpPr>
          <p:nvPr>
            <p:ph type="dt" sz="half" idx="10"/>
          </p:nvPr>
        </p:nvSpPr>
        <p:spPr/>
        <p:txBody>
          <a:bodyPr/>
          <a:lstStyle/>
          <a:p>
            <a:fld id="{190745BB-488D-B74D-8EDB-784A1C39979E}" type="datetime1">
              <a:rPr lang="en-US" smtClean="0"/>
              <a:t>5/9/2023</a:t>
            </a:fld>
            <a:endParaRPr lang="en-US"/>
          </a:p>
        </p:txBody>
      </p:sp>
      <p:sp>
        <p:nvSpPr>
          <p:cNvPr id="6" name="Footer Placeholder 5">
            <a:extLst>
              <a:ext uri="{FF2B5EF4-FFF2-40B4-BE49-F238E27FC236}">
                <a16:creationId xmlns:a16="http://schemas.microsoft.com/office/drawing/2014/main" id="{9CFF27CA-75AD-ACD0-D647-AB92107EFC51}"/>
              </a:ext>
            </a:extLst>
          </p:cNvPr>
          <p:cNvSpPr>
            <a:spLocks noGrp="1"/>
          </p:cNvSpPr>
          <p:nvPr>
            <p:ph type="ftr" sz="quarter" idx="11"/>
          </p:nvPr>
        </p:nvSpPr>
        <p:spPr/>
        <p:txBody>
          <a:bodyPr/>
          <a:lstStyle/>
          <a:p>
            <a:r>
              <a:rPr lang="en-US"/>
              <a:t>Women's Ministries Emphasis Day | June 10, 2023</a:t>
            </a:r>
          </a:p>
        </p:txBody>
      </p:sp>
      <p:sp>
        <p:nvSpPr>
          <p:cNvPr id="7" name="Slide Number Placeholder 6">
            <a:extLst>
              <a:ext uri="{FF2B5EF4-FFF2-40B4-BE49-F238E27FC236}">
                <a16:creationId xmlns:a16="http://schemas.microsoft.com/office/drawing/2014/main" id="{B534D313-6498-22EE-153E-251D2A0BE6CE}"/>
              </a:ext>
            </a:extLst>
          </p:cNvPr>
          <p:cNvSpPr>
            <a:spLocks noGrp="1"/>
          </p:cNvSpPr>
          <p:nvPr>
            <p:ph type="sldNum" sz="quarter" idx="12"/>
          </p:nvPr>
        </p:nvSpPr>
        <p:spPr/>
        <p:txBody>
          <a:bodyPr/>
          <a:lstStyle/>
          <a:p>
            <a:fld id="{A5D17016-2A0F-CE4A-995C-3BD64DEC97AB}" type="slidenum">
              <a:rPr lang="en-US" smtClean="0"/>
              <a:t>‹#›</a:t>
            </a:fld>
            <a:endParaRPr lang="en-US"/>
          </a:p>
        </p:txBody>
      </p:sp>
    </p:spTree>
    <p:extLst>
      <p:ext uri="{BB962C8B-B14F-4D97-AF65-F5344CB8AC3E}">
        <p14:creationId xmlns:p14="http://schemas.microsoft.com/office/powerpoint/2010/main" val="705752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5CABD-8684-EC9F-AEA8-4B2F8A6476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D4C7F9-CB7B-9EE6-004C-433348ACBC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DF0D3D-AB86-DD21-46A6-CA85618B06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8F93F4-F313-7262-A45B-7349FDD1A331}"/>
              </a:ext>
            </a:extLst>
          </p:cNvPr>
          <p:cNvSpPr>
            <a:spLocks noGrp="1"/>
          </p:cNvSpPr>
          <p:nvPr>
            <p:ph type="dt" sz="half" idx="10"/>
          </p:nvPr>
        </p:nvSpPr>
        <p:spPr/>
        <p:txBody>
          <a:bodyPr/>
          <a:lstStyle/>
          <a:p>
            <a:fld id="{323B289F-F606-6543-94C5-C878D60FDA2C}" type="datetime1">
              <a:rPr lang="en-US" smtClean="0"/>
              <a:t>5/9/2023</a:t>
            </a:fld>
            <a:endParaRPr lang="en-US"/>
          </a:p>
        </p:txBody>
      </p:sp>
      <p:sp>
        <p:nvSpPr>
          <p:cNvPr id="6" name="Footer Placeholder 5">
            <a:extLst>
              <a:ext uri="{FF2B5EF4-FFF2-40B4-BE49-F238E27FC236}">
                <a16:creationId xmlns:a16="http://schemas.microsoft.com/office/drawing/2014/main" id="{4C784A72-27B5-DC71-3B7A-05C03C7EAB1C}"/>
              </a:ext>
            </a:extLst>
          </p:cNvPr>
          <p:cNvSpPr>
            <a:spLocks noGrp="1"/>
          </p:cNvSpPr>
          <p:nvPr>
            <p:ph type="ftr" sz="quarter" idx="11"/>
          </p:nvPr>
        </p:nvSpPr>
        <p:spPr/>
        <p:txBody>
          <a:bodyPr/>
          <a:lstStyle/>
          <a:p>
            <a:r>
              <a:rPr lang="en-US"/>
              <a:t>Women's Ministries Emphasis Day | June 10, 2023</a:t>
            </a:r>
          </a:p>
        </p:txBody>
      </p:sp>
      <p:sp>
        <p:nvSpPr>
          <p:cNvPr id="7" name="Slide Number Placeholder 6">
            <a:extLst>
              <a:ext uri="{FF2B5EF4-FFF2-40B4-BE49-F238E27FC236}">
                <a16:creationId xmlns:a16="http://schemas.microsoft.com/office/drawing/2014/main" id="{DFA2C8F8-8656-BAB0-7907-8D7B81637937}"/>
              </a:ext>
            </a:extLst>
          </p:cNvPr>
          <p:cNvSpPr>
            <a:spLocks noGrp="1"/>
          </p:cNvSpPr>
          <p:nvPr>
            <p:ph type="sldNum" sz="quarter" idx="12"/>
          </p:nvPr>
        </p:nvSpPr>
        <p:spPr/>
        <p:txBody>
          <a:bodyPr/>
          <a:lstStyle/>
          <a:p>
            <a:fld id="{A5D17016-2A0F-CE4A-995C-3BD64DEC97AB}" type="slidenum">
              <a:rPr lang="en-US" smtClean="0"/>
              <a:t>‹#›</a:t>
            </a:fld>
            <a:endParaRPr lang="en-US"/>
          </a:p>
        </p:txBody>
      </p:sp>
    </p:spTree>
    <p:extLst>
      <p:ext uri="{BB962C8B-B14F-4D97-AF65-F5344CB8AC3E}">
        <p14:creationId xmlns:p14="http://schemas.microsoft.com/office/powerpoint/2010/main" val="2411080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507DEC-0300-A1B7-E242-1ECDF46DD1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E0F4D6-D345-A85C-D822-E60CBB97FE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5A1246-3292-45C2-7FE7-E78EDF6993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41BE16-8C5A-214A-93F9-07B8B5723245}" type="datetime1">
              <a:rPr lang="en-US" smtClean="0"/>
              <a:t>5/9/2023</a:t>
            </a:fld>
            <a:endParaRPr lang="en-US"/>
          </a:p>
        </p:txBody>
      </p:sp>
      <p:sp>
        <p:nvSpPr>
          <p:cNvPr id="5" name="Footer Placeholder 4">
            <a:extLst>
              <a:ext uri="{FF2B5EF4-FFF2-40B4-BE49-F238E27FC236}">
                <a16:creationId xmlns:a16="http://schemas.microsoft.com/office/drawing/2014/main" id="{E7F3E8DA-762A-13A9-53DC-79061CEA7C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Women's Ministries Emphasis Day | June 10, 2023</a:t>
            </a:r>
          </a:p>
        </p:txBody>
      </p:sp>
      <p:sp>
        <p:nvSpPr>
          <p:cNvPr id="6" name="Slide Number Placeholder 5">
            <a:extLst>
              <a:ext uri="{FF2B5EF4-FFF2-40B4-BE49-F238E27FC236}">
                <a16:creationId xmlns:a16="http://schemas.microsoft.com/office/drawing/2014/main" id="{EC16AE94-469B-0A3C-ACCC-6F5F5D5E44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D17016-2A0F-CE4A-995C-3BD64DEC97AB}" type="slidenum">
              <a:rPr lang="en-US" smtClean="0"/>
              <a:t>‹#›</a:t>
            </a:fld>
            <a:endParaRPr lang="en-US"/>
          </a:p>
        </p:txBody>
      </p:sp>
    </p:spTree>
    <p:extLst>
      <p:ext uri="{BB962C8B-B14F-4D97-AF65-F5344CB8AC3E}">
        <p14:creationId xmlns:p14="http://schemas.microsoft.com/office/powerpoint/2010/main" val="4041640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D7D6D156-3019-FEB2-95A4-807E5B19ABC0}"/>
              </a:ext>
            </a:extLst>
          </p:cNvPr>
          <p:cNvSpPr txBox="1">
            <a:spLocks/>
          </p:cNvSpPr>
          <p:nvPr/>
        </p:nvSpPr>
        <p:spPr>
          <a:xfrm>
            <a:off x="168735" y="610472"/>
            <a:ext cx="6638466" cy="1329781"/>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9600" dirty="0">
                <a:solidFill>
                  <a:schemeClr val="accent5">
                    <a:lumMod val="50000"/>
                  </a:schemeClr>
                </a:solidFill>
                <a:latin typeface="Sinthya" panose="02000500000000000000" pitchFamily="2" charset="0"/>
              </a:rPr>
              <a:t>A szeretet</a:t>
            </a:r>
            <a:r>
              <a:rPr lang="en-US" sz="9600" dirty="0">
                <a:solidFill>
                  <a:schemeClr val="tx1">
                    <a:lumMod val="75000"/>
                    <a:lumOff val="25000"/>
                  </a:schemeClr>
                </a:solidFill>
                <a:latin typeface="Sinthya" panose="02000500000000000000" pitchFamily="2" charset="0"/>
              </a:rPr>
              <a:t> </a:t>
            </a:r>
            <a:endParaRPr lang="en-US" sz="9600" dirty="0">
              <a:solidFill>
                <a:schemeClr val="tx1">
                  <a:lumMod val="75000"/>
                  <a:lumOff val="25000"/>
                </a:schemeClr>
              </a:solidFill>
              <a:latin typeface="Sinthya" panose="02000500000000000000" pitchFamily="2" charset="0"/>
              <a:ea typeface="Apple Symbols" panose="02000000000000000000" pitchFamily="2" charset="-79"/>
              <a:cs typeface="Apple Symbols" panose="02000000000000000000" pitchFamily="2" charset="-79"/>
            </a:endParaRPr>
          </a:p>
        </p:txBody>
      </p:sp>
      <p:sp>
        <p:nvSpPr>
          <p:cNvPr id="7" name="TextBox 6">
            <a:extLst>
              <a:ext uri="{FF2B5EF4-FFF2-40B4-BE49-F238E27FC236}">
                <a16:creationId xmlns:a16="http://schemas.microsoft.com/office/drawing/2014/main" id="{0EE2D7CB-1F0E-E1EF-D55C-DD97E2E13F2D}"/>
              </a:ext>
            </a:extLst>
          </p:cNvPr>
          <p:cNvSpPr txBox="1"/>
          <p:nvPr/>
        </p:nvSpPr>
        <p:spPr>
          <a:xfrm>
            <a:off x="1016064" y="1791125"/>
            <a:ext cx="4943808" cy="830997"/>
          </a:xfrm>
          <a:prstGeom prst="rect">
            <a:avLst/>
          </a:prstGeom>
          <a:noFill/>
        </p:spPr>
        <p:txBody>
          <a:bodyPr wrap="square">
            <a:spAutoFit/>
          </a:bodyPr>
          <a:lstStyle/>
          <a:p>
            <a:r>
              <a:rPr lang="hu-HU" sz="4800" dirty="0">
                <a:solidFill>
                  <a:schemeClr val="accent5">
                    <a:lumMod val="50000"/>
                  </a:schemeClr>
                </a:solidFill>
                <a:latin typeface="Abadi MT Condensed Light" panose="020B0306030101010103" pitchFamily="34" charset="77"/>
                <a:ea typeface="Apple Symbols" panose="02000000000000000000" pitchFamily="2" charset="-79"/>
                <a:cs typeface="Apple Symbols" panose="02000000000000000000" pitchFamily="2" charset="-79"/>
              </a:rPr>
              <a:t>MELY ÁTFORMÁL:</a:t>
            </a:r>
            <a:endParaRPr lang="en-US" sz="4800" dirty="0">
              <a:solidFill>
                <a:schemeClr val="accent5">
                  <a:lumMod val="50000"/>
                </a:schemeClr>
              </a:solidFill>
              <a:latin typeface="Abadi MT Condensed Light" panose="020B0306030101010103" pitchFamily="34" charset="77"/>
            </a:endParaRPr>
          </a:p>
        </p:txBody>
      </p:sp>
      <p:sp>
        <p:nvSpPr>
          <p:cNvPr id="12" name="TextBox 11">
            <a:extLst>
              <a:ext uri="{FF2B5EF4-FFF2-40B4-BE49-F238E27FC236}">
                <a16:creationId xmlns:a16="http://schemas.microsoft.com/office/drawing/2014/main" id="{949A249D-0C88-62DF-ED4F-2B2BA7801691}"/>
              </a:ext>
            </a:extLst>
          </p:cNvPr>
          <p:cNvSpPr txBox="1"/>
          <p:nvPr/>
        </p:nvSpPr>
        <p:spPr>
          <a:xfrm>
            <a:off x="3760839" y="6115055"/>
            <a:ext cx="6494753" cy="461665"/>
          </a:xfrm>
          <a:prstGeom prst="rect">
            <a:avLst/>
          </a:prstGeom>
          <a:noFill/>
        </p:spPr>
        <p:txBody>
          <a:bodyPr wrap="square" rtlCol="0">
            <a:spAutoFit/>
          </a:bodyPr>
          <a:lstStyle/>
          <a:p>
            <a:pPr algn="r"/>
            <a:r>
              <a:rPr lang="hu-HU" sz="2400" dirty="0">
                <a:solidFill>
                  <a:schemeClr val="tx1">
                    <a:lumMod val="75000"/>
                    <a:lumOff val="25000"/>
                  </a:schemeClr>
                </a:solidFill>
                <a:latin typeface="Abadi MT Condensed Light" panose="020B0306030101010103" pitchFamily="34" charset="77"/>
              </a:rPr>
              <a:t>Nők Kiemelt Napja</a:t>
            </a:r>
            <a:r>
              <a:rPr lang="en-US" sz="2400" dirty="0">
                <a:solidFill>
                  <a:schemeClr val="tx1">
                    <a:lumMod val="75000"/>
                    <a:lumOff val="25000"/>
                  </a:schemeClr>
                </a:solidFill>
                <a:latin typeface="Abadi MT Condensed Light" panose="020B0306030101010103" pitchFamily="34" charset="77"/>
              </a:rPr>
              <a:t>|</a:t>
            </a:r>
            <a:r>
              <a:rPr lang="hu-HU" sz="2400" dirty="0">
                <a:solidFill>
                  <a:schemeClr val="tx1">
                    <a:lumMod val="75000"/>
                    <a:lumOff val="25000"/>
                  </a:schemeClr>
                </a:solidFill>
                <a:latin typeface="Abadi MT Condensed Light" panose="020B0306030101010103" pitchFamily="34" charset="77"/>
              </a:rPr>
              <a:t> 2023.</a:t>
            </a:r>
            <a:r>
              <a:rPr lang="en-US" sz="2400" dirty="0">
                <a:solidFill>
                  <a:schemeClr val="tx1">
                    <a:lumMod val="75000"/>
                    <a:lumOff val="25000"/>
                  </a:schemeClr>
                </a:solidFill>
                <a:latin typeface="Abadi MT Condensed Light" panose="020B0306030101010103" pitchFamily="34" charset="77"/>
              </a:rPr>
              <a:t> </a:t>
            </a:r>
            <a:r>
              <a:rPr lang="hu-HU" sz="2400" dirty="0">
                <a:solidFill>
                  <a:schemeClr val="tx1">
                    <a:lumMod val="75000"/>
                    <a:lumOff val="25000"/>
                  </a:schemeClr>
                </a:solidFill>
                <a:latin typeface="Abadi MT Condensed Light" panose="020B0306030101010103" pitchFamily="34" charset="77"/>
              </a:rPr>
              <a:t>június </a:t>
            </a:r>
            <a:r>
              <a:rPr lang="en-US" sz="2400" dirty="0">
                <a:solidFill>
                  <a:schemeClr val="tx1">
                    <a:lumMod val="75000"/>
                    <a:lumOff val="25000"/>
                  </a:schemeClr>
                </a:solidFill>
                <a:latin typeface="Abadi MT Condensed Light" panose="020B0306030101010103" pitchFamily="34" charset="77"/>
              </a:rPr>
              <a:t>10</a:t>
            </a:r>
            <a:r>
              <a:rPr lang="hu-HU" sz="2400" dirty="0">
                <a:solidFill>
                  <a:schemeClr val="tx1">
                    <a:lumMod val="75000"/>
                    <a:lumOff val="25000"/>
                  </a:schemeClr>
                </a:solidFill>
                <a:latin typeface="Abadi MT Condensed Light" panose="020B0306030101010103" pitchFamily="34" charset="77"/>
              </a:rPr>
              <a:t>.</a:t>
            </a:r>
            <a:endParaRPr lang="en-US" sz="2400" dirty="0">
              <a:solidFill>
                <a:schemeClr val="tx1">
                  <a:lumMod val="75000"/>
                  <a:lumOff val="25000"/>
                </a:schemeClr>
              </a:solidFill>
              <a:latin typeface="Abadi MT Condensed Light" panose="020B0306030101010103" pitchFamily="34" charset="77"/>
            </a:endParaRPr>
          </a:p>
        </p:txBody>
      </p:sp>
      <p:sp>
        <p:nvSpPr>
          <p:cNvPr id="16" name="TextBox 15">
            <a:extLst>
              <a:ext uri="{FF2B5EF4-FFF2-40B4-BE49-F238E27FC236}">
                <a16:creationId xmlns:a16="http://schemas.microsoft.com/office/drawing/2014/main" id="{A39EB4E8-5D7B-C33F-AE6D-6EAA48DD3110}"/>
              </a:ext>
            </a:extLst>
          </p:cNvPr>
          <p:cNvSpPr txBox="1"/>
          <p:nvPr/>
        </p:nvSpPr>
        <p:spPr>
          <a:xfrm>
            <a:off x="3760839" y="5293776"/>
            <a:ext cx="6494753" cy="584775"/>
          </a:xfrm>
          <a:prstGeom prst="rect">
            <a:avLst/>
          </a:prstGeom>
          <a:noFill/>
        </p:spPr>
        <p:txBody>
          <a:bodyPr wrap="square">
            <a:spAutoFit/>
          </a:bodyPr>
          <a:lstStyle/>
          <a:p>
            <a:pPr marL="0" marR="0" algn="ctr">
              <a:spcBef>
                <a:spcPts val="0"/>
              </a:spcBef>
              <a:spcAft>
                <a:spcPts val="0"/>
              </a:spcAft>
            </a:pPr>
            <a:r>
              <a:rPr lang="hu-HU" sz="1600" dirty="0">
                <a:solidFill>
                  <a:schemeClr val="tx1">
                    <a:lumMod val="75000"/>
                    <a:lumOff val="25000"/>
                  </a:schemeClr>
                </a:solidFill>
                <a:latin typeface="Avenir Next" panose="020B0503020202020204" pitchFamily="34" charset="0"/>
                <a:ea typeface="Calibri" panose="020F0502020204030204" pitchFamily="34" charset="0"/>
                <a:cs typeface="Calibri" panose="020F0502020204030204" pitchFamily="34" charset="0"/>
              </a:rPr>
              <a:t>Írta: </a:t>
            </a:r>
            <a:r>
              <a:rPr lang="en-ZA" sz="1600" dirty="0">
                <a:solidFill>
                  <a:schemeClr val="tx1">
                    <a:lumMod val="75000"/>
                    <a:lumOff val="25000"/>
                  </a:schemeClr>
                </a:solidFill>
                <a:effectLst/>
                <a:latin typeface="Avenir Next" panose="020B0503020202020204" pitchFamily="34" charset="0"/>
                <a:ea typeface="Calibri" panose="020F0502020204030204" pitchFamily="34" charset="0"/>
                <a:cs typeface="Calibri" panose="020F0502020204030204" pitchFamily="34" charset="0"/>
              </a:rPr>
              <a:t>Margery </a:t>
            </a:r>
            <a:r>
              <a:rPr lang="en-ZA" sz="1600" dirty="0" err="1">
                <a:solidFill>
                  <a:schemeClr val="tx1">
                    <a:lumMod val="75000"/>
                    <a:lumOff val="25000"/>
                  </a:schemeClr>
                </a:solidFill>
                <a:effectLst/>
                <a:latin typeface="Avenir Next" panose="020B0503020202020204" pitchFamily="34" charset="0"/>
                <a:ea typeface="Calibri" panose="020F0502020204030204" pitchFamily="34" charset="0"/>
                <a:cs typeface="Calibri" panose="020F0502020204030204" pitchFamily="34" charset="0"/>
              </a:rPr>
              <a:t>Herinirina</a:t>
            </a:r>
            <a:endParaRPr lang="en-US" dirty="0">
              <a:solidFill>
                <a:schemeClr val="tx1">
                  <a:lumMod val="75000"/>
                  <a:lumOff val="25000"/>
                </a:schemeClr>
              </a:solidFill>
              <a:effectLst/>
              <a:latin typeface="Calibri" panose="020F0502020204030204" pitchFamily="34" charset="0"/>
              <a:ea typeface="Calibri" panose="020F0502020204030204" pitchFamily="34" charset="0"/>
            </a:endParaRPr>
          </a:p>
          <a:p>
            <a:pPr marL="0" marR="0" algn="ctr">
              <a:spcBef>
                <a:spcPts val="0"/>
              </a:spcBef>
              <a:spcAft>
                <a:spcPts val="0"/>
              </a:spcAft>
            </a:pPr>
            <a:r>
              <a:rPr lang="hu-HU" sz="1600" dirty="0">
                <a:solidFill>
                  <a:schemeClr val="tx1">
                    <a:lumMod val="75000"/>
                    <a:lumOff val="25000"/>
                  </a:schemeClr>
                </a:solidFill>
                <a:latin typeface="Avenir Next" panose="020B0503020202020204" pitchFamily="34" charset="0"/>
                <a:ea typeface="Calibri" panose="020F0502020204030204" pitchFamily="34" charset="0"/>
                <a:cs typeface="Calibri" panose="020F0502020204030204" pitchFamily="34" charset="0"/>
              </a:rPr>
              <a:t>Dél-Afrikai-Indiai-óceáni Divízió Női Szolgálatok Osztályának igazgatója</a:t>
            </a:r>
            <a:endParaRPr lang="en-US" dirty="0">
              <a:solidFill>
                <a:schemeClr val="tx1">
                  <a:lumMod val="75000"/>
                  <a:lumOff val="25000"/>
                </a:schemeClr>
              </a:solidFill>
              <a:effectLst/>
              <a:latin typeface="Calibri" panose="020F0502020204030204" pitchFamily="34" charset="0"/>
              <a:ea typeface="Calibri" panose="020F0502020204030204" pitchFamily="34" charset="0"/>
            </a:endParaRPr>
          </a:p>
        </p:txBody>
      </p:sp>
      <p:sp>
        <p:nvSpPr>
          <p:cNvPr id="20" name="TextBox 19">
            <a:extLst>
              <a:ext uri="{FF2B5EF4-FFF2-40B4-BE49-F238E27FC236}">
                <a16:creationId xmlns:a16="http://schemas.microsoft.com/office/drawing/2014/main" id="{94265C2E-3781-BE67-447A-91B53600E47D}"/>
              </a:ext>
            </a:extLst>
          </p:cNvPr>
          <p:cNvSpPr txBox="1"/>
          <p:nvPr/>
        </p:nvSpPr>
        <p:spPr>
          <a:xfrm>
            <a:off x="1016064" y="2722082"/>
            <a:ext cx="6096000" cy="369332"/>
          </a:xfrm>
          <a:prstGeom prst="rect">
            <a:avLst/>
          </a:prstGeom>
          <a:noFill/>
        </p:spPr>
        <p:txBody>
          <a:bodyPr wrap="square">
            <a:spAutoFit/>
          </a:bodyPr>
          <a:lstStyle/>
          <a:p>
            <a:r>
              <a:rPr lang="hu-HU" b="1" dirty="0">
                <a:solidFill>
                  <a:schemeClr val="accent5">
                    <a:lumMod val="50000"/>
                  </a:schemeClr>
                </a:solidFill>
                <a:cs typeface="Calibri" panose="020F0502020204030204" pitchFamily="34" charset="0"/>
              </a:rPr>
              <a:t>érett érzelmi és szemléleti átalakulás</a:t>
            </a:r>
            <a:endParaRPr lang="en-US" dirty="0">
              <a:solidFill>
                <a:schemeClr val="accent5">
                  <a:lumMod val="50000"/>
                </a:schemeClr>
              </a:solidFill>
            </a:endParaRPr>
          </a:p>
        </p:txBody>
      </p:sp>
      <p:pic>
        <p:nvPicPr>
          <p:cNvPr id="2" name="Picture 1">
            <a:extLst>
              <a:ext uri="{FF2B5EF4-FFF2-40B4-BE49-F238E27FC236}">
                <a16:creationId xmlns:a16="http://schemas.microsoft.com/office/drawing/2014/main" id="{FBB89265-804C-8B61-0709-5B89A9015B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5033" y="6016695"/>
            <a:ext cx="659963" cy="461665"/>
          </a:xfrm>
          <a:prstGeom prst="rect">
            <a:avLst/>
          </a:prstGeom>
        </p:spPr>
      </p:pic>
    </p:spTree>
    <p:extLst>
      <p:ext uri="{BB962C8B-B14F-4D97-AF65-F5344CB8AC3E}">
        <p14:creationId xmlns:p14="http://schemas.microsoft.com/office/powerpoint/2010/main" val="1217937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99407-941B-B930-1705-C089C87B393D}"/>
              </a:ext>
            </a:extLst>
          </p:cNvPr>
          <p:cNvSpPr>
            <a:spLocks noGrp="1"/>
          </p:cNvSpPr>
          <p:nvPr>
            <p:ph type="title"/>
          </p:nvPr>
        </p:nvSpPr>
        <p:spPr>
          <a:xfrm>
            <a:off x="443922" y="2153083"/>
            <a:ext cx="9600623" cy="2852737"/>
          </a:xfrm>
        </p:spPr>
        <p:txBody>
          <a:bodyPr>
            <a:normAutofit fontScale="90000"/>
          </a:bodyPr>
          <a:lstStyle/>
          <a:p>
            <a:pPr algn="ctr"/>
            <a:r>
              <a:rPr lang="hu-HU" sz="48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A második parancsolat az, hogy</a:t>
            </a:r>
            <a:br>
              <a:rPr lang="en-ZA" sz="48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br>
            <a:r>
              <a:rPr lang="en-ZA" sz="48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 </a:t>
            </a:r>
            <a:br>
              <a:rPr lang="en-ZA" sz="48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br>
            <a:r>
              <a:rPr lang="hu-HU" dirty="0">
                <a:solidFill>
                  <a:schemeClr val="accent5">
                    <a:lumMod val="50000"/>
                  </a:schemeClr>
                </a:solidFill>
                <a:effectLst/>
                <a:latin typeface="Sinthya" panose="02000500000000000000" pitchFamily="2" charset="0"/>
                <a:ea typeface="Calibri" panose="020F0502020204030204" pitchFamily="34" charset="0"/>
                <a:cs typeface="Calibri" panose="020F0502020204030204" pitchFamily="34" charset="0"/>
              </a:rPr>
              <a:t>szeresd felebarátodat, </a:t>
            </a:r>
            <a:br>
              <a:rPr lang="hu-HU" dirty="0">
                <a:solidFill>
                  <a:schemeClr val="accent5">
                    <a:lumMod val="50000"/>
                  </a:schemeClr>
                </a:solidFill>
                <a:effectLst/>
                <a:latin typeface="Sinthya" panose="02000500000000000000" pitchFamily="2" charset="0"/>
                <a:ea typeface="Calibri" panose="020F0502020204030204" pitchFamily="34" charset="0"/>
                <a:cs typeface="Calibri" panose="020F0502020204030204" pitchFamily="34" charset="0"/>
              </a:rPr>
            </a:br>
            <a:r>
              <a:rPr lang="hu-HU" dirty="0">
                <a:solidFill>
                  <a:schemeClr val="accent5">
                    <a:lumMod val="50000"/>
                  </a:schemeClr>
                </a:solidFill>
                <a:effectLst/>
                <a:latin typeface="Sinthya" panose="02000500000000000000" pitchFamily="2" charset="0"/>
                <a:ea typeface="Calibri" panose="020F0502020204030204" pitchFamily="34" charset="0"/>
                <a:cs typeface="Calibri" panose="020F0502020204030204" pitchFamily="34" charset="0"/>
              </a:rPr>
              <a:t>mint magadat.</a:t>
            </a:r>
            <a:endParaRPr lang="en-US" sz="16600" dirty="0">
              <a:solidFill>
                <a:schemeClr val="accent5">
                  <a:lumMod val="50000"/>
                </a:schemeClr>
              </a:solidFill>
              <a:latin typeface="Sinthya" panose="02000500000000000000" pitchFamily="2" charset="0"/>
            </a:endParaRPr>
          </a:p>
        </p:txBody>
      </p:sp>
      <p:sp>
        <p:nvSpPr>
          <p:cNvPr id="5" name="Slide Number Placeholder 4">
            <a:extLst>
              <a:ext uri="{FF2B5EF4-FFF2-40B4-BE49-F238E27FC236}">
                <a16:creationId xmlns:a16="http://schemas.microsoft.com/office/drawing/2014/main" id="{AD9B2E2B-DCE8-A035-05CD-7A13A21085F2}"/>
              </a:ext>
            </a:extLst>
          </p:cNvPr>
          <p:cNvSpPr>
            <a:spLocks noGrp="1"/>
          </p:cNvSpPr>
          <p:nvPr>
            <p:ph type="sldNum" sz="quarter" idx="12"/>
          </p:nvPr>
        </p:nvSpPr>
        <p:spPr/>
        <p:txBody>
          <a:bodyPr/>
          <a:lstStyle/>
          <a:p>
            <a:fld id="{A5D17016-2A0F-CE4A-995C-3BD64DEC97AB}" type="slidenum">
              <a:rPr lang="en-US" smtClean="0"/>
              <a:t>10</a:t>
            </a:fld>
            <a:endParaRPr lang="en-US"/>
          </a:p>
        </p:txBody>
      </p:sp>
      <p:pic>
        <p:nvPicPr>
          <p:cNvPr id="7" name="Picture 6" descr="Background pattern&#10;&#10;Description automatically generated with medium confidence">
            <a:extLst>
              <a:ext uri="{FF2B5EF4-FFF2-40B4-BE49-F238E27FC236}">
                <a16:creationId xmlns:a16="http://schemas.microsoft.com/office/drawing/2014/main" id="{D30DC768-6885-2520-0841-7AF6247BA5F9}"/>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29838" y="6554633"/>
            <a:ext cx="414084" cy="295605"/>
          </a:xfrm>
          <a:prstGeom prst="rect">
            <a:avLst/>
          </a:prstGeom>
        </p:spPr>
      </p:pic>
      <p:sp>
        <p:nvSpPr>
          <p:cNvPr id="3" name="Footer Placeholder 5">
            <a:extLst>
              <a:ext uri="{FF2B5EF4-FFF2-40B4-BE49-F238E27FC236}">
                <a16:creationId xmlns:a16="http://schemas.microsoft.com/office/drawing/2014/main" id="{4BEE27AE-9B4D-0EAE-26F1-BFAD9FCC4520}"/>
              </a:ext>
            </a:extLst>
          </p:cNvPr>
          <p:cNvSpPr>
            <a:spLocks noGrp="1"/>
          </p:cNvSpPr>
          <p:nvPr>
            <p:ph type="ftr" sz="quarter" idx="11"/>
          </p:nvPr>
        </p:nvSpPr>
        <p:spPr>
          <a:xfrm>
            <a:off x="579929" y="6538912"/>
            <a:ext cx="4114800" cy="365125"/>
          </a:xfrm>
        </p:spPr>
        <p:txBody>
          <a:bodyPr/>
          <a:lstStyle/>
          <a:p>
            <a:pPr algn="l"/>
            <a:r>
              <a:rPr lang="hu-HU" dirty="0">
                <a:solidFill>
                  <a:schemeClr val="bg1">
                    <a:lumMod val="85000"/>
                  </a:schemeClr>
                </a:solidFill>
              </a:rPr>
              <a:t>Női Szolgálatok Kiemelt Napja</a:t>
            </a:r>
            <a:r>
              <a:rPr lang="en-US" dirty="0">
                <a:solidFill>
                  <a:schemeClr val="bg1">
                    <a:lumMod val="85000"/>
                  </a:schemeClr>
                </a:solidFill>
              </a:rPr>
              <a:t>| 2023</a:t>
            </a:r>
            <a:r>
              <a:rPr lang="hu-HU" dirty="0">
                <a:solidFill>
                  <a:schemeClr val="bg1">
                    <a:lumMod val="85000"/>
                  </a:schemeClr>
                </a:solidFill>
              </a:rPr>
              <a:t>. június 10. </a:t>
            </a:r>
            <a:endParaRPr lang="en-US" dirty="0">
              <a:solidFill>
                <a:schemeClr val="bg1">
                  <a:lumMod val="85000"/>
                </a:schemeClr>
              </a:solidFill>
            </a:endParaRPr>
          </a:p>
        </p:txBody>
      </p:sp>
    </p:spTree>
    <p:extLst>
      <p:ext uri="{BB962C8B-B14F-4D97-AF65-F5344CB8AC3E}">
        <p14:creationId xmlns:p14="http://schemas.microsoft.com/office/powerpoint/2010/main" val="3648167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2E637EC5-98A9-51C5-63A6-9A970EB28140}"/>
              </a:ext>
            </a:extLst>
          </p:cNvPr>
          <p:cNvSpPr>
            <a:spLocks noGrp="1"/>
          </p:cNvSpPr>
          <p:nvPr>
            <p:ph type="title"/>
          </p:nvPr>
        </p:nvSpPr>
        <p:spPr>
          <a:xfrm>
            <a:off x="838200" y="365126"/>
            <a:ext cx="8859982" cy="1297420"/>
          </a:xfrm>
        </p:spPr>
        <p:txBody>
          <a:bodyPr>
            <a:normAutofit fontScale="90000"/>
          </a:bodyPr>
          <a:lstStyle/>
          <a:p>
            <a:r>
              <a:rPr lang="hu-HU" b="1" dirty="0">
                <a:solidFill>
                  <a:schemeClr val="accent5">
                    <a:lumMod val="50000"/>
                  </a:schemeClr>
                </a:solidFill>
                <a:latin typeface="Abadi MT Condensed Light" panose="020B0306030101010103" pitchFamily="34" charset="77"/>
              </a:rPr>
              <a:t>Öt dolog szükséges</a:t>
            </a:r>
            <a:br>
              <a:rPr lang="hu-HU" b="1" dirty="0">
                <a:solidFill>
                  <a:schemeClr val="accent5">
                    <a:lumMod val="50000"/>
                  </a:schemeClr>
                </a:solidFill>
                <a:latin typeface="Abadi MT Condensed Light" panose="020B0306030101010103" pitchFamily="34" charset="77"/>
              </a:rPr>
            </a:br>
            <a:r>
              <a:rPr lang="hu-HU" sz="6000" b="1" dirty="0">
                <a:solidFill>
                  <a:schemeClr val="accent5">
                    <a:lumMod val="50000"/>
                  </a:schemeClr>
                </a:solidFill>
                <a:latin typeface="Sinthya" panose="02000500000000000000" pitchFamily="2" charset="0"/>
              </a:rPr>
              <a:t>önmagunk szeretetéhez</a:t>
            </a:r>
            <a:endParaRPr lang="en-US" b="1" dirty="0">
              <a:solidFill>
                <a:schemeClr val="accent5">
                  <a:lumMod val="50000"/>
                </a:schemeClr>
              </a:solidFill>
              <a:latin typeface="Sinthya" panose="02000500000000000000" pitchFamily="2" charset="0"/>
            </a:endParaRPr>
          </a:p>
        </p:txBody>
      </p:sp>
      <p:sp>
        <p:nvSpPr>
          <p:cNvPr id="15" name="Content Placeholder 14">
            <a:extLst>
              <a:ext uri="{FF2B5EF4-FFF2-40B4-BE49-F238E27FC236}">
                <a16:creationId xmlns:a16="http://schemas.microsoft.com/office/drawing/2014/main" id="{866F29D9-72B9-4950-880E-3CFDD5F083B9}"/>
              </a:ext>
            </a:extLst>
          </p:cNvPr>
          <p:cNvSpPr>
            <a:spLocks noGrp="1"/>
          </p:cNvSpPr>
          <p:nvPr>
            <p:ph idx="1"/>
          </p:nvPr>
        </p:nvSpPr>
        <p:spPr>
          <a:xfrm>
            <a:off x="838200" y="1825625"/>
            <a:ext cx="8859982" cy="4258955"/>
          </a:xfrm>
        </p:spPr>
        <p:txBody>
          <a:bodyPr anchor="t"/>
          <a:lstStyle/>
          <a:p>
            <a:pPr marL="514350" indent="-514350">
              <a:buFont typeface="+mj-lt"/>
              <a:buAutoNum type="arabicPeriod"/>
            </a:pPr>
            <a:r>
              <a:rPr lang="hu-HU" sz="3200" dirty="0">
                <a:solidFill>
                  <a:schemeClr val="tx1">
                    <a:lumMod val="75000"/>
                    <a:lumOff val="25000"/>
                  </a:schemeClr>
                </a:solidFill>
                <a:latin typeface="Abadi MT Condensed Light" panose="020B0306030101010103" pitchFamily="34" charset="77"/>
                <a:cs typeface="Calibri" panose="020F0502020204030204" pitchFamily="34" charset="0"/>
              </a:rPr>
              <a:t>Szeresd önmagadat!</a:t>
            </a:r>
            <a:endParaRPr lang="en-ZA" sz="3200" dirty="0">
              <a:solidFill>
                <a:schemeClr val="tx1">
                  <a:lumMod val="75000"/>
                  <a:lumOff val="25000"/>
                </a:schemeClr>
              </a:solidFill>
              <a:latin typeface="Abadi MT Condensed Light" panose="020B0306030101010103" pitchFamily="34" charset="77"/>
              <a:cs typeface="Calibri" panose="020F0502020204030204" pitchFamily="34" charset="0"/>
            </a:endParaRPr>
          </a:p>
          <a:p>
            <a:pPr marL="514350" indent="-514350">
              <a:buFont typeface="+mj-lt"/>
              <a:buAutoNum type="arabicPeriod"/>
            </a:pPr>
            <a:r>
              <a:rPr lang="hu-HU" sz="3200" dirty="0">
                <a:solidFill>
                  <a:schemeClr val="tx1">
                    <a:lumMod val="75000"/>
                    <a:lumOff val="25000"/>
                  </a:schemeClr>
                </a:solidFill>
                <a:latin typeface="Abadi MT Condensed Light" panose="020B0306030101010103" pitchFamily="34" charset="77"/>
                <a:cs typeface="Calibri" panose="020F0502020204030204" pitchFamily="34" charset="0"/>
              </a:rPr>
              <a:t>Ismerd fel a hamis énedet!</a:t>
            </a:r>
            <a:endParaRPr lang="en-ZA" sz="3200" dirty="0">
              <a:solidFill>
                <a:schemeClr val="tx1">
                  <a:lumMod val="75000"/>
                  <a:lumOff val="25000"/>
                </a:schemeClr>
              </a:solidFill>
              <a:latin typeface="Abadi MT Condensed Light" panose="020B0306030101010103" pitchFamily="34" charset="77"/>
              <a:cs typeface="Calibri" panose="020F0502020204030204" pitchFamily="34" charset="0"/>
            </a:endParaRPr>
          </a:p>
          <a:p>
            <a:pPr marL="514350" indent="-514350">
              <a:buFont typeface="+mj-lt"/>
              <a:buAutoNum type="arabicPeriod"/>
            </a:pPr>
            <a:r>
              <a:rPr lang="hu-HU" sz="3200" dirty="0">
                <a:solidFill>
                  <a:schemeClr val="tx1">
                    <a:lumMod val="75000"/>
                    <a:lumOff val="25000"/>
                  </a:schemeClr>
                </a:solidFill>
                <a:latin typeface="Abadi MT Condensed Light" panose="020B0306030101010103" pitchFamily="34" charset="77"/>
                <a:cs typeface="Calibri" panose="020F0502020204030204" pitchFamily="34" charset="0"/>
              </a:rPr>
              <a:t>Szabadulj meg a hamis énedtől!</a:t>
            </a:r>
            <a:endParaRPr lang="en-ZA" sz="3200" dirty="0">
              <a:solidFill>
                <a:schemeClr val="tx1">
                  <a:lumMod val="75000"/>
                  <a:lumOff val="25000"/>
                </a:schemeClr>
              </a:solidFill>
              <a:latin typeface="Abadi MT Condensed Light" panose="020B0306030101010103" pitchFamily="34" charset="77"/>
              <a:cs typeface="Calibri" panose="020F0502020204030204" pitchFamily="34" charset="0"/>
            </a:endParaRPr>
          </a:p>
          <a:p>
            <a:pPr marL="514350" indent="-514350">
              <a:buFont typeface="+mj-lt"/>
              <a:buAutoNum type="arabicPeriod"/>
            </a:pPr>
            <a:r>
              <a:rPr lang="hu-HU" sz="3200" dirty="0">
                <a:solidFill>
                  <a:schemeClr val="tx1">
                    <a:lumMod val="75000"/>
                    <a:lumOff val="25000"/>
                  </a:schemeClr>
                </a:solidFill>
                <a:latin typeface="Abadi MT Condensed Light" panose="020B0306030101010103" pitchFamily="34" charset="77"/>
                <a:cs typeface="Calibri" panose="020F0502020204030204" pitchFamily="34" charset="0"/>
              </a:rPr>
              <a:t>Éld az igazi életedet!</a:t>
            </a:r>
            <a:endParaRPr lang="en-ZA" sz="3200" dirty="0">
              <a:solidFill>
                <a:schemeClr val="tx1">
                  <a:lumMod val="75000"/>
                  <a:lumOff val="25000"/>
                </a:schemeClr>
              </a:solidFill>
              <a:latin typeface="Abadi MT Condensed Light" panose="020B0306030101010103" pitchFamily="34" charset="77"/>
              <a:cs typeface="Calibri" panose="020F0502020204030204" pitchFamily="34" charset="0"/>
            </a:endParaRPr>
          </a:p>
          <a:p>
            <a:pPr marL="514350" indent="-514350">
              <a:buFont typeface="+mj-lt"/>
              <a:buAutoNum type="arabicPeriod"/>
            </a:pPr>
            <a:r>
              <a:rPr lang="hu-HU" sz="3200" dirty="0">
                <a:solidFill>
                  <a:schemeClr val="tx1">
                    <a:lumMod val="75000"/>
                    <a:lumOff val="25000"/>
                  </a:schemeClr>
                </a:solidFill>
                <a:latin typeface="Abadi MT Condensed Light" panose="020B0306030101010103" pitchFamily="34" charset="77"/>
                <a:cs typeface="Calibri" panose="020F0502020204030204" pitchFamily="34" charset="0"/>
              </a:rPr>
              <a:t>Élj egészségesen érzelmileg!</a:t>
            </a:r>
            <a:endParaRPr lang="en-ZA" sz="3200" dirty="0">
              <a:solidFill>
                <a:schemeClr val="tx1">
                  <a:lumMod val="75000"/>
                  <a:lumOff val="25000"/>
                </a:schemeClr>
              </a:solidFill>
              <a:latin typeface="Abadi MT Condensed Light" panose="020B0306030101010103" pitchFamily="34" charset="77"/>
              <a:cs typeface="Calibri" panose="020F0502020204030204" pitchFamily="34" charset="0"/>
            </a:endParaRPr>
          </a:p>
        </p:txBody>
      </p:sp>
      <p:sp>
        <p:nvSpPr>
          <p:cNvPr id="5" name="Slide Number Placeholder 4">
            <a:extLst>
              <a:ext uri="{FF2B5EF4-FFF2-40B4-BE49-F238E27FC236}">
                <a16:creationId xmlns:a16="http://schemas.microsoft.com/office/drawing/2014/main" id="{8F749817-55A2-CAA8-B62F-9FAFA320B504}"/>
              </a:ext>
            </a:extLst>
          </p:cNvPr>
          <p:cNvSpPr>
            <a:spLocks noGrp="1"/>
          </p:cNvSpPr>
          <p:nvPr>
            <p:ph type="sldNum" sz="quarter" idx="12"/>
          </p:nvPr>
        </p:nvSpPr>
        <p:spPr/>
        <p:txBody>
          <a:bodyPr/>
          <a:lstStyle/>
          <a:p>
            <a:fld id="{A5D17016-2A0F-CE4A-995C-3BD64DEC97AB}" type="slidenum">
              <a:rPr lang="en-US" smtClean="0"/>
              <a:t>11</a:t>
            </a:fld>
            <a:endParaRPr lang="en-US"/>
          </a:p>
        </p:txBody>
      </p:sp>
      <p:pic>
        <p:nvPicPr>
          <p:cNvPr id="19" name="Picture 18" descr="Background pattern&#10;&#10;Description automatically generated with medium confidence">
            <a:extLst>
              <a:ext uri="{FF2B5EF4-FFF2-40B4-BE49-F238E27FC236}">
                <a16:creationId xmlns:a16="http://schemas.microsoft.com/office/drawing/2014/main" id="{549AB945-2851-F13B-BD28-DDF02386987F}"/>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
        <p:nvSpPr>
          <p:cNvPr id="2" name="Footer Placeholder 5">
            <a:extLst>
              <a:ext uri="{FF2B5EF4-FFF2-40B4-BE49-F238E27FC236}">
                <a16:creationId xmlns:a16="http://schemas.microsoft.com/office/drawing/2014/main" id="{1E842141-E4F2-D6A3-2675-D3B58A0B5126}"/>
              </a:ext>
            </a:extLst>
          </p:cNvPr>
          <p:cNvSpPr>
            <a:spLocks noGrp="1"/>
          </p:cNvSpPr>
          <p:nvPr>
            <p:ph type="ftr" sz="quarter" idx="11"/>
          </p:nvPr>
        </p:nvSpPr>
        <p:spPr>
          <a:xfrm>
            <a:off x="515761" y="6325684"/>
            <a:ext cx="4114800" cy="365125"/>
          </a:xfrm>
        </p:spPr>
        <p:txBody>
          <a:bodyPr/>
          <a:lstStyle/>
          <a:p>
            <a:pPr algn="l"/>
            <a:r>
              <a:rPr lang="hu-HU" dirty="0">
                <a:solidFill>
                  <a:schemeClr val="bg1">
                    <a:lumMod val="85000"/>
                  </a:schemeClr>
                </a:solidFill>
              </a:rPr>
              <a:t>Női Szolgálatok Kiemelt Napja</a:t>
            </a:r>
            <a:r>
              <a:rPr lang="en-US" dirty="0">
                <a:solidFill>
                  <a:schemeClr val="bg1">
                    <a:lumMod val="85000"/>
                  </a:schemeClr>
                </a:solidFill>
              </a:rPr>
              <a:t>| 2023</a:t>
            </a:r>
            <a:r>
              <a:rPr lang="hu-HU" dirty="0">
                <a:solidFill>
                  <a:schemeClr val="bg1">
                    <a:lumMod val="85000"/>
                  </a:schemeClr>
                </a:solidFill>
              </a:rPr>
              <a:t>. június 10. </a:t>
            </a:r>
            <a:endParaRPr lang="en-US" dirty="0">
              <a:solidFill>
                <a:schemeClr val="bg1">
                  <a:lumMod val="85000"/>
                </a:schemeClr>
              </a:solidFill>
            </a:endParaRPr>
          </a:p>
        </p:txBody>
      </p:sp>
    </p:spTree>
    <p:extLst>
      <p:ext uri="{BB962C8B-B14F-4D97-AF65-F5344CB8AC3E}">
        <p14:creationId xmlns:p14="http://schemas.microsoft.com/office/powerpoint/2010/main" val="3456746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2E637EC5-98A9-51C5-63A6-9A970EB28140}"/>
              </a:ext>
            </a:extLst>
          </p:cNvPr>
          <p:cNvSpPr>
            <a:spLocks noGrp="1"/>
          </p:cNvSpPr>
          <p:nvPr>
            <p:ph type="title"/>
          </p:nvPr>
        </p:nvSpPr>
        <p:spPr>
          <a:xfrm>
            <a:off x="838200" y="365126"/>
            <a:ext cx="8859982" cy="1297420"/>
          </a:xfrm>
        </p:spPr>
        <p:txBody>
          <a:bodyPr/>
          <a:lstStyle/>
          <a:p>
            <a:r>
              <a:rPr lang="en-ZA" sz="4800" b="1" dirty="0">
                <a:solidFill>
                  <a:schemeClr val="accent5">
                    <a:lumMod val="50000"/>
                  </a:schemeClr>
                </a:solidFill>
                <a:effectLst/>
                <a:latin typeface="Abadi MT Condensed Light" panose="020B0306030101010103" pitchFamily="34" charset="77"/>
                <a:ea typeface="Calibri" panose="020F0502020204030204" pitchFamily="34" charset="0"/>
                <a:cs typeface="Calibri" panose="020F0502020204030204" pitchFamily="34" charset="0"/>
              </a:rPr>
              <a:t>1. </a:t>
            </a:r>
            <a:r>
              <a:rPr lang="hu-HU" sz="4800" b="1" dirty="0">
                <a:solidFill>
                  <a:schemeClr val="accent5">
                    <a:lumMod val="50000"/>
                  </a:schemeClr>
                </a:solidFill>
                <a:effectLst/>
                <a:latin typeface="Abadi MT Condensed Light" panose="020B0306030101010103" pitchFamily="34" charset="77"/>
                <a:ea typeface="Calibri" panose="020F0502020204030204" pitchFamily="34" charset="0"/>
                <a:cs typeface="Calibri" panose="020F0502020204030204" pitchFamily="34" charset="0"/>
              </a:rPr>
              <a:t>Szeresd önmagadat!</a:t>
            </a:r>
            <a:endParaRPr lang="en-US" b="1" dirty="0"/>
          </a:p>
        </p:txBody>
      </p:sp>
      <p:sp>
        <p:nvSpPr>
          <p:cNvPr id="15" name="Content Placeholder 14">
            <a:extLst>
              <a:ext uri="{FF2B5EF4-FFF2-40B4-BE49-F238E27FC236}">
                <a16:creationId xmlns:a16="http://schemas.microsoft.com/office/drawing/2014/main" id="{866F29D9-72B9-4950-880E-3CFDD5F083B9}"/>
              </a:ext>
            </a:extLst>
          </p:cNvPr>
          <p:cNvSpPr>
            <a:spLocks noGrp="1"/>
          </p:cNvSpPr>
          <p:nvPr>
            <p:ph idx="1"/>
          </p:nvPr>
        </p:nvSpPr>
        <p:spPr>
          <a:xfrm>
            <a:off x="838200" y="1825625"/>
            <a:ext cx="8859982" cy="4258955"/>
          </a:xfrm>
        </p:spPr>
        <p:txBody>
          <a:bodyPr anchor="t">
            <a:normAutofit lnSpcReduction="10000"/>
          </a:bodyPr>
          <a:lstStyle/>
          <a:p>
            <a:pPr marL="0" indent="0">
              <a:buNone/>
            </a:pPr>
            <a:r>
              <a:rPr lang="hu-HU" sz="32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Létfontosságú, hogy önmagunkat szeressük, hogy másokat is tudjunk szeretni.</a:t>
            </a:r>
            <a:endParaRPr lang="en-ZA" sz="32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endParaRPr>
          </a:p>
          <a:p>
            <a:pPr marL="0" indent="0">
              <a:buNone/>
            </a:pPr>
            <a:r>
              <a:rPr lang="hu-HU" sz="3200" dirty="0">
                <a:solidFill>
                  <a:schemeClr val="tx1">
                    <a:lumMod val="75000"/>
                    <a:lumOff val="25000"/>
                  </a:schemeClr>
                </a:solidFill>
                <a:latin typeface="Abadi MT Condensed Light" panose="020B0306030101010103" pitchFamily="34" charset="77"/>
                <a:cs typeface="Calibri" panose="020F0502020204030204" pitchFamily="34" charset="0"/>
              </a:rPr>
              <a:t>Isten azt akarja, hogy értékeljük egyedi valónkat.</a:t>
            </a:r>
            <a:endParaRPr lang="en-ZA" sz="32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endParaRPr>
          </a:p>
          <a:p>
            <a:pPr marL="0" indent="0">
              <a:buNone/>
            </a:pPr>
            <a:r>
              <a:rPr lang="hu-HU" sz="32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Ahhoz, hogy másokat szerethessünk, képesnek kell lennünk arra, úgy szeressük önmagunkat, ahogy vagyunk.</a:t>
            </a:r>
            <a:endParaRPr lang="en-ZA" sz="32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endParaRPr>
          </a:p>
          <a:p>
            <a:pPr marL="0" indent="0">
              <a:buNone/>
            </a:pPr>
            <a:r>
              <a:rPr lang="hu-HU" sz="3200" dirty="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Tisztában kell lennünk azzal, hogy szükségünk van az ‚én’-re, hogy le tudjuk tenni azt</a:t>
            </a:r>
            <a:r>
              <a:rPr lang="en-ZA" sz="32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 </a:t>
            </a:r>
            <a:r>
              <a:rPr lang="hu-HU" sz="32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Gondoskodnunk is kell önmagunkról.</a:t>
            </a:r>
            <a:endParaRPr lang="en-ZA" sz="32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endParaRPr>
          </a:p>
          <a:p>
            <a:pPr marL="0" indent="0">
              <a:buNone/>
            </a:pPr>
            <a:endParaRPr lang="en-US" dirty="0"/>
          </a:p>
        </p:txBody>
      </p:sp>
      <p:sp>
        <p:nvSpPr>
          <p:cNvPr id="5" name="Slide Number Placeholder 4">
            <a:extLst>
              <a:ext uri="{FF2B5EF4-FFF2-40B4-BE49-F238E27FC236}">
                <a16:creationId xmlns:a16="http://schemas.microsoft.com/office/drawing/2014/main" id="{8F749817-55A2-CAA8-B62F-9FAFA320B504}"/>
              </a:ext>
            </a:extLst>
          </p:cNvPr>
          <p:cNvSpPr>
            <a:spLocks noGrp="1"/>
          </p:cNvSpPr>
          <p:nvPr>
            <p:ph type="sldNum" sz="quarter" idx="12"/>
          </p:nvPr>
        </p:nvSpPr>
        <p:spPr/>
        <p:txBody>
          <a:bodyPr/>
          <a:lstStyle/>
          <a:p>
            <a:fld id="{A5D17016-2A0F-CE4A-995C-3BD64DEC97AB}" type="slidenum">
              <a:rPr lang="en-US" smtClean="0"/>
              <a:t>12</a:t>
            </a:fld>
            <a:endParaRPr lang="en-US"/>
          </a:p>
        </p:txBody>
      </p:sp>
      <p:pic>
        <p:nvPicPr>
          <p:cNvPr id="19" name="Picture 18" descr="Background pattern&#10;&#10;Description automatically generated with medium confidence">
            <a:extLst>
              <a:ext uri="{FF2B5EF4-FFF2-40B4-BE49-F238E27FC236}">
                <a16:creationId xmlns:a16="http://schemas.microsoft.com/office/drawing/2014/main" id="{549AB945-2851-F13B-BD28-DDF02386987F}"/>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
        <p:nvSpPr>
          <p:cNvPr id="2" name="Footer Placeholder 5">
            <a:extLst>
              <a:ext uri="{FF2B5EF4-FFF2-40B4-BE49-F238E27FC236}">
                <a16:creationId xmlns:a16="http://schemas.microsoft.com/office/drawing/2014/main" id="{FA42D8B1-835F-3F3F-FE01-BADD292BA6B9}"/>
              </a:ext>
            </a:extLst>
          </p:cNvPr>
          <p:cNvSpPr>
            <a:spLocks noGrp="1"/>
          </p:cNvSpPr>
          <p:nvPr>
            <p:ph type="ftr" sz="quarter" idx="11"/>
          </p:nvPr>
        </p:nvSpPr>
        <p:spPr>
          <a:xfrm>
            <a:off x="515761" y="6325684"/>
            <a:ext cx="4114800" cy="365125"/>
          </a:xfrm>
        </p:spPr>
        <p:txBody>
          <a:bodyPr/>
          <a:lstStyle/>
          <a:p>
            <a:pPr algn="l"/>
            <a:r>
              <a:rPr lang="hu-HU" dirty="0">
                <a:solidFill>
                  <a:schemeClr val="bg1">
                    <a:lumMod val="85000"/>
                  </a:schemeClr>
                </a:solidFill>
              </a:rPr>
              <a:t>Női Szolgálatok Kiemelt Napja</a:t>
            </a:r>
            <a:r>
              <a:rPr lang="en-US" dirty="0">
                <a:solidFill>
                  <a:schemeClr val="bg1">
                    <a:lumMod val="85000"/>
                  </a:schemeClr>
                </a:solidFill>
              </a:rPr>
              <a:t>| 2023</a:t>
            </a:r>
            <a:r>
              <a:rPr lang="hu-HU" dirty="0">
                <a:solidFill>
                  <a:schemeClr val="bg1">
                    <a:lumMod val="85000"/>
                  </a:schemeClr>
                </a:solidFill>
              </a:rPr>
              <a:t>. június 10. </a:t>
            </a:r>
            <a:endParaRPr lang="en-US" dirty="0">
              <a:solidFill>
                <a:schemeClr val="bg1">
                  <a:lumMod val="85000"/>
                </a:schemeClr>
              </a:solidFill>
            </a:endParaRPr>
          </a:p>
        </p:txBody>
      </p:sp>
    </p:spTree>
    <p:extLst>
      <p:ext uri="{BB962C8B-B14F-4D97-AF65-F5344CB8AC3E}">
        <p14:creationId xmlns:p14="http://schemas.microsoft.com/office/powerpoint/2010/main" val="2384926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2E637EC5-98A9-51C5-63A6-9A970EB28140}"/>
              </a:ext>
            </a:extLst>
          </p:cNvPr>
          <p:cNvSpPr>
            <a:spLocks noGrp="1"/>
          </p:cNvSpPr>
          <p:nvPr>
            <p:ph type="title"/>
          </p:nvPr>
        </p:nvSpPr>
        <p:spPr>
          <a:xfrm>
            <a:off x="838200" y="365126"/>
            <a:ext cx="8859982" cy="1297420"/>
          </a:xfrm>
        </p:spPr>
        <p:txBody>
          <a:bodyPr>
            <a:normAutofit/>
          </a:bodyPr>
          <a:lstStyle/>
          <a:p>
            <a:r>
              <a:rPr lang="en-ZA" sz="4400" b="1" dirty="0">
                <a:solidFill>
                  <a:schemeClr val="accent5">
                    <a:lumMod val="50000"/>
                  </a:schemeClr>
                </a:solidFill>
                <a:latin typeface="Abadi MT Condensed Light" panose="020B0306030101010103" pitchFamily="34" charset="77"/>
                <a:cs typeface="Calibri" panose="020F0502020204030204" pitchFamily="34" charset="0"/>
              </a:rPr>
              <a:t>2. </a:t>
            </a:r>
            <a:r>
              <a:rPr lang="hu-HU" sz="4400" b="1" dirty="0">
                <a:solidFill>
                  <a:schemeClr val="accent5">
                    <a:lumMod val="50000"/>
                  </a:schemeClr>
                </a:solidFill>
                <a:latin typeface="Abadi MT Condensed Light" panose="020B0306030101010103" pitchFamily="34" charset="77"/>
                <a:cs typeface="Calibri" panose="020F0502020204030204" pitchFamily="34" charset="0"/>
              </a:rPr>
              <a:t>Ismerd fel a hamis énedet!</a:t>
            </a:r>
            <a:endParaRPr lang="en-US" b="1" dirty="0">
              <a:solidFill>
                <a:schemeClr val="accent5">
                  <a:lumMod val="50000"/>
                </a:schemeClr>
              </a:solidFill>
            </a:endParaRPr>
          </a:p>
        </p:txBody>
      </p:sp>
      <p:sp>
        <p:nvSpPr>
          <p:cNvPr id="5" name="Slide Number Placeholder 4">
            <a:extLst>
              <a:ext uri="{FF2B5EF4-FFF2-40B4-BE49-F238E27FC236}">
                <a16:creationId xmlns:a16="http://schemas.microsoft.com/office/drawing/2014/main" id="{8F749817-55A2-CAA8-B62F-9FAFA320B504}"/>
              </a:ext>
            </a:extLst>
          </p:cNvPr>
          <p:cNvSpPr>
            <a:spLocks noGrp="1"/>
          </p:cNvSpPr>
          <p:nvPr>
            <p:ph type="sldNum" sz="quarter" idx="12"/>
          </p:nvPr>
        </p:nvSpPr>
        <p:spPr/>
        <p:txBody>
          <a:bodyPr/>
          <a:lstStyle/>
          <a:p>
            <a:fld id="{A5D17016-2A0F-CE4A-995C-3BD64DEC97AB}" type="slidenum">
              <a:rPr lang="en-US" smtClean="0"/>
              <a:t>13</a:t>
            </a:fld>
            <a:endParaRPr lang="en-US"/>
          </a:p>
        </p:txBody>
      </p:sp>
      <p:pic>
        <p:nvPicPr>
          <p:cNvPr id="19" name="Picture 18" descr="Background pattern&#10;&#10;Description automatically generated with medium confidence">
            <a:extLst>
              <a:ext uri="{FF2B5EF4-FFF2-40B4-BE49-F238E27FC236}">
                <a16:creationId xmlns:a16="http://schemas.microsoft.com/office/drawing/2014/main" id="{549AB945-2851-F13B-BD28-DDF02386987F}"/>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
        <p:nvSpPr>
          <p:cNvPr id="3" name="TextBox 2">
            <a:extLst>
              <a:ext uri="{FF2B5EF4-FFF2-40B4-BE49-F238E27FC236}">
                <a16:creationId xmlns:a16="http://schemas.microsoft.com/office/drawing/2014/main" id="{B9A3C8EE-F37F-1BFA-0DC6-7AE7EB7D2603}"/>
              </a:ext>
            </a:extLst>
          </p:cNvPr>
          <p:cNvSpPr txBox="1"/>
          <p:nvPr/>
        </p:nvSpPr>
        <p:spPr>
          <a:xfrm>
            <a:off x="838200" y="1693213"/>
            <a:ext cx="8668166" cy="2554545"/>
          </a:xfrm>
          <a:prstGeom prst="rect">
            <a:avLst/>
          </a:prstGeom>
          <a:noFill/>
          <a:ln>
            <a:noFill/>
          </a:ln>
        </p:spPr>
        <p:txBody>
          <a:bodyPr wrap="square" anchor="ctr">
            <a:spAutoFit/>
          </a:bodyPr>
          <a:lstStyle/>
          <a:p>
            <a:r>
              <a:rPr lang="en-ZA" sz="3200" dirty="0">
                <a:ln w="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Donald Winnicott</a:t>
            </a:r>
            <a:r>
              <a:rPr lang="hu-HU" sz="3200" dirty="0">
                <a:ln w="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 fejlődési sémája úgy utal a hamis énre, mint „hamis személyiség típusra, ami a korai és ismételt környezeti kudarcok eredménye, aminek következtében az igazi én potenciálisan nem ismerhető fel, mert el van rejtve</a:t>
            </a:r>
            <a:r>
              <a:rPr lang="en-ZA" sz="3200" dirty="0">
                <a:ln w="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a:t>
            </a:r>
            <a:endParaRPr lang="en-US" sz="3200" dirty="0">
              <a:ln w="0"/>
              <a:solidFill>
                <a:schemeClr val="tx1">
                  <a:lumMod val="75000"/>
                  <a:lumOff val="25000"/>
                </a:schemeClr>
              </a:solidFill>
              <a:effectLst/>
              <a:latin typeface="Abadi MT Condensed Light" panose="020B0306030101010103" pitchFamily="34" charset="77"/>
            </a:endParaRPr>
          </a:p>
        </p:txBody>
      </p:sp>
      <p:sp>
        <p:nvSpPr>
          <p:cNvPr id="2" name="Footer Placeholder 5">
            <a:extLst>
              <a:ext uri="{FF2B5EF4-FFF2-40B4-BE49-F238E27FC236}">
                <a16:creationId xmlns:a16="http://schemas.microsoft.com/office/drawing/2014/main" id="{0E90A5A3-B960-0E32-BAF9-9EABE871BEB6}"/>
              </a:ext>
            </a:extLst>
          </p:cNvPr>
          <p:cNvSpPr>
            <a:spLocks noGrp="1"/>
          </p:cNvSpPr>
          <p:nvPr>
            <p:ph type="ftr" sz="quarter" idx="11"/>
          </p:nvPr>
        </p:nvSpPr>
        <p:spPr>
          <a:xfrm>
            <a:off x="515761" y="6325684"/>
            <a:ext cx="4114800" cy="365125"/>
          </a:xfrm>
        </p:spPr>
        <p:txBody>
          <a:bodyPr/>
          <a:lstStyle/>
          <a:p>
            <a:pPr algn="l"/>
            <a:r>
              <a:rPr lang="hu-HU" dirty="0">
                <a:solidFill>
                  <a:schemeClr val="bg1">
                    <a:lumMod val="85000"/>
                  </a:schemeClr>
                </a:solidFill>
              </a:rPr>
              <a:t>Női Szolgálatok Kiemelt Napja</a:t>
            </a:r>
            <a:r>
              <a:rPr lang="en-US" dirty="0">
                <a:solidFill>
                  <a:schemeClr val="bg1">
                    <a:lumMod val="85000"/>
                  </a:schemeClr>
                </a:solidFill>
              </a:rPr>
              <a:t>| 2023</a:t>
            </a:r>
            <a:r>
              <a:rPr lang="hu-HU" dirty="0">
                <a:solidFill>
                  <a:schemeClr val="bg1">
                    <a:lumMod val="85000"/>
                  </a:schemeClr>
                </a:solidFill>
              </a:rPr>
              <a:t>. június 10. </a:t>
            </a:r>
            <a:endParaRPr lang="en-US" dirty="0">
              <a:solidFill>
                <a:schemeClr val="bg1">
                  <a:lumMod val="85000"/>
                </a:schemeClr>
              </a:solidFill>
            </a:endParaRPr>
          </a:p>
        </p:txBody>
      </p:sp>
    </p:spTree>
    <p:extLst>
      <p:ext uri="{BB962C8B-B14F-4D97-AF65-F5344CB8AC3E}">
        <p14:creationId xmlns:p14="http://schemas.microsoft.com/office/powerpoint/2010/main" val="1658335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2E637EC5-98A9-51C5-63A6-9A970EB28140}"/>
              </a:ext>
            </a:extLst>
          </p:cNvPr>
          <p:cNvSpPr>
            <a:spLocks noGrp="1"/>
          </p:cNvSpPr>
          <p:nvPr>
            <p:ph type="title"/>
          </p:nvPr>
        </p:nvSpPr>
        <p:spPr>
          <a:xfrm>
            <a:off x="838200" y="365126"/>
            <a:ext cx="8859982" cy="1297420"/>
          </a:xfrm>
        </p:spPr>
        <p:txBody>
          <a:bodyPr>
            <a:normAutofit/>
          </a:bodyPr>
          <a:lstStyle/>
          <a:p>
            <a:r>
              <a:rPr lang="en-US" b="1" dirty="0">
                <a:solidFill>
                  <a:schemeClr val="accent5">
                    <a:lumMod val="50000"/>
                  </a:schemeClr>
                </a:solidFill>
                <a:latin typeface="Abadi MT Condensed Light" panose="020B0306030101010103" pitchFamily="34" charset="77"/>
              </a:rPr>
              <a:t>3. </a:t>
            </a:r>
            <a:r>
              <a:rPr lang="hu-HU" sz="4400" b="1" dirty="0">
                <a:solidFill>
                  <a:schemeClr val="accent5">
                    <a:lumMod val="50000"/>
                  </a:schemeClr>
                </a:solidFill>
                <a:effectLst/>
                <a:latin typeface="Abadi MT Condensed Light" panose="020B0306030101010103" pitchFamily="34" charset="77"/>
                <a:cs typeface="Calibri" panose="020F0502020204030204" pitchFamily="34" charset="0"/>
              </a:rPr>
              <a:t>Szabadulj meg a hamis énedtől!</a:t>
            </a:r>
            <a:endParaRPr lang="en-US" b="1" dirty="0">
              <a:solidFill>
                <a:schemeClr val="accent5">
                  <a:lumMod val="50000"/>
                </a:schemeClr>
              </a:solidFill>
              <a:latin typeface="Abadi MT Condensed Light" panose="020B0306030101010103" pitchFamily="34" charset="77"/>
            </a:endParaRPr>
          </a:p>
        </p:txBody>
      </p:sp>
      <p:sp>
        <p:nvSpPr>
          <p:cNvPr id="15" name="Content Placeholder 14">
            <a:extLst>
              <a:ext uri="{FF2B5EF4-FFF2-40B4-BE49-F238E27FC236}">
                <a16:creationId xmlns:a16="http://schemas.microsoft.com/office/drawing/2014/main" id="{866F29D9-72B9-4950-880E-3CFDD5F083B9}"/>
              </a:ext>
            </a:extLst>
          </p:cNvPr>
          <p:cNvSpPr>
            <a:spLocks noGrp="1"/>
          </p:cNvSpPr>
          <p:nvPr>
            <p:ph idx="1"/>
          </p:nvPr>
        </p:nvSpPr>
        <p:spPr>
          <a:xfrm>
            <a:off x="838200" y="1447253"/>
            <a:ext cx="8859982" cy="4258955"/>
          </a:xfrm>
        </p:spPr>
        <p:txBody>
          <a:bodyPr anchor="ctr">
            <a:normAutofit lnSpcReduction="10000"/>
          </a:bodyPr>
          <a:lstStyle/>
          <a:p>
            <a:r>
              <a:rPr lang="hu-HU" sz="3200" dirty="0">
                <a:solidFill>
                  <a:schemeClr val="tx1">
                    <a:lumMod val="75000"/>
                    <a:lumOff val="25000"/>
                  </a:schemeClr>
                </a:solidFill>
                <a:latin typeface="Abadi MT Condensed Light" panose="020B0306030101010103" pitchFamily="34" charset="77"/>
              </a:rPr>
              <a:t>Ha engedjük Istennek, hogy átvegye az irányítást az életünkben, akkor Ő segíthet abban, hogy megszabaduljunk hamis énünktől. </a:t>
            </a:r>
            <a:endParaRPr lang="en-US" sz="3200" dirty="0">
              <a:solidFill>
                <a:schemeClr val="tx1">
                  <a:lumMod val="75000"/>
                  <a:lumOff val="25000"/>
                </a:schemeClr>
              </a:solidFill>
              <a:latin typeface="Abadi MT Condensed Light" panose="020B0306030101010103" pitchFamily="34" charset="77"/>
            </a:endParaRPr>
          </a:p>
          <a:p>
            <a:r>
              <a:rPr lang="hu-HU" sz="32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„A kísértés, hogy átvegyük Isten szerepét az életünkben, adja a hamis énkép kialakulásának lényegét</a:t>
            </a:r>
            <a:r>
              <a:rPr lang="en-ZA" sz="32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 (Mulholland)</a:t>
            </a:r>
          </a:p>
          <a:p>
            <a:r>
              <a:rPr lang="en-ZA" sz="32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1J</a:t>
            </a:r>
            <a:r>
              <a:rPr lang="hu-HU" sz="3200" dirty="0" err="1">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ános</a:t>
            </a:r>
            <a:r>
              <a:rPr lang="en-ZA" sz="32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 1:9</a:t>
            </a:r>
            <a:r>
              <a:rPr lang="hu-HU" sz="32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a:t>
            </a:r>
            <a:r>
              <a:rPr lang="en-ZA" sz="3200" b="1"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 </a:t>
            </a:r>
            <a:r>
              <a:rPr lang="hu-HU" sz="32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„Ha megvalljuk bűneinket, hű és igaz ő: megbocsátja bűneinket, és megtisztít minket minden gonoszságtól</a:t>
            </a:r>
            <a:r>
              <a:rPr lang="en-ZA" sz="32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 </a:t>
            </a:r>
            <a:endParaRPr lang="en-US" sz="4800" dirty="0">
              <a:solidFill>
                <a:schemeClr val="tx1">
                  <a:lumMod val="75000"/>
                  <a:lumOff val="25000"/>
                </a:schemeClr>
              </a:solidFill>
              <a:effectLst/>
              <a:latin typeface="Abadi MT Condensed Light" panose="020B0306030101010103" pitchFamily="34" charset="77"/>
              <a:ea typeface="Calibri" panose="020F0502020204030204" pitchFamily="34" charset="0"/>
            </a:endParaRPr>
          </a:p>
        </p:txBody>
      </p:sp>
      <p:sp>
        <p:nvSpPr>
          <p:cNvPr id="5" name="Slide Number Placeholder 4">
            <a:extLst>
              <a:ext uri="{FF2B5EF4-FFF2-40B4-BE49-F238E27FC236}">
                <a16:creationId xmlns:a16="http://schemas.microsoft.com/office/drawing/2014/main" id="{8F749817-55A2-CAA8-B62F-9FAFA320B504}"/>
              </a:ext>
            </a:extLst>
          </p:cNvPr>
          <p:cNvSpPr>
            <a:spLocks noGrp="1"/>
          </p:cNvSpPr>
          <p:nvPr>
            <p:ph type="sldNum" sz="quarter" idx="12"/>
          </p:nvPr>
        </p:nvSpPr>
        <p:spPr/>
        <p:txBody>
          <a:bodyPr/>
          <a:lstStyle/>
          <a:p>
            <a:fld id="{A5D17016-2A0F-CE4A-995C-3BD64DEC97AB}" type="slidenum">
              <a:rPr lang="en-US" smtClean="0"/>
              <a:t>14</a:t>
            </a:fld>
            <a:endParaRPr lang="en-US"/>
          </a:p>
        </p:txBody>
      </p:sp>
      <p:pic>
        <p:nvPicPr>
          <p:cNvPr id="19" name="Picture 18" descr="Background pattern&#10;&#10;Description automatically generated with medium confidence">
            <a:extLst>
              <a:ext uri="{FF2B5EF4-FFF2-40B4-BE49-F238E27FC236}">
                <a16:creationId xmlns:a16="http://schemas.microsoft.com/office/drawing/2014/main" id="{549AB945-2851-F13B-BD28-DDF02386987F}"/>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
        <p:nvSpPr>
          <p:cNvPr id="2" name="Footer Placeholder 5">
            <a:extLst>
              <a:ext uri="{FF2B5EF4-FFF2-40B4-BE49-F238E27FC236}">
                <a16:creationId xmlns:a16="http://schemas.microsoft.com/office/drawing/2014/main" id="{A6A98D99-ED25-BF3C-7A06-4A4A51FD2366}"/>
              </a:ext>
            </a:extLst>
          </p:cNvPr>
          <p:cNvSpPr>
            <a:spLocks noGrp="1"/>
          </p:cNvSpPr>
          <p:nvPr>
            <p:ph type="ftr" sz="quarter" idx="11"/>
          </p:nvPr>
        </p:nvSpPr>
        <p:spPr>
          <a:xfrm>
            <a:off x="515761" y="6325684"/>
            <a:ext cx="4114800" cy="365125"/>
          </a:xfrm>
        </p:spPr>
        <p:txBody>
          <a:bodyPr/>
          <a:lstStyle/>
          <a:p>
            <a:pPr algn="l"/>
            <a:r>
              <a:rPr lang="hu-HU" dirty="0">
                <a:solidFill>
                  <a:schemeClr val="bg1">
                    <a:lumMod val="85000"/>
                  </a:schemeClr>
                </a:solidFill>
              </a:rPr>
              <a:t>Női Szolgálatok Kiemelt Napja</a:t>
            </a:r>
            <a:r>
              <a:rPr lang="en-US" dirty="0">
                <a:solidFill>
                  <a:schemeClr val="bg1">
                    <a:lumMod val="85000"/>
                  </a:schemeClr>
                </a:solidFill>
              </a:rPr>
              <a:t>| 2023</a:t>
            </a:r>
            <a:r>
              <a:rPr lang="hu-HU" dirty="0">
                <a:solidFill>
                  <a:schemeClr val="bg1">
                    <a:lumMod val="85000"/>
                  </a:schemeClr>
                </a:solidFill>
              </a:rPr>
              <a:t>. június 10. </a:t>
            </a:r>
            <a:endParaRPr lang="en-US" dirty="0">
              <a:solidFill>
                <a:schemeClr val="bg1">
                  <a:lumMod val="85000"/>
                </a:schemeClr>
              </a:solidFill>
            </a:endParaRPr>
          </a:p>
        </p:txBody>
      </p:sp>
    </p:spTree>
    <p:extLst>
      <p:ext uri="{BB962C8B-B14F-4D97-AF65-F5344CB8AC3E}">
        <p14:creationId xmlns:p14="http://schemas.microsoft.com/office/powerpoint/2010/main" val="2978148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2E637EC5-98A9-51C5-63A6-9A970EB28140}"/>
              </a:ext>
            </a:extLst>
          </p:cNvPr>
          <p:cNvSpPr>
            <a:spLocks noGrp="1"/>
          </p:cNvSpPr>
          <p:nvPr>
            <p:ph type="title"/>
          </p:nvPr>
        </p:nvSpPr>
        <p:spPr>
          <a:xfrm>
            <a:off x="838200" y="365126"/>
            <a:ext cx="8859982" cy="1297420"/>
          </a:xfrm>
        </p:spPr>
        <p:txBody>
          <a:bodyPr/>
          <a:lstStyle/>
          <a:p>
            <a:r>
              <a:rPr lang="en-US" sz="4800" b="1" dirty="0">
                <a:solidFill>
                  <a:schemeClr val="accent5">
                    <a:lumMod val="50000"/>
                  </a:schemeClr>
                </a:solidFill>
                <a:latin typeface="Abadi MT Condensed Light" panose="020B0306030101010103" pitchFamily="34" charset="77"/>
              </a:rPr>
              <a:t>4. </a:t>
            </a:r>
            <a:r>
              <a:rPr lang="hu-HU" sz="4800" b="1" dirty="0">
                <a:solidFill>
                  <a:schemeClr val="accent5">
                    <a:lumMod val="50000"/>
                  </a:schemeClr>
                </a:solidFill>
                <a:latin typeface="Abadi MT Condensed Light" panose="020B0306030101010103" pitchFamily="34" charset="77"/>
              </a:rPr>
              <a:t>Éld az igazi életedet!</a:t>
            </a:r>
            <a:endParaRPr lang="en-US" b="1" dirty="0"/>
          </a:p>
        </p:txBody>
      </p:sp>
      <p:sp>
        <p:nvSpPr>
          <p:cNvPr id="15" name="Content Placeholder 14">
            <a:extLst>
              <a:ext uri="{FF2B5EF4-FFF2-40B4-BE49-F238E27FC236}">
                <a16:creationId xmlns:a16="http://schemas.microsoft.com/office/drawing/2014/main" id="{866F29D9-72B9-4950-880E-3CFDD5F083B9}"/>
              </a:ext>
            </a:extLst>
          </p:cNvPr>
          <p:cNvSpPr>
            <a:spLocks noGrp="1"/>
          </p:cNvSpPr>
          <p:nvPr>
            <p:ph idx="1"/>
          </p:nvPr>
        </p:nvSpPr>
        <p:spPr>
          <a:xfrm>
            <a:off x="838200" y="1825625"/>
            <a:ext cx="8859982" cy="4258955"/>
          </a:xfrm>
        </p:spPr>
        <p:txBody>
          <a:bodyPr anchor="t">
            <a:normAutofit/>
          </a:bodyPr>
          <a:lstStyle/>
          <a:p>
            <a:r>
              <a:rPr lang="hu-HU" sz="32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Csak akkor élhetjük igazi életünket, ha Jézussal szoros kapcsolatban vagyunk.</a:t>
            </a:r>
            <a:endParaRPr lang="en-ZA" sz="32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endParaRPr>
          </a:p>
          <a:p>
            <a:r>
              <a:rPr lang="hu-HU" sz="3200" dirty="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Ő formálta bensőnket egyedi személyiséggé, egyedi gondolatokkal és álmokkal.</a:t>
            </a:r>
            <a:endParaRPr lang="en-ZA" sz="3200" dirty="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endParaRPr>
          </a:p>
          <a:p>
            <a:r>
              <a:rPr lang="hu-HU" sz="32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Ha minden nap közeledünk hozzá akkor virágzó életet nyújt számunkra, amiben lehetőségeinket felhasználhatjuk</a:t>
            </a:r>
            <a:r>
              <a:rPr lang="en-ZA" sz="32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a:t>
            </a:r>
          </a:p>
          <a:p>
            <a:pPr marL="0" indent="0">
              <a:buNone/>
            </a:pPr>
            <a:endParaRPr lang="en-US" sz="3200" dirty="0">
              <a:solidFill>
                <a:schemeClr val="tx1">
                  <a:lumMod val="75000"/>
                  <a:lumOff val="25000"/>
                </a:schemeClr>
              </a:solidFill>
              <a:latin typeface="Abadi MT Condensed Light" panose="020B0306030101010103" pitchFamily="34" charset="77"/>
            </a:endParaRPr>
          </a:p>
        </p:txBody>
      </p:sp>
      <p:sp>
        <p:nvSpPr>
          <p:cNvPr id="5" name="Slide Number Placeholder 4">
            <a:extLst>
              <a:ext uri="{FF2B5EF4-FFF2-40B4-BE49-F238E27FC236}">
                <a16:creationId xmlns:a16="http://schemas.microsoft.com/office/drawing/2014/main" id="{8F749817-55A2-CAA8-B62F-9FAFA320B504}"/>
              </a:ext>
            </a:extLst>
          </p:cNvPr>
          <p:cNvSpPr>
            <a:spLocks noGrp="1"/>
          </p:cNvSpPr>
          <p:nvPr>
            <p:ph type="sldNum" sz="quarter" idx="12"/>
          </p:nvPr>
        </p:nvSpPr>
        <p:spPr/>
        <p:txBody>
          <a:bodyPr/>
          <a:lstStyle/>
          <a:p>
            <a:fld id="{A5D17016-2A0F-CE4A-995C-3BD64DEC97AB}" type="slidenum">
              <a:rPr lang="en-US" smtClean="0"/>
              <a:t>15</a:t>
            </a:fld>
            <a:endParaRPr lang="en-US"/>
          </a:p>
        </p:txBody>
      </p:sp>
      <p:pic>
        <p:nvPicPr>
          <p:cNvPr id="19" name="Picture 18" descr="Background pattern&#10;&#10;Description automatically generated with medium confidence">
            <a:extLst>
              <a:ext uri="{FF2B5EF4-FFF2-40B4-BE49-F238E27FC236}">
                <a16:creationId xmlns:a16="http://schemas.microsoft.com/office/drawing/2014/main" id="{549AB945-2851-F13B-BD28-DDF02386987F}"/>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
        <p:nvSpPr>
          <p:cNvPr id="2" name="Footer Placeholder 5">
            <a:extLst>
              <a:ext uri="{FF2B5EF4-FFF2-40B4-BE49-F238E27FC236}">
                <a16:creationId xmlns:a16="http://schemas.microsoft.com/office/drawing/2014/main" id="{02F0AEF9-18BF-FE19-36E4-FCE5FE99DFE5}"/>
              </a:ext>
            </a:extLst>
          </p:cNvPr>
          <p:cNvSpPr>
            <a:spLocks noGrp="1"/>
          </p:cNvSpPr>
          <p:nvPr>
            <p:ph type="ftr" sz="quarter" idx="11"/>
          </p:nvPr>
        </p:nvSpPr>
        <p:spPr>
          <a:xfrm>
            <a:off x="515761" y="6325684"/>
            <a:ext cx="4114800" cy="365125"/>
          </a:xfrm>
        </p:spPr>
        <p:txBody>
          <a:bodyPr/>
          <a:lstStyle/>
          <a:p>
            <a:pPr algn="l"/>
            <a:r>
              <a:rPr lang="hu-HU" dirty="0">
                <a:solidFill>
                  <a:schemeClr val="bg1">
                    <a:lumMod val="85000"/>
                  </a:schemeClr>
                </a:solidFill>
              </a:rPr>
              <a:t>Női Szolgálatok Kiemelt Napja</a:t>
            </a:r>
            <a:r>
              <a:rPr lang="en-US" dirty="0">
                <a:solidFill>
                  <a:schemeClr val="bg1">
                    <a:lumMod val="85000"/>
                  </a:schemeClr>
                </a:solidFill>
              </a:rPr>
              <a:t>| 2023</a:t>
            </a:r>
            <a:r>
              <a:rPr lang="hu-HU" dirty="0">
                <a:solidFill>
                  <a:schemeClr val="bg1">
                    <a:lumMod val="85000"/>
                  </a:schemeClr>
                </a:solidFill>
              </a:rPr>
              <a:t>. június 10. </a:t>
            </a:r>
            <a:endParaRPr lang="en-US" dirty="0">
              <a:solidFill>
                <a:schemeClr val="bg1">
                  <a:lumMod val="85000"/>
                </a:schemeClr>
              </a:solidFill>
            </a:endParaRPr>
          </a:p>
        </p:txBody>
      </p:sp>
    </p:spTree>
    <p:extLst>
      <p:ext uri="{BB962C8B-B14F-4D97-AF65-F5344CB8AC3E}">
        <p14:creationId xmlns:p14="http://schemas.microsoft.com/office/powerpoint/2010/main" val="3664772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2E637EC5-98A9-51C5-63A6-9A970EB28140}"/>
              </a:ext>
            </a:extLst>
          </p:cNvPr>
          <p:cNvSpPr>
            <a:spLocks noGrp="1"/>
          </p:cNvSpPr>
          <p:nvPr>
            <p:ph type="title"/>
          </p:nvPr>
        </p:nvSpPr>
        <p:spPr>
          <a:xfrm>
            <a:off x="838200" y="365126"/>
            <a:ext cx="8859982" cy="1297420"/>
          </a:xfrm>
        </p:spPr>
        <p:txBody>
          <a:bodyPr/>
          <a:lstStyle/>
          <a:p>
            <a:r>
              <a:rPr lang="en-US" sz="4800" b="1" dirty="0">
                <a:solidFill>
                  <a:schemeClr val="accent5">
                    <a:lumMod val="50000"/>
                  </a:schemeClr>
                </a:solidFill>
                <a:latin typeface="Abadi MT Condensed Light" panose="020B0306030101010103" pitchFamily="34" charset="77"/>
              </a:rPr>
              <a:t>5. </a:t>
            </a:r>
            <a:r>
              <a:rPr lang="hu-HU" sz="4800" b="1" dirty="0">
                <a:solidFill>
                  <a:schemeClr val="accent5">
                    <a:lumMod val="50000"/>
                  </a:schemeClr>
                </a:solidFill>
                <a:latin typeface="Abadi MT Condensed Light" panose="020B0306030101010103" pitchFamily="34" charset="77"/>
              </a:rPr>
              <a:t>Élj egészségesen érzelmileg!</a:t>
            </a:r>
            <a:endParaRPr lang="en-US" b="1" dirty="0"/>
          </a:p>
        </p:txBody>
      </p:sp>
      <p:sp>
        <p:nvSpPr>
          <p:cNvPr id="15" name="Content Placeholder 14">
            <a:extLst>
              <a:ext uri="{FF2B5EF4-FFF2-40B4-BE49-F238E27FC236}">
                <a16:creationId xmlns:a16="http://schemas.microsoft.com/office/drawing/2014/main" id="{866F29D9-72B9-4950-880E-3CFDD5F083B9}"/>
              </a:ext>
            </a:extLst>
          </p:cNvPr>
          <p:cNvSpPr>
            <a:spLocks noGrp="1"/>
          </p:cNvSpPr>
          <p:nvPr>
            <p:ph idx="1"/>
          </p:nvPr>
        </p:nvSpPr>
        <p:spPr>
          <a:xfrm>
            <a:off x="838200" y="1825625"/>
            <a:ext cx="8859982" cy="4258955"/>
          </a:xfrm>
        </p:spPr>
        <p:txBody>
          <a:bodyPr anchor="t">
            <a:normAutofit/>
          </a:bodyPr>
          <a:lstStyle/>
          <a:p>
            <a:r>
              <a:rPr lang="hu-HU" sz="3200" dirty="0">
                <a:solidFill>
                  <a:schemeClr val="tx1">
                    <a:lumMod val="75000"/>
                    <a:lumOff val="25000"/>
                  </a:schemeClr>
                </a:solidFill>
                <a:effectLst/>
                <a:latin typeface="Abadi MT Condensed Light" panose="020B0306030101010103" pitchFamily="34" charset="77"/>
                <a:ea typeface="Charter" panose="02040503050506020203" pitchFamily="18" charset="0"/>
                <a:cs typeface="Calibri" panose="020F0502020204030204" pitchFamily="34" charset="0"/>
              </a:rPr>
              <a:t>„Krisztus szabadságra szabadított meg minket, álljatok meg tehát szilárdan, és ne engedjétek magatokat újra a szolgaság igájába fogni</a:t>
            </a:r>
            <a:r>
              <a:rPr lang="en-ZA" sz="3200" dirty="0">
                <a:solidFill>
                  <a:schemeClr val="tx1">
                    <a:lumMod val="75000"/>
                    <a:lumOff val="25000"/>
                  </a:schemeClr>
                </a:solidFill>
                <a:effectLst/>
                <a:latin typeface="Abadi MT Condensed Light" panose="020B0306030101010103" pitchFamily="34" charset="77"/>
                <a:ea typeface="Charter" panose="02040503050506020203" pitchFamily="18" charset="0"/>
                <a:cs typeface="Calibri" panose="020F0502020204030204" pitchFamily="34" charset="0"/>
              </a:rPr>
              <a:t>”</a:t>
            </a:r>
            <a:r>
              <a:rPr lang="en-ZA" sz="32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 (</a:t>
            </a:r>
            <a:r>
              <a:rPr lang="en-ZA" sz="3200" dirty="0" err="1">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Galat</a:t>
            </a:r>
            <a:r>
              <a:rPr lang="hu-HU" sz="32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a</a:t>
            </a:r>
            <a:r>
              <a:rPr lang="en-ZA" sz="32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 5:1). </a:t>
            </a:r>
          </a:p>
          <a:p>
            <a:r>
              <a:rPr lang="hu-HU" sz="32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A Szentlélek azért lett elküldve, hogy erősítsen bennünket megszabadulni a terheinktől.</a:t>
            </a:r>
            <a:endParaRPr lang="en-ZA" sz="32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endParaRPr>
          </a:p>
          <a:p>
            <a:pPr marL="0" marR="0">
              <a:spcBef>
                <a:spcPts val="0"/>
              </a:spcBef>
              <a:spcAft>
                <a:spcPts val="0"/>
              </a:spcAft>
            </a:pPr>
            <a:r>
              <a:rPr lang="hu-HU" sz="3200" dirty="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Arra lettél teremtve, hogy szeress és örülj és élvezd Isten szeretetét. </a:t>
            </a:r>
            <a:endParaRPr lang="en-US" sz="3200" dirty="0">
              <a:solidFill>
                <a:schemeClr val="tx1">
                  <a:lumMod val="75000"/>
                  <a:lumOff val="25000"/>
                </a:schemeClr>
              </a:solidFill>
              <a:effectLst/>
              <a:latin typeface="Abadi MT Condensed Light" panose="020B0306030101010103" pitchFamily="34" charset="77"/>
              <a:ea typeface="Calibri" panose="020F0502020204030204" pitchFamily="34" charset="0"/>
            </a:endParaRPr>
          </a:p>
        </p:txBody>
      </p:sp>
      <p:sp>
        <p:nvSpPr>
          <p:cNvPr id="5" name="Slide Number Placeholder 4">
            <a:extLst>
              <a:ext uri="{FF2B5EF4-FFF2-40B4-BE49-F238E27FC236}">
                <a16:creationId xmlns:a16="http://schemas.microsoft.com/office/drawing/2014/main" id="{8F749817-55A2-CAA8-B62F-9FAFA320B504}"/>
              </a:ext>
            </a:extLst>
          </p:cNvPr>
          <p:cNvSpPr>
            <a:spLocks noGrp="1"/>
          </p:cNvSpPr>
          <p:nvPr>
            <p:ph type="sldNum" sz="quarter" idx="12"/>
          </p:nvPr>
        </p:nvSpPr>
        <p:spPr/>
        <p:txBody>
          <a:bodyPr/>
          <a:lstStyle/>
          <a:p>
            <a:fld id="{A5D17016-2A0F-CE4A-995C-3BD64DEC97AB}" type="slidenum">
              <a:rPr lang="en-US" smtClean="0"/>
              <a:t>16</a:t>
            </a:fld>
            <a:endParaRPr lang="en-US"/>
          </a:p>
        </p:txBody>
      </p:sp>
      <p:pic>
        <p:nvPicPr>
          <p:cNvPr id="19" name="Picture 18" descr="Background pattern&#10;&#10;Description automatically generated with medium confidence">
            <a:extLst>
              <a:ext uri="{FF2B5EF4-FFF2-40B4-BE49-F238E27FC236}">
                <a16:creationId xmlns:a16="http://schemas.microsoft.com/office/drawing/2014/main" id="{549AB945-2851-F13B-BD28-DDF02386987F}"/>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
        <p:nvSpPr>
          <p:cNvPr id="2" name="Footer Placeholder 5">
            <a:extLst>
              <a:ext uri="{FF2B5EF4-FFF2-40B4-BE49-F238E27FC236}">
                <a16:creationId xmlns:a16="http://schemas.microsoft.com/office/drawing/2014/main" id="{9BF37198-368D-180E-45FB-182A6BC6EB9F}"/>
              </a:ext>
            </a:extLst>
          </p:cNvPr>
          <p:cNvSpPr>
            <a:spLocks noGrp="1"/>
          </p:cNvSpPr>
          <p:nvPr>
            <p:ph type="ftr" sz="quarter" idx="11"/>
          </p:nvPr>
        </p:nvSpPr>
        <p:spPr>
          <a:xfrm>
            <a:off x="515761" y="6325684"/>
            <a:ext cx="4114800" cy="365125"/>
          </a:xfrm>
        </p:spPr>
        <p:txBody>
          <a:bodyPr/>
          <a:lstStyle/>
          <a:p>
            <a:pPr algn="l"/>
            <a:r>
              <a:rPr lang="hu-HU" dirty="0">
                <a:solidFill>
                  <a:schemeClr val="bg1">
                    <a:lumMod val="85000"/>
                  </a:schemeClr>
                </a:solidFill>
              </a:rPr>
              <a:t>Női Szolgálatok Kiemelt Napja</a:t>
            </a:r>
            <a:r>
              <a:rPr lang="en-US" dirty="0">
                <a:solidFill>
                  <a:schemeClr val="bg1">
                    <a:lumMod val="85000"/>
                  </a:schemeClr>
                </a:solidFill>
              </a:rPr>
              <a:t>| 2023</a:t>
            </a:r>
            <a:r>
              <a:rPr lang="hu-HU" dirty="0">
                <a:solidFill>
                  <a:schemeClr val="bg1">
                    <a:lumMod val="85000"/>
                  </a:schemeClr>
                </a:solidFill>
              </a:rPr>
              <a:t>. június 10. </a:t>
            </a:r>
            <a:endParaRPr lang="en-US" dirty="0">
              <a:solidFill>
                <a:schemeClr val="bg1">
                  <a:lumMod val="85000"/>
                </a:schemeClr>
              </a:solidFill>
            </a:endParaRPr>
          </a:p>
        </p:txBody>
      </p:sp>
    </p:spTree>
    <p:extLst>
      <p:ext uri="{BB962C8B-B14F-4D97-AF65-F5344CB8AC3E}">
        <p14:creationId xmlns:p14="http://schemas.microsoft.com/office/powerpoint/2010/main" val="1673421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2E637EC5-98A9-51C5-63A6-9A970EB28140}"/>
              </a:ext>
            </a:extLst>
          </p:cNvPr>
          <p:cNvSpPr>
            <a:spLocks noGrp="1"/>
          </p:cNvSpPr>
          <p:nvPr>
            <p:ph type="title"/>
          </p:nvPr>
        </p:nvSpPr>
        <p:spPr>
          <a:xfrm>
            <a:off x="838200" y="392320"/>
            <a:ext cx="8859982" cy="1297420"/>
          </a:xfrm>
        </p:spPr>
        <p:txBody>
          <a:bodyPr>
            <a:normAutofit/>
          </a:bodyPr>
          <a:lstStyle/>
          <a:p>
            <a:r>
              <a:rPr lang="hu-HU" sz="4800" b="1" dirty="0">
                <a:solidFill>
                  <a:schemeClr val="accent5">
                    <a:lumMod val="50000"/>
                  </a:schemeClr>
                </a:solidFill>
                <a:effectLst/>
                <a:latin typeface="Sinthya" panose="02000500000000000000" pitchFamily="2" charset="0"/>
                <a:ea typeface="Calibri" panose="020F0502020204030204" pitchFamily="34" charset="0"/>
                <a:cs typeface="Calibri" panose="020F0502020204030204" pitchFamily="34" charset="0"/>
              </a:rPr>
              <a:t>Élj</a:t>
            </a:r>
            <a:r>
              <a:rPr lang="en-ZA" sz="3200" b="1" dirty="0">
                <a:solidFill>
                  <a:schemeClr val="accent5">
                    <a:lumMod val="50000"/>
                  </a:schemeClr>
                </a:solidFill>
                <a:effectLst/>
                <a:latin typeface="Abadi MT Condensed Light" panose="020B0306030101010103" pitchFamily="34" charset="77"/>
                <a:ea typeface="Calibri" panose="020F0502020204030204" pitchFamily="34" charset="0"/>
                <a:cs typeface="Calibri" panose="020F0502020204030204" pitchFamily="34" charset="0"/>
              </a:rPr>
              <a:t> </a:t>
            </a:r>
            <a:r>
              <a:rPr lang="hu-HU" sz="3200" b="1" dirty="0">
                <a:solidFill>
                  <a:schemeClr val="accent5">
                    <a:lumMod val="50000"/>
                  </a:schemeClr>
                </a:solidFill>
                <a:effectLst/>
                <a:latin typeface="Abadi MT Condensed Light" panose="020B0306030101010103" pitchFamily="34" charset="77"/>
                <a:ea typeface="Calibri" panose="020F0502020204030204" pitchFamily="34" charset="0"/>
                <a:cs typeface="Calibri" panose="020F0502020204030204" pitchFamily="34" charset="0"/>
              </a:rPr>
              <a:t>egészségesen érzelmileg!</a:t>
            </a:r>
            <a:endParaRPr lang="en-US" sz="3200" b="1" dirty="0">
              <a:solidFill>
                <a:schemeClr val="accent5">
                  <a:lumMod val="50000"/>
                </a:schemeClr>
              </a:solidFill>
            </a:endParaRPr>
          </a:p>
        </p:txBody>
      </p:sp>
      <p:sp>
        <p:nvSpPr>
          <p:cNvPr id="15" name="Content Placeholder 14">
            <a:extLst>
              <a:ext uri="{FF2B5EF4-FFF2-40B4-BE49-F238E27FC236}">
                <a16:creationId xmlns:a16="http://schemas.microsoft.com/office/drawing/2014/main" id="{866F29D9-72B9-4950-880E-3CFDD5F083B9}"/>
              </a:ext>
            </a:extLst>
          </p:cNvPr>
          <p:cNvSpPr>
            <a:spLocks noGrp="1"/>
          </p:cNvSpPr>
          <p:nvPr>
            <p:ph idx="1"/>
          </p:nvPr>
        </p:nvSpPr>
        <p:spPr>
          <a:xfrm>
            <a:off x="838200" y="1453258"/>
            <a:ext cx="8859982" cy="4258955"/>
          </a:xfrm>
        </p:spPr>
        <p:txBody>
          <a:bodyPr/>
          <a:lstStyle/>
          <a:p>
            <a:pPr marL="514350" indent="-514350">
              <a:buAutoNum type="arabicPeriod"/>
            </a:pPr>
            <a:r>
              <a:rPr lang="hu-HU" sz="3200" dirty="0">
                <a:solidFill>
                  <a:schemeClr val="tx1">
                    <a:lumMod val="75000"/>
                    <a:lumOff val="25000"/>
                  </a:schemeClr>
                </a:solidFill>
                <a:latin typeface="Abadi MT Condensed Light" panose="020B0306030101010103" pitchFamily="34" charset="77"/>
                <a:cs typeface="Calibri" panose="020F0502020204030204" pitchFamily="34" charset="0"/>
              </a:rPr>
              <a:t>Csendesedj el bensődben és várj az Úrra!</a:t>
            </a:r>
            <a:endParaRPr lang="en-ZA" sz="3200" dirty="0">
              <a:solidFill>
                <a:schemeClr val="tx1">
                  <a:lumMod val="75000"/>
                  <a:lumOff val="25000"/>
                </a:schemeClr>
              </a:solidFill>
              <a:latin typeface="Abadi MT Condensed Light" panose="020B0306030101010103" pitchFamily="34" charset="77"/>
              <a:cs typeface="Calibri" panose="020F0502020204030204" pitchFamily="34" charset="0"/>
            </a:endParaRPr>
          </a:p>
          <a:p>
            <a:pPr marL="514350" indent="-514350">
              <a:buAutoNum type="arabicPeriod"/>
            </a:pPr>
            <a:r>
              <a:rPr lang="hu-HU" sz="3200" dirty="0">
                <a:solidFill>
                  <a:schemeClr val="tx1">
                    <a:lumMod val="75000"/>
                    <a:lumOff val="25000"/>
                  </a:schemeClr>
                </a:solidFill>
                <a:latin typeface="Abadi MT Condensed Light" panose="020B0306030101010103" pitchFamily="34" charset="77"/>
              </a:rPr>
              <a:t>Tudatosan kezeljük érzelmeinket!</a:t>
            </a:r>
            <a:endParaRPr lang="en-US" sz="3200" dirty="0">
              <a:solidFill>
                <a:schemeClr val="tx1">
                  <a:lumMod val="75000"/>
                  <a:lumOff val="25000"/>
                </a:schemeClr>
              </a:solidFill>
              <a:latin typeface="Abadi MT Condensed Light" panose="020B0306030101010103" pitchFamily="34" charset="77"/>
            </a:endParaRPr>
          </a:p>
          <a:p>
            <a:pPr marL="514350" indent="-514350">
              <a:buAutoNum type="arabicPeriod"/>
            </a:pPr>
            <a:r>
              <a:rPr lang="hu-HU" sz="3200" dirty="0">
                <a:solidFill>
                  <a:schemeClr val="tx1">
                    <a:lumMod val="75000"/>
                    <a:lumOff val="25000"/>
                  </a:schemeClr>
                </a:solidFill>
                <a:latin typeface="Abadi MT Condensed Light" panose="020B0306030101010103" pitchFamily="34" charset="77"/>
              </a:rPr>
              <a:t>Fejleszd ki az érzelmi intelligenciádat! </a:t>
            </a:r>
            <a:r>
              <a:rPr lang="en-US" sz="3200" dirty="0">
                <a:solidFill>
                  <a:schemeClr val="tx1">
                    <a:lumMod val="75000"/>
                    <a:lumOff val="25000"/>
                  </a:schemeClr>
                </a:solidFill>
                <a:latin typeface="Abadi MT Condensed Light" panose="020B0306030101010103" pitchFamily="34" charset="77"/>
              </a:rPr>
              <a:t>(EQ).</a:t>
            </a:r>
          </a:p>
          <a:p>
            <a:pPr marL="514350" indent="-514350">
              <a:buAutoNum type="arabicPeriod"/>
            </a:pPr>
            <a:r>
              <a:rPr lang="hu-HU" sz="3200" dirty="0">
                <a:solidFill>
                  <a:schemeClr val="tx1">
                    <a:lumMod val="75000"/>
                    <a:lumOff val="25000"/>
                  </a:schemeClr>
                </a:solidFill>
                <a:latin typeface="Abadi MT Condensed Light" panose="020B0306030101010103" pitchFamily="34" charset="77"/>
              </a:rPr>
              <a:t>Élj átformált életet!</a:t>
            </a:r>
            <a:endParaRPr lang="en-US" sz="3200" dirty="0">
              <a:solidFill>
                <a:schemeClr val="tx1">
                  <a:lumMod val="75000"/>
                  <a:lumOff val="25000"/>
                </a:schemeClr>
              </a:solidFill>
              <a:latin typeface="Abadi MT Condensed Light" panose="020B0306030101010103" pitchFamily="34" charset="77"/>
            </a:endParaRPr>
          </a:p>
          <a:p>
            <a:pPr marL="514350" indent="-514350">
              <a:buAutoNum type="arabicPeriod"/>
            </a:pPr>
            <a:r>
              <a:rPr lang="hu-HU" sz="3200" dirty="0">
                <a:solidFill>
                  <a:schemeClr val="tx1">
                    <a:lumMod val="75000"/>
                    <a:lumOff val="25000"/>
                  </a:schemeClr>
                </a:solidFill>
                <a:latin typeface="Abadi MT Condensed Light" panose="020B0306030101010103" pitchFamily="34" charset="77"/>
              </a:rPr>
              <a:t>Bocsáss meg magadnak! Legyél együttérző és ismerd el gyengeségeidet!</a:t>
            </a:r>
            <a:endParaRPr lang="en-US" sz="3200" dirty="0">
              <a:solidFill>
                <a:schemeClr val="tx1">
                  <a:lumMod val="75000"/>
                  <a:lumOff val="25000"/>
                </a:schemeClr>
              </a:solidFill>
              <a:latin typeface="Abadi MT Condensed Light" panose="020B0306030101010103" pitchFamily="34" charset="77"/>
            </a:endParaRPr>
          </a:p>
          <a:p>
            <a:pPr marL="514350" indent="-514350">
              <a:buAutoNum type="arabicPeriod"/>
            </a:pPr>
            <a:r>
              <a:rPr lang="hu-HU" sz="3200" dirty="0">
                <a:solidFill>
                  <a:schemeClr val="tx1">
                    <a:lumMod val="75000"/>
                    <a:lumOff val="25000"/>
                  </a:schemeClr>
                </a:solidFill>
                <a:latin typeface="Abadi MT Condensed Light" panose="020B0306030101010103" pitchFamily="34" charset="77"/>
              </a:rPr>
              <a:t>Imádkozz bátorságért!</a:t>
            </a:r>
            <a:endParaRPr lang="en-US" sz="3200" dirty="0">
              <a:solidFill>
                <a:schemeClr val="tx1">
                  <a:lumMod val="75000"/>
                  <a:lumOff val="25000"/>
                </a:schemeClr>
              </a:solidFill>
              <a:latin typeface="Abadi MT Condensed Light" panose="020B0306030101010103" pitchFamily="34" charset="77"/>
            </a:endParaRPr>
          </a:p>
          <a:p>
            <a:pPr marL="0" indent="0">
              <a:buNone/>
            </a:pPr>
            <a:endParaRPr lang="en-US" dirty="0"/>
          </a:p>
        </p:txBody>
      </p:sp>
      <p:sp>
        <p:nvSpPr>
          <p:cNvPr id="5" name="Slide Number Placeholder 4">
            <a:extLst>
              <a:ext uri="{FF2B5EF4-FFF2-40B4-BE49-F238E27FC236}">
                <a16:creationId xmlns:a16="http://schemas.microsoft.com/office/drawing/2014/main" id="{8F749817-55A2-CAA8-B62F-9FAFA320B504}"/>
              </a:ext>
            </a:extLst>
          </p:cNvPr>
          <p:cNvSpPr>
            <a:spLocks noGrp="1"/>
          </p:cNvSpPr>
          <p:nvPr>
            <p:ph type="sldNum" sz="quarter" idx="12"/>
          </p:nvPr>
        </p:nvSpPr>
        <p:spPr/>
        <p:txBody>
          <a:bodyPr/>
          <a:lstStyle/>
          <a:p>
            <a:fld id="{A5D17016-2A0F-CE4A-995C-3BD64DEC97AB}" type="slidenum">
              <a:rPr lang="en-US" smtClean="0"/>
              <a:t>17</a:t>
            </a:fld>
            <a:endParaRPr lang="en-US"/>
          </a:p>
        </p:txBody>
      </p:sp>
      <p:pic>
        <p:nvPicPr>
          <p:cNvPr id="2" name="Picture 1" descr="Background pattern&#10;&#10;Description automatically generated with medium confidence">
            <a:extLst>
              <a:ext uri="{FF2B5EF4-FFF2-40B4-BE49-F238E27FC236}">
                <a16:creationId xmlns:a16="http://schemas.microsoft.com/office/drawing/2014/main" id="{309C8750-7CE3-6D1F-B68D-EC60AA2ACAFC}"/>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
        <p:nvSpPr>
          <p:cNvPr id="3" name="Footer Placeholder 5">
            <a:extLst>
              <a:ext uri="{FF2B5EF4-FFF2-40B4-BE49-F238E27FC236}">
                <a16:creationId xmlns:a16="http://schemas.microsoft.com/office/drawing/2014/main" id="{24D54483-3FFB-1885-47AF-160B58F08B86}"/>
              </a:ext>
            </a:extLst>
          </p:cNvPr>
          <p:cNvSpPr>
            <a:spLocks noGrp="1"/>
          </p:cNvSpPr>
          <p:nvPr>
            <p:ph type="ftr" sz="quarter" idx="11"/>
          </p:nvPr>
        </p:nvSpPr>
        <p:spPr>
          <a:xfrm>
            <a:off x="515761" y="6325684"/>
            <a:ext cx="4114800" cy="365125"/>
          </a:xfrm>
        </p:spPr>
        <p:txBody>
          <a:bodyPr/>
          <a:lstStyle/>
          <a:p>
            <a:pPr algn="l"/>
            <a:r>
              <a:rPr lang="hu-HU" dirty="0">
                <a:solidFill>
                  <a:schemeClr val="bg1">
                    <a:lumMod val="85000"/>
                  </a:schemeClr>
                </a:solidFill>
              </a:rPr>
              <a:t>Női Szolgálatok Kiemelt Napja</a:t>
            </a:r>
            <a:r>
              <a:rPr lang="en-US" dirty="0">
                <a:solidFill>
                  <a:schemeClr val="bg1">
                    <a:lumMod val="85000"/>
                  </a:schemeClr>
                </a:solidFill>
              </a:rPr>
              <a:t>| 2023</a:t>
            </a:r>
            <a:r>
              <a:rPr lang="hu-HU" dirty="0">
                <a:solidFill>
                  <a:schemeClr val="bg1">
                    <a:lumMod val="85000"/>
                  </a:schemeClr>
                </a:solidFill>
              </a:rPr>
              <a:t>. június 10. </a:t>
            </a:r>
            <a:endParaRPr lang="en-US" dirty="0">
              <a:solidFill>
                <a:schemeClr val="bg1">
                  <a:lumMod val="85000"/>
                </a:schemeClr>
              </a:solidFill>
            </a:endParaRPr>
          </a:p>
        </p:txBody>
      </p:sp>
    </p:spTree>
    <p:extLst>
      <p:ext uri="{BB962C8B-B14F-4D97-AF65-F5344CB8AC3E}">
        <p14:creationId xmlns:p14="http://schemas.microsoft.com/office/powerpoint/2010/main" val="352900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2E637EC5-98A9-51C5-63A6-9A970EB28140}"/>
              </a:ext>
            </a:extLst>
          </p:cNvPr>
          <p:cNvSpPr>
            <a:spLocks noGrp="1"/>
          </p:cNvSpPr>
          <p:nvPr>
            <p:ph type="title"/>
          </p:nvPr>
        </p:nvSpPr>
        <p:spPr>
          <a:xfrm>
            <a:off x="838200" y="365126"/>
            <a:ext cx="8859982" cy="1297420"/>
          </a:xfrm>
        </p:spPr>
        <p:txBody>
          <a:bodyPr/>
          <a:lstStyle/>
          <a:p>
            <a:r>
              <a:rPr lang="hu-HU" sz="4800" b="1" dirty="0">
                <a:solidFill>
                  <a:schemeClr val="accent5">
                    <a:lumMod val="50000"/>
                  </a:schemeClr>
                </a:solidFill>
                <a:effectLst/>
                <a:latin typeface="Sinthya" panose="02000500000000000000" pitchFamily="2" charset="0"/>
                <a:ea typeface="Calibri" panose="020F0502020204030204" pitchFamily="34" charset="0"/>
                <a:cs typeface="Calibri" panose="020F0502020204030204" pitchFamily="34" charset="0"/>
              </a:rPr>
              <a:t>Szeresd felebarátodat!</a:t>
            </a:r>
            <a:endParaRPr lang="en-US" b="1" dirty="0"/>
          </a:p>
        </p:txBody>
      </p:sp>
      <p:sp>
        <p:nvSpPr>
          <p:cNvPr id="15" name="Content Placeholder 14">
            <a:extLst>
              <a:ext uri="{FF2B5EF4-FFF2-40B4-BE49-F238E27FC236}">
                <a16:creationId xmlns:a16="http://schemas.microsoft.com/office/drawing/2014/main" id="{866F29D9-72B9-4950-880E-3CFDD5F083B9}"/>
              </a:ext>
            </a:extLst>
          </p:cNvPr>
          <p:cNvSpPr>
            <a:spLocks noGrp="1"/>
          </p:cNvSpPr>
          <p:nvPr>
            <p:ph idx="1"/>
          </p:nvPr>
        </p:nvSpPr>
        <p:spPr>
          <a:xfrm>
            <a:off x="838200" y="1825625"/>
            <a:ext cx="8859982" cy="4258955"/>
          </a:xfrm>
        </p:spPr>
        <p:txBody>
          <a:bodyPr>
            <a:normAutofit/>
          </a:bodyPr>
          <a:lstStyle/>
          <a:p>
            <a:pPr>
              <a:spcBef>
                <a:spcPts val="0"/>
              </a:spcBef>
            </a:pPr>
            <a:r>
              <a:rPr lang="hu-HU"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Fel kell ismernünk, hogy Isten képmása vagyunk és a Földön minden más ember is az.</a:t>
            </a:r>
            <a:endParaRPr lang="en-US" dirty="0">
              <a:solidFill>
                <a:schemeClr val="tx1">
                  <a:lumMod val="75000"/>
                  <a:lumOff val="25000"/>
                </a:schemeClr>
              </a:solidFill>
              <a:effectLst/>
              <a:latin typeface="Abadi MT Condensed Light" panose="020B0306030101010103" pitchFamily="34" charset="77"/>
              <a:ea typeface="Calibri" panose="020F0502020204030204" pitchFamily="34" charset="0"/>
            </a:endParaRPr>
          </a:p>
          <a:p>
            <a:pPr>
              <a:spcBef>
                <a:spcPts val="0"/>
              </a:spcBef>
            </a:pPr>
            <a:endParaRPr lang="en-US" dirty="0">
              <a:solidFill>
                <a:schemeClr val="tx1">
                  <a:lumMod val="75000"/>
                  <a:lumOff val="25000"/>
                </a:schemeClr>
              </a:solidFill>
              <a:effectLst/>
              <a:latin typeface="Abadi MT Condensed Light" panose="020B0306030101010103" pitchFamily="34" charset="77"/>
              <a:ea typeface="Calibri" panose="020F0502020204030204" pitchFamily="34" charset="0"/>
            </a:endParaRPr>
          </a:p>
          <a:p>
            <a:pPr>
              <a:spcBef>
                <a:spcPts val="0"/>
              </a:spcBef>
            </a:pPr>
            <a:r>
              <a:rPr lang="hu-HU"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Mivel Isten képmásai vagyunk, minden ember megérdemli a tiszteletet, a méltóságot és az értékelést.</a:t>
            </a:r>
            <a:endParaRPr lang="en-US"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endParaRPr>
          </a:p>
          <a:p>
            <a:pPr>
              <a:spcBef>
                <a:spcPts val="0"/>
              </a:spcBef>
            </a:pPr>
            <a:endParaRPr lang="en-US"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endParaRPr>
          </a:p>
          <a:p>
            <a:pPr>
              <a:spcBef>
                <a:spcPts val="0"/>
              </a:spcBef>
            </a:pPr>
            <a:r>
              <a:rPr lang="hu-HU"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Istennek a teremtett lényei iránti szeretetét</a:t>
            </a:r>
            <a:r>
              <a:rPr lang="hu-HU" i="1"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 agapé</a:t>
            </a:r>
            <a:r>
              <a:rPr lang="hu-HU"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 szeretetnek nevezik.</a:t>
            </a:r>
            <a:endParaRPr lang="en-US" dirty="0">
              <a:solidFill>
                <a:schemeClr val="tx1">
                  <a:lumMod val="75000"/>
                  <a:lumOff val="25000"/>
                </a:schemeClr>
              </a:solidFill>
            </a:endParaRPr>
          </a:p>
        </p:txBody>
      </p:sp>
      <p:sp>
        <p:nvSpPr>
          <p:cNvPr id="5" name="Slide Number Placeholder 4">
            <a:extLst>
              <a:ext uri="{FF2B5EF4-FFF2-40B4-BE49-F238E27FC236}">
                <a16:creationId xmlns:a16="http://schemas.microsoft.com/office/drawing/2014/main" id="{8F749817-55A2-CAA8-B62F-9FAFA320B504}"/>
              </a:ext>
            </a:extLst>
          </p:cNvPr>
          <p:cNvSpPr>
            <a:spLocks noGrp="1"/>
          </p:cNvSpPr>
          <p:nvPr>
            <p:ph type="sldNum" sz="quarter" idx="12"/>
          </p:nvPr>
        </p:nvSpPr>
        <p:spPr/>
        <p:txBody>
          <a:bodyPr/>
          <a:lstStyle/>
          <a:p>
            <a:fld id="{A5D17016-2A0F-CE4A-995C-3BD64DEC97AB}" type="slidenum">
              <a:rPr lang="en-US" smtClean="0"/>
              <a:t>18</a:t>
            </a:fld>
            <a:endParaRPr lang="en-US"/>
          </a:p>
        </p:txBody>
      </p:sp>
      <p:pic>
        <p:nvPicPr>
          <p:cNvPr id="3" name="Picture 2" descr="Background pattern&#10;&#10;Description automatically generated with medium confidence">
            <a:extLst>
              <a:ext uri="{FF2B5EF4-FFF2-40B4-BE49-F238E27FC236}">
                <a16:creationId xmlns:a16="http://schemas.microsoft.com/office/drawing/2014/main" id="{37DF3931-0C6E-C8DA-B318-F676B243E891}"/>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
        <p:nvSpPr>
          <p:cNvPr id="4" name="Footer Placeholder 5">
            <a:extLst>
              <a:ext uri="{FF2B5EF4-FFF2-40B4-BE49-F238E27FC236}">
                <a16:creationId xmlns:a16="http://schemas.microsoft.com/office/drawing/2014/main" id="{11031EAF-2633-E82A-52E6-47B98CE28873}"/>
              </a:ext>
            </a:extLst>
          </p:cNvPr>
          <p:cNvSpPr>
            <a:spLocks noGrp="1"/>
          </p:cNvSpPr>
          <p:nvPr>
            <p:ph type="ftr" sz="quarter" idx="11"/>
          </p:nvPr>
        </p:nvSpPr>
        <p:spPr>
          <a:xfrm>
            <a:off x="515761" y="6325684"/>
            <a:ext cx="4114800" cy="365125"/>
          </a:xfrm>
        </p:spPr>
        <p:txBody>
          <a:bodyPr/>
          <a:lstStyle/>
          <a:p>
            <a:pPr algn="l"/>
            <a:r>
              <a:rPr lang="hu-HU" dirty="0">
                <a:solidFill>
                  <a:schemeClr val="bg1">
                    <a:lumMod val="85000"/>
                  </a:schemeClr>
                </a:solidFill>
              </a:rPr>
              <a:t>Női Szolgálatok Kiemelt Napja</a:t>
            </a:r>
            <a:r>
              <a:rPr lang="en-US" dirty="0">
                <a:solidFill>
                  <a:schemeClr val="bg1">
                    <a:lumMod val="85000"/>
                  </a:schemeClr>
                </a:solidFill>
              </a:rPr>
              <a:t>| 2023</a:t>
            </a:r>
            <a:r>
              <a:rPr lang="hu-HU" dirty="0">
                <a:solidFill>
                  <a:schemeClr val="bg1">
                    <a:lumMod val="85000"/>
                  </a:schemeClr>
                </a:solidFill>
              </a:rPr>
              <a:t>. június 10. </a:t>
            </a:r>
            <a:endParaRPr lang="en-US" dirty="0">
              <a:solidFill>
                <a:schemeClr val="bg1">
                  <a:lumMod val="85000"/>
                </a:schemeClr>
              </a:solidFill>
            </a:endParaRPr>
          </a:p>
        </p:txBody>
      </p:sp>
    </p:spTree>
    <p:extLst>
      <p:ext uri="{BB962C8B-B14F-4D97-AF65-F5344CB8AC3E}">
        <p14:creationId xmlns:p14="http://schemas.microsoft.com/office/powerpoint/2010/main" val="3959311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DB7D454-7FD7-5F70-CC0B-47C0C2B54A1C}"/>
              </a:ext>
            </a:extLst>
          </p:cNvPr>
          <p:cNvSpPr>
            <a:spLocks noGrp="1"/>
          </p:cNvSpPr>
          <p:nvPr>
            <p:ph type="title"/>
          </p:nvPr>
        </p:nvSpPr>
        <p:spPr>
          <a:xfrm>
            <a:off x="408709" y="115747"/>
            <a:ext cx="7154847" cy="1325563"/>
          </a:xfrm>
        </p:spPr>
        <p:txBody>
          <a:bodyPr>
            <a:normAutofit/>
          </a:bodyPr>
          <a:lstStyle/>
          <a:p>
            <a:r>
              <a:rPr lang="hu-HU" sz="3200" b="1" dirty="0">
                <a:solidFill>
                  <a:schemeClr val="accent5">
                    <a:lumMod val="50000"/>
                  </a:schemeClr>
                </a:solidFill>
                <a:latin typeface="Abadi MT Condensed Light" panose="020B0306030101010103" pitchFamily="34" charset="77"/>
              </a:rPr>
              <a:t>Tippek arra, hogyan mutathatunk feltétel nélküli </a:t>
            </a:r>
            <a:r>
              <a:rPr lang="hu-HU" b="1" dirty="0">
                <a:solidFill>
                  <a:schemeClr val="accent5">
                    <a:lumMod val="50000"/>
                  </a:schemeClr>
                </a:solidFill>
                <a:latin typeface="Sinthya" panose="02000500000000000000" pitchFamily="2" charset="0"/>
              </a:rPr>
              <a:t>szeretetet </a:t>
            </a:r>
            <a:r>
              <a:rPr lang="hu-HU" sz="3200" b="1" dirty="0">
                <a:solidFill>
                  <a:schemeClr val="accent5">
                    <a:lumMod val="50000"/>
                  </a:schemeClr>
                </a:solidFill>
                <a:latin typeface="Abadi MT Condensed Light" panose="020B0306030101010103" pitchFamily="34" charset="77"/>
              </a:rPr>
              <a:t>és</a:t>
            </a:r>
            <a:r>
              <a:rPr lang="en-US" sz="3200" b="1" dirty="0">
                <a:solidFill>
                  <a:schemeClr val="accent5">
                    <a:lumMod val="50000"/>
                  </a:schemeClr>
                </a:solidFill>
                <a:latin typeface="Abadi MT Condensed Light" panose="020B0306030101010103" pitchFamily="34" charset="77"/>
              </a:rPr>
              <a:t> </a:t>
            </a:r>
            <a:r>
              <a:rPr lang="hu-HU" sz="4900" b="1" dirty="0">
                <a:solidFill>
                  <a:schemeClr val="accent5">
                    <a:lumMod val="50000"/>
                  </a:schemeClr>
                </a:solidFill>
                <a:latin typeface="Abadi MT Condensed Light" panose="020B0306030101010103" pitchFamily="34" charset="77"/>
              </a:rPr>
              <a:t>tiszteletet </a:t>
            </a:r>
            <a:endParaRPr lang="en-US" sz="3200" b="1" dirty="0">
              <a:solidFill>
                <a:schemeClr val="accent5">
                  <a:lumMod val="50000"/>
                </a:schemeClr>
              </a:solidFill>
              <a:latin typeface="Sinthya" panose="02000500000000000000" pitchFamily="2" charset="0"/>
            </a:endParaRPr>
          </a:p>
        </p:txBody>
      </p:sp>
      <p:sp>
        <p:nvSpPr>
          <p:cNvPr id="10" name="Content Placeholder 9">
            <a:extLst>
              <a:ext uri="{FF2B5EF4-FFF2-40B4-BE49-F238E27FC236}">
                <a16:creationId xmlns:a16="http://schemas.microsoft.com/office/drawing/2014/main" id="{05D1775C-B8B0-D5A1-5B2D-C6C72D38FF8E}"/>
              </a:ext>
            </a:extLst>
          </p:cNvPr>
          <p:cNvSpPr>
            <a:spLocks noGrp="1"/>
          </p:cNvSpPr>
          <p:nvPr>
            <p:ph idx="1"/>
          </p:nvPr>
        </p:nvSpPr>
        <p:spPr>
          <a:xfrm>
            <a:off x="401782" y="2079914"/>
            <a:ext cx="9677400" cy="4514418"/>
          </a:xfrm>
        </p:spPr>
        <p:txBody>
          <a:bodyPr>
            <a:normAutofit fontScale="55000" lnSpcReduction="20000"/>
          </a:bodyPr>
          <a:lstStyle/>
          <a:p>
            <a:pPr marL="0" marR="0" lvl="0" indent="0">
              <a:lnSpc>
                <a:spcPct val="150000"/>
              </a:lnSpc>
              <a:spcBef>
                <a:spcPts val="0"/>
              </a:spcBef>
              <a:spcAft>
                <a:spcPts val="0"/>
              </a:spcAft>
              <a:buNone/>
            </a:pPr>
            <a:r>
              <a:rPr lang="hu-HU" sz="3600" b="1" dirty="0">
                <a:solidFill>
                  <a:schemeClr val="accent5">
                    <a:lumMod val="50000"/>
                  </a:schemeClr>
                </a:solidFill>
                <a:effectLst/>
                <a:latin typeface="Abadi MT Condensed Light" panose="020B0306030101010103" pitchFamily="34" charset="77"/>
                <a:ea typeface="Calibri" panose="020F0502020204030204" pitchFamily="34" charset="0"/>
                <a:cs typeface="Calibri" panose="020F0502020204030204" pitchFamily="34" charset="0"/>
              </a:rPr>
              <a:t>Legyél empatikus, érezz együtt a másikkal</a:t>
            </a:r>
            <a:r>
              <a:rPr lang="hu-HU" sz="3600" b="1" dirty="0">
                <a:solidFill>
                  <a:schemeClr val="accent5">
                    <a:lumMod val="50000"/>
                  </a:schemeClr>
                </a:solidFill>
                <a:latin typeface="Abadi MT Condensed Light" panose="020B0306030101010103" pitchFamily="34" charset="77"/>
                <a:ea typeface="Calibri" panose="020F0502020204030204" pitchFamily="34" charset="0"/>
                <a:cs typeface="Calibri" panose="020F0502020204030204" pitchFamily="34" charset="0"/>
              </a:rPr>
              <a:t>!</a:t>
            </a:r>
            <a:r>
              <a:rPr lang="en-ZA" sz="3600" b="1" dirty="0">
                <a:solidFill>
                  <a:schemeClr val="accent5">
                    <a:lumMod val="50000"/>
                  </a:schemeClr>
                </a:solidFill>
                <a:effectLst/>
                <a:latin typeface="Abadi MT Condensed Light" panose="020B0306030101010103" pitchFamily="34" charset="77"/>
                <a:ea typeface="Calibri" panose="020F0502020204030204" pitchFamily="34" charset="0"/>
                <a:cs typeface="Calibri" panose="020F0502020204030204" pitchFamily="34" charset="0"/>
              </a:rPr>
              <a:t> </a:t>
            </a:r>
            <a:r>
              <a:rPr lang="hu-HU" sz="36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Egymás terhét hordozzátok </a:t>
            </a:r>
            <a:r>
              <a:rPr lang="en-ZA" sz="36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a:t>
            </a:r>
            <a:r>
              <a:rPr lang="en-ZA" sz="3600" dirty="0" err="1">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Galat</a:t>
            </a:r>
            <a:r>
              <a:rPr lang="hu-HU" sz="36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a </a:t>
            </a:r>
            <a:r>
              <a:rPr lang="en-ZA" sz="36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6:2)</a:t>
            </a:r>
            <a:r>
              <a:rPr lang="hu-HU" sz="36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a:t>
            </a:r>
            <a:endParaRPr lang="en-US" sz="3600" dirty="0">
              <a:solidFill>
                <a:schemeClr val="tx1">
                  <a:lumMod val="75000"/>
                  <a:lumOff val="25000"/>
                </a:schemeClr>
              </a:solidFill>
              <a:effectLst/>
              <a:latin typeface="Abadi MT Condensed Light" panose="020B0306030101010103" pitchFamily="34" charset="77"/>
              <a:ea typeface="Calibri" panose="020F0502020204030204" pitchFamily="34" charset="0"/>
            </a:endParaRPr>
          </a:p>
          <a:p>
            <a:pPr marL="0" marR="0" lvl="0" indent="0">
              <a:lnSpc>
                <a:spcPct val="150000"/>
              </a:lnSpc>
              <a:spcBef>
                <a:spcPts val="0"/>
              </a:spcBef>
              <a:spcAft>
                <a:spcPts val="0"/>
              </a:spcAft>
              <a:buNone/>
            </a:pPr>
            <a:r>
              <a:rPr lang="hu-HU" sz="3600" b="1" dirty="0">
                <a:solidFill>
                  <a:schemeClr val="accent5">
                    <a:lumMod val="50000"/>
                  </a:schemeClr>
                </a:solidFill>
                <a:effectLst/>
                <a:latin typeface="Abadi MT Condensed Light" panose="020B0306030101010103" pitchFamily="34" charset="77"/>
                <a:ea typeface="Calibri" panose="020F0502020204030204" pitchFamily="34" charset="0"/>
                <a:cs typeface="Calibri" panose="020F0502020204030204" pitchFamily="34" charset="0"/>
              </a:rPr>
              <a:t>Szolgálj</a:t>
            </a:r>
            <a:r>
              <a:rPr lang="hu-HU" sz="3600" b="1" dirty="0">
                <a:solidFill>
                  <a:schemeClr val="accent5">
                    <a:lumMod val="50000"/>
                  </a:schemeClr>
                </a:solidFill>
                <a:latin typeface="Abadi MT Condensed Light" panose="020B0306030101010103" pitchFamily="34" charset="77"/>
                <a:ea typeface="Calibri" panose="020F0502020204030204" pitchFamily="34" charset="0"/>
                <a:cs typeface="Calibri" panose="020F0502020204030204" pitchFamily="34" charset="0"/>
              </a:rPr>
              <a:t>!</a:t>
            </a:r>
            <a:r>
              <a:rPr lang="en-ZA" sz="3600" b="1" dirty="0">
                <a:solidFill>
                  <a:schemeClr val="accent5">
                    <a:lumMod val="50000"/>
                  </a:schemeClr>
                </a:solidFill>
                <a:effectLst/>
                <a:latin typeface="Abadi MT Condensed Light" panose="020B0306030101010103" pitchFamily="34" charset="77"/>
                <a:ea typeface="Calibri" panose="020F0502020204030204" pitchFamily="34" charset="0"/>
                <a:cs typeface="Calibri" panose="020F0502020204030204" pitchFamily="34" charset="0"/>
              </a:rPr>
              <a:t> </a:t>
            </a:r>
            <a:r>
              <a:rPr lang="hu-HU" sz="36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Nyújts segítő kezet, adj támogatást (</a:t>
            </a:r>
            <a:r>
              <a:rPr lang="en-ZA" sz="36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M</a:t>
            </a:r>
            <a:r>
              <a:rPr lang="hu-HU" sz="3600" dirty="0" err="1">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áté</a:t>
            </a:r>
            <a:r>
              <a:rPr lang="en-ZA" sz="36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 25:35-40)</a:t>
            </a:r>
            <a:r>
              <a:rPr lang="hu-HU" sz="36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a:t>
            </a:r>
            <a:endParaRPr lang="en-US" sz="3600" dirty="0">
              <a:solidFill>
                <a:schemeClr val="tx1">
                  <a:lumMod val="75000"/>
                  <a:lumOff val="25000"/>
                </a:schemeClr>
              </a:solidFill>
              <a:effectLst/>
              <a:latin typeface="Abadi MT Condensed Light" panose="020B0306030101010103" pitchFamily="34" charset="77"/>
              <a:ea typeface="Calibri" panose="020F0502020204030204" pitchFamily="34" charset="0"/>
            </a:endParaRPr>
          </a:p>
          <a:p>
            <a:pPr marL="0" marR="0" lvl="0" indent="0">
              <a:lnSpc>
                <a:spcPct val="150000"/>
              </a:lnSpc>
              <a:spcBef>
                <a:spcPts val="0"/>
              </a:spcBef>
              <a:spcAft>
                <a:spcPts val="0"/>
              </a:spcAft>
              <a:buNone/>
            </a:pPr>
            <a:r>
              <a:rPr lang="hu-HU" sz="3600" b="1" dirty="0">
                <a:solidFill>
                  <a:schemeClr val="accent5">
                    <a:lumMod val="50000"/>
                  </a:schemeClr>
                </a:solidFill>
                <a:latin typeface="Abadi MT Condensed Light" panose="020B0306030101010103" pitchFamily="34" charset="77"/>
                <a:ea typeface="Calibri" panose="020F0502020204030204" pitchFamily="34" charset="0"/>
                <a:cs typeface="Calibri" panose="020F0502020204030204" pitchFamily="34" charset="0"/>
              </a:rPr>
              <a:t>Becsüld meg a másikat!</a:t>
            </a:r>
            <a:r>
              <a:rPr lang="en-ZA" sz="3600" dirty="0">
                <a:solidFill>
                  <a:schemeClr val="accent5">
                    <a:lumMod val="50000"/>
                  </a:schemeClr>
                </a:solidFill>
                <a:effectLst/>
                <a:latin typeface="Abadi MT Condensed Light" panose="020B0306030101010103" pitchFamily="34" charset="77"/>
                <a:ea typeface="Calibri" panose="020F0502020204030204" pitchFamily="34" charset="0"/>
                <a:cs typeface="Calibri" panose="020F0502020204030204" pitchFamily="34" charset="0"/>
              </a:rPr>
              <a:t> </a:t>
            </a:r>
            <a:r>
              <a:rPr lang="hu-HU" sz="36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Mutasd meg, hogy törődsz annyira velük, mint magaddal </a:t>
            </a:r>
            <a:r>
              <a:rPr lang="en-ZA" sz="36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(E</a:t>
            </a:r>
            <a:r>
              <a:rPr lang="hu-HU" sz="3600" dirty="0" err="1">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fézus</a:t>
            </a:r>
            <a:r>
              <a:rPr lang="hu-HU" sz="36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 </a:t>
            </a:r>
            <a:r>
              <a:rPr lang="en-ZA" sz="36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5:28)</a:t>
            </a:r>
            <a:r>
              <a:rPr lang="hu-HU" sz="36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a:t>
            </a:r>
            <a:endParaRPr lang="en-US" sz="3600" dirty="0">
              <a:solidFill>
                <a:schemeClr val="tx1">
                  <a:lumMod val="75000"/>
                  <a:lumOff val="25000"/>
                </a:schemeClr>
              </a:solidFill>
              <a:effectLst/>
              <a:latin typeface="Abadi MT Condensed Light" panose="020B0306030101010103" pitchFamily="34" charset="77"/>
              <a:ea typeface="Calibri" panose="020F0502020204030204" pitchFamily="34" charset="0"/>
            </a:endParaRPr>
          </a:p>
          <a:p>
            <a:pPr marL="0" marR="0" lvl="0" indent="0">
              <a:lnSpc>
                <a:spcPct val="150000"/>
              </a:lnSpc>
              <a:spcBef>
                <a:spcPts val="0"/>
              </a:spcBef>
              <a:spcAft>
                <a:spcPts val="0"/>
              </a:spcAft>
              <a:buNone/>
            </a:pPr>
            <a:r>
              <a:rPr lang="hu-HU" sz="3600" b="1" dirty="0">
                <a:solidFill>
                  <a:schemeClr val="accent5">
                    <a:lumMod val="50000"/>
                  </a:schemeClr>
                </a:solidFill>
                <a:effectLst/>
                <a:latin typeface="Abadi MT Condensed Light" panose="020B0306030101010103" pitchFamily="34" charset="77"/>
                <a:ea typeface="Calibri" panose="020F0502020204030204" pitchFamily="34" charset="0"/>
                <a:cs typeface="Calibri" panose="020F0502020204030204" pitchFamily="34" charset="0"/>
              </a:rPr>
              <a:t>Örülj</a:t>
            </a:r>
            <a:r>
              <a:rPr lang="hu-HU" sz="3600" b="1" dirty="0">
                <a:solidFill>
                  <a:schemeClr val="accent5">
                    <a:lumMod val="50000"/>
                  </a:schemeClr>
                </a:solidFill>
                <a:latin typeface="Abadi MT Condensed Light" panose="020B0306030101010103" pitchFamily="34" charset="77"/>
                <a:ea typeface="Calibri" panose="020F0502020204030204" pitchFamily="34" charset="0"/>
                <a:cs typeface="Calibri" panose="020F0502020204030204" pitchFamily="34" charset="0"/>
              </a:rPr>
              <a:t>!</a:t>
            </a:r>
            <a:r>
              <a:rPr lang="en-ZA" sz="3600" dirty="0">
                <a:solidFill>
                  <a:schemeClr val="accent5">
                    <a:lumMod val="50000"/>
                  </a:schemeClr>
                </a:solidFill>
                <a:effectLst/>
                <a:latin typeface="Abadi MT Condensed Light" panose="020B0306030101010103" pitchFamily="34" charset="77"/>
                <a:ea typeface="Calibri" panose="020F0502020204030204" pitchFamily="34" charset="0"/>
                <a:cs typeface="Calibri" panose="020F0502020204030204" pitchFamily="34" charset="0"/>
              </a:rPr>
              <a:t> </a:t>
            </a:r>
            <a:r>
              <a:rPr lang="hu-HU" sz="36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Értékeld mások sikerét anélkül, hogy irigy lennél </a:t>
            </a:r>
            <a:r>
              <a:rPr lang="en-ZA" sz="36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(R</a:t>
            </a:r>
            <a:r>
              <a:rPr lang="hu-HU" sz="3600" dirty="0" err="1">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óma</a:t>
            </a:r>
            <a:r>
              <a:rPr lang="en-ZA" sz="36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 12:15)</a:t>
            </a:r>
            <a:r>
              <a:rPr lang="hu-HU" sz="36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a:t>
            </a:r>
            <a:endParaRPr lang="en-US" sz="3600" dirty="0">
              <a:solidFill>
                <a:schemeClr val="tx1">
                  <a:lumMod val="75000"/>
                  <a:lumOff val="25000"/>
                </a:schemeClr>
              </a:solidFill>
              <a:effectLst/>
              <a:latin typeface="Abadi MT Condensed Light" panose="020B0306030101010103" pitchFamily="34" charset="77"/>
              <a:ea typeface="Calibri" panose="020F0502020204030204" pitchFamily="34" charset="0"/>
            </a:endParaRPr>
          </a:p>
          <a:p>
            <a:pPr marL="0" marR="0" lvl="0" indent="0">
              <a:lnSpc>
                <a:spcPct val="150000"/>
              </a:lnSpc>
              <a:spcBef>
                <a:spcPts val="0"/>
              </a:spcBef>
              <a:spcAft>
                <a:spcPts val="0"/>
              </a:spcAft>
              <a:buNone/>
            </a:pPr>
            <a:r>
              <a:rPr lang="hu-HU" sz="3600" b="1" dirty="0">
                <a:solidFill>
                  <a:schemeClr val="accent5">
                    <a:lumMod val="50000"/>
                  </a:schemeClr>
                </a:solidFill>
                <a:effectLst/>
                <a:latin typeface="Abadi MT Condensed Light" panose="020B0306030101010103" pitchFamily="34" charset="77"/>
                <a:ea typeface="Calibri" panose="020F0502020204030204" pitchFamily="34" charset="0"/>
                <a:cs typeface="Calibri" panose="020F0502020204030204" pitchFamily="34" charset="0"/>
              </a:rPr>
              <a:t>Adj a másiknak</a:t>
            </a:r>
            <a:r>
              <a:rPr lang="hu-HU" sz="3600" b="1" dirty="0">
                <a:solidFill>
                  <a:schemeClr val="accent5">
                    <a:lumMod val="50000"/>
                  </a:schemeClr>
                </a:solidFill>
                <a:latin typeface="Abadi MT Condensed Light" panose="020B0306030101010103" pitchFamily="34" charset="77"/>
                <a:ea typeface="Calibri" panose="020F0502020204030204" pitchFamily="34" charset="0"/>
                <a:cs typeface="Calibri" panose="020F0502020204030204" pitchFamily="34" charset="0"/>
              </a:rPr>
              <a:t>!</a:t>
            </a:r>
            <a:r>
              <a:rPr lang="en-ZA" sz="3600" dirty="0">
                <a:solidFill>
                  <a:schemeClr val="accent5">
                    <a:lumMod val="50000"/>
                  </a:schemeClr>
                </a:solidFill>
                <a:effectLst/>
                <a:latin typeface="Abadi MT Condensed Light" panose="020B0306030101010103" pitchFamily="34" charset="77"/>
                <a:ea typeface="Calibri" panose="020F0502020204030204" pitchFamily="34" charset="0"/>
                <a:cs typeface="Calibri" panose="020F0502020204030204" pitchFamily="34" charset="0"/>
              </a:rPr>
              <a:t> </a:t>
            </a:r>
            <a:r>
              <a:rPr lang="hu-HU" sz="36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Ha szükségben szenved, oszd meg, amid van </a:t>
            </a:r>
            <a:r>
              <a:rPr lang="en-ZA" sz="36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(M</a:t>
            </a:r>
            <a:r>
              <a:rPr lang="hu-HU" sz="3600" dirty="0" err="1">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áté</a:t>
            </a:r>
            <a:r>
              <a:rPr lang="en-ZA" sz="36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 5:42; </a:t>
            </a:r>
            <a:r>
              <a:rPr lang="hu-HU" sz="36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Róma </a:t>
            </a:r>
            <a:r>
              <a:rPr lang="en-ZA" sz="36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12:13)</a:t>
            </a:r>
            <a:r>
              <a:rPr lang="hu-HU" sz="36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a:t>
            </a:r>
            <a:endParaRPr lang="en-US" sz="3600" dirty="0">
              <a:solidFill>
                <a:schemeClr val="tx1">
                  <a:lumMod val="75000"/>
                  <a:lumOff val="25000"/>
                </a:schemeClr>
              </a:solidFill>
              <a:effectLst/>
              <a:latin typeface="Abadi MT Condensed Light" panose="020B0306030101010103" pitchFamily="34" charset="77"/>
              <a:ea typeface="Calibri" panose="020F0502020204030204" pitchFamily="34" charset="0"/>
            </a:endParaRPr>
          </a:p>
          <a:p>
            <a:pPr marL="0" marR="0" lvl="0" indent="0">
              <a:lnSpc>
                <a:spcPct val="150000"/>
              </a:lnSpc>
              <a:spcBef>
                <a:spcPts val="0"/>
              </a:spcBef>
              <a:spcAft>
                <a:spcPts val="0"/>
              </a:spcAft>
              <a:buNone/>
            </a:pPr>
            <a:r>
              <a:rPr lang="hu-HU" sz="3600" b="1" dirty="0">
                <a:solidFill>
                  <a:schemeClr val="accent5">
                    <a:lumMod val="50000"/>
                  </a:schemeClr>
                </a:solidFill>
                <a:effectLst/>
                <a:latin typeface="Abadi MT Condensed Light" panose="020B0306030101010103" pitchFamily="34" charset="77"/>
                <a:ea typeface="Calibri" panose="020F0502020204030204" pitchFamily="34" charset="0"/>
              </a:rPr>
              <a:t>Ne ítélj!</a:t>
            </a:r>
            <a:r>
              <a:rPr lang="en-ZA" sz="3600" b="1" dirty="0">
                <a:solidFill>
                  <a:schemeClr val="accent5">
                    <a:lumMod val="50000"/>
                  </a:schemeClr>
                </a:solidFill>
                <a:effectLst/>
                <a:latin typeface="Abadi MT Condensed Light" panose="020B0306030101010103" pitchFamily="34" charset="77"/>
                <a:ea typeface="Calibri" panose="020F0502020204030204" pitchFamily="34" charset="0"/>
              </a:rPr>
              <a:t> </a:t>
            </a:r>
            <a:r>
              <a:rPr lang="hu-HU" sz="3600" dirty="0">
                <a:solidFill>
                  <a:schemeClr val="tx1">
                    <a:lumMod val="75000"/>
                    <a:lumOff val="25000"/>
                  </a:schemeClr>
                </a:solidFill>
                <a:effectLst/>
                <a:latin typeface="Abadi MT Condensed Light" panose="020B0306030101010103" pitchFamily="34" charset="77"/>
                <a:ea typeface="Calibri" panose="020F0502020204030204" pitchFamily="34" charset="0"/>
              </a:rPr>
              <a:t>Engedd Istennek, hogy bíró legyen </a:t>
            </a:r>
            <a:r>
              <a:rPr lang="en-ZA" sz="3600" dirty="0">
                <a:solidFill>
                  <a:schemeClr val="tx1">
                    <a:lumMod val="75000"/>
                    <a:lumOff val="25000"/>
                  </a:schemeClr>
                </a:solidFill>
                <a:effectLst/>
                <a:latin typeface="Abadi MT Condensed Light" panose="020B0306030101010103" pitchFamily="34" charset="77"/>
                <a:ea typeface="Calibri" panose="020F0502020204030204" pitchFamily="34" charset="0"/>
              </a:rPr>
              <a:t>(M</a:t>
            </a:r>
            <a:r>
              <a:rPr lang="hu-HU" sz="3600" dirty="0" err="1">
                <a:solidFill>
                  <a:schemeClr val="tx1">
                    <a:lumMod val="75000"/>
                    <a:lumOff val="25000"/>
                  </a:schemeClr>
                </a:solidFill>
                <a:effectLst/>
                <a:latin typeface="Abadi MT Condensed Light" panose="020B0306030101010103" pitchFamily="34" charset="77"/>
                <a:ea typeface="Calibri" panose="020F0502020204030204" pitchFamily="34" charset="0"/>
              </a:rPr>
              <a:t>áté</a:t>
            </a:r>
            <a:r>
              <a:rPr lang="en-ZA" sz="3600" dirty="0">
                <a:solidFill>
                  <a:schemeClr val="tx1">
                    <a:lumMod val="75000"/>
                    <a:lumOff val="25000"/>
                  </a:schemeClr>
                </a:solidFill>
                <a:effectLst/>
                <a:latin typeface="Abadi MT Condensed Light" panose="020B0306030101010103" pitchFamily="34" charset="77"/>
                <a:ea typeface="Calibri" panose="020F0502020204030204" pitchFamily="34" charset="0"/>
              </a:rPr>
              <a:t> 7:1-5; R</a:t>
            </a:r>
            <a:r>
              <a:rPr lang="hu-HU" sz="3600" dirty="0" err="1">
                <a:solidFill>
                  <a:schemeClr val="tx1">
                    <a:lumMod val="75000"/>
                    <a:lumOff val="25000"/>
                  </a:schemeClr>
                </a:solidFill>
                <a:effectLst/>
                <a:latin typeface="Abadi MT Condensed Light" panose="020B0306030101010103" pitchFamily="34" charset="77"/>
                <a:ea typeface="Calibri" panose="020F0502020204030204" pitchFamily="34" charset="0"/>
              </a:rPr>
              <a:t>óma</a:t>
            </a:r>
            <a:r>
              <a:rPr lang="en-ZA" sz="3600" dirty="0">
                <a:solidFill>
                  <a:schemeClr val="tx1">
                    <a:lumMod val="75000"/>
                    <a:lumOff val="25000"/>
                  </a:schemeClr>
                </a:solidFill>
                <a:effectLst/>
                <a:latin typeface="Abadi MT Condensed Light" panose="020B0306030101010103" pitchFamily="34" charset="77"/>
                <a:ea typeface="Calibri" panose="020F0502020204030204" pitchFamily="34" charset="0"/>
              </a:rPr>
              <a:t> 15:19)</a:t>
            </a:r>
            <a:r>
              <a:rPr lang="hu-HU" sz="3600" dirty="0">
                <a:solidFill>
                  <a:schemeClr val="tx1">
                    <a:lumMod val="75000"/>
                    <a:lumOff val="25000"/>
                  </a:schemeClr>
                </a:solidFill>
                <a:effectLst/>
                <a:latin typeface="Abadi MT Condensed Light" panose="020B0306030101010103" pitchFamily="34" charset="77"/>
                <a:ea typeface="Calibri" panose="020F0502020204030204" pitchFamily="34" charset="0"/>
              </a:rPr>
              <a:t>!</a:t>
            </a:r>
            <a:endParaRPr lang="en-ZA" sz="3600" dirty="0">
              <a:solidFill>
                <a:schemeClr val="tx1">
                  <a:lumMod val="75000"/>
                  <a:lumOff val="25000"/>
                </a:schemeClr>
              </a:solidFill>
              <a:effectLst/>
              <a:latin typeface="Abadi MT Condensed Light" panose="020B0306030101010103" pitchFamily="34" charset="77"/>
              <a:ea typeface="Calibri" panose="020F0502020204030204" pitchFamily="34" charset="0"/>
            </a:endParaRPr>
          </a:p>
          <a:p>
            <a:pPr marL="0" marR="0" lvl="0" indent="0">
              <a:lnSpc>
                <a:spcPct val="150000"/>
              </a:lnSpc>
              <a:spcBef>
                <a:spcPts val="0"/>
              </a:spcBef>
              <a:spcAft>
                <a:spcPts val="0"/>
              </a:spcAft>
              <a:buNone/>
            </a:pPr>
            <a:r>
              <a:rPr lang="hu-HU" sz="3600" b="1" dirty="0">
                <a:solidFill>
                  <a:schemeClr val="accent5">
                    <a:lumMod val="50000"/>
                  </a:schemeClr>
                </a:solidFill>
                <a:effectLst/>
                <a:latin typeface="Abadi MT Condensed Light" panose="020B0306030101010103" pitchFamily="34" charset="77"/>
                <a:ea typeface="Calibri" panose="020F0502020204030204" pitchFamily="34" charset="0"/>
                <a:cs typeface="Calibri" panose="020F0502020204030204" pitchFamily="34" charset="0"/>
              </a:rPr>
              <a:t>Legyél elfogadó!</a:t>
            </a:r>
            <a:r>
              <a:rPr lang="hu-HU" sz="3600" b="1" dirty="0">
                <a:solidFill>
                  <a:schemeClr val="accent5">
                    <a:lumMod val="50000"/>
                  </a:schemeClr>
                </a:solidFill>
                <a:latin typeface="Abadi MT Condensed Light" panose="020B0306030101010103" pitchFamily="34" charset="77"/>
                <a:ea typeface="Calibri" panose="020F0502020204030204" pitchFamily="34" charset="0"/>
                <a:cs typeface="Calibri" panose="020F0502020204030204" pitchFamily="34" charset="0"/>
              </a:rPr>
              <a:t> </a:t>
            </a:r>
            <a:r>
              <a:rPr lang="hu-HU" sz="36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Ne foglalkozz a különbségekkel </a:t>
            </a:r>
            <a:r>
              <a:rPr lang="en-ZA" sz="36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(R</a:t>
            </a:r>
            <a:r>
              <a:rPr lang="hu-HU" sz="3600" dirty="0" err="1">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óma</a:t>
            </a:r>
            <a:r>
              <a:rPr lang="hu-HU" sz="36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 </a:t>
            </a:r>
            <a:r>
              <a:rPr lang="en-ZA" sz="36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15:7-12)</a:t>
            </a:r>
            <a:r>
              <a:rPr lang="hu-HU" sz="36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a:t>
            </a:r>
          </a:p>
          <a:p>
            <a:pPr marL="0" indent="0">
              <a:lnSpc>
                <a:spcPct val="150000"/>
              </a:lnSpc>
              <a:spcBef>
                <a:spcPts val="0"/>
              </a:spcBef>
              <a:buNone/>
            </a:pPr>
            <a:r>
              <a:rPr lang="hu-HU" sz="3600" b="1" dirty="0">
                <a:solidFill>
                  <a:schemeClr val="accent5">
                    <a:lumMod val="50000"/>
                  </a:schemeClr>
                </a:solidFill>
                <a:effectLst/>
                <a:latin typeface="Abadi MT Condensed Light" panose="020B0306030101010103" pitchFamily="34" charset="77"/>
                <a:ea typeface="Calibri" panose="020F0502020204030204" pitchFamily="34" charset="0"/>
                <a:cs typeface="Calibri" panose="020F0502020204030204" pitchFamily="34" charset="0"/>
              </a:rPr>
              <a:t>Keresd az üdvösségüket!</a:t>
            </a:r>
            <a:r>
              <a:rPr lang="hu-HU" sz="3600" b="1" dirty="0">
                <a:solidFill>
                  <a:schemeClr val="accent5">
                    <a:lumMod val="50000"/>
                  </a:schemeClr>
                </a:solidFill>
                <a:latin typeface="Abadi MT Condensed Light" panose="020B0306030101010103" pitchFamily="34" charset="77"/>
                <a:ea typeface="Calibri" panose="020F0502020204030204" pitchFamily="34" charset="0"/>
                <a:cs typeface="Calibri" panose="020F0502020204030204" pitchFamily="34" charset="0"/>
              </a:rPr>
              <a:t> </a:t>
            </a:r>
            <a:r>
              <a:rPr lang="hu-HU" sz="36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Imádkozz értük, tedd őket tanítványokká, megkeresztelve és tanítva őket </a:t>
            </a:r>
            <a:r>
              <a:rPr lang="en-ZA" sz="36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(R</a:t>
            </a:r>
            <a:r>
              <a:rPr lang="hu-HU" sz="3600" dirty="0" err="1">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óma</a:t>
            </a:r>
            <a:r>
              <a:rPr lang="hu-HU" sz="36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 </a:t>
            </a:r>
            <a:r>
              <a:rPr lang="en-ZA" sz="36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1</a:t>
            </a:r>
            <a:r>
              <a:rPr lang="hu-HU" sz="36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0</a:t>
            </a:r>
            <a:r>
              <a:rPr lang="en-ZA" sz="36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a:t>
            </a:r>
            <a:r>
              <a:rPr lang="hu-HU" sz="36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1; Máté 28:19-20</a:t>
            </a:r>
            <a:r>
              <a:rPr lang="en-ZA" sz="36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a:t>
            </a:r>
            <a:r>
              <a:rPr lang="hu-HU" sz="36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a:t>
            </a:r>
            <a:endParaRPr lang="en-US" sz="3600" dirty="0">
              <a:solidFill>
                <a:schemeClr val="tx1">
                  <a:lumMod val="75000"/>
                  <a:lumOff val="25000"/>
                </a:schemeClr>
              </a:solidFill>
              <a:latin typeface="Abadi MT Condensed Light" panose="020B0306030101010103" pitchFamily="34" charset="77"/>
            </a:endParaRPr>
          </a:p>
          <a:p>
            <a:pPr marL="0" marR="0" lvl="0" indent="0">
              <a:lnSpc>
                <a:spcPct val="150000"/>
              </a:lnSpc>
              <a:spcBef>
                <a:spcPts val="0"/>
              </a:spcBef>
              <a:spcAft>
                <a:spcPts val="0"/>
              </a:spcAft>
              <a:buNone/>
            </a:pPr>
            <a:endParaRPr lang="en-US" sz="4400" dirty="0">
              <a:solidFill>
                <a:schemeClr val="tx1">
                  <a:lumMod val="75000"/>
                  <a:lumOff val="25000"/>
                </a:schemeClr>
              </a:solidFill>
              <a:latin typeface="Abadi MT Condensed Light" panose="020B0306030101010103" pitchFamily="34" charset="77"/>
            </a:endParaRPr>
          </a:p>
        </p:txBody>
      </p:sp>
      <p:sp>
        <p:nvSpPr>
          <p:cNvPr id="8" name="Slide Number Placeholder 7">
            <a:extLst>
              <a:ext uri="{FF2B5EF4-FFF2-40B4-BE49-F238E27FC236}">
                <a16:creationId xmlns:a16="http://schemas.microsoft.com/office/drawing/2014/main" id="{6846E7AB-EBB6-E03C-21C3-82BF9C155C45}"/>
              </a:ext>
            </a:extLst>
          </p:cNvPr>
          <p:cNvSpPr>
            <a:spLocks noGrp="1"/>
          </p:cNvSpPr>
          <p:nvPr>
            <p:ph type="sldNum" sz="quarter" idx="12"/>
          </p:nvPr>
        </p:nvSpPr>
        <p:spPr/>
        <p:txBody>
          <a:bodyPr/>
          <a:lstStyle/>
          <a:p>
            <a:fld id="{A5D17016-2A0F-CE4A-995C-3BD64DEC97AB}" type="slidenum">
              <a:rPr lang="en-US" smtClean="0"/>
              <a:t>19</a:t>
            </a:fld>
            <a:endParaRPr lang="en-US"/>
          </a:p>
        </p:txBody>
      </p:sp>
      <p:pic>
        <p:nvPicPr>
          <p:cNvPr id="12" name="Picture 11" descr="Background pattern&#10;&#10;Description automatically generated with medium confidence">
            <a:extLst>
              <a:ext uri="{FF2B5EF4-FFF2-40B4-BE49-F238E27FC236}">
                <a16:creationId xmlns:a16="http://schemas.microsoft.com/office/drawing/2014/main" id="{F428DCD5-DBA1-2DB1-8E03-24804871641F}"/>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29838" y="6554633"/>
            <a:ext cx="414084" cy="295605"/>
          </a:xfrm>
          <a:prstGeom prst="rect">
            <a:avLst/>
          </a:prstGeom>
        </p:spPr>
      </p:pic>
      <p:sp>
        <p:nvSpPr>
          <p:cNvPr id="2" name="Footer Placeholder 5">
            <a:extLst>
              <a:ext uri="{FF2B5EF4-FFF2-40B4-BE49-F238E27FC236}">
                <a16:creationId xmlns:a16="http://schemas.microsoft.com/office/drawing/2014/main" id="{63373E02-BDF6-98DB-4DFE-4C79475BA8A1}"/>
              </a:ext>
            </a:extLst>
          </p:cNvPr>
          <p:cNvSpPr>
            <a:spLocks noGrp="1"/>
          </p:cNvSpPr>
          <p:nvPr>
            <p:ph type="ftr" sz="quarter" idx="11"/>
          </p:nvPr>
        </p:nvSpPr>
        <p:spPr>
          <a:xfrm>
            <a:off x="579929" y="6554633"/>
            <a:ext cx="4114800" cy="365125"/>
          </a:xfrm>
        </p:spPr>
        <p:txBody>
          <a:bodyPr/>
          <a:lstStyle/>
          <a:p>
            <a:pPr algn="l"/>
            <a:r>
              <a:rPr lang="hu-HU" dirty="0">
                <a:solidFill>
                  <a:schemeClr val="bg1">
                    <a:lumMod val="85000"/>
                  </a:schemeClr>
                </a:solidFill>
              </a:rPr>
              <a:t>Női Szolgálatok Kiemelt Napja</a:t>
            </a:r>
            <a:r>
              <a:rPr lang="en-US" dirty="0">
                <a:solidFill>
                  <a:schemeClr val="bg1">
                    <a:lumMod val="85000"/>
                  </a:schemeClr>
                </a:solidFill>
              </a:rPr>
              <a:t>| 2023</a:t>
            </a:r>
            <a:r>
              <a:rPr lang="hu-HU" dirty="0">
                <a:solidFill>
                  <a:schemeClr val="bg1">
                    <a:lumMod val="85000"/>
                  </a:schemeClr>
                </a:solidFill>
              </a:rPr>
              <a:t>. június 10. </a:t>
            </a:r>
            <a:endParaRPr lang="en-US" dirty="0">
              <a:solidFill>
                <a:schemeClr val="bg1">
                  <a:lumMod val="85000"/>
                </a:schemeClr>
              </a:solidFill>
            </a:endParaRPr>
          </a:p>
        </p:txBody>
      </p:sp>
    </p:spTree>
    <p:extLst>
      <p:ext uri="{BB962C8B-B14F-4D97-AF65-F5344CB8AC3E}">
        <p14:creationId xmlns:p14="http://schemas.microsoft.com/office/powerpoint/2010/main" val="3068675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C95037-8B03-5E8E-9603-480975C78AD8}"/>
              </a:ext>
            </a:extLst>
          </p:cNvPr>
          <p:cNvSpPr>
            <a:spLocks noGrp="1"/>
          </p:cNvSpPr>
          <p:nvPr>
            <p:ph type="title"/>
          </p:nvPr>
        </p:nvSpPr>
        <p:spPr>
          <a:xfrm>
            <a:off x="831850" y="1709738"/>
            <a:ext cx="8741641" cy="2852737"/>
          </a:xfrm>
        </p:spPr>
        <p:txBody>
          <a:bodyPr/>
          <a:lstStyle/>
          <a:p>
            <a:pPr marL="0" marR="0">
              <a:spcBef>
                <a:spcPts val="0"/>
              </a:spcBef>
              <a:spcAft>
                <a:spcPts val="0"/>
              </a:spcAft>
            </a:pPr>
            <a:br>
              <a:rPr lang="en-US" sz="1800" dirty="0">
                <a:effectLst/>
                <a:latin typeface="Calibri" panose="020F0502020204030204" pitchFamily="34" charset="0"/>
                <a:ea typeface="Calibri" panose="020F0502020204030204" pitchFamily="34" charset="0"/>
              </a:rPr>
            </a:br>
            <a:br>
              <a:rPr lang="en-US" sz="1800" dirty="0">
                <a:effectLst/>
                <a:latin typeface="Calibri" panose="020F0502020204030204" pitchFamily="34" charset="0"/>
                <a:ea typeface="Calibri" panose="020F0502020204030204" pitchFamily="34" charset="0"/>
              </a:rPr>
            </a:br>
            <a:r>
              <a:rPr lang="hu-HU" dirty="0">
                <a:solidFill>
                  <a:schemeClr val="tx1">
                    <a:lumMod val="75000"/>
                    <a:lumOff val="25000"/>
                  </a:schemeClr>
                </a:solidFill>
                <a:latin typeface="Abadi MT Condensed Light" panose="020B0306030101010103" pitchFamily="34" charset="77"/>
              </a:rPr>
              <a:t>Lelki érettség</a:t>
            </a:r>
            <a:endParaRPr lang="en-US" dirty="0">
              <a:solidFill>
                <a:schemeClr val="tx1">
                  <a:lumMod val="75000"/>
                  <a:lumOff val="25000"/>
                </a:schemeClr>
              </a:solidFill>
              <a:latin typeface="Abadi MT Condensed Light" panose="020B0306030101010103" pitchFamily="34" charset="77"/>
            </a:endParaRPr>
          </a:p>
        </p:txBody>
      </p:sp>
      <p:sp>
        <p:nvSpPr>
          <p:cNvPr id="5" name="Text Placeholder 4">
            <a:extLst>
              <a:ext uri="{FF2B5EF4-FFF2-40B4-BE49-F238E27FC236}">
                <a16:creationId xmlns:a16="http://schemas.microsoft.com/office/drawing/2014/main" id="{97542E68-42EA-EF27-398B-85D3196FB14E}"/>
              </a:ext>
            </a:extLst>
          </p:cNvPr>
          <p:cNvSpPr>
            <a:spLocks noGrp="1"/>
          </p:cNvSpPr>
          <p:nvPr>
            <p:ph type="body" idx="1"/>
          </p:nvPr>
        </p:nvSpPr>
        <p:spPr>
          <a:xfrm>
            <a:off x="831850" y="4589463"/>
            <a:ext cx="8741641" cy="1500187"/>
          </a:xfrm>
        </p:spPr>
        <p:txBody>
          <a:bodyPr/>
          <a:lstStyle/>
          <a:p>
            <a:r>
              <a:rPr lang="hu-HU" dirty="0">
                <a:solidFill>
                  <a:schemeClr val="accent5">
                    <a:lumMod val="50000"/>
                  </a:schemeClr>
                </a:solidFill>
              </a:rPr>
              <a:t>Azzá válni, akiknek Isten teremtett minket</a:t>
            </a:r>
            <a:endParaRPr lang="en-US" dirty="0">
              <a:solidFill>
                <a:schemeClr val="accent5">
                  <a:lumMod val="50000"/>
                </a:schemeClr>
              </a:solidFill>
            </a:endParaRPr>
          </a:p>
        </p:txBody>
      </p:sp>
      <p:sp>
        <p:nvSpPr>
          <p:cNvPr id="6" name="Footer Placeholder 5">
            <a:extLst>
              <a:ext uri="{FF2B5EF4-FFF2-40B4-BE49-F238E27FC236}">
                <a16:creationId xmlns:a16="http://schemas.microsoft.com/office/drawing/2014/main" id="{71C12A70-F340-4454-DF46-5D393A3266D5}"/>
              </a:ext>
            </a:extLst>
          </p:cNvPr>
          <p:cNvSpPr>
            <a:spLocks noGrp="1"/>
          </p:cNvSpPr>
          <p:nvPr>
            <p:ph type="ftr" sz="quarter" idx="11"/>
          </p:nvPr>
        </p:nvSpPr>
        <p:spPr>
          <a:xfrm>
            <a:off x="515761" y="6325684"/>
            <a:ext cx="4114800" cy="365125"/>
          </a:xfrm>
        </p:spPr>
        <p:txBody>
          <a:bodyPr/>
          <a:lstStyle/>
          <a:p>
            <a:pPr algn="l"/>
            <a:r>
              <a:rPr lang="hu-HU" dirty="0">
                <a:solidFill>
                  <a:schemeClr val="bg1">
                    <a:lumMod val="85000"/>
                  </a:schemeClr>
                </a:solidFill>
              </a:rPr>
              <a:t>Női Szolgálatok Kiemelt Napja</a:t>
            </a:r>
            <a:r>
              <a:rPr lang="en-US" dirty="0">
                <a:solidFill>
                  <a:schemeClr val="bg1">
                    <a:lumMod val="85000"/>
                  </a:schemeClr>
                </a:solidFill>
              </a:rPr>
              <a:t>| 2023</a:t>
            </a:r>
            <a:r>
              <a:rPr lang="hu-HU" dirty="0">
                <a:solidFill>
                  <a:schemeClr val="bg1">
                    <a:lumMod val="85000"/>
                  </a:schemeClr>
                </a:solidFill>
              </a:rPr>
              <a:t>. június 10. </a:t>
            </a:r>
            <a:endParaRPr lang="en-US" dirty="0">
              <a:solidFill>
                <a:schemeClr val="bg1">
                  <a:lumMod val="85000"/>
                </a:schemeClr>
              </a:solidFill>
            </a:endParaRPr>
          </a:p>
        </p:txBody>
      </p:sp>
      <p:sp>
        <p:nvSpPr>
          <p:cNvPr id="7" name="Slide Number Placeholder 6">
            <a:extLst>
              <a:ext uri="{FF2B5EF4-FFF2-40B4-BE49-F238E27FC236}">
                <a16:creationId xmlns:a16="http://schemas.microsoft.com/office/drawing/2014/main" id="{D22A54E1-82AE-50B1-CF60-92575B4D9549}"/>
              </a:ext>
            </a:extLst>
          </p:cNvPr>
          <p:cNvSpPr>
            <a:spLocks noGrp="1"/>
          </p:cNvSpPr>
          <p:nvPr>
            <p:ph type="sldNum" sz="quarter" idx="12"/>
          </p:nvPr>
        </p:nvSpPr>
        <p:spPr/>
        <p:txBody>
          <a:bodyPr/>
          <a:lstStyle/>
          <a:p>
            <a:fld id="{A5D17016-2A0F-CE4A-995C-3BD64DEC97AB}" type="slidenum">
              <a:rPr lang="en-US" smtClean="0"/>
              <a:t>2</a:t>
            </a:fld>
            <a:endParaRPr lang="en-US"/>
          </a:p>
        </p:txBody>
      </p:sp>
      <p:pic>
        <p:nvPicPr>
          <p:cNvPr id="8" name="Picture 7" descr="Background pattern&#10;&#10;Description automatically generated with medium confidence">
            <a:extLst>
              <a:ext uri="{FF2B5EF4-FFF2-40B4-BE49-F238E27FC236}">
                <a16:creationId xmlns:a16="http://schemas.microsoft.com/office/drawing/2014/main" id="{D47CA9D5-6037-7AC7-1F8A-D249C5A7AF57}"/>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Tree>
    <p:extLst>
      <p:ext uri="{BB962C8B-B14F-4D97-AF65-F5344CB8AC3E}">
        <p14:creationId xmlns:p14="http://schemas.microsoft.com/office/powerpoint/2010/main" val="1314286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866F29D9-72B9-4950-880E-3CFDD5F083B9}"/>
              </a:ext>
            </a:extLst>
          </p:cNvPr>
          <p:cNvSpPr>
            <a:spLocks noGrp="1"/>
          </p:cNvSpPr>
          <p:nvPr>
            <p:ph idx="1"/>
          </p:nvPr>
        </p:nvSpPr>
        <p:spPr>
          <a:xfrm>
            <a:off x="797984" y="405373"/>
            <a:ext cx="8859982" cy="5419562"/>
          </a:xfrm>
        </p:spPr>
        <p:txBody>
          <a:bodyPr>
            <a:normAutofit lnSpcReduction="10000"/>
          </a:bodyPr>
          <a:lstStyle/>
          <a:p>
            <a:pPr marL="0" indent="0">
              <a:spcBef>
                <a:spcPts val="0"/>
              </a:spcBef>
              <a:buNone/>
            </a:pPr>
            <a:r>
              <a:rPr lang="hu-HU" sz="4000" dirty="0">
                <a:solidFill>
                  <a:srgbClr val="000000"/>
                </a:solidFill>
                <a:effectLst/>
                <a:latin typeface="Abadi MT Condensed Light" panose="020B0306030101010103" pitchFamily="34" charset="77"/>
                <a:ea typeface="Calibri" panose="020F0502020204030204" pitchFamily="34" charset="0"/>
                <a:cs typeface="Calibri" panose="020F0502020204030204" pitchFamily="34" charset="0"/>
              </a:rPr>
              <a:t>„Ha hagyunk szenvedni egy felebarátot, az az Isten törvényének a megszegése… az, aki Istent szereti, az nem csak embertársait fogja szeretni, hanem gyengéd együttérzéssel tekint azokra a teremtményekre, akiket Isten alkotott. Ha az Isten Lelke az emberben lakozik, akkor arra készteti, hogy inkább enyhítsen a szenvedéseken, mintsem megteremtse azokat…”</a:t>
            </a:r>
            <a:endParaRPr lang="en-US" sz="4000" dirty="0">
              <a:latin typeface="Abadi MT Condensed Light" panose="020B0306030101010103" pitchFamily="34" charset="77"/>
            </a:endParaRPr>
          </a:p>
        </p:txBody>
      </p:sp>
      <p:sp>
        <p:nvSpPr>
          <p:cNvPr id="5" name="Slide Number Placeholder 4">
            <a:extLst>
              <a:ext uri="{FF2B5EF4-FFF2-40B4-BE49-F238E27FC236}">
                <a16:creationId xmlns:a16="http://schemas.microsoft.com/office/drawing/2014/main" id="{8F749817-55A2-CAA8-B62F-9FAFA320B504}"/>
              </a:ext>
            </a:extLst>
          </p:cNvPr>
          <p:cNvSpPr>
            <a:spLocks noGrp="1"/>
          </p:cNvSpPr>
          <p:nvPr>
            <p:ph type="sldNum" sz="quarter" idx="12"/>
          </p:nvPr>
        </p:nvSpPr>
        <p:spPr/>
        <p:txBody>
          <a:bodyPr/>
          <a:lstStyle/>
          <a:p>
            <a:fld id="{A5D17016-2A0F-CE4A-995C-3BD64DEC97AB}" type="slidenum">
              <a:rPr lang="en-US" smtClean="0"/>
              <a:t>20</a:t>
            </a:fld>
            <a:endParaRPr lang="en-US"/>
          </a:p>
        </p:txBody>
      </p:sp>
      <p:pic>
        <p:nvPicPr>
          <p:cNvPr id="7" name="Picture 6" descr="Background pattern&#10;&#10;Description automatically generated with medium confidence">
            <a:extLst>
              <a:ext uri="{FF2B5EF4-FFF2-40B4-BE49-F238E27FC236}">
                <a16:creationId xmlns:a16="http://schemas.microsoft.com/office/drawing/2014/main" id="{D441ACA6-7BA8-DC92-7A9D-0520CA959AAE}"/>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
        <p:nvSpPr>
          <p:cNvPr id="2" name="Footer Placeholder 5">
            <a:extLst>
              <a:ext uri="{FF2B5EF4-FFF2-40B4-BE49-F238E27FC236}">
                <a16:creationId xmlns:a16="http://schemas.microsoft.com/office/drawing/2014/main" id="{96F777B9-E4A2-60C4-63EF-D483D4FCC57C}"/>
              </a:ext>
            </a:extLst>
          </p:cNvPr>
          <p:cNvSpPr>
            <a:spLocks noGrp="1"/>
          </p:cNvSpPr>
          <p:nvPr>
            <p:ph type="ftr" sz="quarter" idx="11"/>
          </p:nvPr>
        </p:nvSpPr>
        <p:spPr>
          <a:xfrm>
            <a:off x="515761" y="6325684"/>
            <a:ext cx="4114800" cy="365125"/>
          </a:xfrm>
        </p:spPr>
        <p:txBody>
          <a:bodyPr/>
          <a:lstStyle/>
          <a:p>
            <a:pPr algn="l"/>
            <a:r>
              <a:rPr lang="hu-HU" dirty="0">
                <a:solidFill>
                  <a:schemeClr val="bg1">
                    <a:lumMod val="85000"/>
                  </a:schemeClr>
                </a:solidFill>
              </a:rPr>
              <a:t>Női Szolgálatok Kiemelt Napja</a:t>
            </a:r>
            <a:r>
              <a:rPr lang="en-US" dirty="0">
                <a:solidFill>
                  <a:schemeClr val="bg1">
                    <a:lumMod val="85000"/>
                  </a:schemeClr>
                </a:solidFill>
              </a:rPr>
              <a:t>| 2023</a:t>
            </a:r>
            <a:r>
              <a:rPr lang="hu-HU" dirty="0">
                <a:solidFill>
                  <a:schemeClr val="bg1">
                    <a:lumMod val="85000"/>
                  </a:schemeClr>
                </a:solidFill>
              </a:rPr>
              <a:t>. június 10. </a:t>
            </a:r>
            <a:endParaRPr lang="en-US" dirty="0">
              <a:solidFill>
                <a:schemeClr val="bg1">
                  <a:lumMod val="85000"/>
                </a:schemeClr>
              </a:solidFill>
            </a:endParaRPr>
          </a:p>
        </p:txBody>
      </p:sp>
    </p:spTree>
    <p:extLst>
      <p:ext uri="{BB962C8B-B14F-4D97-AF65-F5344CB8AC3E}">
        <p14:creationId xmlns:p14="http://schemas.microsoft.com/office/powerpoint/2010/main" val="1000801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866F29D9-72B9-4950-880E-3CFDD5F083B9}"/>
              </a:ext>
            </a:extLst>
          </p:cNvPr>
          <p:cNvSpPr>
            <a:spLocks noGrp="1"/>
          </p:cNvSpPr>
          <p:nvPr>
            <p:ph idx="1"/>
          </p:nvPr>
        </p:nvSpPr>
        <p:spPr>
          <a:xfrm>
            <a:off x="849489" y="427953"/>
            <a:ext cx="8839943" cy="5419562"/>
          </a:xfrm>
        </p:spPr>
        <p:txBody>
          <a:bodyPr>
            <a:normAutofit fontScale="92500" lnSpcReduction="20000"/>
          </a:bodyPr>
          <a:lstStyle/>
          <a:p>
            <a:pPr marL="0" indent="0">
              <a:spcBef>
                <a:spcPts val="0"/>
              </a:spcBef>
              <a:buNone/>
            </a:pPr>
            <a:r>
              <a:rPr lang="hu-HU" sz="4000" dirty="0">
                <a:solidFill>
                  <a:srgbClr val="000000"/>
                </a:solidFill>
                <a:effectLst/>
                <a:latin typeface="Abadi MT Condensed Light" panose="020B0306030101010103" pitchFamily="34" charset="77"/>
                <a:ea typeface="Calibri" panose="020F0502020204030204" pitchFamily="34" charset="0"/>
                <a:cs typeface="Calibri" panose="020F0502020204030204" pitchFamily="34" charset="0"/>
              </a:rPr>
              <a:t>…Minden szenvedés esetét gonddal kell figyelnünk, és úgy kell magunkra tekintenünk, mint Isten közvetítőire, hogy képességünk szerint legjobban enyhítsük a rászorulók szenvedéseit. Együtt kell munkálkodnunk Istennel. Vannak, akik nagy szeretetet tanúsítanak rokonaik iránt, barátaik vagy épp kedvenceik iránt, akik másfelől mégsem kedvesek vagy együttérzőek azok irányába, akiknek együttérzésre van szükségük, vagy kedvességre, szeretetre…</a:t>
            </a:r>
            <a:endParaRPr lang="en-US" sz="4000" dirty="0">
              <a:latin typeface="Abadi MT Condensed Light" panose="020B0306030101010103" pitchFamily="34" charset="77"/>
            </a:endParaRPr>
          </a:p>
        </p:txBody>
      </p:sp>
      <p:sp>
        <p:nvSpPr>
          <p:cNvPr id="5" name="Slide Number Placeholder 4">
            <a:extLst>
              <a:ext uri="{FF2B5EF4-FFF2-40B4-BE49-F238E27FC236}">
                <a16:creationId xmlns:a16="http://schemas.microsoft.com/office/drawing/2014/main" id="{8F749817-55A2-CAA8-B62F-9FAFA320B504}"/>
              </a:ext>
            </a:extLst>
          </p:cNvPr>
          <p:cNvSpPr>
            <a:spLocks noGrp="1"/>
          </p:cNvSpPr>
          <p:nvPr>
            <p:ph type="sldNum" sz="quarter" idx="12"/>
          </p:nvPr>
        </p:nvSpPr>
        <p:spPr/>
        <p:txBody>
          <a:bodyPr/>
          <a:lstStyle/>
          <a:p>
            <a:fld id="{A5D17016-2A0F-CE4A-995C-3BD64DEC97AB}" type="slidenum">
              <a:rPr lang="en-US" smtClean="0"/>
              <a:t>21</a:t>
            </a:fld>
            <a:endParaRPr lang="en-US"/>
          </a:p>
        </p:txBody>
      </p:sp>
      <p:pic>
        <p:nvPicPr>
          <p:cNvPr id="7" name="Picture 6" descr="Background pattern&#10;&#10;Description automatically generated with medium confidence">
            <a:extLst>
              <a:ext uri="{FF2B5EF4-FFF2-40B4-BE49-F238E27FC236}">
                <a16:creationId xmlns:a16="http://schemas.microsoft.com/office/drawing/2014/main" id="{D441ACA6-7BA8-DC92-7A9D-0520CA959AAE}"/>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
        <p:nvSpPr>
          <p:cNvPr id="2" name="Footer Placeholder 5">
            <a:extLst>
              <a:ext uri="{FF2B5EF4-FFF2-40B4-BE49-F238E27FC236}">
                <a16:creationId xmlns:a16="http://schemas.microsoft.com/office/drawing/2014/main" id="{D52E8B38-B1CA-DAB9-E8DA-480B9349E46F}"/>
              </a:ext>
            </a:extLst>
          </p:cNvPr>
          <p:cNvSpPr>
            <a:spLocks noGrp="1"/>
          </p:cNvSpPr>
          <p:nvPr>
            <p:ph type="ftr" sz="quarter" idx="11"/>
          </p:nvPr>
        </p:nvSpPr>
        <p:spPr>
          <a:xfrm>
            <a:off x="515761" y="6325684"/>
            <a:ext cx="4114800" cy="365125"/>
          </a:xfrm>
        </p:spPr>
        <p:txBody>
          <a:bodyPr/>
          <a:lstStyle/>
          <a:p>
            <a:pPr algn="l"/>
            <a:r>
              <a:rPr lang="hu-HU" dirty="0">
                <a:solidFill>
                  <a:schemeClr val="bg1">
                    <a:lumMod val="85000"/>
                  </a:schemeClr>
                </a:solidFill>
              </a:rPr>
              <a:t>Női Szolgálatok Kiemelt Napja</a:t>
            </a:r>
            <a:r>
              <a:rPr lang="en-US" dirty="0">
                <a:solidFill>
                  <a:schemeClr val="bg1">
                    <a:lumMod val="85000"/>
                  </a:schemeClr>
                </a:solidFill>
              </a:rPr>
              <a:t>| 2023</a:t>
            </a:r>
            <a:r>
              <a:rPr lang="hu-HU" dirty="0">
                <a:solidFill>
                  <a:schemeClr val="bg1">
                    <a:lumMod val="85000"/>
                  </a:schemeClr>
                </a:solidFill>
              </a:rPr>
              <a:t>. június 10. </a:t>
            </a:r>
            <a:endParaRPr lang="en-US" dirty="0">
              <a:solidFill>
                <a:schemeClr val="bg1">
                  <a:lumMod val="85000"/>
                </a:schemeClr>
              </a:solidFill>
            </a:endParaRPr>
          </a:p>
        </p:txBody>
      </p:sp>
    </p:spTree>
    <p:extLst>
      <p:ext uri="{BB962C8B-B14F-4D97-AF65-F5344CB8AC3E}">
        <p14:creationId xmlns:p14="http://schemas.microsoft.com/office/powerpoint/2010/main" val="541129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866F29D9-72B9-4950-880E-3CFDD5F083B9}"/>
              </a:ext>
            </a:extLst>
          </p:cNvPr>
          <p:cNvSpPr>
            <a:spLocks noGrp="1"/>
          </p:cNvSpPr>
          <p:nvPr>
            <p:ph idx="1"/>
          </p:nvPr>
        </p:nvSpPr>
        <p:spPr>
          <a:xfrm>
            <a:off x="888294" y="450529"/>
            <a:ext cx="8859982" cy="5419562"/>
          </a:xfrm>
        </p:spPr>
        <p:txBody>
          <a:bodyPr>
            <a:normAutofit/>
          </a:bodyPr>
          <a:lstStyle/>
          <a:p>
            <a:pPr marL="0" indent="0">
              <a:spcBef>
                <a:spcPts val="0"/>
              </a:spcBef>
              <a:buNone/>
            </a:pPr>
            <a:r>
              <a:rPr lang="hu-HU" sz="4000" dirty="0">
                <a:solidFill>
                  <a:srgbClr val="000000"/>
                </a:solidFill>
                <a:effectLst/>
                <a:latin typeface="Abadi MT Condensed Light" panose="020B0306030101010103" pitchFamily="34" charset="77"/>
                <a:ea typeface="Calibri" panose="020F0502020204030204" pitchFamily="34" charset="0"/>
                <a:cs typeface="Calibri" panose="020F0502020204030204" pitchFamily="34" charset="0"/>
              </a:rPr>
              <a:t>… Őszinte szívvel kérdezzük meg: Ki az én felebarátom? Felebarátaink nem csupán szomszédjaink, és barátaink, akik az egyházhoz tartoznak, vagy akik hasonlóan gondolkodnak, mint mi A felebarátaink az egész emberi család tagjai. Mindene emberrel jót kell tennünk, és különösen azokkal, akik a hitben járnak…</a:t>
            </a:r>
            <a:endParaRPr lang="en-US" sz="4000" dirty="0">
              <a:latin typeface="Abadi MT Condensed Light" panose="020B0306030101010103" pitchFamily="34" charset="77"/>
            </a:endParaRPr>
          </a:p>
        </p:txBody>
      </p:sp>
      <p:sp>
        <p:nvSpPr>
          <p:cNvPr id="5" name="Slide Number Placeholder 4">
            <a:extLst>
              <a:ext uri="{FF2B5EF4-FFF2-40B4-BE49-F238E27FC236}">
                <a16:creationId xmlns:a16="http://schemas.microsoft.com/office/drawing/2014/main" id="{8F749817-55A2-CAA8-B62F-9FAFA320B504}"/>
              </a:ext>
            </a:extLst>
          </p:cNvPr>
          <p:cNvSpPr>
            <a:spLocks noGrp="1"/>
          </p:cNvSpPr>
          <p:nvPr>
            <p:ph type="sldNum" sz="quarter" idx="12"/>
          </p:nvPr>
        </p:nvSpPr>
        <p:spPr/>
        <p:txBody>
          <a:bodyPr/>
          <a:lstStyle/>
          <a:p>
            <a:fld id="{A5D17016-2A0F-CE4A-995C-3BD64DEC97AB}" type="slidenum">
              <a:rPr lang="en-US" smtClean="0"/>
              <a:t>22</a:t>
            </a:fld>
            <a:endParaRPr lang="en-US"/>
          </a:p>
        </p:txBody>
      </p:sp>
      <p:pic>
        <p:nvPicPr>
          <p:cNvPr id="3" name="Picture 2" descr="Background pattern&#10;&#10;Description automatically generated with medium confidence">
            <a:extLst>
              <a:ext uri="{FF2B5EF4-FFF2-40B4-BE49-F238E27FC236}">
                <a16:creationId xmlns:a16="http://schemas.microsoft.com/office/drawing/2014/main" id="{C11622ED-5DAA-E75A-4804-27D09D978B31}"/>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
        <p:nvSpPr>
          <p:cNvPr id="4" name="Footer Placeholder 5">
            <a:extLst>
              <a:ext uri="{FF2B5EF4-FFF2-40B4-BE49-F238E27FC236}">
                <a16:creationId xmlns:a16="http://schemas.microsoft.com/office/drawing/2014/main" id="{C587C9BF-44C6-DB33-75D5-4FF1A7E52186}"/>
              </a:ext>
            </a:extLst>
          </p:cNvPr>
          <p:cNvSpPr>
            <a:spLocks noGrp="1"/>
          </p:cNvSpPr>
          <p:nvPr>
            <p:ph type="ftr" sz="quarter" idx="11"/>
          </p:nvPr>
        </p:nvSpPr>
        <p:spPr>
          <a:xfrm>
            <a:off x="515761" y="6325684"/>
            <a:ext cx="4114800" cy="365125"/>
          </a:xfrm>
        </p:spPr>
        <p:txBody>
          <a:bodyPr/>
          <a:lstStyle/>
          <a:p>
            <a:pPr algn="l"/>
            <a:r>
              <a:rPr lang="hu-HU" dirty="0">
                <a:solidFill>
                  <a:schemeClr val="bg1">
                    <a:lumMod val="85000"/>
                  </a:schemeClr>
                </a:solidFill>
              </a:rPr>
              <a:t>Női Szolgálatok Kiemelt Napja</a:t>
            </a:r>
            <a:r>
              <a:rPr lang="en-US" dirty="0">
                <a:solidFill>
                  <a:schemeClr val="bg1">
                    <a:lumMod val="85000"/>
                  </a:schemeClr>
                </a:solidFill>
              </a:rPr>
              <a:t>| 2023</a:t>
            </a:r>
            <a:r>
              <a:rPr lang="hu-HU" dirty="0">
                <a:solidFill>
                  <a:schemeClr val="bg1">
                    <a:lumMod val="85000"/>
                  </a:schemeClr>
                </a:solidFill>
              </a:rPr>
              <a:t>. június 10. </a:t>
            </a:r>
            <a:endParaRPr lang="en-US" dirty="0">
              <a:solidFill>
                <a:schemeClr val="bg1">
                  <a:lumMod val="85000"/>
                </a:schemeClr>
              </a:solidFill>
            </a:endParaRPr>
          </a:p>
        </p:txBody>
      </p:sp>
    </p:spTree>
    <p:extLst>
      <p:ext uri="{BB962C8B-B14F-4D97-AF65-F5344CB8AC3E}">
        <p14:creationId xmlns:p14="http://schemas.microsoft.com/office/powerpoint/2010/main" val="1063699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866F29D9-72B9-4950-880E-3CFDD5F083B9}"/>
              </a:ext>
            </a:extLst>
          </p:cNvPr>
          <p:cNvSpPr>
            <a:spLocks noGrp="1"/>
          </p:cNvSpPr>
          <p:nvPr>
            <p:ph idx="1"/>
          </p:nvPr>
        </p:nvSpPr>
        <p:spPr>
          <a:xfrm>
            <a:off x="838200" y="665019"/>
            <a:ext cx="8859982" cy="5419562"/>
          </a:xfrm>
        </p:spPr>
        <p:txBody>
          <a:bodyPr>
            <a:normAutofit/>
          </a:bodyPr>
          <a:lstStyle/>
          <a:p>
            <a:pPr marL="0" indent="0">
              <a:spcBef>
                <a:spcPts val="0"/>
              </a:spcBef>
              <a:buNone/>
            </a:pPr>
            <a:r>
              <a:rPr lang="hu-HU" sz="4000" dirty="0">
                <a:solidFill>
                  <a:srgbClr val="000000"/>
                </a:solidFill>
                <a:effectLst/>
                <a:latin typeface="Abadi MT Condensed Light" panose="020B0306030101010103" pitchFamily="34" charset="77"/>
                <a:ea typeface="Calibri" panose="020F0502020204030204" pitchFamily="34" charset="0"/>
                <a:cs typeface="Calibri" panose="020F0502020204030204" pitchFamily="34" charset="0"/>
              </a:rPr>
              <a:t>…Meg kell mutatnunk a világnak, hogy mi jelent Isten törvényének végrehajtása. Istent szeretni mindenek felett és embertársainkat, mint magunkat.” </a:t>
            </a:r>
          </a:p>
          <a:p>
            <a:pPr marL="0" indent="0">
              <a:spcBef>
                <a:spcPts val="0"/>
              </a:spcBef>
              <a:buNone/>
            </a:pPr>
            <a:r>
              <a:rPr lang="en-US" sz="2400" dirty="0">
                <a:latin typeface="Abadi MT Condensed Light" panose="020B0306030101010103" pitchFamily="34" charset="77"/>
              </a:rPr>
              <a:t>Ellen G. White, </a:t>
            </a:r>
            <a:r>
              <a:rPr lang="en-ZA" sz="2400" i="1" dirty="0">
                <a:solidFill>
                  <a:srgbClr val="000000"/>
                </a:solidFill>
                <a:effectLst/>
                <a:latin typeface="Abadi MT Condensed Light" panose="020B0306030101010103" pitchFamily="34" charset="77"/>
                <a:ea typeface="Calibri" panose="020F0502020204030204" pitchFamily="34" charset="0"/>
                <a:cs typeface="Calibri" panose="020F0502020204030204" pitchFamily="34" charset="0"/>
              </a:rPr>
              <a:t>Sons and Daughters of God</a:t>
            </a:r>
            <a:r>
              <a:rPr lang="hu-HU" sz="2400" i="1" dirty="0">
                <a:solidFill>
                  <a:srgbClr val="000000"/>
                </a:solidFill>
                <a:effectLst/>
                <a:latin typeface="Abadi MT Condensed Light" panose="020B0306030101010103" pitchFamily="34" charset="77"/>
                <a:ea typeface="Calibri" panose="020F0502020204030204" pitchFamily="34" charset="0"/>
                <a:cs typeface="Calibri" panose="020F0502020204030204" pitchFamily="34" charset="0"/>
              </a:rPr>
              <a:t>. 52. o.</a:t>
            </a:r>
            <a:endParaRPr lang="en-ZA" sz="2400" dirty="0">
              <a:solidFill>
                <a:srgbClr val="000000"/>
              </a:solidFill>
              <a:effectLst/>
              <a:latin typeface="Abadi MT Condensed Light" panose="020B0306030101010103" pitchFamily="34" charset="77"/>
              <a:ea typeface="Calibri" panose="020F0502020204030204" pitchFamily="34" charset="0"/>
              <a:cs typeface="Calibri" panose="020F0502020204030204" pitchFamily="34" charset="0"/>
            </a:endParaRPr>
          </a:p>
          <a:p>
            <a:pPr marL="0" marR="0" lvl="0" indent="0" algn="r">
              <a:spcBef>
                <a:spcPts val="0"/>
              </a:spcBef>
              <a:spcAft>
                <a:spcPts val="0"/>
              </a:spcAft>
              <a:buNone/>
            </a:pPr>
            <a:r>
              <a:rPr lang="en-US" sz="2400" dirty="0">
                <a:effectLst/>
                <a:latin typeface="Abadi MT Condensed Light" panose="020B0306030101010103" pitchFamily="34" charset="77"/>
              </a:rPr>
              <a:t> </a:t>
            </a:r>
            <a:endParaRPr lang="en-US" sz="2400" dirty="0">
              <a:latin typeface="Abadi MT Condensed Light" panose="020B0306030101010103" pitchFamily="34" charset="77"/>
            </a:endParaRPr>
          </a:p>
        </p:txBody>
      </p:sp>
      <p:sp>
        <p:nvSpPr>
          <p:cNvPr id="5" name="Slide Number Placeholder 4">
            <a:extLst>
              <a:ext uri="{FF2B5EF4-FFF2-40B4-BE49-F238E27FC236}">
                <a16:creationId xmlns:a16="http://schemas.microsoft.com/office/drawing/2014/main" id="{8F749817-55A2-CAA8-B62F-9FAFA320B504}"/>
              </a:ext>
            </a:extLst>
          </p:cNvPr>
          <p:cNvSpPr>
            <a:spLocks noGrp="1"/>
          </p:cNvSpPr>
          <p:nvPr>
            <p:ph type="sldNum" sz="quarter" idx="12"/>
          </p:nvPr>
        </p:nvSpPr>
        <p:spPr/>
        <p:txBody>
          <a:bodyPr/>
          <a:lstStyle/>
          <a:p>
            <a:fld id="{A5D17016-2A0F-CE4A-995C-3BD64DEC97AB}" type="slidenum">
              <a:rPr lang="en-US" smtClean="0"/>
              <a:t>23</a:t>
            </a:fld>
            <a:endParaRPr lang="en-US"/>
          </a:p>
        </p:txBody>
      </p:sp>
      <p:pic>
        <p:nvPicPr>
          <p:cNvPr id="3" name="Picture 2" descr="Background pattern&#10;&#10;Description automatically generated with medium confidence">
            <a:extLst>
              <a:ext uri="{FF2B5EF4-FFF2-40B4-BE49-F238E27FC236}">
                <a16:creationId xmlns:a16="http://schemas.microsoft.com/office/drawing/2014/main" id="{9E1CFD35-065C-BCB8-2F0A-09236B3A21E5}"/>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
        <p:nvSpPr>
          <p:cNvPr id="4" name="Footer Placeholder 5">
            <a:extLst>
              <a:ext uri="{FF2B5EF4-FFF2-40B4-BE49-F238E27FC236}">
                <a16:creationId xmlns:a16="http://schemas.microsoft.com/office/drawing/2014/main" id="{D61BBB92-93D5-9D08-467A-B30ACE9E7BA3}"/>
              </a:ext>
            </a:extLst>
          </p:cNvPr>
          <p:cNvSpPr>
            <a:spLocks noGrp="1"/>
          </p:cNvSpPr>
          <p:nvPr>
            <p:ph type="ftr" sz="quarter" idx="11"/>
          </p:nvPr>
        </p:nvSpPr>
        <p:spPr>
          <a:xfrm>
            <a:off x="515761" y="6325684"/>
            <a:ext cx="4114800" cy="365125"/>
          </a:xfrm>
        </p:spPr>
        <p:txBody>
          <a:bodyPr/>
          <a:lstStyle/>
          <a:p>
            <a:pPr algn="l"/>
            <a:r>
              <a:rPr lang="hu-HU" dirty="0">
                <a:solidFill>
                  <a:schemeClr val="bg1">
                    <a:lumMod val="85000"/>
                  </a:schemeClr>
                </a:solidFill>
              </a:rPr>
              <a:t>Női Szolgálatok Kiemelt Napja</a:t>
            </a:r>
            <a:r>
              <a:rPr lang="en-US" dirty="0">
                <a:solidFill>
                  <a:schemeClr val="bg1">
                    <a:lumMod val="85000"/>
                  </a:schemeClr>
                </a:solidFill>
              </a:rPr>
              <a:t>| 2023</a:t>
            </a:r>
            <a:r>
              <a:rPr lang="hu-HU" dirty="0">
                <a:solidFill>
                  <a:schemeClr val="bg1">
                    <a:lumMod val="85000"/>
                  </a:schemeClr>
                </a:solidFill>
              </a:rPr>
              <a:t>. június 10. </a:t>
            </a:r>
            <a:endParaRPr lang="en-US" dirty="0">
              <a:solidFill>
                <a:schemeClr val="bg1">
                  <a:lumMod val="85000"/>
                </a:schemeClr>
              </a:solidFill>
            </a:endParaRPr>
          </a:p>
        </p:txBody>
      </p:sp>
    </p:spTree>
    <p:extLst>
      <p:ext uri="{BB962C8B-B14F-4D97-AF65-F5344CB8AC3E}">
        <p14:creationId xmlns:p14="http://schemas.microsoft.com/office/powerpoint/2010/main" val="2746709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CC88131F-6BEE-6413-9613-E41CE26D0EDE}"/>
              </a:ext>
            </a:extLst>
          </p:cNvPr>
          <p:cNvSpPr txBox="1">
            <a:spLocks/>
          </p:cNvSpPr>
          <p:nvPr/>
        </p:nvSpPr>
        <p:spPr>
          <a:xfrm>
            <a:off x="-16040" y="192505"/>
            <a:ext cx="6112040" cy="301504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10000" dirty="0">
                <a:solidFill>
                  <a:schemeClr val="accent5">
                    <a:lumMod val="50000"/>
                  </a:schemeClr>
                </a:solidFill>
                <a:latin typeface="Sinthya" panose="02000500000000000000" pitchFamily="2" charset="0"/>
              </a:rPr>
              <a:t>A </a:t>
            </a:r>
            <a:r>
              <a:rPr lang="hu-HU" sz="10000" b="1" dirty="0">
                <a:solidFill>
                  <a:schemeClr val="accent5">
                    <a:lumMod val="50000"/>
                  </a:schemeClr>
                </a:solidFill>
                <a:latin typeface="Sinthya" panose="02000500000000000000" pitchFamily="2" charset="0"/>
              </a:rPr>
              <a:t>szeretet</a:t>
            </a:r>
            <a:r>
              <a:rPr lang="hu-HU" sz="10000" dirty="0">
                <a:solidFill>
                  <a:schemeClr val="accent5">
                    <a:lumMod val="50000"/>
                  </a:schemeClr>
                </a:solidFill>
                <a:latin typeface="Sinthya" panose="02000500000000000000" pitchFamily="2" charset="0"/>
              </a:rPr>
              <a:t>, </a:t>
            </a:r>
          </a:p>
          <a:p>
            <a:r>
              <a:rPr lang="hu-HU" sz="8000" dirty="0">
                <a:solidFill>
                  <a:schemeClr val="accent5">
                    <a:lumMod val="50000"/>
                  </a:schemeClr>
                </a:solidFill>
                <a:latin typeface="Sinthya" panose="02000500000000000000" pitchFamily="2" charset="0"/>
              </a:rPr>
              <a:t>mely átformál</a:t>
            </a:r>
            <a:r>
              <a:rPr lang="en-US" sz="8000" dirty="0">
                <a:solidFill>
                  <a:schemeClr val="tx1">
                    <a:lumMod val="75000"/>
                    <a:lumOff val="25000"/>
                  </a:schemeClr>
                </a:solidFill>
                <a:latin typeface="Sinthya" panose="02000500000000000000" pitchFamily="2" charset="0"/>
              </a:rPr>
              <a:t> </a:t>
            </a:r>
            <a:endParaRPr lang="en-US" sz="8000" dirty="0">
              <a:solidFill>
                <a:schemeClr val="tx1">
                  <a:lumMod val="75000"/>
                  <a:lumOff val="25000"/>
                </a:schemeClr>
              </a:solidFill>
              <a:latin typeface="Sinthya" panose="02000500000000000000" pitchFamily="2" charset="0"/>
              <a:ea typeface="Apple Symbols" panose="02000000000000000000" pitchFamily="2" charset="-79"/>
              <a:cs typeface="Apple Symbols" panose="02000000000000000000" pitchFamily="2" charset="-79"/>
            </a:endParaRPr>
          </a:p>
        </p:txBody>
      </p:sp>
    </p:spTree>
    <p:extLst>
      <p:ext uri="{BB962C8B-B14F-4D97-AF65-F5344CB8AC3E}">
        <p14:creationId xmlns:p14="http://schemas.microsoft.com/office/powerpoint/2010/main" val="3611046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4C749AD-F20E-4DE3-032C-444075146866}"/>
              </a:ext>
            </a:extLst>
          </p:cNvPr>
          <p:cNvSpPr>
            <a:spLocks noGrp="1"/>
          </p:cNvSpPr>
          <p:nvPr>
            <p:ph type="title"/>
          </p:nvPr>
        </p:nvSpPr>
        <p:spPr>
          <a:xfrm>
            <a:off x="838200" y="511880"/>
            <a:ext cx="9188116" cy="1325563"/>
          </a:xfrm>
        </p:spPr>
        <p:txBody>
          <a:bodyPr>
            <a:normAutofit/>
          </a:bodyPr>
          <a:lstStyle/>
          <a:p>
            <a:r>
              <a:rPr lang="hu-HU" sz="36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„Melyik a legfőbb az összes parancsolat közül</a:t>
            </a:r>
            <a:r>
              <a:rPr lang="en-ZA" sz="36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a:t>
            </a:r>
            <a:endParaRPr lang="en-US" sz="3600" dirty="0">
              <a:solidFill>
                <a:schemeClr val="tx1">
                  <a:lumMod val="75000"/>
                  <a:lumOff val="25000"/>
                </a:schemeClr>
              </a:solidFill>
            </a:endParaRPr>
          </a:p>
        </p:txBody>
      </p:sp>
      <p:sp>
        <p:nvSpPr>
          <p:cNvPr id="11" name="Content Placeholder 10">
            <a:extLst>
              <a:ext uri="{FF2B5EF4-FFF2-40B4-BE49-F238E27FC236}">
                <a16:creationId xmlns:a16="http://schemas.microsoft.com/office/drawing/2014/main" id="{0FC6C56E-111B-695B-F404-0DDC96601FC1}"/>
              </a:ext>
            </a:extLst>
          </p:cNvPr>
          <p:cNvSpPr>
            <a:spLocks noGrp="1"/>
          </p:cNvSpPr>
          <p:nvPr>
            <p:ph idx="1"/>
          </p:nvPr>
        </p:nvSpPr>
        <p:spPr>
          <a:xfrm>
            <a:off x="838200" y="2190750"/>
            <a:ext cx="8818418" cy="3062464"/>
          </a:xfrm>
        </p:spPr>
        <p:txBody>
          <a:bodyPr>
            <a:normAutofit/>
          </a:bodyPr>
          <a:lstStyle/>
          <a:p>
            <a:pPr marL="0" marR="0" indent="0">
              <a:spcBef>
                <a:spcPts val="0"/>
              </a:spcBef>
              <a:spcAft>
                <a:spcPts val="0"/>
              </a:spcAft>
              <a:buNone/>
            </a:pPr>
            <a:r>
              <a:rPr lang="hu-HU" sz="3200" dirty="0">
                <a:solidFill>
                  <a:schemeClr val="tx1">
                    <a:lumMod val="75000"/>
                    <a:lumOff val="25000"/>
                  </a:schemeClr>
                </a:solidFill>
                <a:effectLst/>
                <a:latin typeface="Abadi MT Condensed Light" panose="020B0306030101010103" pitchFamily="34" charset="77"/>
                <a:ea typeface="Quattrocento Sans" panose="020B0502050000020003" pitchFamily="34" charset="0"/>
                <a:cs typeface="Calibri" panose="020F0502020204030204" pitchFamily="34" charset="0"/>
              </a:rPr>
              <a:t>A legfőbb ez – Jézus így válaszolt: </a:t>
            </a:r>
            <a:r>
              <a:rPr lang="hu-HU" sz="32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„Halld meg, Izráel: Az Úr a mi Istenünk, egyedül az Úr</a:t>
            </a:r>
            <a:r>
              <a:rPr lang="hu-HU" sz="3200" dirty="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 ‚Szeresd az Urat, a te Istenedet teljes szívedből, teljes lelkedből, teljes elmédből és teljes erődből!’ A második ez: ‚Szeresd felebarátodat, mint magadat!’ Nincsen más, ezeknél nagyobb parancsolat</a:t>
            </a:r>
            <a:r>
              <a:rPr lang="en-ZA" sz="32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 M</a:t>
            </a:r>
            <a:r>
              <a:rPr lang="hu-HU" sz="32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á</a:t>
            </a:r>
            <a:r>
              <a:rPr lang="en-ZA" sz="3200" dirty="0" err="1">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rk</a:t>
            </a:r>
            <a:r>
              <a:rPr lang="en-ZA" sz="32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 12:28-31</a:t>
            </a:r>
            <a:endParaRPr lang="en-US" sz="3200" dirty="0">
              <a:solidFill>
                <a:schemeClr val="tx1">
                  <a:lumMod val="75000"/>
                  <a:lumOff val="25000"/>
                </a:schemeClr>
              </a:solidFill>
              <a:effectLst/>
              <a:latin typeface="Abadi MT Condensed Light" panose="020B0306030101010103" pitchFamily="34" charset="77"/>
              <a:ea typeface="Calibri" panose="020F0502020204030204" pitchFamily="34" charset="0"/>
            </a:endParaRPr>
          </a:p>
          <a:p>
            <a:pPr marL="0" indent="0">
              <a:buNone/>
            </a:pPr>
            <a:endParaRPr lang="en-US" dirty="0"/>
          </a:p>
        </p:txBody>
      </p:sp>
      <p:sp>
        <p:nvSpPr>
          <p:cNvPr id="13" name="Slide Number Placeholder 12">
            <a:extLst>
              <a:ext uri="{FF2B5EF4-FFF2-40B4-BE49-F238E27FC236}">
                <a16:creationId xmlns:a16="http://schemas.microsoft.com/office/drawing/2014/main" id="{A02BE10E-6939-CF9E-1A3D-E92815EB3CC3}"/>
              </a:ext>
            </a:extLst>
          </p:cNvPr>
          <p:cNvSpPr>
            <a:spLocks noGrp="1"/>
          </p:cNvSpPr>
          <p:nvPr>
            <p:ph type="sldNum" sz="quarter" idx="12"/>
          </p:nvPr>
        </p:nvSpPr>
        <p:spPr/>
        <p:txBody>
          <a:bodyPr/>
          <a:lstStyle/>
          <a:p>
            <a:fld id="{A5D17016-2A0F-CE4A-995C-3BD64DEC97AB}" type="slidenum">
              <a:rPr lang="en-US" smtClean="0"/>
              <a:t>3</a:t>
            </a:fld>
            <a:endParaRPr lang="en-US"/>
          </a:p>
        </p:txBody>
      </p:sp>
      <p:pic>
        <p:nvPicPr>
          <p:cNvPr id="14" name="Picture 13" descr="Background pattern&#10;&#10;Description automatically generated with medium confidence">
            <a:extLst>
              <a:ext uri="{FF2B5EF4-FFF2-40B4-BE49-F238E27FC236}">
                <a16:creationId xmlns:a16="http://schemas.microsoft.com/office/drawing/2014/main" id="{E585BA78-0CAD-5BF4-FE4E-16EC1962EF6A}"/>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
        <p:nvSpPr>
          <p:cNvPr id="2" name="Footer Placeholder 5">
            <a:extLst>
              <a:ext uri="{FF2B5EF4-FFF2-40B4-BE49-F238E27FC236}">
                <a16:creationId xmlns:a16="http://schemas.microsoft.com/office/drawing/2014/main" id="{224DBDBF-B19B-F0AC-E364-8E567B79E438}"/>
              </a:ext>
            </a:extLst>
          </p:cNvPr>
          <p:cNvSpPr>
            <a:spLocks noGrp="1"/>
          </p:cNvSpPr>
          <p:nvPr>
            <p:ph type="ftr" sz="quarter" idx="11"/>
          </p:nvPr>
        </p:nvSpPr>
        <p:spPr>
          <a:xfrm>
            <a:off x="515761" y="6325684"/>
            <a:ext cx="4114800" cy="365125"/>
          </a:xfrm>
        </p:spPr>
        <p:txBody>
          <a:bodyPr/>
          <a:lstStyle/>
          <a:p>
            <a:pPr algn="l"/>
            <a:r>
              <a:rPr lang="hu-HU" dirty="0">
                <a:solidFill>
                  <a:schemeClr val="bg1">
                    <a:lumMod val="85000"/>
                  </a:schemeClr>
                </a:solidFill>
              </a:rPr>
              <a:t>Női Szolgálatok Kiemelt Napja</a:t>
            </a:r>
            <a:r>
              <a:rPr lang="en-US" dirty="0">
                <a:solidFill>
                  <a:schemeClr val="bg1">
                    <a:lumMod val="85000"/>
                  </a:schemeClr>
                </a:solidFill>
              </a:rPr>
              <a:t>| 2023</a:t>
            </a:r>
            <a:r>
              <a:rPr lang="hu-HU" dirty="0">
                <a:solidFill>
                  <a:schemeClr val="bg1">
                    <a:lumMod val="85000"/>
                  </a:schemeClr>
                </a:solidFill>
              </a:rPr>
              <a:t>. június 10. </a:t>
            </a:r>
            <a:endParaRPr lang="en-US" dirty="0">
              <a:solidFill>
                <a:schemeClr val="bg1">
                  <a:lumMod val="85000"/>
                </a:schemeClr>
              </a:solidFill>
            </a:endParaRPr>
          </a:p>
        </p:txBody>
      </p:sp>
    </p:spTree>
    <p:extLst>
      <p:ext uri="{BB962C8B-B14F-4D97-AF65-F5344CB8AC3E}">
        <p14:creationId xmlns:p14="http://schemas.microsoft.com/office/powerpoint/2010/main" val="3953581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99407-941B-B930-1705-C089C87B393D}"/>
              </a:ext>
            </a:extLst>
          </p:cNvPr>
          <p:cNvSpPr>
            <a:spLocks noGrp="1"/>
          </p:cNvSpPr>
          <p:nvPr>
            <p:ph type="title"/>
          </p:nvPr>
        </p:nvSpPr>
        <p:spPr>
          <a:xfrm>
            <a:off x="443922" y="2079264"/>
            <a:ext cx="9600623" cy="2852737"/>
          </a:xfrm>
        </p:spPr>
        <p:txBody>
          <a:bodyPr>
            <a:normAutofit/>
          </a:bodyPr>
          <a:lstStyle/>
          <a:p>
            <a:pPr algn="ctr"/>
            <a:r>
              <a:rPr lang="hu-HU" sz="48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Az első parancsolat:</a:t>
            </a:r>
            <a:br>
              <a:rPr lang="en-ZA" sz="48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br>
            <a:r>
              <a:rPr lang="en-ZA" sz="48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 </a:t>
            </a:r>
            <a:br>
              <a:rPr lang="en-ZA" sz="48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br>
            <a:r>
              <a:rPr lang="hu-HU" sz="4800" dirty="0">
                <a:solidFill>
                  <a:schemeClr val="accent5">
                    <a:lumMod val="50000"/>
                  </a:schemeClr>
                </a:solidFill>
                <a:effectLst/>
                <a:latin typeface="Sinthya" panose="02000500000000000000" pitchFamily="2" charset="0"/>
                <a:ea typeface="Calibri" panose="020F0502020204030204" pitchFamily="34" charset="0"/>
                <a:cs typeface="Calibri" panose="020F0502020204030204" pitchFamily="34" charset="0"/>
              </a:rPr>
              <a:t>szeresd az URAT</a:t>
            </a:r>
            <a:endParaRPr lang="en-US" sz="16600" dirty="0">
              <a:solidFill>
                <a:schemeClr val="accent5">
                  <a:lumMod val="50000"/>
                </a:schemeClr>
              </a:solidFill>
              <a:latin typeface="Sinthya" panose="02000500000000000000" pitchFamily="2" charset="0"/>
            </a:endParaRPr>
          </a:p>
        </p:txBody>
      </p:sp>
      <p:sp>
        <p:nvSpPr>
          <p:cNvPr id="3" name="Text Placeholder 2">
            <a:extLst>
              <a:ext uri="{FF2B5EF4-FFF2-40B4-BE49-F238E27FC236}">
                <a16:creationId xmlns:a16="http://schemas.microsoft.com/office/drawing/2014/main" id="{D3A7E4CF-4A80-AAF2-6013-251E3FEAC1CE}"/>
              </a:ext>
            </a:extLst>
          </p:cNvPr>
          <p:cNvSpPr>
            <a:spLocks noGrp="1"/>
          </p:cNvSpPr>
          <p:nvPr>
            <p:ph type="body" idx="1"/>
          </p:nvPr>
        </p:nvSpPr>
        <p:spPr>
          <a:xfrm>
            <a:off x="381577" y="5205916"/>
            <a:ext cx="9600623" cy="1500187"/>
          </a:xfrm>
        </p:spPr>
        <p:txBody>
          <a:bodyPr>
            <a:normAutofit/>
          </a:bodyPr>
          <a:lstStyle/>
          <a:p>
            <a:pPr algn="ctr"/>
            <a:r>
              <a:rPr lang="hu-HU" sz="3200" b="1" dirty="0">
                <a:solidFill>
                  <a:srgbClr val="C00000"/>
                </a:solidFill>
                <a:latin typeface="Abadi MT Condensed Light" panose="020B0306030101010103" pitchFamily="34" charset="77"/>
                <a:ea typeface="Calibri" panose="020F0502020204030204" pitchFamily="34" charset="0"/>
                <a:cs typeface="Calibri" panose="020F0502020204030204" pitchFamily="34" charset="0"/>
              </a:rPr>
              <a:t>t</a:t>
            </a:r>
            <a:r>
              <a:rPr lang="hu-HU" sz="3200" b="1" dirty="0">
                <a:solidFill>
                  <a:srgbClr val="C00000"/>
                </a:solidFill>
                <a:effectLst/>
                <a:latin typeface="Abadi MT Condensed Light" panose="020B0306030101010103" pitchFamily="34" charset="77"/>
                <a:ea typeface="Calibri" panose="020F0502020204030204" pitchFamily="34" charset="0"/>
                <a:cs typeface="Calibri" panose="020F0502020204030204" pitchFamily="34" charset="0"/>
              </a:rPr>
              <a:t>eljes szívedből, lelkedből, elmédből és teljes erődből</a:t>
            </a:r>
            <a:endParaRPr lang="en-US" sz="3200" b="1" dirty="0">
              <a:solidFill>
                <a:srgbClr val="C00000"/>
              </a:solidFill>
            </a:endParaRPr>
          </a:p>
        </p:txBody>
      </p:sp>
      <p:sp>
        <p:nvSpPr>
          <p:cNvPr id="4" name="Footer Placeholder 3">
            <a:extLst>
              <a:ext uri="{FF2B5EF4-FFF2-40B4-BE49-F238E27FC236}">
                <a16:creationId xmlns:a16="http://schemas.microsoft.com/office/drawing/2014/main" id="{F8ABDE13-182B-4D31-A56D-35BA89DD4053}"/>
              </a:ext>
            </a:extLst>
          </p:cNvPr>
          <p:cNvSpPr>
            <a:spLocks noGrp="1"/>
          </p:cNvSpPr>
          <p:nvPr>
            <p:ph type="ftr" sz="quarter" idx="11"/>
          </p:nvPr>
        </p:nvSpPr>
        <p:spPr>
          <a:xfrm>
            <a:off x="412461" y="6531552"/>
            <a:ext cx="4114800" cy="365125"/>
          </a:xfrm>
        </p:spPr>
        <p:txBody>
          <a:bodyPr/>
          <a:lstStyle/>
          <a:p>
            <a:pPr algn="l"/>
            <a:r>
              <a:rPr lang="en-US" dirty="0">
                <a:solidFill>
                  <a:schemeClr val="bg1">
                    <a:lumMod val="85000"/>
                  </a:schemeClr>
                </a:solidFill>
              </a:rPr>
              <a:t>Women's Ministries Emphasis Day | June 10, 2023</a:t>
            </a:r>
          </a:p>
        </p:txBody>
      </p:sp>
      <p:sp>
        <p:nvSpPr>
          <p:cNvPr id="5" name="Slide Number Placeholder 4">
            <a:extLst>
              <a:ext uri="{FF2B5EF4-FFF2-40B4-BE49-F238E27FC236}">
                <a16:creationId xmlns:a16="http://schemas.microsoft.com/office/drawing/2014/main" id="{AD9B2E2B-DCE8-A035-05CD-7A13A21085F2}"/>
              </a:ext>
            </a:extLst>
          </p:cNvPr>
          <p:cNvSpPr>
            <a:spLocks noGrp="1"/>
          </p:cNvSpPr>
          <p:nvPr>
            <p:ph type="sldNum" sz="quarter" idx="12"/>
          </p:nvPr>
        </p:nvSpPr>
        <p:spPr/>
        <p:txBody>
          <a:bodyPr/>
          <a:lstStyle/>
          <a:p>
            <a:fld id="{A5D17016-2A0F-CE4A-995C-3BD64DEC97AB}" type="slidenum">
              <a:rPr lang="en-US" smtClean="0"/>
              <a:t>4</a:t>
            </a:fld>
            <a:endParaRPr lang="en-US"/>
          </a:p>
        </p:txBody>
      </p:sp>
      <p:pic>
        <p:nvPicPr>
          <p:cNvPr id="6" name="Picture 5" descr="Background pattern&#10;&#10;Description automatically generated with medium confidence">
            <a:extLst>
              <a:ext uri="{FF2B5EF4-FFF2-40B4-BE49-F238E27FC236}">
                <a16:creationId xmlns:a16="http://schemas.microsoft.com/office/drawing/2014/main" id="{079484DE-E6D9-9499-ADF0-706483C068D2}"/>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29838" y="6554633"/>
            <a:ext cx="414084" cy="295605"/>
          </a:xfrm>
          <a:prstGeom prst="rect">
            <a:avLst/>
          </a:prstGeom>
        </p:spPr>
      </p:pic>
      <p:sp>
        <p:nvSpPr>
          <p:cNvPr id="7" name="Footer Placeholder 5">
            <a:extLst>
              <a:ext uri="{FF2B5EF4-FFF2-40B4-BE49-F238E27FC236}">
                <a16:creationId xmlns:a16="http://schemas.microsoft.com/office/drawing/2014/main" id="{BE15C4A1-1944-DC63-5FAB-36C9B606203F}"/>
              </a:ext>
            </a:extLst>
          </p:cNvPr>
          <p:cNvSpPr txBox="1">
            <a:spLocks/>
          </p:cNvSpPr>
          <p:nvPr/>
        </p:nvSpPr>
        <p:spPr>
          <a:xfrm>
            <a:off x="515761" y="6325684"/>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hu-HU">
                <a:solidFill>
                  <a:schemeClr val="bg1">
                    <a:lumMod val="85000"/>
                  </a:schemeClr>
                </a:solidFill>
              </a:rPr>
              <a:t>Női Szolgálatok Kiemelt Napja</a:t>
            </a:r>
            <a:r>
              <a:rPr lang="en-US">
                <a:solidFill>
                  <a:schemeClr val="bg1">
                    <a:lumMod val="85000"/>
                  </a:schemeClr>
                </a:solidFill>
              </a:rPr>
              <a:t>| 2023</a:t>
            </a:r>
            <a:r>
              <a:rPr lang="hu-HU">
                <a:solidFill>
                  <a:schemeClr val="bg1">
                    <a:lumMod val="85000"/>
                  </a:schemeClr>
                </a:solidFill>
              </a:rPr>
              <a:t>. június 10. </a:t>
            </a:r>
            <a:endParaRPr lang="en-US" dirty="0">
              <a:solidFill>
                <a:schemeClr val="bg1">
                  <a:lumMod val="85000"/>
                </a:schemeClr>
              </a:solidFill>
            </a:endParaRPr>
          </a:p>
        </p:txBody>
      </p:sp>
    </p:spTree>
    <p:extLst>
      <p:ext uri="{BB962C8B-B14F-4D97-AF65-F5344CB8AC3E}">
        <p14:creationId xmlns:p14="http://schemas.microsoft.com/office/powerpoint/2010/main" val="131860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0FC6C56E-111B-695B-F404-0DDC96601FC1}"/>
              </a:ext>
            </a:extLst>
          </p:cNvPr>
          <p:cNvSpPr>
            <a:spLocks noGrp="1"/>
          </p:cNvSpPr>
          <p:nvPr>
            <p:ph idx="1"/>
          </p:nvPr>
        </p:nvSpPr>
        <p:spPr>
          <a:xfrm>
            <a:off x="838200" y="1371600"/>
            <a:ext cx="8818418" cy="4468479"/>
          </a:xfrm>
        </p:spPr>
        <p:txBody>
          <a:bodyPr>
            <a:normAutofit lnSpcReduction="10000"/>
          </a:bodyPr>
          <a:lstStyle/>
          <a:p>
            <a:r>
              <a:rPr lang="hu-HU"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„Láttam, hogy bármi, ami megosztja ezt az odaszánó szeretetet, vagy elveszi szívünkből az Isten iránt érzett legfőbb szeretetet, vagy akadályt képez az Őbenne való korlátlan bizalomban, az a jellem felveszi a bálvány egy formáját...</a:t>
            </a:r>
            <a:r>
              <a:rPr lang="hu-HU" sz="3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hu-HU"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Nem engedhetjük meg, hogy Isten iránt érzett vonzalmunktól bármi elszakítson. Semmi sem oszthatja meg az iránta érzett legmagasztosabb szeretetünket és örömünket. Akaratodat, kívánságaidat, terveidet, vágyaidat mind neki kell alárendelni.”</a:t>
            </a:r>
            <a:r>
              <a:rPr lang="hu-HU" sz="3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ZA" sz="2400" dirty="0">
                <a:solidFill>
                  <a:schemeClr val="tx1">
                    <a:lumMod val="75000"/>
                    <a:lumOff val="25000"/>
                  </a:schemeClr>
                </a:solidFill>
                <a:effectLst/>
                <a:latin typeface="Abadi MT Condensed Light" panose="020B0306030101010103" pitchFamily="34" charset="77"/>
                <a:ea typeface="Calibri" panose="020F0502020204030204" pitchFamily="34" charset="0"/>
              </a:rPr>
              <a:t>Ellen G. White</a:t>
            </a:r>
            <a:r>
              <a:rPr lang="hu-HU" sz="2400" dirty="0">
                <a:solidFill>
                  <a:schemeClr val="tx1">
                    <a:lumMod val="75000"/>
                    <a:lumOff val="25000"/>
                  </a:schemeClr>
                </a:solidFill>
                <a:effectLst/>
                <a:latin typeface="Abadi MT Condensed Light" panose="020B0306030101010103" pitchFamily="34" charset="77"/>
                <a:ea typeface="Calibri" panose="020F0502020204030204" pitchFamily="34" charset="0"/>
              </a:rPr>
              <a:t>:</a:t>
            </a:r>
            <a:r>
              <a:rPr lang="en-ZA" sz="2400" dirty="0">
                <a:solidFill>
                  <a:schemeClr val="tx1">
                    <a:lumMod val="75000"/>
                    <a:lumOff val="25000"/>
                  </a:schemeClr>
                </a:solidFill>
                <a:effectLst/>
                <a:latin typeface="Abadi MT Condensed Light" panose="020B0306030101010103" pitchFamily="34" charset="77"/>
                <a:ea typeface="Calibri" panose="020F0502020204030204" pitchFamily="34" charset="0"/>
              </a:rPr>
              <a:t> </a:t>
            </a:r>
            <a:r>
              <a:rPr lang="en-ZA" sz="2400" i="1" dirty="0">
                <a:solidFill>
                  <a:schemeClr val="tx1">
                    <a:lumMod val="75000"/>
                    <a:lumOff val="25000"/>
                  </a:schemeClr>
                </a:solidFill>
                <a:effectLst/>
                <a:latin typeface="Abadi MT Condensed Light" panose="020B0306030101010103" pitchFamily="34" charset="77"/>
                <a:ea typeface="Calibri" panose="020F0502020204030204" pitchFamily="34" charset="0"/>
              </a:rPr>
              <a:t>Lift Him Up</a:t>
            </a:r>
            <a:r>
              <a:rPr lang="hu-HU" sz="2400" i="1" dirty="0">
                <a:solidFill>
                  <a:schemeClr val="tx1">
                    <a:lumMod val="75000"/>
                    <a:lumOff val="25000"/>
                  </a:schemeClr>
                </a:solidFill>
                <a:latin typeface="Abadi MT Condensed Light" panose="020B0306030101010103" pitchFamily="34" charset="77"/>
                <a:ea typeface="Calibri" panose="020F0502020204030204" pitchFamily="34" charset="0"/>
              </a:rPr>
              <a:t>. </a:t>
            </a:r>
            <a:r>
              <a:rPr lang="en-ZA" sz="2400" dirty="0">
                <a:solidFill>
                  <a:schemeClr val="tx1">
                    <a:lumMod val="75000"/>
                    <a:lumOff val="25000"/>
                  </a:schemeClr>
                </a:solidFill>
                <a:effectLst/>
                <a:latin typeface="Abadi MT Condensed Light" panose="020B0306030101010103" pitchFamily="34" charset="77"/>
                <a:ea typeface="Calibri" panose="020F0502020204030204" pitchFamily="34" charset="0"/>
              </a:rPr>
              <a:t>142. </a:t>
            </a:r>
            <a:r>
              <a:rPr lang="hu-HU" sz="2400" dirty="0">
                <a:solidFill>
                  <a:schemeClr val="tx1">
                    <a:lumMod val="75000"/>
                    <a:lumOff val="25000"/>
                  </a:schemeClr>
                </a:solidFill>
                <a:effectLst/>
                <a:latin typeface="Abadi MT Condensed Light" panose="020B0306030101010103" pitchFamily="34" charset="77"/>
                <a:ea typeface="Calibri" panose="020F0502020204030204" pitchFamily="34" charset="0"/>
              </a:rPr>
              <a:t>o.</a:t>
            </a:r>
            <a:endParaRPr lang="en-US" sz="2400" dirty="0">
              <a:solidFill>
                <a:schemeClr val="tx1">
                  <a:lumMod val="75000"/>
                  <a:lumOff val="25000"/>
                </a:schemeClr>
              </a:solidFill>
              <a:effectLst/>
              <a:latin typeface="Abadi MT Condensed Light" panose="020B0306030101010103" pitchFamily="34" charset="77"/>
              <a:ea typeface="Calibri" panose="020F0502020204030204" pitchFamily="34" charset="0"/>
            </a:endParaRPr>
          </a:p>
        </p:txBody>
      </p:sp>
      <p:sp>
        <p:nvSpPr>
          <p:cNvPr id="13" name="Slide Number Placeholder 12">
            <a:extLst>
              <a:ext uri="{FF2B5EF4-FFF2-40B4-BE49-F238E27FC236}">
                <a16:creationId xmlns:a16="http://schemas.microsoft.com/office/drawing/2014/main" id="{A02BE10E-6939-CF9E-1A3D-E92815EB3CC3}"/>
              </a:ext>
            </a:extLst>
          </p:cNvPr>
          <p:cNvSpPr>
            <a:spLocks noGrp="1"/>
          </p:cNvSpPr>
          <p:nvPr>
            <p:ph type="sldNum" sz="quarter" idx="12"/>
          </p:nvPr>
        </p:nvSpPr>
        <p:spPr/>
        <p:txBody>
          <a:bodyPr/>
          <a:lstStyle/>
          <a:p>
            <a:fld id="{A5D17016-2A0F-CE4A-995C-3BD64DEC97AB}" type="slidenum">
              <a:rPr lang="en-US" smtClean="0"/>
              <a:t>5</a:t>
            </a:fld>
            <a:endParaRPr lang="en-US"/>
          </a:p>
        </p:txBody>
      </p:sp>
      <p:sp>
        <p:nvSpPr>
          <p:cNvPr id="4" name="Title 5">
            <a:extLst>
              <a:ext uri="{FF2B5EF4-FFF2-40B4-BE49-F238E27FC236}">
                <a16:creationId xmlns:a16="http://schemas.microsoft.com/office/drawing/2014/main" id="{A5BEA695-2D3E-6BEF-C84E-73C99A6EC10E}"/>
              </a:ext>
            </a:extLst>
          </p:cNvPr>
          <p:cNvSpPr txBox="1">
            <a:spLocks/>
          </p:cNvSpPr>
          <p:nvPr/>
        </p:nvSpPr>
        <p:spPr>
          <a:xfrm>
            <a:off x="838200" y="365125"/>
            <a:ext cx="928436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u-HU" dirty="0">
                <a:solidFill>
                  <a:schemeClr val="accent5">
                    <a:lumMod val="50000"/>
                  </a:schemeClr>
                </a:solidFill>
                <a:latin typeface="Sinthya" panose="02000500000000000000" pitchFamily="2" charset="0"/>
                <a:ea typeface="Calibri" panose="020F0502020204030204" pitchFamily="34" charset="0"/>
                <a:cs typeface="Calibri" panose="020F0502020204030204" pitchFamily="34" charset="0"/>
              </a:rPr>
              <a:t>SZERESD AZ URAT TELJES </a:t>
            </a:r>
            <a:r>
              <a:rPr lang="hu-HU" b="1" cap="small" dirty="0">
                <a:solidFill>
                  <a:srgbClr val="C00000"/>
                </a:solidFill>
                <a:latin typeface="Abadi MT Condensed Light" panose="020B0306030101010103" pitchFamily="34" charset="77"/>
                <a:ea typeface="Calibri" panose="020F0502020204030204" pitchFamily="34" charset="0"/>
                <a:cs typeface="Calibri (Body)"/>
              </a:rPr>
              <a:t>SZÍVEDBŐL</a:t>
            </a:r>
            <a:endParaRPr lang="en-US" b="1" dirty="0">
              <a:solidFill>
                <a:srgbClr val="C00000"/>
              </a:solidFill>
            </a:endParaRPr>
          </a:p>
        </p:txBody>
      </p:sp>
      <p:sp>
        <p:nvSpPr>
          <p:cNvPr id="5" name="Footer Placeholder 11">
            <a:extLst>
              <a:ext uri="{FF2B5EF4-FFF2-40B4-BE49-F238E27FC236}">
                <a16:creationId xmlns:a16="http://schemas.microsoft.com/office/drawing/2014/main" id="{D4792FF9-025E-71D3-03FA-629B7C68F656}"/>
              </a:ext>
            </a:extLst>
          </p:cNvPr>
          <p:cNvSpPr>
            <a:spLocks noGrp="1"/>
          </p:cNvSpPr>
          <p:nvPr>
            <p:ph type="ftr" sz="quarter" idx="11"/>
          </p:nvPr>
        </p:nvSpPr>
        <p:spPr>
          <a:xfrm>
            <a:off x="527050" y="6325684"/>
            <a:ext cx="4114800" cy="365125"/>
          </a:xfrm>
        </p:spPr>
        <p:txBody>
          <a:bodyPr/>
          <a:lstStyle/>
          <a:p>
            <a:pPr algn="l"/>
            <a:r>
              <a:rPr lang="en-US" dirty="0">
                <a:solidFill>
                  <a:schemeClr val="bg1">
                    <a:lumMod val="85000"/>
                  </a:schemeClr>
                </a:solidFill>
              </a:rPr>
              <a:t>Women's Ministries Emphasis Day | June 10, 2023</a:t>
            </a:r>
          </a:p>
        </p:txBody>
      </p:sp>
      <p:pic>
        <p:nvPicPr>
          <p:cNvPr id="6" name="Picture 5" descr="Background pattern&#10;&#10;Description automatically generated with medium confidence">
            <a:extLst>
              <a:ext uri="{FF2B5EF4-FFF2-40B4-BE49-F238E27FC236}">
                <a16:creationId xmlns:a16="http://schemas.microsoft.com/office/drawing/2014/main" id="{44DE5BEA-9573-9634-5B44-68AA95BA7417}"/>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
        <p:nvSpPr>
          <p:cNvPr id="2" name="Footer Placeholder 5">
            <a:extLst>
              <a:ext uri="{FF2B5EF4-FFF2-40B4-BE49-F238E27FC236}">
                <a16:creationId xmlns:a16="http://schemas.microsoft.com/office/drawing/2014/main" id="{BE20BD80-F274-FA16-0CE8-801CFDD93EF1}"/>
              </a:ext>
            </a:extLst>
          </p:cNvPr>
          <p:cNvSpPr txBox="1">
            <a:spLocks/>
          </p:cNvSpPr>
          <p:nvPr/>
        </p:nvSpPr>
        <p:spPr>
          <a:xfrm>
            <a:off x="515761" y="6325684"/>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hu-HU">
                <a:solidFill>
                  <a:schemeClr val="bg1">
                    <a:lumMod val="85000"/>
                  </a:schemeClr>
                </a:solidFill>
              </a:rPr>
              <a:t>Női Szolgálatok Kiemelt Napja</a:t>
            </a:r>
            <a:r>
              <a:rPr lang="en-US">
                <a:solidFill>
                  <a:schemeClr val="bg1">
                    <a:lumMod val="85000"/>
                  </a:schemeClr>
                </a:solidFill>
              </a:rPr>
              <a:t>| 2023</a:t>
            </a:r>
            <a:r>
              <a:rPr lang="hu-HU">
                <a:solidFill>
                  <a:schemeClr val="bg1">
                    <a:lumMod val="85000"/>
                  </a:schemeClr>
                </a:solidFill>
              </a:rPr>
              <a:t>. június 10. </a:t>
            </a:r>
            <a:endParaRPr lang="en-US" dirty="0">
              <a:solidFill>
                <a:schemeClr val="bg1">
                  <a:lumMod val="85000"/>
                </a:schemeClr>
              </a:solidFill>
            </a:endParaRPr>
          </a:p>
        </p:txBody>
      </p:sp>
    </p:spTree>
    <p:extLst>
      <p:ext uri="{BB962C8B-B14F-4D97-AF65-F5344CB8AC3E}">
        <p14:creationId xmlns:p14="http://schemas.microsoft.com/office/powerpoint/2010/main" val="1136528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0FC6C56E-111B-695B-F404-0DDC96601FC1}"/>
              </a:ext>
            </a:extLst>
          </p:cNvPr>
          <p:cNvSpPr>
            <a:spLocks noGrp="1"/>
          </p:cNvSpPr>
          <p:nvPr>
            <p:ph idx="1"/>
          </p:nvPr>
        </p:nvSpPr>
        <p:spPr>
          <a:xfrm>
            <a:off x="838200" y="1825625"/>
            <a:ext cx="8818418" cy="4351338"/>
          </a:xfrm>
        </p:spPr>
        <p:txBody>
          <a:bodyPr>
            <a:normAutofit/>
          </a:bodyPr>
          <a:lstStyle/>
          <a:p>
            <a:pPr marL="0" marR="0" indent="0">
              <a:spcBef>
                <a:spcPts val="0"/>
              </a:spcBef>
              <a:spcAft>
                <a:spcPts val="0"/>
              </a:spcAft>
              <a:buNone/>
            </a:pPr>
            <a:r>
              <a:rPr lang="hu-HU" sz="3600" dirty="0">
                <a:solidFill>
                  <a:srgbClr val="002060"/>
                </a:solidFill>
                <a:effectLst/>
                <a:latin typeface="Abadi MT Condensed Light" panose="020B0306030101010103" pitchFamily="34" charset="77"/>
                <a:ea typeface="Calibri" panose="020F0502020204030204" pitchFamily="34" charset="0"/>
                <a:cs typeface="Calibri" panose="020F0502020204030204" pitchFamily="34" charset="0"/>
              </a:rPr>
              <a:t>„Ahogyan a szarvas kívánkozik a folyóvízhez, úgy kívánkozik a lelkem hozzád, Istenem! Isten után szomjazik lelkem, az élő Isten után: Mikor mehetek el, hogy megjelenjek Isten előtt?”</a:t>
            </a:r>
          </a:p>
          <a:p>
            <a:pPr marL="0" marR="0" indent="0">
              <a:spcBef>
                <a:spcPts val="0"/>
              </a:spcBef>
              <a:spcAft>
                <a:spcPts val="0"/>
              </a:spcAft>
              <a:buNone/>
            </a:pPr>
            <a:r>
              <a:rPr lang="hu-HU" sz="3200" dirty="0">
                <a:solidFill>
                  <a:srgbClr val="262626"/>
                </a:solidFill>
                <a:effectLst/>
                <a:latin typeface="Abadi MT Condensed Light" panose="020B0306030101010103" pitchFamily="34" charset="77"/>
                <a:ea typeface="Calibri" panose="020F0502020204030204" pitchFamily="34" charset="0"/>
                <a:cs typeface="Calibri" panose="020F0502020204030204" pitchFamily="34" charset="0"/>
              </a:rPr>
              <a:t>Zsoltár</a:t>
            </a:r>
            <a:r>
              <a:rPr lang="en-ZA" sz="3200" dirty="0">
                <a:solidFill>
                  <a:srgbClr val="262626"/>
                </a:solidFill>
                <a:effectLst/>
                <a:latin typeface="Abadi MT Condensed Light" panose="020B0306030101010103" pitchFamily="34" charset="77"/>
                <a:ea typeface="Calibri" panose="020F0502020204030204" pitchFamily="34" charset="0"/>
                <a:cs typeface="Calibri" panose="020F0502020204030204" pitchFamily="34" charset="0"/>
              </a:rPr>
              <a:t> 42:1, 2</a:t>
            </a:r>
            <a:r>
              <a:rPr lang="en-US" sz="3600" dirty="0">
                <a:effectLst/>
                <a:latin typeface="Abadi MT Condensed Light" panose="020B0306030101010103" pitchFamily="34" charset="77"/>
              </a:rPr>
              <a:t> </a:t>
            </a:r>
          </a:p>
          <a:p>
            <a:pPr marL="0" marR="0" indent="0">
              <a:spcBef>
                <a:spcPts val="0"/>
              </a:spcBef>
              <a:spcAft>
                <a:spcPts val="0"/>
              </a:spcAft>
              <a:buNone/>
            </a:pPr>
            <a:endParaRPr lang="en-US" sz="3600" dirty="0">
              <a:latin typeface="Abadi MT Condensed Light" panose="020B0306030101010103" pitchFamily="34" charset="77"/>
              <a:ea typeface="Calibri" panose="020F0502020204030204" pitchFamily="34" charset="0"/>
            </a:endParaRPr>
          </a:p>
          <a:p>
            <a:pPr marL="0" marR="0" indent="0">
              <a:spcBef>
                <a:spcPts val="0"/>
              </a:spcBef>
              <a:spcAft>
                <a:spcPts val="0"/>
              </a:spcAft>
              <a:buNone/>
            </a:pPr>
            <a:endParaRPr lang="en-US" sz="4800" dirty="0">
              <a:effectLst/>
              <a:latin typeface="Abadi MT Condensed Light" panose="020B0306030101010103" pitchFamily="34" charset="77"/>
              <a:ea typeface="Calibri" panose="020F0502020204030204" pitchFamily="34" charset="0"/>
            </a:endParaRPr>
          </a:p>
        </p:txBody>
      </p:sp>
      <p:sp>
        <p:nvSpPr>
          <p:cNvPr id="13" name="Slide Number Placeholder 12">
            <a:extLst>
              <a:ext uri="{FF2B5EF4-FFF2-40B4-BE49-F238E27FC236}">
                <a16:creationId xmlns:a16="http://schemas.microsoft.com/office/drawing/2014/main" id="{A02BE10E-6939-CF9E-1A3D-E92815EB3CC3}"/>
              </a:ext>
            </a:extLst>
          </p:cNvPr>
          <p:cNvSpPr>
            <a:spLocks noGrp="1"/>
          </p:cNvSpPr>
          <p:nvPr>
            <p:ph type="sldNum" sz="quarter" idx="12"/>
          </p:nvPr>
        </p:nvSpPr>
        <p:spPr/>
        <p:txBody>
          <a:bodyPr/>
          <a:lstStyle/>
          <a:p>
            <a:fld id="{A5D17016-2A0F-CE4A-995C-3BD64DEC97AB}" type="slidenum">
              <a:rPr lang="en-US" smtClean="0"/>
              <a:t>6</a:t>
            </a:fld>
            <a:endParaRPr lang="en-US"/>
          </a:p>
        </p:txBody>
      </p:sp>
      <p:sp>
        <p:nvSpPr>
          <p:cNvPr id="4" name="Title 5">
            <a:extLst>
              <a:ext uri="{FF2B5EF4-FFF2-40B4-BE49-F238E27FC236}">
                <a16:creationId xmlns:a16="http://schemas.microsoft.com/office/drawing/2014/main" id="{A5BEA695-2D3E-6BEF-C84E-73C99A6EC10E}"/>
              </a:ext>
            </a:extLst>
          </p:cNvPr>
          <p:cNvSpPr txBox="1">
            <a:spLocks/>
          </p:cNvSpPr>
          <p:nvPr/>
        </p:nvSpPr>
        <p:spPr>
          <a:xfrm>
            <a:off x="838200" y="365125"/>
            <a:ext cx="845820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u-HU" dirty="0">
                <a:solidFill>
                  <a:schemeClr val="accent5">
                    <a:lumMod val="50000"/>
                  </a:schemeClr>
                </a:solidFill>
                <a:latin typeface="Sinthya" panose="02000500000000000000" pitchFamily="2" charset="0"/>
                <a:ea typeface="Calibri" panose="020F0502020204030204" pitchFamily="34" charset="0"/>
                <a:cs typeface="Calibri" panose="020F0502020204030204" pitchFamily="34" charset="0"/>
              </a:rPr>
              <a:t>Szeresd az URAT teljes </a:t>
            </a:r>
            <a:r>
              <a:rPr lang="hu-HU" b="1" cap="small" dirty="0">
                <a:solidFill>
                  <a:srgbClr val="C00000"/>
                </a:solidFill>
                <a:latin typeface="Abadi MT Condensed Light" panose="020B0306030101010103" pitchFamily="34" charset="77"/>
                <a:ea typeface="Calibri" panose="020F0502020204030204" pitchFamily="34" charset="0"/>
                <a:cs typeface="Calibri (Body)"/>
              </a:rPr>
              <a:t>lelkedből</a:t>
            </a:r>
            <a:r>
              <a:rPr lang="en-ZA" b="1" cap="small" dirty="0">
                <a:solidFill>
                  <a:schemeClr val="accent5">
                    <a:lumMod val="50000"/>
                  </a:schemeClr>
                </a:solidFill>
                <a:latin typeface="Abadi MT Condensed Light" panose="020B0306030101010103" pitchFamily="34" charset="77"/>
                <a:ea typeface="Calibri" panose="020F0502020204030204" pitchFamily="34" charset="0"/>
                <a:cs typeface="Calibri (Body)"/>
              </a:rPr>
              <a:t> </a:t>
            </a:r>
            <a:endParaRPr lang="en-US" b="1" dirty="0"/>
          </a:p>
        </p:txBody>
      </p:sp>
      <p:sp>
        <p:nvSpPr>
          <p:cNvPr id="2" name="Footer Placeholder 11">
            <a:extLst>
              <a:ext uri="{FF2B5EF4-FFF2-40B4-BE49-F238E27FC236}">
                <a16:creationId xmlns:a16="http://schemas.microsoft.com/office/drawing/2014/main" id="{A852BC8B-2BC2-9CAA-B3FF-473E2DF8E5B8}"/>
              </a:ext>
            </a:extLst>
          </p:cNvPr>
          <p:cNvSpPr>
            <a:spLocks noGrp="1"/>
          </p:cNvSpPr>
          <p:nvPr>
            <p:ph type="ftr" sz="quarter" idx="11"/>
          </p:nvPr>
        </p:nvSpPr>
        <p:spPr>
          <a:xfrm>
            <a:off x="527050" y="6325684"/>
            <a:ext cx="4114800" cy="365125"/>
          </a:xfrm>
        </p:spPr>
        <p:txBody>
          <a:bodyPr/>
          <a:lstStyle/>
          <a:p>
            <a:pPr algn="l"/>
            <a:r>
              <a:rPr lang="en-US" dirty="0">
                <a:solidFill>
                  <a:schemeClr val="bg1">
                    <a:lumMod val="85000"/>
                  </a:schemeClr>
                </a:solidFill>
              </a:rPr>
              <a:t>Women's Ministries Emphasis Day | June 10, 2023</a:t>
            </a:r>
          </a:p>
        </p:txBody>
      </p:sp>
      <p:pic>
        <p:nvPicPr>
          <p:cNvPr id="3" name="Picture 2" descr="Background pattern&#10;&#10;Description automatically generated with medium confidence">
            <a:extLst>
              <a:ext uri="{FF2B5EF4-FFF2-40B4-BE49-F238E27FC236}">
                <a16:creationId xmlns:a16="http://schemas.microsoft.com/office/drawing/2014/main" id="{F873FBBE-8ED7-D646-70D4-DFDF410B41A5}"/>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
        <p:nvSpPr>
          <p:cNvPr id="5" name="Footer Placeholder 5">
            <a:extLst>
              <a:ext uri="{FF2B5EF4-FFF2-40B4-BE49-F238E27FC236}">
                <a16:creationId xmlns:a16="http://schemas.microsoft.com/office/drawing/2014/main" id="{D739BE26-0C5A-9D11-A18D-7A7698868CAC}"/>
              </a:ext>
            </a:extLst>
          </p:cNvPr>
          <p:cNvSpPr txBox="1">
            <a:spLocks/>
          </p:cNvSpPr>
          <p:nvPr/>
        </p:nvSpPr>
        <p:spPr>
          <a:xfrm>
            <a:off x="515761" y="6325684"/>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hu-HU">
                <a:solidFill>
                  <a:schemeClr val="bg1">
                    <a:lumMod val="85000"/>
                  </a:schemeClr>
                </a:solidFill>
              </a:rPr>
              <a:t>Női Szolgálatok Kiemelt Napja</a:t>
            </a:r>
            <a:r>
              <a:rPr lang="en-US">
                <a:solidFill>
                  <a:schemeClr val="bg1">
                    <a:lumMod val="85000"/>
                  </a:schemeClr>
                </a:solidFill>
              </a:rPr>
              <a:t>| 2023</a:t>
            </a:r>
            <a:r>
              <a:rPr lang="hu-HU">
                <a:solidFill>
                  <a:schemeClr val="bg1">
                    <a:lumMod val="85000"/>
                  </a:schemeClr>
                </a:solidFill>
              </a:rPr>
              <a:t>. június 10. </a:t>
            </a:r>
            <a:endParaRPr lang="en-US" dirty="0">
              <a:solidFill>
                <a:schemeClr val="bg1">
                  <a:lumMod val="85000"/>
                </a:schemeClr>
              </a:solidFill>
            </a:endParaRPr>
          </a:p>
        </p:txBody>
      </p:sp>
    </p:spTree>
    <p:extLst>
      <p:ext uri="{BB962C8B-B14F-4D97-AF65-F5344CB8AC3E}">
        <p14:creationId xmlns:p14="http://schemas.microsoft.com/office/powerpoint/2010/main" val="1510301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0FC6C56E-111B-695B-F404-0DDC96601FC1}"/>
              </a:ext>
            </a:extLst>
          </p:cNvPr>
          <p:cNvSpPr>
            <a:spLocks noGrp="1"/>
          </p:cNvSpPr>
          <p:nvPr>
            <p:ph idx="1"/>
          </p:nvPr>
        </p:nvSpPr>
        <p:spPr>
          <a:xfrm>
            <a:off x="838200" y="1825625"/>
            <a:ext cx="8818418" cy="4351338"/>
          </a:xfrm>
        </p:spPr>
        <p:txBody>
          <a:bodyPr>
            <a:normAutofit/>
          </a:bodyPr>
          <a:lstStyle/>
          <a:p>
            <a:pPr marL="0" marR="0" indent="0">
              <a:spcBef>
                <a:spcPts val="0"/>
              </a:spcBef>
              <a:spcAft>
                <a:spcPts val="0"/>
              </a:spcAft>
              <a:buNone/>
            </a:pPr>
            <a:r>
              <a:rPr lang="hu-HU" sz="3200" dirty="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Gondolkodjunk, amik csak igazak, nemesek, helyesek, tiszták, kedvesek, jók és erényesek, dicséretre méltók </a:t>
            </a:r>
            <a:r>
              <a:rPr lang="en-ZA" sz="32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a:t>
            </a:r>
            <a:r>
              <a:rPr lang="hu-HU" sz="32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Filippi</a:t>
            </a:r>
            <a:r>
              <a:rPr lang="en-ZA" sz="32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 4:8)</a:t>
            </a:r>
            <a:r>
              <a:rPr lang="hu-HU" sz="32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a:t>
            </a:r>
            <a:r>
              <a:rPr lang="en-ZA" sz="32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 </a:t>
            </a:r>
          </a:p>
          <a:p>
            <a:pPr marL="0" marR="0" indent="0">
              <a:spcBef>
                <a:spcPts val="0"/>
              </a:spcBef>
              <a:spcAft>
                <a:spcPts val="0"/>
              </a:spcAft>
              <a:buNone/>
            </a:pPr>
            <a:endParaRPr lang="en-ZA" sz="3200" dirty="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endParaRPr>
          </a:p>
          <a:p>
            <a:pPr marL="0" marR="0" indent="0">
              <a:spcBef>
                <a:spcPts val="0"/>
              </a:spcBef>
              <a:spcAft>
                <a:spcPts val="0"/>
              </a:spcAft>
              <a:buNone/>
            </a:pPr>
            <a:r>
              <a:rPr lang="hu-HU" sz="3200" dirty="0">
                <a:solidFill>
                  <a:schemeClr val="tx1">
                    <a:lumMod val="75000"/>
                    <a:lumOff val="25000"/>
                  </a:schemeClr>
                </a:solidFill>
                <a:latin typeface="Abadi MT Condensed Light" panose="020B0306030101010103" pitchFamily="34" charset="77"/>
                <a:ea typeface="Calibri" panose="020F0502020204030204" pitchFamily="34" charset="0"/>
                <a:cs typeface="Calibri" panose="020F0502020204030204" pitchFamily="34" charset="0"/>
              </a:rPr>
              <a:t>Formálódjunk át elménk megújulása által, hogy megtapasztaljuk Isten akaratát </a:t>
            </a:r>
            <a:r>
              <a:rPr lang="en-ZA" sz="32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(R</a:t>
            </a:r>
            <a:r>
              <a:rPr lang="hu-HU" sz="3200" dirty="0" err="1">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óma</a:t>
            </a:r>
            <a:r>
              <a:rPr lang="en-ZA" sz="32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 12:2). </a:t>
            </a:r>
            <a:endParaRPr lang="en-US" sz="7200" dirty="0">
              <a:solidFill>
                <a:schemeClr val="tx1">
                  <a:lumMod val="75000"/>
                  <a:lumOff val="25000"/>
                </a:schemeClr>
              </a:solidFill>
              <a:effectLst/>
              <a:latin typeface="Abadi MT Condensed Light" panose="020B0306030101010103" pitchFamily="34" charset="77"/>
              <a:ea typeface="Calibri" panose="020F0502020204030204" pitchFamily="34" charset="0"/>
            </a:endParaRPr>
          </a:p>
        </p:txBody>
      </p:sp>
      <p:sp>
        <p:nvSpPr>
          <p:cNvPr id="13" name="Slide Number Placeholder 12">
            <a:extLst>
              <a:ext uri="{FF2B5EF4-FFF2-40B4-BE49-F238E27FC236}">
                <a16:creationId xmlns:a16="http://schemas.microsoft.com/office/drawing/2014/main" id="{A02BE10E-6939-CF9E-1A3D-E92815EB3CC3}"/>
              </a:ext>
            </a:extLst>
          </p:cNvPr>
          <p:cNvSpPr>
            <a:spLocks noGrp="1"/>
          </p:cNvSpPr>
          <p:nvPr>
            <p:ph type="sldNum" sz="quarter" idx="12"/>
          </p:nvPr>
        </p:nvSpPr>
        <p:spPr/>
        <p:txBody>
          <a:bodyPr/>
          <a:lstStyle/>
          <a:p>
            <a:fld id="{A5D17016-2A0F-CE4A-995C-3BD64DEC97AB}" type="slidenum">
              <a:rPr lang="en-US" smtClean="0"/>
              <a:t>7</a:t>
            </a:fld>
            <a:endParaRPr lang="en-US"/>
          </a:p>
        </p:txBody>
      </p:sp>
      <p:sp>
        <p:nvSpPr>
          <p:cNvPr id="4" name="Title 5">
            <a:extLst>
              <a:ext uri="{FF2B5EF4-FFF2-40B4-BE49-F238E27FC236}">
                <a16:creationId xmlns:a16="http://schemas.microsoft.com/office/drawing/2014/main" id="{A5BEA695-2D3E-6BEF-C84E-73C99A6EC10E}"/>
              </a:ext>
            </a:extLst>
          </p:cNvPr>
          <p:cNvSpPr txBox="1">
            <a:spLocks/>
          </p:cNvSpPr>
          <p:nvPr/>
        </p:nvSpPr>
        <p:spPr>
          <a:xfrm>
            <a:off x="838200" y="365125"/>
            <a:ext cx="845820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u-HU" b="1" cap="small" dirty="0">
                <a:solidFill>
                  <a:schemeClr val="accent5">
                    <a:lumMod val="50000"/>
                  </a:schemeClr>
                </a:solidFill>
                <a:latin typeface="Abadi MT Condensed Light" panose="020B0306030101010103" pitchFamily="34" charset="77"/>
                <a:ea typeface="Calibri" panose="020F0502020204030204" pitchFamily="34" charset="0"/>
                <a:cs typeface="Calibri" panose="020F0502020204030204" pitchFamily="34" charset="0"/>
              </a:rPr>
              <a:t>Szeresd az URAT teljes </a:t>
            </a:r>
            <a:r>
              <a:rPr lang="hu-HU" b="1" cap="small" dirty="0">
                <a:solidFill>
                  <a:srgbClr val="C00000"/>
                </a:solidFill>
                <a:latin typeface="Abadi MT Condensed Light" panose="020B0306030101010103" pitchFamily="34" charset="77"/>
                <a:ea typeface="Calibri" panose="020F0502020204030204" pitchFamily="34" charset="0"/>
                <a:cs typeface="Calibri (Body)"/>
              </a:rPr>
              <a:t>elmédből</a:t>
            </a:r>
            <a:endParaRPr lang="en-US" b="1" dirty="0">
              <a:solidFill>
                <a:srgbClr val="C00000"/>
              </a:solidFill>
            </a:endParaRPr>
          </a:p>
        </p:txBody>
      </p:sp>
      <p:pic>
        <p:nvPicPr>
          <p:cNvPr id="3" name="Picture 2" descr="Background pattern&#10;&#10;Description automatically generated with medium confidence">
            <a:extLst>
              <a:ext uri="{FF2B5EF4-FFF2-40B4-BE49-F238E27FC236}">
                <a16:creationId xmlns:a16="http://schemas.microsoft.com/office/drawing/2014/main" id="{4D46CB0E-0DF8-E62E-623A-D7C45313B8F1}"/>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
        <p:nvSpPr>
          <p:cNvPr id="5" name="Footer Placeholder 5">
            <a:extLst>
              <a:ext uri="{FF2B5EF4-FFF2-40B4-BE49-F238E27FC236}">
                <a16:creationId xmlns:a16="http://schemas.microsoft.com/office/drawing/2014/main" id="{03C65A30-A45C-B076-61E1-0C1817867EC0}"/>
              </a:ext>
            </a:extLst>
          </p:cNvPr>
          <p:cNvSpPr txBox="1">
            <a:spLocks/>
          </p:cNvSpPr>
          <p:nvPr/>
        </p:nvSpPr>
        <p:spPr>
          <a:xfrm>
            <a:off x="742677" y="635634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hu-HU" dirty="0">
                <a:solidFill>
                  <a:schemeClr val="bg1">
                    <a:lumMod val="85000"/>
                  </a:schemeClr>
                </a:solidFill>
              </a:rPr>
              <a:t>Női Szolgálatok Kiemelt Napja</a:t>
            </a:r>
            <a:r>
              <a:rPr lang="en-US" dirty="0">
                <a:solidFill>
                  <a:schemeClr val="bg1">
                    <a:lumMod val="85000"/>
                  </a:schemeClr>
                </a:solidFill>
              </a:rPr>
              <a:t>| 2023</a:t>
            </a:r>
            <a:r>
              <a:rPr lang="hu-HU" dirty="0">
                <a:solidFill>
                  <a:schemeClr val="bg1">
                    <a:lumMod val="85000"/>
                  </a:schemeClr>
                </a:solidFill>
              </a:rPr>
              <a:t>. június 10. </a:t>
            </a:r>
            <a:endParaRPr lang="en-US" dirty="0">
              <a:solidFill>
                <a:schemeClr val="bg1">
                  <a:lumMod val="85000"/>
                </a:schemeClr>
              </a:solidFill>
            </a:endParaRPr>
          </a:p>
        </p:txBody>
      </p:sp>
    </p:spTree>
    <p:extLst>
      <p:ext uri="{BB962C8B-B14F-4D97-AF65-F5344CB8AC3E}">
        <p14:creationId xmlns:p14="http://schemas.microsoft.com/office/powerpoint/2010/main" val="2367222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0FC6C56E-111B-695B-F404-0DDC96601FC1}"/>
              </a:ext>
            </a:extLst>
          </p:cNvPr>
          <p:cNvSpPr>
            <a:spLocks noGrp="1"/>
          </p:cNvSpPr>
          <p:nvPr>
            <p:ph idx="1"/>
          </p:nvPr>
        </p:nvSpPr>
        <p:spPr>
          <a:xfrm>
            <a:off x="838200" y="1825625"/>
            <a:ext cx="8818418" cy="4351338"/>
          </a:xfrm>
        </p:spPr>
        <p:txBody>
          <a:bodyPr>
            <a:normAutofit/>
          </a:bodyPr>
          <a:lstStyle/>
          <a:p>
            <a:pPr marL="0" marR="0" indent="0">
              <a:spcBef>
                <a:spcPts val="0"/>
              </a:spcBef>
              <a:spcAft>
                <a:spcPts val="0"/>
              </a:spcAft>
              <a:buNone/>
            </a:pPr>
            <a:r>
              <a:rPr lang="hu-HU" sz="32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„Teljes erődből</a:t>
            </a:r>
            <a:r>
              <a:rPr lang="en-ZA" sz="32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 </a:t>
            </a:r>
            <a:r>
              <a:rPr lang="hu-HU" sz="32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azt jelenti, hogy bemutatjuk egész testünkkel, minden cselekedetünkkel, mint élő és szent áldozatot, annak az Istennek, akit szeretünk </a:t>
            </a:r>
            <a:r>
              <a:rPr lang="en-ZA" sz="32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(R</a:t>
            </a:r>
            <a:r>
              <a:rPr lang="hu-HU" sz="3200" dirty="0" err="1">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óma</a:t>
            </a:r>
            <a:r>
              <a:rPr lang="en-ZA" sz="32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 12:1). </a:t>
            </a:r>
          </a:p>
          <a:p>
            <a:pPr marL="0" marR="0" indent="0">
              <a:spcBef>
                <a:spcPts val="0"/>
              </a:spcBef>
              <a:spcAft>
                <a:spcPts val="0"/>
              </a:spcAft>
              <a:buNone/>
            </a:pPr>
            <a:r>
              <a:rPr lang="hu-HU" sz="3200" dirty="0">
                <a:solidFill>
                  <a:schemeClr val="tx1">
                    <a:lumMod val="75000"/>
                    <a:lumOff val="25000"/>
                  </a:schemeClr>
                </a:solidFill>
                <a:effectLst/>
                <a:latin typeface="Abadi MT Condensed Light" panose="020B0306030101010103" pitchFamily="34" charset="77"/>
                <a:ea typeface="Calibri" panose="020F0502020204030204" pitchFamily="34" charset="0"/>
                <a:cs typeface="Calibri" panose="020F0502020204030204" pitchFamily="34" charset="0"/>
              </a:rPr>
              <a:t>Ha a belső motivációnk és vágyunk az, hogy szeressük Istent, a cselekedeteink (a testünk ereje) meg fogják ezt mutatni.</a:t>
            </a:r>
            <a:endParaRPr lang="en-US" sz="23900" dirty="0">
              <a:solidFill>
                <a:schemeClr val="tx1">
                  <a:lumMod val="75000"/>
                  <a:lumOff val="25000"/>
                </a:schemeClr>
              </a:solidFill>
              <a:effectLst/>
              <a:latin typeface="Abadi MT Condensed Light" panose="020B0306030101010103" pitchFamily="34" charset="77"/>
              <a:ea typeface="Calibri" panose="020F0502020204030204" pitchFamily="34" charset="0"/>
            </a:endParaRPr>
          </a:p>
        </p:txBody>
      </p:sp>
      <p:sp>
        <p:nvSpPr>
          <p:cNvPr id="13" name="Slide Number Placeholder 12">
            <a:extLst>
              <a:ext uri="{FF2B5EF4-FFF2-40B4-BE49-F238E27FC236}">
                <a16:creationId xmlns:a16="http://schemas.microsoft.com/office/drawing/2014/main" id="{A02BE10E-6939-CF9E-1A3D-E92815EB3CC3}"/>
              </a:ext>
            </a:extLst>
          </p:cNvPr>
          <p:cNvSpPr>
            <a:spLocks noGrp="1"/>
          </p:cNvSpPr>
          <p:nvPr>
            <p:ph type="sldNum" sz="quarter" idx="12"/>
          </p:nvPr>
        </p:nvSpPr>
        <p:spPr/>
        <p:txBody>
          <a:bodyPr/>
          <a:lstStyle/>
          <a:p>
            <a:fld id="{A5D17016-2A0F-CE4A-995C-3BD64DEC97AB}" type="slidenum">
              <a:rPr lang="en-US" smtClean="0"/>
              <a:t>8</a:t>
            </a:fld>
            <a:endParaRPr lang="en-US"/>
          </a:p>
        </p:txBody>
      </p:sp>
      <p:sp>
        <p:nvSpPr>
          <p:cNvPr id="4" name="Title 5">
            <a:extLst>
              <a:ext uri="{FF2B5EF4-FFF2-40B4-BE49-F238E27FC236}">
                <a16:creationId xmlns:a16="http://schemas.microsoft.com/office/drawing/2014/main" id="{A5BEA695-2D3E-6BEF-C84E-73C99A6EC10E}"/>
              </a:ext>
            </a:extLst>
          </p:cNvPr>
          <p:cNvSpPr txBox="1">
            <a:spLocks/>
          </p:cNvSpPr>
          <p:nvPr/>
        </p:nvSpPr>
        <p:spPr>
          <a:xfrm>
            <a:off x="838200" y="365125"/>
            <a:ext cx="845820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u-HU" dirty="0">
                <a:solidFill>
                  <a:schemeClr val="accent5">
                    <a:lumMod val="50000"/>
                  </a:schemeClr>
                </a:solidFill>
                <a:latin typeface="Sinthya" panose="02000500000000000000" pitchFamily="2" charset="0"/>
                <a:ea typeface="Calibri" panose="020F0502020204030204" pitchFamily="34" charset="0"/>
                <a:cs typeface="Calibri" panose="020F0502020204030204" pitchFamily="34" charset="0"/>
              </a:rPr>
              <a:t>Szeresd az URAT teljes </a:t>
            </a:r>
            <a:r>
              <a:rPr lang="hu-HU" b="1" cap="small" dirty="0">
                <a:solidFill>
                  <a:srgbClr val="C00000"/>
                </a:solidFill>
                <a:latin typeface="Abadi MT Condensed Light" panose="020B0306030101010103" pitchFamily="34" charset="77"/>
                <a:ea typeface="Calibri" panose="020F0502020204030204" pitchFamily="34" charset="0"/>
                <a:cs typeface="Calibri (Body)"/>
              </a:rPr>
              <a:t>erődből</a:t>
            </a:r>
            <a:r>
              <a:rPr lang="en-ZA" cap="small" dirty="0">
                <a:solidFill>
                  <a:schemeClr val="accent5">
                    <a:lumMod val="50000"/>
                  </a:schemeClr>
                </a:solidFill>
                <a:latin typeface="Abadi MT Condensed Light" panose="020B0306030101010103" pitchFamily="34" charset="77"/>
                <a:ea typeface="Calibri" panose="020F0502020204030204" pitchFamily="34" charset="0"/>
                <a:cs typeface="Calibri (Body)"/>
              </a:rPr>
              <a:t> </a:t>
            </a:r>
            <a:endParaRPr lang="en-US" b="1" dirty="0"/>
          </a:p>
        </p:txBody>
      </p:sp>
      <p:pic>
        <p:nvPicPr>
          <p:cNvPr id="3" name="Picture 2" descr="Background pattern&#10;&#10;Description automatically generated with medium confidence">
            <a:extLst>
              <a:ext uri="{FF2B5EF4-FFF2-40B4-BE49-F238E27FC236}">
                <a16:creationId xmlns:a16="http://schemas.microsoft.com/office/drawing/2014/main" id="{1A62FCFC-816D-C6B9-6123-A972CB5983F2}"/>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
        <p:nvSpPr>
          <p:cNvPr id="5" name="Footer Placeholder 5">
            <a:extLst>
              <a:ext uri="{FF2B5EF4-FFF2-40B4-BE49-F238E27FC236}">
                <a16:creationId xmlns:a16="http://schemas.microsoft.com/office/drawing/2014/main" id="{E1B3D901-8384-4117-2E38-178AB8BBD645}"/>
              </a:ext>
            </a:extLst>
          </p:cNvPr>
          <p:cNvSpPr txBox="1">
            <a:spLocks/>
          </p:cNvSpPr>
          <p:nvPr/>
        </p:nvSpPr>
        <p:spPr>
          <a:xfrm>
            <a:off x="695828" y="635634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hu-HU" dirty="0">
                <a:solidFill>
                  <a:schemeClr val="bg1">
                    <a:lumMod val="85000"/>
                  </a:schemeClr>
                </a:solidFill>
              </a:rPr>
              <a:t>Női Szolgálatok Kiemelt Napja</a:t>
            </a:r>
            <a:r>
              <a:rPr lang="en-US" dirty="0">
                <a:solidFill>
                  <a:schemeClr val="bg1">
                    <a:lumMod val="85000"/>
                  </a:schemeClr>
                </a:solidFill>
              </a:rPr>
              <a:t>| 2023</a:t>
            </a:r>
            <a:r>
              <a:rPr lang="hu-HU" dirty="0">
                <a:solidFill>
                  <a:schemeClr val="bg1">
                    <a:lumMod val="85000"/>
                  </a:schemeClr>
                </a:solidFill>
              </a:rPr>
              <a:t>. június 10. </a:t>
            </a:r>
            <a:endParaRPr lang="en-US" dirty="0">
              <a:solidFill>
                <a:schemeClr val="bg1">
                  <a:lumMod val="85000"/>
                </a:schemeClr>
              </a:solidFill>
            </a:endParaRPr>
          </a:p>
        </p:txBody>
      </p:sp>
    </p:spTree>
    <p:extLst>
      <p:ext uri="{BB962C8B-B14F-4D97-AF65-F5344CB8AC3E}">
        <p14:creationId xmlns:p14="http://schemas.microsoft.com/office/powerpoint/2010/main" val="1753148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C95037-8B03-5E8E-9603-480975C78AD8}"/>
              </a:ext>
            </a:extLst>
          </p:cNvPr>
          <p:cNvSpPr>
            <a:spLocks noGrp="1"/>
          </p:cNvSpPr>
          <p:nvPr>
            <p:ph type="title"/>
          </p:nvPr>
        </p:nvSpPr>
        <p:spPr>
          <a:xfrm>
            <a:off x="831850" y="1141701"/>
            <a:ext cx="8741641" cy="2852737"/>
          </a:xfrm>
        </p:spPr>
        <p:txBody>
          <a:bodyPr>
            <a:normAutofit/>
          </a:bodyPr>
          <a:lstStyle/>
          <a:p>
            <a:r>
              <a:rPr lang="hu-HU" sz="4400" dirty="0">
                <a:solidFill>
                  <a:srgbClr val="C00000"/>
                </a:solidFill>
                <a:effectLst/>
                <a:latin typeface="Abadi MT Condensed Light" panose="020B0306030101010103" pitchFamily="34" charset="77"/>
                <a:ea typeface="Calibri" panose="020F0502020204030204" pitchFamily="34" charset="0"/>
                <a:cs typeface="Calibri" panose="020F0502020204030204" pitchFamily="34" charset="0"/>
              </a:rPr>
              <a:t>Isten iránti </a:t>
            </a:r>
            <a:r>
              <a:rPr lang="hu-HU" sz="4800" b="1" dirty="0">
                <a:solidFill>
                  <a:srgbClr val="C00000"/>
                </a:solidFill>
                <a:effectLst/>
                <a:latin typeface="Abadi MT Condensed Light" panose="020B0306030101010103" pitchFamily="34" charset="77"/>
                <a:ea typeface="Calibri" panose="020F0502020204030204" pitchFamily="34" charset="0"/>
                <a:cs typeface="Calibri" panose="020F0502020204030204" pitchFamily="34" charset="0"/>
              </a:rPr>
              <a:t>szeretetünk, </a:t>
            </a:r>
            <a:r>
              <a:rPr lang="hu-HU" sz="4400" dirty="0">
                <a:solidFill>
                  <a:srgbClr val="C00000"/>
                </a:solidFill>
                <a:effectLst/>
                <a:latin typeface="Abadi MT Condensed Light" panose="020B0306030101010103" pitchFamily="34" charset="77"/>
                <a:ea typeface="Calibri" panose="020F0502020204030204" pitchFamily="34" charset="0"/>
                <a:cs typeface="Calibri" panose="020F0502020204030204" pitchFamily="34" charset="0"/>
              </a:rPr>
              <a:t>a Vele való kapcsolatunkon és lényünk minden részén keresztül lesz láthatóvá.</a:t>
            </a:r>
            <a:endParaRPr lang="en-US" sz="4400" dirty="0">
              <a:solidFill>
                <a:schemeClr val="tx1">
                  <a:lumMod val="75000"/>
                  <a:lumOff val="25000"/>
                </a:schemeClr>
              </a:solidFill>
              <a:latin typeface="Abadi MT Condensed Light" panose="020B0306030101010103" pitchFamily="34" charset="77"/>
            </a:endParaRPr>
          </a:p>
        </p:txBody>
      </p:sp>
      <p:sp>
        <p:nvSpPr>
          <p:cNvPr id="7" name="Slide Number Placeholder 6">
            <a:extLst>
              <a:ext uri="{FF2B5EF4-FFF2-40B4-BE49-F238E27FC236}">
                <a16:creationId xmlns:a16="http://schemas.microsoft.com/office/drawing/2014/main" id="{D22A54E1-82AE-50B1-CF60-92575B4D9549}"/>
              </a:ext>
            </a:extLst>
          </p:cNvPr>
          <p:cNvSpPr>
            <a:spLocks noGrp="1"/>
          </p:cNvSpPr>
          <p:nvPr>
            <p:ph type="sldNum" sz="quarter" idx="12"/>
          </p:nvPr>
        </p:nvSpPr>
        <p:spPr/>
        <p:txBody>
          <a:bodyPr/>
          <a:lstStyle/>
          <a:p>
            <a:fld id="{A5D17016-2A0F-CE4A-995C-3BD64DEC97AB}" type="slidenum">
              <a:rPr lang="en-US" smtClean="0"/>
              <a:t>9</a:t>
            </a:fld>
            <a:endParaRPr lang="en-US"/>
          </a:p>
        </p:txBody>
      </p:sp>
      <p:pic>
        <p:nvPicPr>
          <p:cNvPr id="9" name="Picture 8" descr="Background pattern&#10;&#10;Description automatically generated with medium confidence">
            <a:extLst>
              <a:ext uri="{FF2B5EF4-FFF2-40B4-BE49-F238E27FC236}">
                <a16:creationId xmlns:a16="http://schemas.microsoft.com/office/drawing/2014/main" id="{7971E41D-6156-1E1B-F06E-87D0616BA6DC}"/>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trans="64000"/>
                    </a14:imgEffect>
                  </a14:imgLayer>
                </a14:imgProps>
              </a:ext>
            </a:extLst>
          </a:blip>
          <a:stretch>
            <a:fillRect/>
          </a:stretch>
        </p:blipFill>
        <p:spPr>
          <a:xfrm>
            <a:off x="101495" y="6356350"/>
            <a:ext cx="425555" cy="303794"/>
          </a:xfrm>
          <a:prstGeom prst="rect">
            <a:avLst/>
          </a:prstGeom>
        </p:spPr>
      </p:pic>
      <p:sp>
        <p:nvSpPr>
          <p:cNvPr id="2" name="Footer Placeholder 5">
            <a:extLst>
              <a:ext uri="{FF2B5EF4-FFF2-40B4-BE49-F238E27FC236}">
                <a16:creationId xmlns:a16="http://schemas.microsoft.com/office/drawing/2014/main" id="{AB936B26-B6D2-D4EF-1474-3B0CB05D05FC}"/>
              </a:ext>
            </a:extLst>
          </p:cNvPr>
          <p:cNvSpPr>
            <a:spLocks noGrp="1"/>
          </p:cNvSpPr>
          <p:nvPr>
            <p:ph type="ftr" sz="quarter" idx="11"/>
          </p:nvPr>
        </p:nvSpPr>
        <p:spPr>
          <a:xfrm>
            <a:off x="515761" y="6325684"/>
            <a:ext cx="4114800" cy="365125"/>
          </a:xfrm>
        </p:spPr>
        <p:txBody>
          <a:bodyPr/>
          <a:lstStyle/>
          <a:p>
            <a:pPr algn="l"/>
            <a:r>
              <a:rPr lang="hu-HU" dirty="0">
                <a:solidFill>
                  <a:schemeClr val="bg1">
                    <a:lumMod val="85000"/>
                  </a:schemeClr>
                </a:solidFill>
              </a:rPr>
              <a:t>Női Szolgálatok Kiemelt Napja</a:t>
            </a:r>
            <a:r>
              <a:rPr lang="en-US" dirty="0">
                <a:solidFill>
                  <a:schemeClr val="bg1">
                    <a:lumMod val="85000"/>
                  </a:schemeClr>
                </a:solidFill>
              </a:rPr>
              <a:t>| 2023</a:t>
            </a:r>
            <a:r>
              <a:rPr lang="hu-HU" dirty="0">
                <a:solidFill>
                  <a:schemeClr val="bg1">
                    <a:lumMod val="85000"/>
                  </a:schemeClr>
                </a:solidFill>
              </a:rPr>
              <a:t>. június 10. </a:t>
            </a:r>
            <a:endParaRPr lang="en-US" dirty="0">
              <a:solidFill>
                <a:schemeClr val="bg1">
                  <a:lumMod val="85000"/>
                </a:schemeClr>
              </a:solidFill>
            </a:endParaRPr>
          </a:p>
        </p:txBody>
      </p:sp>
    </p:spTree>
    <p:extLst>
      <p:ext uri="{BB962C8B-B14F-4D97-AF65-F5344CB8AC3E}">
        <p14:creationId xmlns:p14="http://schemas.microsoft.com/office/powerpoint/2010/main" val="11344642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1059</TotalTime>
  <Words>7728</Words>
  <Application>Microsoft Office PowerPoint</Application>
  <PresentationFormat>Szélesvásznú</PresentationFormat>
  <Paragraphs>391</Paragraphs>
  <Slides>24</Slides>
  <Notes>24</Notes>
  <HiddenSlides>0</HiddenSlides>
  <MMClips>0</MMClips>
  <ScaleCrop>false</ScaleCrop>
  <HeadingPairs>
    <vt:vector size="6" baseType="variant">
      <vt:variant>
        <vt:lpstr>Használt betűtípusok</vt:lpstr>
      </vt:variant>
      <vt:variant>
        <vt:i4>9</vt:i4>
      </vt:variant>
      <vt:variant>
        <vt:lpstr>Téma</vt:lpstr>
      </vt:variant>
      <vt:variant>
        <vt:i4>1</vt:i4>
      </vt:variant>
      <vt:variant>
        <vt:lpstr>Diacímek</vt:lpstr>
      </vt:variant>
      <vt:variant>
        <vt:i4>24</vt:i4>
      </vt:variant>
    </vt:vector>
  </HeadingPairs>
  <TitlesOfParts>
    <vt:vector size="34" baseType="lpstr">
      <vt:lpstr>Abadi MT Condensed Light</vt:lpstr>
      <vt:lpstr>Arial</vt:lpstr>
      <vt:lpstr>Avenir Next</vt:lpstr>
      <vt:lpstr>Calibri</vt:lpstr>
      <vt:lpstr>Calibri Light</vt:lpstr>
      <vt:lpstr>Courier New</vt:lpstr>
      <vt:lpstr>Noto Serif</vt:lpstr>
      <vt:lpstr>Sinthya</vt:lpstr>
      <vt:lpstr>Symbol</vt:lpstr>
      <vt:lpstr>Office Theme</vt:lpstr>
      <vt:lpstr>PowerPoint-bemutató</vt:lpstr>
      <vt:lpstr>  Lelki érettség</vt:lpstr>
      <vt:lpstr>„Melyik a legfőbb az összes parancsolat közül?”</vt:lpstr>
      <vt:lpstr>Az első parancsolat:   szeresd az URAT</vt:lpstr>
      <vt:lpstr>PowerPoint-bemutató</vt:lpstr>
      <vt:lpstr>PowerPoint-bemutató</vt:lpstr>
      <vt:lpstr>PowerPoint-bemutató</vt:lpstr>
      <vt:lpstr>PowerPoint-bemutató</vt:lpstr>
      <vt:lpstr>Isten iránti szeretetünk, a Vele való kapcsolatunkon és lényünk minden részén keresztül lesz láthatóvá.</vt:lpstr>
      <vt:lpstr>A második parancsolat az, hogy   szeresd felebarátodat,  mint magadat.</vt:lpstr>
      <vt:lpstr>Öt dolog szükséges önmagunk szeretetéhez</vt:lpstr>
      <vt:lpstr>1. Szeresd önmagadat!</vt:lpstr>
      <vt:lpstr>2. Ismerd fel a hamis énedet!</vt:lpstr>
      <vt:lpstr>3. Szabadulj meg a hamis énedtől!</vt:lpstr>
      <vt:lpstr>4. Éld az igazi életedet!</vt:lpstr>
      <vt:lpstr>5. Élj egészségesen érzelmileg!</vt:lpstr>
      <vt:lpstr>Élj egészségesen érzelmileg!</vt:lpstr>
      <vt:lpstr>Szeresd felebarátodat!</vt:lpstr>
      <vt:lpstr>Tippek arra, hogyan mutathatunk feltétel nélküli szeretetet és tiszteletet </vt:lpstr>
      <vt:lpstr>PowerPoint-bemutató</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Itin, Nilde</dc:creator>
  <cp:lastModifiedBy>IMRE DR TOKICS</cp:lastModifiedBy>
  <cp:revision>55</cp:revision>
  <dcterms:created xsi:type="dcterms:W3CDTF">2023-03-01T09:17:48Z</dcterms:created>
  <dcterms:modified xsi:type="dcterms:W3CDTF">2023-05-09T21:05:23Z</dcterms:modified>
</cp:coreProperties>
</file>