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62" r:id="rId9"/>
    <p:sldId id="267" r:id="rId10"/>
    <p:sldId id="265" r:id="rId11"/>
    <p:sldId id="259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4" autoAdjust="0"/>
    <p:restoredTop sz="76136" autoAdjust="0"/>
  </p:normalViewPr>
  <p:slideViewPr>
    <p:cSldViewPr snapToGrid="0">
      <p:cViewPr varScale="1">
        <p:scale>
          <a:sx n="45" d="100"/>
          <a:sy n="45" d="100"/>
        </p:scale>
        <p:origin x="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7EB2C-D07E-1A41-A0A9-4EA57E9FCAFF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77B0C-2CB4-A84C-8622-60E1185E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2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Nancy</a:t>
            </a:r>
            <a:r>
              <a:rPr lang="hu-HU" dirty="0"/>
              <a:t> története</a:t>
            </a:r>
            <a:r>
              <a:rPr lang="en-US" dirty="0"/>
              <a:t>: </a:t>
            </a:r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Nancy, családja elsőszülöttjeként olyan otthonban nőtt fel, amely tele volt bántalmazással, erőszakkal és ellenségeskedéssel. Négy éves volt, amikor olyan súlyosan megverte az apja, hogy vérzett a teste.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buNone/>
            </a:pPr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Nancy, édesanyja mellett, </a:t>
            </a:r>
            <a:r>
              <a:rPr lang="hu-HU" sz="1800" kern="100" dirty="0">
                <a:effectLst/>
                <a:latin typeface="Tw Cen MT" panose="020B0602020104020603" pitchFamily="34" charset="-18"/>
                <a:ea typeface="Calibri" panose="020F0502020204030204" pitchFamily="34" charset="0"/>
                <a:cs typeface="Arial" panose="020B0604020202020204" pitchFamily="34" charset="0"/>
              </a:rPr>
              <a:t>ah</a:t>
            </a:r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ogy nőtt fel, tanúja volt apja fizikai és érzelmi bántalmazásának, amit elszenvedett. Nancy csak a tanév végén érezte magát „szeretve és megbecsülve”, amikor kitüntetéses diákként végzett.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/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Nyolc évesen Nancy-t szörnyű betegséggel diagnosztizálták, esetleg megnémulhat. Könnyes szemekkel kiáltott az Úrhoz gyógyulásért. Két éven át tartó – természetes gyógymódokkal végzett – kezelés után Isten helyreállította egészségét. Nancy megígérte, hogy hangját Isten szolgálatára és a jó hír megosztására szenteli. Tizenöt évesen kezdett el prédikálni, és azóta is tudatosan él, megosztja a jó hírt.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1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8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A26AF-6B29-717D-521A-B7B8DE8C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75730-6E9F-E06D-BCF1-DD0EEC149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1F33D-50A2-3423-F804-D50241936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sz="1800" b="1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FELHÍVÁS CSELEKVÉSRE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Emeld fel a kezed, ha kész vagy átadni a lelked minden vágyát Istennek!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5478F-4E11-3168-3BD0-C89FF4DDE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9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Ahogy a testünk vágyik bizonyos ételek után, a lelkünkben is vannak vágyak, amelyekre oda kell figyelni. Mire vágyik a lelked életed mostani időszakában?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/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Talán bizonytalansággal nézünk szembe a jövővel, a stresszel, az egészségügyi válsággal, a szorongással, a pénzügyi nehézségekkel vagy a kapcsolataink problémáival. Különféle dolgokkal próbálunk menekülni előle, eltitkolni vagy szórakoztatni érzéseinket, például étellel, pénzzel, munkával vagy elfoglaltsággal; de a gyorsételekhez hasonlóan ezek után is kimerültnek, bűnösnek és üresnek érezzük magunkat.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0340"/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Isten Igéjében három értékes leckét találunk ahhoz, hogy ne csak lelkünk vágyait elégítsük ki, hanem céltudatos életet éljünk Isten dicsőségére! A három én-</a:t>
            </a:r>
            <a:r>
              <a:rPr lang="hu-HU" sz="1800" kern="100" dirty="0" err="1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nek</a:t>
            </a:r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 nevezzük azokat. Minden lecke i-betűvel kezdődik.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Vannak, akik azt hiszik, hogy Kálvin János azt mondta: „Az önismeret nélkül nincs Isten ismerete. </a:t>
            </a:r>
            <a:r>
              <a:rPr lang="hu-HU" sz="180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Isten ismerete nélkül nincs önismeret.” Ez azt jelenti, hogy annak megértése, hogy kik vagyunk, szorosan kapcsolódik ahhoz, hogy megértsük, kicsoda Isten.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. Isten mesterműve, alkotása vagy, Krisztus Jézusban teremtett lény! Egy sikerorientált kultúrában gyakran arra ösztönöznek bennünket, hogy megtaláljuk identitásunkat és értékünket az eredményekben, a státuszban, a hírnévben, a tetszésben, a kapcsolatokban, a termelékenységben, a ruházat méretében vagy a skálán lévő számokban. És bár a szerepek és kategóriák némi stabilitást tesznek lehetővé, amikor ezek a dolgok megváltoznak, akkor egzisztenciális válság következik be, és újra felszínre kerülnek az identitásunkkal és az értékünkkel kapcsolatos kérdések. Isten ma arra hív téged, hogy az értékedet Jézus Krisztusra építsd, a Teremtőnk, a Megváltónk és a Legjobb Barátunk szilárd alapjára.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FDF9-EFED-6252-D131-C1DF5FAB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BC90D-25FA-504C-F545-019A56CDF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126BD-DFE5-2908-FAB9-7B0D1B596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„Kapcsolatra épülő” társadalmunkban még mindig sokan szenvednek depressziótól és magánytól. A lelked kapcsolatra vágyik?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A6BA6-061C-9A4D-9663-0FC07E497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E683-D992-B704-F8CE-2F602CC5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D1530-833B-4651-D461-D0ED73F5A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368B2-6EAC-5227-2D81-D5B18EFF9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hu-HU" sz="1800" kern="100" dirty="0"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Mint ágak, szükségünk van a teljes üresség időszakaira, hogy erős és mély kapcsolatot építsünk ki a szőlőtővel, hogy emlékezzünk arra, kicsoda Isten, és megengedjük, hogy Isten legyen az életünkben. A Vele való egyedüllétünk során, amikor megtapasztaljuk jelenlétét az Ő Igéjén keresztül, kezdjük elég biztonságban érezni magunkat ahhoz, hogy gyógyulást, erőt, reményt, békét és bölcsességet találjunk.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48DC2-F87D-7A99-5C0E-69D339971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A41D-2D0B-5594-934D-8B50B497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F648A-981F-596E-1196-B55DCB223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3D4E5-B128-4270-E0EF-27234D2B3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4CFE8-B2D4-DDF1-EEA8-4BD3AD65D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77B0C-2CB4-A84C-8622-60E1185E11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25/05/2025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9" y="2725797"/>
            <a:ext cx="3431314" cy="591114"/>
          </a:xfrm>
        </p:spPr>
        <p:txBody>
          <a:bodyPr>
            <a:noAutofit/>
          </a:bodyPr>
          <a:lstStyle/>
          <a:p>
            <a:pPr algn="l"/>
            <a:r>
              <a:rPr lang="hu-HU" sz="3200" b="1" dirty="0">
                <a:latin typeface="Montserrat ExtraBold" panose="00000900000000000000" pitchFamily="50" charset="0"/>
              </a:rPr>
              <a:t>SÓVÁRGÁSA</a:t>
            </a:r>
            <a:endParaRPr lang="pt-BR" sz="3200" b="1" dirty="0"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1367529" y="246458"/>
            <a:ext cx="3431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Női Szolgálatok</a:t>
            </a:r>
            <a:endParaRPr lang="en-US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hu-HU" sz="2000" spc="300" dirty="0">
                <a:solidFill>
                  <a:srgbClr val="0F3600"/>
                </a:solidFill>
                <a:latin typeface="Montserrat Medium" panose="00000600000000000000" pitchFamily="50" charset="0"/>
              </a:rPr>
              <a:t>K I E ME L T  N A P</a:t>
            </a:r>
            <a:endParaRPr lang="pt-BR" sz="2000" spc="300" dirty="0">
              <a:solidFill>
                <a:srgbClr val="0F3600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9712EC-6349-7CF0-DC49-6EB3177143C1}"/>
              </a:ext>
            </a:extLst>
          </p:cNvPr>
          <p:cNvSpPr txBox="1">
            <a:spLocks/>
          </p:cNvSpPr>
          <p:nvPr/>
        </p:nvSpPr>
        <p:spPr>
          <a:xfrm>
            <a:off x="518208" y="1469368"/>
            <a:ext cx="4438859" cy="125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6200" dirty="0">
                <a:solidFill>
                  <a:schemeClr val="bg1"/>
                </a:solidFill>
                <a:latin typeface="Montserrat Light" panose="00000400000000000000" pitchFamily="50" charset="0"/>
              </a:rPr>
              <a:t>A LÉLEK</a:t>
            </a:r>
            <a:endParaRPr lang="pt-BR" sz="62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07D84B-3AE9-BD58-9178-73A0E2DD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29" y="4130646"/>
            <a:ext cx="3535010" cy="212152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Mert az ő alkotása vagyunk, akiket Krisztus Jézusban jó cselekedetekre teremtett, amelyeket előre elkészített Isten, hogy azok szerint éljünk.</a:t>
            </a:r>
            <a:br>
              <a:rPr lang="en-US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—</a:t>
            </a:r>
            <a:r>
              <a:rPr lang="hu-HU" sz="1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 Efézus</a:t>
            </a:r>
            <a:r>
              <a:rPr lang="en-US" sz="1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 2:10, </a:t>
            </a:r>
            <a:r>
              <a:rPr lang="hu-HU" sz="1600" dirty="0">
                <a:solidFill>
                  <a:srgbClr val="000000"/>
                </a:solidFill>
                <a:latin typeface="Century" panose="02040604050505020304" pitchFamily="18" charset="0"/>
                <a:ea typeface="Calibri" panose="020F0502020204030204" pitchFamily="34" charset="0"/>
                <a:cs typeface="Aptos" panose="020B0004020202020204" pitchFamily="34" charset="0"/>
              </a:rPr>
              <a:t>RÚF</a:t>
            </a:r>
            <a:endParaRPr 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D9ADC-69CD-4C90-547F-8D4213CF4FFC}"/>
              </a:ext>
            </a:extLst>
          </p:cNvPr>
          <p:cNvSpPr txBox="1"/>
          <p:nvPr/>
        </p:nvSpPr>
        <p:spPr>
          <a:xfrm>
            <a:off x="629429" y="3391333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Írta: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Nancy Cabrera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2FC75-AC00-12D4-EB8F-D79E2D117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02341-244E-C68A-54C1-A5C9BFD5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231889"/>
            <a:ext cx="8238173" cy="111358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u-H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SZÁNDÉK, AKARAT, CÉLKITŰZÉS (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INTENTION</a:t>
            </a:r>
            <a:r>
              <a:rPr lang="hu-H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ADCD8C-1AC3-0FCC-9D58-1B097309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1" y="1750510"/>
            <a:ext cx="9738360" cy="4476519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20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85750">
              <a:buFont typeface="Wingdings" pitchFamily="2" charset="2"/>
              <a:buChar char="v"/>
            </a:pPr>
            <a:r>
              <a:rPr lang="hu-HU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Miután megtapasztaltuk az Istennel való meghittséget, a lelkünk olyan megelégedést talál, hogy elkezdünk tudatosan és értelmesen élni</a:t>
            </a:r>
            <a:r>
              <a: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4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hu-HU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Efézus </a:t>
            </a:r>
            <a:r>
              <a: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2:10 </a:t>
            </a:r>
            <a:r>
              <a:rPr lang="hu-HU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arra emlékeztet bennünket, hogy Isten alkotásai vagyunk</a:t>
            </a:r>
            <a:r>
              <a:rPr lang="hu-HU" sz="2400" i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„akiket Krisztus Jézusban jó cselekedetekre teremtett, amelyeket előre elkészített Isten, hogy azok szerint éljünk.”</a:t>
            </a:r>
            <a:endParaRPr lang="en-US" sz="2400" i="1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hu-HU" sz="2400" dirty="0">
                <a:solidFill>
                  <a:schemeClr val="bg1"/>
                </a:solidFill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A keresztény örökség nem csupán arról szól, hogy mit hagyunk hátra, hanem arról, hogyan élünk ma. </a:t>
            </a:r>
          </a:p>
          <a:p>
            <a:pPr marL="0" marR="0" indent="0">
              <a:buNone/>
            </a:pPr>
            <a:r>
              <a:rPr lang="hu-HU" sz="2400" dirty="0">
                <a:solidFill>
                  <a:schemeClr val="bg1"/>
                </a:solidFill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Te vagy Isten örökkévaló királyságának misszionáriusa és nagykövete.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hu-HU" sz="2800" b="1" i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 a te örökséged</a:t>
            </a:r>
            <a:r>
              <a:rPr lang="en-US" sz="2800" b="1" i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800" i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i="1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525" y="1435124"/>
            <a:ext cx="6548201" cy="4821282"/>
          </a:xfrm>
        </p:spPr>
        <p:txBody>
          <a:bodyPr>
            <a:normAutofit fontScale="92500" lnSpcReduction="10000"/>
          </a:bodyPr>
          <a:lstStyle/>
          <a:p>
            <a:pPr marL="0" marR="0" indent="457200">
              <a:buNone/>
            </a:pPr>
            <a:endParaRPr lang="hu-HU" sz="2000" b="1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hu-HU" sz="2000" b="1" kern="100" noProof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Nancy története tragikusan is végződhetett volna, de a következő okok miatt nem így történt</a:t>
            </a:r>
            <a:r>
              <a:rPr lang="hu-HU" sz="2100" b="1" kern="100" noProof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sz="2200" b="1" kern="100" noProof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57200">
              <a:buNone/>
            </a:pPr>
            <a:endParaRPr lang="en-US" sz="2000" b="1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hu-H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Egy napon </a:t>
            </a:r>
            <a:r>
              <a:rPr lang="hu-HU" sz="1800" kern="100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Nanvy</a:t>
            </a:r>
            <a:r>
              <a:rPr lang="hu-HU" sz="1800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felfedezte Efézus 2:10 életet megváltoztató igazságát, amely iránytűvé vált életében. 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buFont typeface="Wingdings" pitchFamily="2" charset="2"/>
              <a:buChar char="v"/>
            </a:pPr>
            <a:r>
              <a:rPr lang="hu-HU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Jézus mesterműveként Nancy végre megtapasztalta a gyógyulást, az igaz szeretetet, a békét, az örömöt, a növekedést, a megújulást és a célt Jézus Krisztusban, hite szerzőjében és bevégzőjében. 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buFont typeface="Wingdings" pitchFamily="2" charset="2"/>
              <a:buChar char="v"/>
            </a:pPr>
            <a:r>
              <a:rPr lang="hu-HU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Isten kegyelméből Nancy nemzetközi előadó, szerző és podcast-műsorvezető, az Úrnak szolgál a világegyház központjában. 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buFont typeface="Wingdings" pitchFamily="2" charset="2"/>
              <a:buChar char="v"/>
            </a:pPr>
            <a:r>
              <a:rPr lang="hu-HU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Élete még mindig nem </a:t>
            </a:r>
            <a:r>
              <a:rPr lang="hu-HU" sz="1800" kern="10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tökéeltes</a:t>
            </a:r>
            <a:r>
              <a:rPr lang="hu-HU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de halad előre. Továbbra is bízik abban  drága ígéretben, hogy ha hűséges marad, aki elkezdte benne a jó munkát „elvégzi a Jézus Krisztus napjára” (Filippi 1:6).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18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83BD3-26A5-6020-6604-737D3DDF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D40448-DDDB-413D-E15C-E37C26C4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144607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Isten utáni vágyakozás</a:t>
            </a:r>
            <a:endParaRPr lang="pt-BR" sz="3200" b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90E74D-7728-B9D9-54B3-E254888A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1351783"/>
            <a:ext cx="6548201" cy="5143400"/>
          </a:xfrm>
        </p:spPr>
        <p:txBody>
          <a:bodyPr>
            <a:normAutofit/>
          </a:bodyPr>
          <a:lstStyle/>
          <a:p>
            <a:pPr marL="57150" marR="0" indent="-285750">
              <a:buFont typeface="Wingdings" pitchFamily="2" charset="2"/>
              <a:buChar char="v"/>
            </a:pP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hu-H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Amikor tudatosan keressük, átadjuk magunkat neki és szeretjük Jézust teljes szívünkkel és elménkkel, akkor lelkünk mélyebb és tartalmasabb vágyakozást fog tapasztalni.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hu-H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Mózes éppen az Isten iránti vágyakozását fejezte ki, amikor így szólt: „Mutasd meg nekem dicsőségedet” (2Mózes 33:18).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Úr bátorítóan így szólt: </a:t>
            </a:r>
            <a:r>
              <a:rPr lang="hu-HU" sz="2200" i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„Megnyugtat téged, ha az orcám megy veletek?”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(1Mózes 33:14).</a:t>
            </a:r>
            <a:endParaRPr lang="en-US" sz="22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Ellen G. White </a:t>
            </a:r>
            <a:r>
              <a:rPr lang="hu-HU" sz="22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megállapítja: „Semmilyen földi hatalom vagy ügyesség, tudás nem pótolhatja Isten állandó jelenlétét” (Pátriárkák és próféták, 286. o.).</a:t>
            </a:r>
            <a:endParaRPr lang="en-US" sz="22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5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25615-5A81-6E5B-803B-4A8CF686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3DE474-D0BE-7CEC-52F0-58A5917B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063" y="1102401"/>
            <a:ext cx="6548201" cy="4821282"/>
          </a:xfrm>
        </p:spPr>
        <p:txBody>
          <a:bodyPr/>
          <a:lstStyle/>
          <a:p>
            <a:pPr marL="0" marR="0" indent="457200">
              <a:buNone/>
            </a:pP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hu-HU" sz="24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Amikor megértjük identitásunkat Krisztusban, meghittségre törekszünk Vele, és tudatosan élünk. Betöltjük lelkünk sóvárgását és Istent dicsőítő életet élünk.</a:t>
            </a:r>
            <a:endParaRPr lang="en-US" sz="2400" kern="100" dirty="0">
              <a:solidFill>
                <a:srgbClr val="C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endParaRPr lang="en-US" sz="2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hu-HU" sz="2400" i="1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Többre vagytok teremtve, </a:t>
            </a:r>
            <a:r>
              <a:rPr lang="hu-HU" sz="2400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mint egyszerűen túlélni és létezni. Istentől jövő küldetésed és elhívásod van. Mielőbb az anyaméhben formálódtál volna, kiválasztott téged, hogy tegyél bizonyságot Isten kegyelmének és üdvösségének örömhíréről ennek a szenvedő világnak.</a:t>
            </a:r>
            <a:endParaRPr lang="en-US" sz="2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30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CDAB4-6087-C475-A268-18C5AC01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D8C4CF-9BBE-FB87-A39A-291C80E2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525" y="1018359"/>
            <a:ext cx="6548201" cy="4821282"/>
          </a:xfrm>
        </p:spPr>
        <p:txBody>
          <a:bodyPr>
            <a:normAutofit/>
          </a:bodyPr>
          <a:lstStyle/>
          <a:p>
            <a:pPr marL="0" marR="0" indent="457200">
              <a:buNone/>
            </a:pPr>
            <a:endParaRPr lang="en-US" sz="2000" b="1" kern="1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u-HU" sz="3600" dirty="0">
                <a:solidFill>
                  <a:schemeClr val="bg1"/>
                </a:solidFill>
              </a:rPr>
              <a:t>Hajlandó vagy                                   lelked minden vágyát                       átadni Istennek?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172202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bg1">
                    <a:lumMod val="9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Van valami vágyakozásod, sóvárgásod</a:t>
            </a:r>
            <a:r>
              <a:rPr lang="pt-BR" sz="3600" b="1" dirty="0">
                <a:solidFill>
                  <a:schemeClr val="bg1">
                    <a:lumMod val="9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181496"/>
            <a:ext cx="9959109" cy="4170957"/>
          </a:xfrm>
        </p:spPr>
        <p:txBody>
          <a:bodyPr>
            <a:normAutofit/>
          </a:bodyPr>
          <a:lstStyle/>
          <a:p>
            <a:r>
              <a:rPr lang="hu-HU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sóvárgás nem rossz dolog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emberi tapasztalat része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testünknek odafigyelésre van szüksége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A testünk vágyik bizonyos ételek után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A lelkünkben is vannak vágyak, amelyekre oda kell figyelni</a:t>
            </a:r>
            <a:r>
              <a:rPr lang="en-US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8BF4-259B-843D-0FA1-ACB0AE9F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HÁROM „I”-kezdőbetűs szó</a:t>
            </a:r>
            <a:endParaRPr lang="pt-BR" sz="3600" b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1C3EDA-F19F-FB3F-E503-1DFBA40D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2263511"/>
            <a:ext cx="6548201" cy="3322949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Identit</a:t>
            </a:r>
            <a:r>
              <a:rPr lang="hu-HU" sz="3200" dirty="0">
                <a:solidFill>
                  <a:srgbClr val="C00000"/>
                </a:solidFill>
              </a:rPr>
              <a:t>ás</a:t>
            </a:r>
            <a:endParaRPr lang="pt-BR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C00000"/>
              </a:solidFill>
            </a:endParaRPr>
          </a:p>
          <a:p>
            <a:pPr algn="ctr"/>
            <a:r>
              <a:rPr lang="hu-HU" sz="3200" dirty="0">
                <a:solidFill>
                  <a:srgbClr val="C00000"/>
                </a:solidFill>
              </a:rPr>
              <a:t>Intimitás</a:t>
            </a:r>
            <a:endParaRPr lang="pt-BR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t-BR" sz="3200" dirty="0">
              <a:solidFill>
                <a:srgbClr val="C00000"/>
              </a:solidFill>
            </a:endParaRPr>
          </a:p>
          <a:p>
            <a:pPr algn="ctr"/>
            <a:r>
              <a:rPr lang="hu-HU" sz="3200" dirty="0">
                <a:solidFill>
                  <a:srgbClr val="C00000"/>
                </a:solidFill>
              </a:rPr>
              <a:t>Szándék, akarat, célkitűzés (I</a:t>
            </a:r>
            <a:r>
              <a:rPr lang="pt-BR" sz="3200" dirty="0">
                <a:solidFill>
                  <a:srgbClr val="C00000"/>
                </a:solidFill>
              </a:rPr>
              <a:t>ntention</a:t>
            </a:r>
            <a:r>
              <a:rPr lang="hu-HU" sz="3200" dirty="0">
                <a:solidFill>
                  <a:srgbClr val="C00000"/>
                </a:solidFill>
              </a:rPr>
              <a:t>)</a:t>
            </a:r>
            <a:endParaRPr lang="pt-B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9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31889"/>
            <a:ext cx="4919196" cy="111358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IDENTIT</a:t>
            </a:r>
            <a:r>
              <a:rPr lang="hu-HU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875934"/>
            <a:ext cx="9959109" cy="4476519"/>
          </a:xfrm>
        </p:spPr>
        <p:txBody>
          <a:bodyPr/>
          <a:lstStyle/>
          <a:p>
            <a: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 vagyok én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önismeret nélkül nincs Isten ismerete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Isten ismerete nélkül nincs önismeret.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24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John Calvin</a:t>
            </a: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365C48-882A-198B-B325-5A5199946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F1E2DA-9B73-38CF-A61C-296DD6B6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pPr algn="ctr"/>
            <a:b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r>
              <a:rPr lang="hu-HU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Ki vagy te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? </a:t>
            </a:r>
            <a:r>
              <a:rPr lang="hu-HU" sz="3200" b="1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Kik vagyunk mi</a:t>
            </a:r>
            <a:r>
              <a:rPr lang="en-US" sz="3200" b="1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? </a:t>
            </a:r>
            <a:b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endParaRPr lang="pt-BR" sz="3200" b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6E5393-C61C-D9DE-206D-6C88B880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571" y="1715678"/>
            <a:ext cx="6548201" cy="3993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„Mert az ő alkotása vagyunk, akiket Krisztus Jézusban jó cselekedetekre teremtett, amelyeket előre elkészített Isten, hogy azok szerint éljünk.”</a:t>
            </a:r>
          </a:p>
          <a:p>
            <a:pPr marL="0" indent="0" algn="r">
              <a:buNone/>
            </a:pPr>
            <a:r>
              <a:rPr lang="en-US" sz="2400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2400" kern="100" dirty="0">
                <a:solidFill>
                  <a:srgbClr val="C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2400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fézus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2:10, </a:t>
            </a:r>
            <a:r>
              <a:rPr lang="hu-HU" sz="24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RÚF</a:t>
            </a:r>
            <a:endParaRPr lang="en-US" sz="2400" kern="100" dirty="0">
              <a:solidFill>
                <a:srgbClr val="C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kern="100" dirty="0">
              <a:solidFill>
                <a:srgbClr val="C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Görögül a „kidolgozás” szó „mesterművet vagy verset” jelent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84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2E233-5671-7A00-E0F1-7345C303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5777E-8DD7-3F8A-37A5-F221676E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31889"/>
            <a:ext cx="4919196" cy="111358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INTIM</a:t>
            </a:r>
            <a:r>
              <a:rPr lang="hu-HU" sz="3200" b="1" kern="100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ITÁS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latin typeface="Montserrat" panose="00000500000000000000" pitchFamily="50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C4C13C-275E-83AB-3893-17F4BA0BE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21" y="1918797"/>
            <a:ext cx="8449829" cy="4476519"/>
          </a:xfrm>
        </p:spPr>
        <p:txBody>
          <a:bodyPr>
            <a:normAutofit/>
          </a:bodyPr>
          <a:lstStyle/>
          <a:p>
            <a:pPr marL="0" marR="0">
              <a:buNone/>
            </a:pPr>
            <a:endParaRPr lang="en-US" sz="2400" kern="100" dirty="0">
              <a:solidFill>
                <a:schemeClr val="bg1">
                  <a:lumMod val="9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2400" kern="100" dirty="0">
              <a:solidFill>
                <a:schemeClr val="bg1">
                  <a:lumMod val="9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hu-HU" sz="3200" dirty="0">
                <a:solidFill>
                  <a:schemeClr val="bg1"/>
                </a:solidFill>
                <a:effectLst/>
                <a:latin typeface="Avenir Book" panose="02000503020000020003"/>
                <a:ea typeface="Calibri" panose="020F0502020204030204" pitchFamily="34" charset="0"/>
                <a:cs typeface="Arial" panose="020B0604020202020204" pitchFamily="34" charset="0"/>
              </a:rPr>
              <a:t>„Én vagyok a szőlőtő, ti vagytok a szőlővesszők: aki énbennem marad, és én őbenne, az terem sok gyümölcsöt, mert nélkülem semmit sem tudtok cselekedni”</a:t>
            </a:r>
          </a:p>
          <a:p>
            <a:pPr marL="0" algn="r">
              <a:buNone/>
            </a:pPr>
            <a:r>
              <a: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—J</a:t>
            </a:r>
            <a:r>
              <a:rPr lang="hu-HU" sz="2400" kern="100" dirty="0" err="1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ános</a:t>
            </a:r>
            <a:r>
              <a:rPr lang="en-US" sz="2400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15:5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18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hu-HU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„A „marad” szó, görög ige jelentése „helyben maradni, állandóan jelen lenni”.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4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59855-E8B9-3B4E-EEC2-E799F5136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EB4EC5-8A0C-3F35-E1ED-BFF221D1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r>
              <a:rPr lang="hu-HU" sz="3600" i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Hogyan maradhatunk Jézusban</a:t>
            </a:r>
            <a:r>
              <a:rPr lang="en-US" sz="3600" i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3600" b="1" i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</a:br>
            <a:endParaRPr lang="pt-BR" sz="3600" b="1" i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480ED-804F-E6F7-7CAD-17C61209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1622161"/>
            <a:ext cx="6548201" cy="4851376"/>
          </a:xfrm>
        </p:spPr>
        <p:txBody>
          <a:bodyPr/>
          <a:lstStyle/>
          <a:p>
            <a:pPr marL="0" indent="0">
              <a:buNone/>
            </a:pP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MHMTT</a:t>
            </a:r>
            <a:r>
              <a:rPr lang="en-US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00050" marR="0">
              <a:buNone/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Mindig keresd az Ő jelenlétét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hu-HU" sz="1800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áté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6:33)</a:t>
            </a:r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Tedd Isten keresését első helyre a mindennapi életedben!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buNone/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Higgy az ígéreteiben!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</a:t>
            </a:r>
            <a:r>
              <a:rPr lang="hu-HU" sz="1800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áinnos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15:7)</a:t>
            </a:r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Bízz azokban az ígéretekben, amelyeket Isten tett neked!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buNone/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Meghitten járj Vele!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(J</a:t>
            </a:r>
            <a:r>
              <a:rPr lang="hu-HU" sz="1800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ános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15:4)</a:t>
            </a:r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Alakíts ki szoros, személyes kapcsolatot Jézussal!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>
              <a:buNone/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Támaszkodj az Ő erejére!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hu-HU" sz="1800" kern="100" dirty="0" err="1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Korinthus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12:9)</a:t>
            </a:r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Bízz Isten erejében a gyengeséged idején!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>
              <a:lnSpc>
                <a:spcPct val="100000"/>
              </a:lnSpc>
              <a:buNone/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kern="1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Tarts ki a hitben!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Zsidók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10:23)</a:t>
            </a:r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Maradj szilárdan hitedben, még a nehéz időkben is!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31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EB28A-C590-74D8-3FE7-399DC05A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021FD-DA73-2A45-D467-3C0D4344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408" y="1497256"/>
            <a:ext cx="6548201" cy="4821282"/>
          </a:xfrm>
        </p:spPr>
        <p:txBody>
          <a:bodyPr/>
          <a:lstStyle/>
          <a:p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Amikor Jézus úgy döntött, hogy meglátogatja Mártát és Máriát, Márta az előkészületekkel volt elfoglalva, de Mária úgy döntött, hogy leül Jézus lábaihoz és hallgatja őt.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„Márta, Márta, sok mindenért aggódsz és nyugtalankodsz, pedig kevésre van szükség, valójában csak egyre, Mária a jó részt választotta, amelyet nem vehetnek el tőle” 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(Luk</a:t>
            </a:r>
            <a:r>
              <a:rPr lang="hu-HU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ács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10:41, 42, </a:t>
            </a:r>
            <a:r>
              <a:rPr lang="hu-HU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RÚF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68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22CA6-F49E-7AFE-46FB-B4001EEF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44315-C4B5-5DAC-D1AB-3593E0C8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4" y="217344"/>
            <a:ext cx="6548200" cy="1498334"/>
          </a:xfrm>
        </p:spPr>
        <p:txBody>
          <a:bodyPr>
            <a:normAutofit/>
          </a:bodyPr>
          <a:lstStyle/>
          <a:p>
            <a:pPr algn="ctr"/>
            <a:r>
              <a:rPr lang="hu-HU" sz="3200" b="1" kern="100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Calibri" panose="020F0502020204030204" pitchFamily="34" charset="0"/>
                <a:cs typeface="APPLE CHANCERY" panose="03020702040506060504" pitchFamily="66" charset="-79"/>
              </a:rPr>
              <a:t>Mi volt az az „egy dolog”,            amire Mártának szüksége volt?</a:t>
            </a:r>
            <a:endParaRPr lang="pt-BR" sz="3200" b="1" dirty="0">
              <a:solidFill>
                <a:srgbClr val="C0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76B503-4B67-22DE-4D7E-9017A96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4" y="1941539"/>
            <a:ext cx="6424809" cy="3906017"/>
          </a:xfrm>
        </p:spPr>
        <p:txBody>
          <a:bodyPr/>
          <a:lstStyle/>
          <a:p>
            <a:pPr marL="0" marR="0" indent="457200">
              <a:buNone/>
            </a:pPr>
            <a:endParaRPr lang="hu-HU" sz="18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buNone/>
            </a:pPr>
            <a:r>
              <a:rPr lang="hu-HU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„Az ‚egy dolog’, melyre Mártának szüksége volt, a csendes, odaadó lelkület és a mélységesebb vágyakozás a jövővel, a halhatatlan élettel kapcsolatos ismeretek után, valamint a lelki előrehaladáshoz szükséges kegyelem után. Kevésbé kellett (volna) aggódnia a mulandó dolgok miatt, s többet törődnie a maradandókkal.”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r">
              <a:buNone/>
            </a:pPr>
            <a:r>
              <a:rPr lang="en-US" sz="18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en-CA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G. White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Jézus élete. 442. o</a:t>
            </a:r>
            <a:r>
              <a:rPr lang="hu-HU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20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1426</Words>
  <Application>Microsoft Office PowerPoint</Application>
  <PresentationFormat>Szélesvásznú</PresentationFormat>
  <Paragraphs>111</Paragraphs>
  <Slides>14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9" baseType="lpstr">
      <vt:lpstr>APPLE CHANCERY</vt:lpstr>
      <vt:lpstr>Aptos</vt:lpstr>
      <vt:lpstr>Arial</vt:lpstr>
      <vt:lpstr>Avenir Book</vt:lpstr>
      <vt:lpstr>Calibri</vt:lpstr>
      <vt:lpstr>Calibri Light</vt:lpstr>
      <vt:lpstr>Cambria</vt:lpstr>
      <vt:lpstr>Century</vt:lpstr>
      <vt:lpstr>Montserrat</vt:lpstr>
      <vt:lpstr>Montserrat ExtraBold</vt:lpstr>
      <vt:lpstr>Montserrat Light</vt:lpstr>
      <vt:lpstr>Montserrat Medium</vt:lpstr>
      <vt:lpstr>Tw Cen MT</vt:lpstr>
      <vt:lpstr>Wingdings</vt:lpstr>
      <vt:lpstr>Office Theme</vt:lpstr>
      <vt:lpstr>Mert az ő alkotása vagyunk, akiket Krisztus Jézusban jó cselekedetekre teremtett, amelyeket előre elkészített Isten, hogy azok szerint éljünk.  — Efézus 2:10, RÚF</vt:lpstr>
      <vt:lpstr>Van valami vágyakozásod, sóvárgásod?</vt:lpstr>
      <vt:lpstr>HÁROM „I”-kezdőbetűs szó</vt:lpstr>
      <vt:lpstr> 1. IDENTITÁS </vt:lpstr>
      <vt:lpstr> Ki vagy te? Kik vagyunk mi?  </vt:lpstr>
      <vt:lpstr> 2. INTIMITÁS </vt:lpstr>
      <vt:lpstr> Hogyan maradhatunk Jézusban? </vt:lpstr>
      <vt:lpstr>PowerPoint-bemutató</vt:lpstr>
      <vt:lpstr>Mi volt az az „egy dolog”,            amire Mártának szüksége volt?</vt:lpstr>
      <vt:lpstr> 3. SZÁNDÉK, AKARAT, CÉLKITŰZÉS (INTENTION) </vt:lpstr>
      <vt:lpstr>Mi a te örökséged? </vt:lpstr>
      <vt:lpstr>Isten utáni vágyakozás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IMRE DR TOKICS</cp:lastModifiedBy>
  <cp:revision>50</cp:revision>
  <dcterms:created xsi:type="dcterms:W3CDTF">2023-02-14T12:16:54Z</dcterms:created>
  <dcterms:modified xsi:type="dcterms:W3CDTF">2025-05-25T08:26:54Z</dcterms:modified>
</cp:coreProperties>
</file>