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60" r:id="rId4"/>
    <p:sldId id="293" r:id="rId5"/>
    <p:sldId id="294"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
          <a:latin typeface="Hoefler Text"/>
          <a:ea typeface="Hoefler Text"/>
          <a:cs typeface="Hoefler Text"/>
        </a:font>
        <a:srgbClr val="767367"/>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BEA8">
              <a:alpha val="26000"/>
            </a:srgbClr>
          </a:solidFill>
        </a:fill>
      </a:tcStyle>
    </a:band2H>
    <a:firstCol>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p:restoredTop sz="78095"/>
  </p:normalViewPr>
  <p:slideViewPr>
    <p:cSldViewPr snapToGrid="0" snapToObjects="1">
      <p:cViewPr varScale="1">
        <p:scale>
          <a:sx n="44" d="100"/>
          <a:sy n="44" d="100"/>
        </p:scale>
        <p:origin x="23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3798689"/>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reviveourhearts.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2200" b="1" dirty="0" smtClean="0">
                <a:effectLst/>
                <a:latin typeface="Lucida Grande"/>
                <a:ea typeface="Lucida Grande"/>
                <a:cs typeface="Lucida Grande"/>
                <a:sym typeface="Lucida Grande"/>
              </a:rPr>
              <a:t>A szív, amelyben Isten örömmel lakozik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[A megtörtség és az alázatosság szépsége]</a:t>
            </a:r>
          </a:p>
          <a:p>
            <a:r>
              <a:rPr lang="hu-HU" sz="2200" dirty="0" smtClean="0">
                <a:effectLst/>
                <a:latin typeface="Lucida Grande"/>
                <a:ea typeface="Lucida Grande"/>
                <a:cs typeface="Lucida Grande"/>
                <a:sym typeface="Lucida Grande"/>
              </a:rPr>
              <a:t>Írta: </a:t>
            </a:r>
            <a:r>
              <a:rPr lang="hu-HU" sz="2200" dirty="0" err="1" smtClean="0">
                <a:effectLst/>
                <a:latin typeface="Lucida Grande"/>
                <a:ea typeface="Lucida Grande"/>
                <a:cs typeface="Lucida Grande"/>
                <a:sym typeface="Lucida Grande"/>
              </a:rPr>
              <a:t>Melody</a:t>
            </a:r>
            <a:r>
              <a:rPr lang="hu-HU" sz="2200" dirty="0" smtClean="0">
                <a:effectLst/>
                <a:latin typeface="Lucida Grande"/>
                <a:ea typeface="Lucida Grande"/>
                <a:cs typeface="Lucida Grande"/>
                <a:sym typeface="Lucida Grande"/>
              </a:rPr>
              <a:t> Mason</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Elgondolkodtatok már azon, milyen szívben lakozik Isten örömmel? </a:t>
            </a:r>
          </a:p>
          <a:p>
            <a:endParaRPr lang="hu-HU" dirty="0"/>
          </a:p>
        </p:txBody>
      </p:sp>
    </p:spTree>
    <p:extLst>
      <p:ext uri="{BB962C8B-B14F-4D97-AF65-F5344CB8AC3E}">
        <p14:creationId xmlns:p14="http://schemas.microsoft.com/office/powerpoint/2010/main" val="323524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hu-HU" sz="2200" dirty="0" smtClean="0">
                <a:effectLst/>
                <a:latin typeface="Lucida Grande"/>
                <a:ea typeface="Lucida Grande"/>
                <a:cs typeface="Lucida Grande"/>
                <a:sym typeface="Lucida Grande"/>
              </a:rPr>
              <a:t>Emlékeztek, mitől beszélgettünk ma délelőtt? „A legnagyobb szükségünk egyedül Isten kegyelmének igénylése” </a:t>
            </a:r>
          </a:p>
          <a:p>
            <a:pPr marL="0" marR="0" lvl="0" indent="0" defTabSz="584200" eaLnBrk="1" fontAlgn="auto" latinLnBrk="0" hangingPunct="1">
              <a:lnSpc>
                <a:spcPct val="100000"/>
              </a:lnSpc>
              <a:spcBef>
                <a:spcPts val="0"/>
              </a:spcBef>
              <a:spcAft>
                <a:spcPts val="0"/>
              </a:spcAft>
              <a:buClrTx/>
              <a:buSzTx/>
              <a:buFontTx/>
              <a:buNone/>
              <a:tabLst/>
              <a:defRPr/>
            </a:pPr>
            <a:r>
              <a:rPr lang="hu-HU" sz="2200" i="1" dirty="0" smtClean="0">
                <a:effectLst/>
                <a:latin typeface="Lucida Grande"/>
                <a:ea typeface="Lucida Grande"/>
                <a:cs typeface="Lucida Grande"/>
                <a:sym typeface="Lucida Grande"/>
              </a:rPr>
              <a:t>(A gyógyítás szolgálata </a:t>
            </a:r>
            <a:r>
              <a:rPr lang="hu-HU" sz="2200" dirty="0" smtClean="0">
                <a:effectLst/>
                <a:latin typeface="Lucida Grande"/>
                <a:ea typeface="Lucida Grande"/>
                <a:cs typeface="Lucida Grande"/>
                <a:sym typeface="Lucida Grande"/>
              </a:rPr>
              <a:t>161. o.)</a:t>
            </a:r>
          </a:p>
          <a:p>
            <a:endParaRPr lang="hu-HU" sz="2200" dirty="0" smtClean="0">
              <a:effectLst/>
              <a:latin typeface="Lucida Grande"/>
              <a:ea typeface="Lucida Grande"/>
              <a:cs typeface="Lucida Grande"/>
              <a:sym typeface="Lucida Grande"/>
            </a:endParaRPr>
          </a:p>
          <a:p>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Van tehát reményünk, ha alázatosan felismerjük szükségünket! </a:t>
            </a:r>
          </a:p>
          <a:p>
            <a:r>
              <a:rPr lang="hu-HU" sz="2200" dirty="0" smtClean="0">
                <a:effectLst/>
                <a:latin typeface="Lucida Grande"/>
                <a:ea typeface="Lucida Grande"/>
                <a:cs typeface="Lucida Grande"/>
                <a:sym typeface="Lucida Grande"/>
              </a:rPr>
              <a:t> </a:t>
            </a:r>
          </a:p>
        </p:txBody>
      </p:sp>
    </p:spTree>
    <p:extLst>
      <p:ext uri="{BB962C8B-B14F-4D97-AF65-F5344CB8AC3E}">
        <p14:creationId xmlns:p14="http://schemas.microsoft.com/office/powerpoint/2010/main" val="210565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Ne feledjük, ha kissé túlterheltnek érezzük magunkat, ha úgy érezzük, mintha poros lelki pusztaságban élnénk, és nem tudjuk, hogyan kerülhetnénk ki onnan, akkor a legjobb helyen vagyunk, hogy Isten munkálkodhasson rajtunk! Isten szeret a kiszáradt csontokkal dolgozni. És szeret a porral is dolgozni!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Jézus mondja nekünk: „Nem azért jöttem, hogy az igazakat hívjam, hanem a bűnösöket a megtérésre.”(Lukács 5:32). Ha felismerjük, hogy bűnösök vagyunk, akkor bátorítást nyerünk, mert jogot nyerünk a megváltás ajándékára.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De térjünk csak vissza az alázatossághoz! Hogy néz ki a mindennapi életben az alázatos szív ápolása, amire Isten hív bennünket?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80803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A </a:t>
            </a:r>
            <a:r>
              <a:rPr lang="hu-HU" sz="2200" i="1" dirty="0" smtClean="0">
                <a:effectLst/>
                <a:latin typeface="Lucida Grande"/>
                <a:ea typeface="Lucida Grande"/>
                <a:cs typeface="Lucida Grande"/>
                <a:sym typeface="Lucida Grande"/>
              </a:rPr>
              <a:t>Folyamatos megújulás, a győzedelmes élet titka </a:t>
            </a:r>
            <a:r>
              <a:rPr lang="hu-HU" sz="2200" dirty="0" smtClean="0">
                <a:effectLst/>
                <a:latin typeface="Lucida Grande"/>
                <a:ea typeface="Lucida Grande"/>
                <a:cs typeface="Lucida Grande"/>
                <a:sym typeface="Lucida Grande"/>
              </a:rPr>
              <a:t>c. könyv szerzője, Norman </a:t>
            </a:r>
            <a:r>
              <a:rPr lang="hu-HU" sz="2200" dirty="0" err="1" smtClean="0">
                <a:effectLst/>
                <a:latin typeface="Lucida Grande"/>
                <a:ea typeface="Lucida Grande"/>
                <a:cs typeface="Lucida Grande"/>
                <a:sym typeface="Lucida Grande"/>
              </a:rPr>
              <a:t>Grubb</a:t>
            </a:r>
            <a:r>
              <a:rPr lang="hu-HU" sz="2200" dirty="0" smtClean="0">
                <a:effectLst/>
                <a:latin typeface="Lucida Grande"/>
                <a:ea typeface="Lucida Grande"/>
                <a:cs typeface="Lucida Grande"/>
                <a:sym typeface="Lucida Grande"/>
              </a:rPr>
              <a:t> írja a következőket:</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„Minden keresztény kapcsolat kétirányú. Úgy horizontális (vízszintes), mint vertikális (függőleges). Nem mondhatjuk például, hogy megigazultunk Isten előtt a Krisztusba vetett hit által, miközben az emberek között továbbra is becstelenek vagyunk.” (34)</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Hadd fogalmazzam meg másképp. Hasonlítsuk az embert egy házhoz!  Van teteje és falai. Tehát a bukott állapotban élő embernek is van teteje a bűnei felett, ami elzárja őt Istentől. A falai pedig a szomszédaitól választják el. Ám az üdvösségben, a keresztnél összetörve nemcsak a tető kerül le a Krisztusba vetett hit által, hanem az oldalfalak is leomlanak. És mindenki előtt nyilvánvalóvá válik az ember valódi helyzete: bevallottan, kegyelemből megmentett bűnös. </a:t>
            </a:r>
          </a:p>
          <a:p>
            <a:r>
              <a:rPr lang="en-US" sz="2200"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A megtérés után sajnos hamarosan újra kezdődnek a bajok, és ebben rejlik a folyamatos megújulás legfőbb akadálya. A folyamatos megújulás folyamatos megtörtséget jelent. A megtörtség azonban kétirányú, tehát a falakat lebontva kell tartani és a tetőt sem szabad visszatenni. Ám az ember legmélyebben gyökerező és legszövevényesebb bűne a büszkeség, az önérzet és az önbecsülés. Bár alig észrevehető, míg hittel és bűnbánattal gondosan távol tartjuk az Istentől elválasztó tetőt, rövidesen hagyjuk, hogy a tiszteletreméltóság falai ismét felemelkedjenek közénk és testvéreink közé. Nem bánjuk, ha testvéreink ismerik keresztény életünk sikereit. Ha lelkeket nyerünk, ha osztályt vezetünk, ha imáink meghallgatásra találnak, ha jó gondolataink vannak a Szentírással kapcsolatban. Nem bánjuk, ha hallanak ezekről a dolgokról, mert egy kis tekintélyt nyerünk általuk. </a:t>
            </a:r>
          </a:p>
          <a:p>
            <a:r>
              <a:rPr lang="hu-HU" sz="2200" dirty="0" smtClean="0">
                <a:effectLst/>
                <a:latin typeface="Lucida Grande"/>
                <a:ea typeface="Lucida Grande"/>
                <a:cs typeface="Lucida Grande"/>
                <a:sym typeface="Lucida Grande"/>
              </a:rPr>
              <a:t>Ha Istennek az otthonunkban tanúsított türelmetlenségünk, vagy az üzleti életben elkövetett tisztességtelenségünk, ridegségünk, vagy más bűnünk miatt kell foglalkoznia velünk, arról semmiképpen nem teszünk könnyen bizonyságot a testvéreinknek. Nem mondjuk el szívesen, milyen hűségesen és kegyelmesen bánt velünk a hibáink területén. Vajon miért? Éppen a büszkeség miatt. Tény, hogy ugyanúgy szeretjük az emberek megbecsülését, mint Istenét. És pontosan erről állítja a Szentírás, hogy megakadályozza az emberek előtti vallomásokat.  (János12:42-43). (35)</a:t>
            </a:r>
          </a:p>
          <a:p>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(34) Norman </a:t>
            </a:r>
            <a:r>
              <a:rPr lang="hu-HU" sz="2200" dirty="0" err="1" smtClean="0">
                <a:effectLst/>
                <a:latin typeface="Lucida Grande"/>
                <a:ea typeface="Lucida Grande"/>
                <a:cs typeface="Lucida Grande"/>
                <a:sym typeface="Lucida Grande"/>
              </a:rPr>
              <a:t>Grubb</a:t>
            </a:r>
            <a:r>
              <a:rPr lang="hu-HU" sz="2200" dirty="0" smtClean="0">
                <a:effectLst/>
                <a:latin typeface="Lucida Grande"/>
                <a:ea typeface="Lucida Grande"/>
                <a:cs typeface="Lucida Grande"/>
                <a:sym typeface="Lucida Grande"/>
              </a:rPr>
              <a:t>: </a:t>
            </a:r>
            <a:r>
              <a:rPr lang="hu-HU" sz="2200" i="1" dirty="0" smtClean="0">
                <a:effectLst/>
                <a:latin typeface="Lucida Grande"/>
                <a:ea typeface="Lucida Grande"/>
                <a:cs typeface="Lucida Grande"/>
                <a:sym typeface="Lucida Grande"/>
              </a:rPr>
              <a:t>Folyamatos megújulás, a győzedelmes élet titka</a:t>
            </a:r>
            <a:r>
              <a:rPr lang="hu-HU" sz="2200" dirty="0" smtClean="0">
                <a:effectLst/>
                <a:latin typeface="Lucida Grande"/>
                <a:ea typeface="Lucida Grande"/>
                <a:cs typeface="Lucida Grande"/>
                <a:sym typeface="Lucida Grande"/>
              </a:rPr>
              <a:t> 18-19. o.</a:t>
            </a:r>
          </a:p>
          <a:p>
            <a:r>
              <a:rPr lang="hu-HU" sz="2200" dirty="0" smtClean="0">
                <a:effectLst/>
                <a:latin typeface="Lucida Grande"/>
                <a:ea typeface="Lucida Grande"/>
                <a:cs typeface="Lucida Grande"/>
                <a:sym typeface="Lucida Grande"/>
              </a:rPr>
              <a:t>(35) Norman </a:t>
            </a:r>
            <a:r>
              <a:rPr lang="hu-HU" sz="2200" dirty="0" err="1" smtClean="0">
                <a:effectLst/>
                <a:latin typeface="Lucida Grande"/>
                <a:ea typeface="Lucida Grande"/>
                <a:cs typeface="Lucida Grande"/>
                <a:sym typeface="Lucida Grande"/>
              </a:rPr>
              <a:t>Grubb</a:t>
            </a:r>
            <a:r>
              <a:rPr lang="hu-HU" sz="2200" dirty="0" smtClean="0">
                <a:effectLst/>
                <a:latin typeface="Lucida Grande"/>
                <a:ea typeface="Lucida Grande"/>
                <a:cs typeface="Lucida Grande"/>
                <a:sym typeface="Lucida Grande"/>
              </a:rPr>
              <a:t>: </a:t>
            </a:r>
            <a:r>
              <a:rPr lang="hu-HU" sz="2200" i="1" dirty="0" smtClean="0">
                <a:effectLst/>
                <a:latin typeface="Lucida Grande"/>
                <a:ea typeface="Lucida Grande"/>
                <a:cs typeface="Lucida Grande"/>
                <a:sym typeface="Lucida Grande"/>
              </a:rPr>
              <a:t>Folyamatos megújulás, a győzedelmes élet titka </a:t>
            </a:r>
            <a:r>
              <a:rPr lang="hu-HU" sz="2200" dirty="0" smtClean="0">
                <a:effectLst/>
                <a:latin typeface="Lucida Grande"/>
                <a:ea typeface="Lucida Grande"/>
                <a:cs typeface="Lucida Grande"/>
                <a:sym typeface="Lucida Grande"/>
              </a:rPr>
              <a:t>20-22. o.</a:t>
            </a:r>
          </a:p>
          <a:p>
            <a:r>
              <a:rPr lang="hu-HU" sz="2200" dirty="0" smtClean="0">
                <a:effectLst/>
                <a:latin typeface="Lucida Grande"/>
                <a:ea typeface="Lucida Grande"/>
                <a:cs typeface="Lucida Grande"/>
                <a:sym typeface="Lucida Grande"/>
              </a:rPr>
              <a:t>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02922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Andrew Murray írja az </a:t>
            </a:r>
            <a:r>
              <a:rPr lang="hu-HU" sz="2200" i="1" dirty="0" smtClean="0">
                <a:effectLst/>
                <a:latin typeface="Lucida Grande"/>
                <a:ea typeface="Lucida Grande"/>
                <a:cs typeface="Lucida Grande"/>
                <a:sym typeface="Lucida Grande"/>
              </a:rPr>
              <a:t>Alázat és teljes odaadás </a:t>
            </a:r>
            <a:r>
              <a:rPr lang="hu-HU" sz="2200" dirty="0" smtClean="0">
                <a:effectLst/>
                <a:latin typeface="Lucida Grande"/>
                <a:ea typeface="Lucida Grande"/>
                <a:cs typeface="Lucida Grande"/>
                <a:sym typeface="Lucida Grande"/>
              </a:rPr>
              <a:t>c. könyvében: „Könnyű azt gondolni, hogy megalázzuk magunkat Isten előtt, de csakis az emberekkel szemben tanúsított alázat bizonyítja kellőképpen az Isten iránti valódi alázatunkat.”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50139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Ellen White írja: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„Hagyjuk, hogy a büszke lélek alázatosan meghajoljon, hagyjuk, hogy a kemény szív megtörjön. Ne dédelgessük tovább, ne sajnálgassuk, vagy magasztaljuk az ént. Nézzünk, óh, nézzünk fel Őrá, akit bűneink megtörtek! Nézzük, ahogy lépésről lépésre alább száll a megaláztatás ösvényén, hogy minket felemeljen; a legvégsőkig megalázva magát, hogy mélyebbre már nem juthatott, és megmentett mindnyájunkat, akik elesettek vagyunk bűneink miatt! </a:t>
            </a:r>
            <a:endParaRPr lang="en-US" dirty="0"/>
          </a:p>
        </p:txBody>
      </p:sp>
    </p:spTree>
    <p:extLst>
      <p:ext uri="{BB962C8B-B14F-4D97-AF65-F5344CB8AC3E}">
        <p14:creationId xmlns:p14="http://schemas.microsoft.com/office/powerpoint/2010/main" val="91238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Hogy lehetünk annyira közömbösek, olyan ridegek és formálisak, büszkék és önelégültek? Ki az közülünk, aki hűségesen követi az Ő példáját? Ki az, aki hadat üzent és harcot folytat a szív büszkesége ellen? Ki az közülünk, aki komoly szándékkal küzd az önzés ellen egészen addig, míg az már nem lakhat a szívében és lelepleződik az életében?” *</a:t>
            </a:r>
          </a:p>
          <a:p>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*Tanácsok a gyülekezeteknek </a:t>
            </a:r>
            <a:r>
              <a:rPr lang="hu-HU" sz="2200" dirty="0" smtClean="0">
                <a:effectLst/>
                <a:latin typeface="Lucida Grande"/>
                <a:ea typeface="Lucida Grande"/>
                <a:cs typeface="Lucida Grande"/>
                <a:sym typeface="Lucida Grande"/>
              </a:rPr>
              <a:t>5. kötet 17- 18. o.</a:t>
            </a:r>
          </a:p>
          <a:p>
            <a:pPr marL="0" marR="0" lvl="0" indent="0" defTabSz="584200" eaLnBrk="1" fontAlgn="auto" latinLnBrk="0" hangingPunct="1">
              <a:lnSpc>
                <a:spcPct val="100000"/>
              </a:lnSpc>
              <a:spcBef>
                <a:spcPts val="0"/>
              </a:spcBef>
              <a:spcAft>
                <a:spcPts val="0"/>
              </a:spcAft>
              <a:buClrTx/>
              <a:buSzTx/>
              <a:buFontTx/>
              <a:buNone/>
              <a:tabLst/>
              <a:defRPr/>
            </a:pPr>
            <a:endParaRPr lang="en-US" sz="2200" dirty="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Hadd mondjak el egy történetet!</a:t>
            </a:r>
          </a:p>
          <a:p>
            <a:endParaRPr lang="en-US" sz="2200" b="1"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805289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b="1" dirty="0" smtClean="0">
                <a:effectLst/>
                <a:latin typeface="Lucida Grande"/>
                <a:ea typeface="Lucida Grande"/>
                <a:cs typeface="Lucida Grande"/>
                <a:sym typeface="Lucida Grande"/>
              </a:rPr>
              <a:t>Egy alázatos szív </a:t>
            </a:r>
            <a:endParaRPr lang="hu-HU" sz="2200" dirty="0" smtClean="0">
              <a:effectLst/>
              <a:latin typeface="Lucida Grande"/>
              <a:ea typeface="Lucida Grande"/>
              <a:cs typeface="Lucida Grande"/>
              <a:sym typeface="Lucida Grande"/>
            </a:endParaRPr>
          </a:p>
          <a:p>
            <a:r>
              <a:rPr lang="hu-HU" sz="2200" b="1" dirty="0" smtClean="0">
                <a:effectLst/>
                <a:latin typeface="Lucida Grande"/>
                <a:ea typeface="Lucida Grande"/>
                <a:cs typeface="Lucida Grande"/>
                <a:sym typeface="Lucida Grande"/>
              </a:rPr>
              <a:t>CORRIE TEN BOOM BIZONYSÁGTÉTELE</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Talán hallottatok már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a:t>
            </a:r>
            <a:r>
              <a:rPr lang="hu-HU" sz="2200" dirty="0" err="1" smtClean="0">
                <a:effectLst/>
                <a:latin typeface="Lucida Grande"/>
                <a:ea typeface="Lucida Grande"/>
                <a:cs typeface="Lucida Grande"/>
                <a:sym typeface="Lucida Grande"/>
              </a:rPr>
              <a:t>Ten</a:t>
            </a:r>
            <a:r>
              <a:rPr lang="hu-HU" sz="2200" dirty="0" smtClean="0">
                <a:effectLst/>
                <a:latin typeface="Lucida Grande"/>
                <a:ea typeface="Lucida Grande"/>
                <a:cs typeface="Lucida Grande"/>
                <a:sym typeface="Lucida Grande"/>
              </a:rPr>
              <a:t> </a:t>
            </a:r>
            <a:r>
              <a:rPr lang="hu-HU" sz="2200" dirty="0" err="1" smtClean="0">
                <a:effectLst/>
                <a:latin typeface="Lucida Grande"/>
                <a:ea typeface="Lucida Grande"/>
                <a:cs typeface="Lucida Grande"/>
                <a:sym typeface="Lucida Grande"/>
              </a:rPr>
              <a:t>Boom-ról</a:t>
            </a:r>
            <a:r>
              <a:rPr lang="hu-HU" sz="2200" dirty="0" smtClean="0">
                <a:effectLst/>
                <a:latin typeface="Lucida Grande"/>
                <a:ea typeface="Lucida Grande"/>
                <a:cs typeface="Lucida Grande"/>
                <a:sym typeface="Lucida Grande"/>
              </a:rPr>
              <a:t>, aki családjával együtt több, mint 800 zsidó életét segített megmenteni a náci holokauszttól a II. Világháború idején. Családja Hollandiában folytatott földalatti munkája miatt az egész családot letartóztatták és </a:t>
            </a:r>
            <a:r>
              <a:rPr lang="hu-HU" sz="2200" dirty="0" err="1" smtClean="0">
                <a:effectLst/>
                <a:latin typeface="Lucida Grande"/>
                <a:ea typeface="Lucida Grande"/>
                <a:cs typeface="Lucida Grande"/>
                <a:sym typeface="Lucida Grande"/>
              </a:rPr>
              <a:t>Ravensbrück-be</a:t>
            </a:r>
            <a:r>
              <a:rPr lang="hu-HU" sz="2200" dirty="0" smtClean="0">
                <a:effectLst/>
                <a:latin typeface="Lucida Grande"/>
                <a:ea typeface="Lucida Grande"/>
                <a:cs typeface="Lucida Grande"/>
                <a:sym typeface="Lucida Grande"/>
              </a:rPr>
              <a:t> küldték, az egyik legbrutálisabb koncentrációs táborba Németország területén. Emberek ezreit gyilkolták meg ott!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Az összes családtagja meghalt a fogságban, mire 1944 Decemberében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csodálatos módon kiszabadult a koncentrációs táborból.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ahelyett, hogy a sebeit vagy növekvő keserűségét ápolta volna, hátralévő éveit azzal töltötte, hogy utazott szerte a világban és Jézus szeretetét mutatta be az embereknek. </a:t>
            </a:r>
          </a:p>
          <a:p>
            <a:r>
              <a:rPr lang="hu-HU" sz="2200" dirty="0" smtClean="0">
                <a:effectLst/>
                <a:latin typeface="Lucida Grande"/>
                <a:ea typeface="Lucida Grande"/>
                <a:cs typeface="Lucida Grande"/>
                <a:sym typeface="Lucida Grande"/>
              </a:rPr>
              <a:t> </a:t>
            </a:r>
          </a:p>
          <a:p>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ismert volt együttérző szívéről és szeretetéről. Kedves nagylelkűségéért és alázatos jelleméért szerették. Bizonyságtétele sokakat vezetett Jézushoz, bár ugyanolyan emberi lény volt, mint te vagy én.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Egyik látogatása alkalmával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elmesélte, hogyan küzdött fáradtsága ellen egy hosszú esti összejövetelen Kubában. Isten szeretetének üzenetét hirdette, majd a pódiumon várakozott, amíg két másik ember is megtartotta hosszú előadását. Nagyon meleg és párás volt a levegő, mindenfelé kellemetlen bogarak rajzottak, és már nagyon későre járt az idő.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kimerült volt és türelme is fogytán volt már, amikor az utolsó felszólaló belekezdett hosszú előadásába.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 „Valószínűleg mindenki csak arra vágyik, hogy hazamenjen - morgolódott magában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remélem, nincs már több felszólaló. Nagyon vágyom már az ágyba!”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Legnagyobb meglepetésére azonban, a felszólításra sokan elindultak előre. Többen könnybe lábadt szemmel.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hirtelen felismerte, mennyire önző a szíve. Azt remélte ott, hogy az emberek nem adják át az életüket Jézusnak, egyszerűen azért, mert hőség volt és ő fáradt, kimerült volt. Azonnal megvallotta bűnét Istennek és bocsánatát kérte. Majd együtt imádkozott azokkal, akik előre mentek.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Felkérték </a:t>
            </a:r>
            <a:r>
              <a:rPr lang="hu-HU" sz="2200" dirty="0" err="1" smtClean="0">
                <a:effectLst/>
                <a:latin typeface="Lucida Grande"/>
                <a:ea typeface="Lucida Grande"/>
                <a:cs typeface="Lucida Grande"/>
                <a:sym typeface="Lucida Grande"/>
              </a:rPr>
              <a:t>Corrie-t</a:t>
            </a:r>
            <a:r>
              <a:rPr lang="hu-HU" sz="2200" dirty="0" smtClean="0">
                <a:effectLst/>
                <a:latin typeface="Lucida Grande"/>
                <a:ea typeface="Lucida Grande"/>
                <a:cs typeface="Lucida Grande"/>
                <a:sym typeface="Lucida Grande"/>
              </a:rPr>
              <a:t>, hogy másnap beszéljen Havanna jómódú kerületének nagy gyülekezetében. Sok jelentős és befolyásos ember volt jelen. Amikor aznap reggel odaérkezett, átadták neki a programfüzetet, amiben a következő ékesszóló bevezetőt olvashatta: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a:t>
            </a:r>
            <a:r>
              <a:rPr lang="hu-HU" sz="2200" dirty="0" err="1" smtClean="0">
                <a:effectLst/>
                <a:latin typeface="Lucida Grande"/>
                <a:ea typeface="Lucida Grande"/>
                <a:cs typeface="Lucida Grande"/>
                <a:sym typeface="Lucida Grande"/>
              </a:rPr>
              <a:t>Ten</a:t>
            </a:r>
            <a:r>
              <a:rPr lang="hu-HU" sz="2200" dirty="0" smtClean="0">
                <a:effectLst/>
                <a:latin typeface="Lucida Grande"/>
                <a:ea typeface="Lucida Grande"/>
                <a:cs typeface="Lucida Grande"/>
                <a:sym typeface="Lucida Grande"/>
              </a:rPr>
              <a:t> Boom a világ egyik legnépszerűbb evangéliumhirdetője. Fáradhatatlan és végtelenül önzetlen, teljes mértékben az evangéliumhirdetés ügyének szentelte életét.”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szíve összeszorult. –„Óh, Uram, - imádkozott-, ha ezek az emberek ismernék a valódi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a:t>
            </a:r>
            <a:r>
              <a:rPr lang="hu-HU" sz="2200" dirty="0" err="1" smtClean="0">
                <a:effectLst/>
                <a:latin typeface="Lucida Grande"/>
                <a:ea typeface="Lucida Grande"/>
                <a:cs typeface="Lucida Grande"/>
                <a:sym typeface="Lucida Grande"/>
              </a:rPr>
              <a:t>Ten</a:t>
            </a:r>
            <a:r>
              <a:rPr lang="hu-HU" sz="2200" dirty="0" smtClean="0">
                <a:effectLst/>
                <a:latin typeface="Lucida Grande"/>
                <a:ea typeface="Lucida Grande"/>
                <a:cs typeface="Lucida Grande"/>
                <a:sym typeface="Lucida Grande"/>
              </a:rPr>
              <a:t> </a:t>
            </a:r>
            <a:r>
              <a:rPr lang="hu-HU" sz="2200" dirty="0" err="1" smtClean="0">
                <a:effectLst/>
                <a:latin typeface="Lucida Grande"/>
                <a:ea typeface="Lucida Grande"/>
                <a:cs typeface="Lucida Grande"/>
                <a:sym typeface="Lucida Grande"/>
              </a:rPr>
              <a:t>Boom-ot</a:t>
            </a:r>
            <a:r>
              <a:rPr lang="hu-HU" sz="2200" dirty="0" smtClean="0">
                <a:effectLst/>
                <a:latin typeface="Lucida Grande"/>
                <a:ea typeface="Lucida Grande"/>
                <a:cs typeface="Lucida Grande"/>
                <a:sym typeface="Lucida Grande"/>
              </a:rPr>
              <a:t>, nem jöttek volna el ma délelőtt meghallgatni engem.”  </a:t>
            </a:r>
          </a:p>
          <a:p>
            <a:r>
              <a:rPr lang="en-US" sz="2200"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„Miért nem mondod el nekik, ki is az igazi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 felelte a Szentlélek.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azonnal tiltakozni kezdett: -„De Uram, mi lesz, ha elutasítanak, miután elmondtam nekik?” Ismét hallotta a finom, de határozott hangot: -„Megáldhatok-e vajon egy hazugságot?”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Így tehát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aznap délelőtt elmondta hallgatóságának a keserű valóságot. Beszéde hatására sokak szíve megtört és valódi újjászületéseket alapozott meg.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t>
            </a:r>
            <a:r>
              <a:rPr lang="en-US" sz="2200" dirty="0" err="1" smtClean="0">
                <a:effectLst/>
                <a:latin typeface="Lucida Grande"/>
                <a:ea typeface="Lucida Grande"/>
                <a:cs typeface="Lucida Grande"/>
                <a:sym typeface="Lucida Grande"/>
              </a:rPr>
              <a:t>Ez</a:t>
            </a:r>
            <a:r>
              <a:rPr lang="en-US" sz="2200" dirty="0" smtClean="0">
                <a:effectLst/>
                <a:latin typeface="Lucida Grande"/>
                <a:ea typeface="Lucida Grande"/>
                <a:cs typeface="Lucida Grande"/>
                <a:sym typeface="Lucida Grande"/>
              </a:rPr>
              <a:t> </a:t>
            </a:r>
            <a:r>
              <a:rPr lang="hu-HU" sz="2200" dirty="0" err="1" smtClean="0">
                <a:effectLst/>
                <a:latin typeface="Lucida Grande"/>
                <a:ea typeface="Lucida Grande"/>
                <a:cs typeface="Lucida Grande"/>
                <a:sym typeface="Lucida Grande"/>
              </a:rPr>
              <a:t>Corrie</a:t>
            </a:r>
            <a:r>
              <a:rPr lang="hu-HU" sz="2200" dirty="0" smtClean="0">
                <a:effectLst/>
                <a:latin typeface="Lucida Grande"/>
                <a:ea typeface="Lucida Grande"/>
                <a:cs typeface="Lucida Grande"/>
                <a:sym typeface="Lucida Grande"/>
              </a:rPr>
              <a:t> </a:t>
            </a:r>
            <a:r>
              <a:rPr lang="hu-HU" sz="2200" dirty="0" err="1" smtClean="0">
                <a:effectLst/>
                <a:latin typeface="Lucida Grande"/>
                <a:ea typeface="Lucida Grande"/>
                <a:cs typeface="Lucida Grande"/>
                <a:sym typeface="Lucida Grande"/>
              </a:rPr>
              <a:t>Ten</a:t>
            </a:r>
            <a:r>
              <a:rPr lang="hu-HU" sz="2200" dirty="0" smtClean="0">
                <a:effectLst/>
                <a:latin typeface="Lucida Grande"/>
                <a:ea typeface="Lucida Grande"/>
                <a:cs typeface="Lucida Grande"/>
                <a:sym typeface="Lucida Grande"/>
              </a:rPr>
              <a:t> Boom valódi neve és fényképe.)</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636703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Roy </a:t>
            </a:r>
            <a:r>
              <a:rPr lang="hu-HU" sz="2200" dirty="0" err="1" smtClean="0">
                <a:effectLst/>
                <a:latin typeface="Lucida Grande"/>
                <a:ea typeface="Lucida Grande"/>
                <a:cs typeface="Lucida Grande"/>
                <a:sym typeface="Lucida Grande"/>
              </a:rPr>
              <a:t>Hession</a:t>
            </a:r>
            <a:r>
              <a:rPr lang="hu-HU" sz="2200" dirty="0" smtClean="0">
                <a:effectLst/>
                <a:latin typeface="Lucida Grande"/>
                <a:ea typeface="Lucida Grande"/>
                <a:cs typeface="Lucida Grande"/>
                <a:sym typeface="Lucida Grande"/>
              </a:rPr>
              <a:t> írja: „A megtörtség a megújulás kezdete. Fájdalmas, megalázó, de ez az egyetlen út.”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64568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Kíváncsiak lehettek,</a:t>
            </a:r>
            <a:r>
              <a:rPr lang="hu-HU" sz="2200" b="1" dirty="0" smtClean="0">
                <a:effectLst/>
                <a:latin typeface="Lucida Grande"/>
                <a:ea typeface="Lucida Grande"/>
                <a:cs typeface="Lucida Grande"/>
                <a:sym typeface="Lucida Grande"/>
              </a:rPr>
              <a:t> mi is a valódi megtörtség. </a:t>
            </a:r>
            <a:r>
              <a:rPr lang="hu-HU" sz="2200" dirty="0" smtClean="0">
                <a:effectLst/>
                <a:latin typeface="Lucida Grande"/>
                <a:ea typeface="Lucida Grande"/>
                <a:cs typeface="Lucida Grande"/>
                <a:sym typeface="Lucida Grande"/>
              </a:rPr>
              <a:t>Egyesek azt gondolják, folyamatos, beteges önelemzés. Mások szerint túlfűtött érzelmi állapot a vallási szolgálatokban, vagy lehangoltság, míg a többiek örülnek. Megint mások azt hihetik, hogy a többiektől elszenvedett bántalmak csendes tűrése éveken át. Valójában azonban a fentiek egyike sem az. Az az igazság, hogy sokan szenvedtek el fájdalmakat, még többen hullattak tengernyi könnyet, és mégsem tapasztalták meg soha a valódi megtörtséget.  </a:t>
            </a:r>
          </a:p>
          <a:p>
            <a:r>
              <a:rPr lang="hu-HU" sz="2200" dirty="0" smtClean="0">
                <a:effectLst/>
                <a:latin typeface="Lucida Grande"/>
                <a:ea typeface="Lucida Grande"/>
                <a:cs typeface="Lucida Grande"/>
                <a:sym typeface="Lucida Grande"/>
              </a:rPr>
              <a:t>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866403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„A valódi megtörtség olyan életmód, amelyben minden pillanatban egyetértünk Istennel életünk és szívünk állapotáról. Nem úgy, ahogy bárki gondolja, hanem, ahogyan Ő ismeri. A megtörtség a saját akaratunk összezúzása, teljes alárendelése Isten akaratának. Amikor minden ellenállás, háborgás és makacskodás nélkül ezt mondjuk: - Igen Uram! – Az árával és a vele járó fájdalommal mit sem törődve, egyszerűen alárendeljük magunkat, akaratunkat, egész életünket az Ő irányításának.”*</a:t>
            </a:r>
            <a:endParaRPr lang="hu-HU" sz="2400" dirty="0" smtClean="0">
              <a:effectLst/>
              <a:latin typeface="Georgia" panose="02040502050405020303" pitchFamily="18" charset="0"/>
              <a:ea typeface="Calibri" panose="020F0502020204030204" pitchFamily="34" charset="0"/>
              <a:cs typeface="Times New Roman" panose="02020603050405020304" pitchFamily="18" charset="0"/>
            </a:endParaRPr>
          </a:p>
          <a:p>
            <a:pPr>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Ma délután időt szánunk az imádságra, melyben arra kérjük Isten, segítsen valódi, belső megtörtségre jutnunk, és nagy lelki szükségletünket valóban felismernünk.  </a:t>
            </a:r>
          </a:p>
          <a:p>
            <a:pPr>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Az imádkozáshoz használjuk fel az </a:t>
            </a:r>
            <a:r>
              <a:rPr lang="hu-HU" sz="2400" b="1" dirty="0" smtClean="0">
                <a:effectLst/>
                <a:latin typeface="Calibri" panose="020F0502020204030204" pitchFamily="34" charset="0"/>
                <a:ea typeface="Calibri" panose="020F0502020204030204" pitchFamily="34" charset="0"/>
                <a:cs typeface="Times New Roman" panose="02020603050405020304" pitchFamily="18" charset="0"/>
              </a:rPr>
              <a:t>„Alázatosság szépsége”</a:t>
            </a: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 c. írást!  </a:t>
            </a:r>
          </a:p>
          <a:p>
            <a:pPr>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Figyelmeztetnem kell benneteket, hogy nem egy könnyű olvasmány, mert elevenbe vág! Az én szívem is összeszorult, amikor először olvastam, mert felismertem, mennyi módon van szükségem Isten megmentő kegyelmére. Éppen ezért nagyon fontos megosztani veletek is.  </a:t>
            </a:r>
          </a:p>
          <a:p>
            <a:pPr>
              <a:spcAft>
                <a:spcPts val="0"/>
              </a:spcAft>
            </a:pP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*Nancy </a:t>
            </a:r>
            <a:r>
              <a:rPr lang="hu-HU" sz="1600" dirty="0" err="1" smtClean="0">
                <a:effectLst/>
                <a:latin typeface="Calibri" panose="020F0502020204030204" pitchFamily="34" charset="0"/>
                <a:ea typeface="Calibri" panose="020F0502020204030204" pitchFamily="34" charset="0"/>
                <a:cs typeface="Times New Roman" panose="02020603050405020304" pitchFamily="18" charset="0"/>
              </a:rPr>
              <a:t>Demoss</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i="1" dirty="0" smtClean="0">
                <a:effectLst/>
                <a:latin typeface="Calibri" panose="020F0502020204030204" pitchFamily="34" charset="0"/>
                <a:ea typeface="Calibri" panose="020F0502020204030204" pitchFamily="34" charset="0"/>
                <a:cs typeface="Times New Roman" panose="02020603050405020304" pitchFamily="18" charset="0"/>
              </a:rPr>
              <a:t>A megtörtség</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 44. o.</a:t>
            </a:r>
            <a:endParaRPr lang="hu-HU" sz="16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25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A Biblia ezt mondja: „Mert így szól a magasságos és felséges, aki örökké lakozik, és akinek neve szent: Magasságban és szentségben lakom, de a megrontottal és alázatos szívűvel is, hogy megelevenítsem az alázatosok lelkét, és megelevenítsem a megtörtek szívét.“ (Ézsaiás 57:15)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 Szentírásban mindenütt azt olvashatjuk, hogy Isten örömmel lakozik a töredelmes, alázatos szívben. Azért van ez vajon, mert Isten szívesen látna sírni bennünket?  Nem! Hanem azért, mert a megtört és alázatos szívűek tudják, hogy Megváltóra van szükségük, és nem túl büszkék ahhoz, hogy tanulni tudjanak.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 büszke embereknek sajnos nehezükre esik Istenhez közelíteni.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50178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A Prófétaság Lelke így szól hozzánk: „Gyengeségeink és hibáink miatt sokszor le kell még ereszkednünk, hogy Jézus lábainál sírjunk. De nem kell elbátortalanodnunk! ... Ne saját erőnkben, hanem Megváltónk erejében bízzunk!”</a:t>
            </a:r>
          </a:p>
          <a:p>
            <a:pPr marL="0" marR="0" lvl="0" indent="0" defTabSz="584200" eaLnBrk="1" fontAlgn="auto" latinLnBrk="0" hangingPunct="1">
              <a:lnSpc>
                <a:spcPct val="100000"/>
              </a:lnSpc>
              <a:spcBef>
                <a:spcPts val="0"/>
              </a:spcBef>
              <a:spcAft>
                <a:spcPts val="0"/>
              </a:spcAft>
              <a:buClrTx/>
              <a:buSzTx/>
              <a:buFontTx/>
              <a:buNone/>
              <a:tabLst/>
              <a:defRPr/>
            </a:pPr>
            <a:r>
              <a:rPr lang="hu-HU" sz="2200" i="1" dirty="0" smtClean="0">
                <a:effectLst/>
                <a:latin typeface="Lucida Grande"/>
                <a:ea typeface="Lucida Grande"/>
                <a:cs typeface="Lucida Grande"/>
                <a:sym typeface="Lucida Grande"/>
              </a:rPr>
              <a:t>(Szemelvények </a:t>
            </a:r>
            <a:r>
              <a:rPr lang="hu-HU" sz="2200" dirty="0" smtClean="0">
                <a:effectLst/>
                <a:latin typeface="Lucida Grande"/>
                <a:ea typeface="Lucida Grande"/>
                <a:cs typeface="Lucida Grande"/>
                <a:sym typeface="Lucida Grande"/>
              </a:rPr>
              <a:t>1. kötet 337. o.)</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Ne feledjük, Jézus velünk van, és a kereszt lábához vezet minket. </a:t>
            </a:r>
            <a:r>
              <a:rPr lang="hu-HU" sz="2200" i="1" dirty="0" smtClean="0">
                <a:effectLst/>
                <a:latin typeface="Lucida Grande"/>
                <a:ea typeface="Lucida Grande"/>
                <a:cs typeface="Lucida Grande"/>
                <a:sym typeface="Lucida Grande"/>
              </a:rPr>
              <a:t>És az a legjobb tartózkodási hely!</a:t>
            </a:r>
            <a:endParaRPr lang="hu-HU" sz="2200"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2937522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ctr">
              <a:lnSpc>
                <a:spcPct val="107000"/>
              </a:lnSpc>
              <a:spcAft>
                <a:spcPts val="0"/>
              </a:spcAft>
            </a:pPr>
            <a:r>
              <a:rPr lang="hu-HU" sz="4400" b="1" dirty="0" smtClean="0">
                <a:effectLst/>
                <a:latin typeface="Helvetica-Bold"/>
                <a:ea typeface="Calibri" panose="020F0502020204030204" pitchFamily="34" charset="0"/>
                <a:cs typeface="Helvetica-Bold"/>
              </a:rPr>
              <a:t>Az alázatosság szépsége</a:t>
            </a:r>
          </a:p>
          <a:p>
            <a:pPr algn="ctr">
              <a:lnSpc>
                <a:spcPct val="107000"/>
              </a:lnSpc>
              <a:spcAft>
                <a:spcPts val="0"/>
              </a:spcAft>
            </a:pPr>
            <a:endParaRPr lang="hu-HU" sz="4400" b="1" dirty="0" smtClean="0">
              <a:effectLst/>
              <a:latin typeface="Helvetica-Bold"/>
              <a:ea typeface="Calibri" panose="020F0502020204030204" pitchFamily="34" charset="0"/>
              <a:cs typeface="Helvetica-Bold"/>
            </a:endParaRPr>
          </a:p>
          <a:p>
            <a:pPr algn="l">
              <a:lnSpc>
                <a:spcPct val="107000"/>
              </a:lnSpc>
              <a:spcAft>
                <a:spcPts val="0"/>
              </a:spcAft>
            </a:pPr>
            <a:r>
              <a:rPr lang="hu-HU" sz="2400" b="1" dirty="0" smtClean="0">
                <a:effectLst/>
                <a:latin typeface="Calibri" panose="020F0502020204030204" pitchFamily="34" charset="0"/>
                <a:ea typeface="Calibri" panose="020F0502020204030204" pitchFamily="34" charset="0"/>
                <a:cs typeface="Times New Roman" panose="02020603050405020304" pitchFamily="18" charset="0"/>
              </a:rPr>
              <a:t>A büszke, öntelt emberek</a:t>
            </a:r>
          </a:p>
          <a:p>
            <a:pPr algn="l">
              <a:lnSpc>
                <a:spcPct val="107000"/>
              </a:lnSpc>
              <a:spcAft>
                <a:spcPts val="0"/>
              </a:spcAft>
            </a:pPr>
            <a:endParaRPr lang="hu-HU"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Arra vágynak, hogy mindenki lássa sikereiket.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A saját jótéteményeiket hangsúlyozzák és méltónak érzik magukat a megváltásra.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Elégedettek a tudásukkal és büszkék is rá.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Köszönetet mondanak Istennek, amiért nem olyanok, mint a körülöttük élők.</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Rögtön másokat okolnak a gondokért, nehezükre esik beismerni tévedésüket és bocsánatot kérni.                                 Hajlamosak mások kudarcaira és hibáira összpontosítani.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Akkor érzik jól magukat, ha erősebbnek hiszik magukat másoknál.</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Független, önelégült lelkülettel élnek.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Mindent az ellenőrzésük alatt akarnak tartani: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„Mindennek úgy kell lennie, ahogyan én jónak tartom!”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Folyton a saját igazukat védik és bizonygatják, még ha tévednek is.</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Csak magukról, a saját életükről, teljesítményeikről beszélnek.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Én-központúak, önzők és csak a saját szemszögükből látják a dolgokat.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Gyakran érzéketlenek, közönyösek és nem érinti meg őket mások szenvedése.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Védik személyes terüket, idejüket és hírnevüket.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Túl elfoglaltak, hogy a „kisemberekkel” törődjenek, vagy egyáltalán észrevegyék őket.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Kiszolgálásra vágynak és úgy érzik, különleges elbánásra és tiszteletre jogosultak.</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Elismerésre és megbecsülésre vágynak.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Mindig arra gondolnak, ami jót ők tesznek Istenért.</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Azt hiszik, teljesen jól vannak, de vakok saját szívük valós állapotára.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Hajlamosak egyedül járni és nehezükre esik másokkal megosztani lelki küzdelmeiket és szükségleteiket.                                           Szellemi teljesítményükre és eredményeikre figyelnek, miközben szívüket elhanyagolják.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Gyakran hűvösek és távolságtartók, kerülik a szívbéli kapcsolatokat.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Védekeznek a kritika ellen és könnyen megsértődnek.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Istennek és embereknek tett bűnvallomásuk során hajlamosak általánosságokban beszélni.</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Tiszteletreméltók akarnak lenni és nem átláthatók.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A látszattal törődnek és azzal, mit gondolnak róluk mások.</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Másokhoz hasonlítgatják magukat és úgy érzik, megérdemlik az üdvösség kiváltságát.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Nem gondolják, hogy megújulásra lenne szükségük, viszont szerintük mindenki másnak igen. </a:t>
            </a:r>
          </a:p>
          <a:p>
            <a:pPr algn="l">
              <a:lnSpc>
                <a:spcPct val="107000"/>
              </a:lnSpc>
              <a:spcAft>
                <a:spcPts val="0"/>
              </a:spcAft>
            </a:pP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hu-HU" sz="2400" b="1" dirty="0" smtClean="0">
                <a:effectLst/>
                <a:latin typeface="Calibri" panose="020F0502020204030204" pitchFamily="34" charset="0"/>
                <a:ea typeface="Calibri" panose="020F0502020204030204" pitchFamily="34" charset="0"/>
                <a:cs typeface="Times New Roman" panose="02020603050405020304" pitchFamily="18" charset="0"/>
              </a:rPr>
              <a:t>Az alázatos, önzetlen emberek</a:t>
            </a:r>
          </a:p>
          <a:p>
            <a:pPr algn="l">
              <a:lnSpc>
                <a:spcPct val="107000"/>
              </a:lnSpc>
              <a:spcAft>
                <a:spcPts val="0"/>
              </a:spcAft>
            </a:pPr>
            <a:endParaRPr lang="hu-HU"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Hűségesek akarnak lenni, hogy Isten dicsősége láthatóvá váljon rajtuk.</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Tudják, hogy egyedül Krisztus igazsága által nyerhetnek üdvösséget.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Alázatosan érzik, mennyit kell még tanulniuk.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Felismerik, hogy a büszkeség önmagában ugyanolyan halálos bűn, mint a világ bűnei.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Hajlandók azonnal felelősséget vállalni a gondokért. Hamar kimondják: „Sajnálom, tévedtem, beszéljük ezt meg.”                 Mélyen tudatában vannak gyengeségeiknek és nagy lelki szükségletüknek.</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Másokat jobban tisztelnek maguknál és megpróbálják a többieket is felemelni.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Engedelmes lelkülettel élnek és tudatában vannak, hogy folyamatosan szükségük van Krisztus segítségére.                               Hajlandók átadni az irányítást: csak Isten útját akarják járni.  Önként lemondanak a jogukról, hogy igazuk legyen, még akkor is, ha valóban igazuk van, mert inkább Isten előtt szeretnének igazak lenni,mint az emberek előtt.                                                                   Jobban érdekli őket mások megismerése és hajlandók más szemszögből nézni a dolgokat.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Szívből együtt éreznek a rászorulókkal és Krisztussal együtt sírnak.  Istenre bízzák életterük, idejük és hírnevük védelmét.  Mindig keresik a módját, hogy úgy szolgáljanak, még a „legkisebbeknek” is, mint Jézusnak.                                                         Mindig mások javára és áldására szeretnének tenni és felismerik, hogy Isten nélkül semmi értékeset nem képesek tenni az Ő országáért. A saját tetteik olyanok, mint a szennyes rongyok.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Folyamatosan ezzel a hozzáállással élnek: „Isten irgalmazz nékem, bűnösnek!”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Hajlandók nyíltan sebezhetőnek mutatkozni, igazi valójukban a többiek előtt. Nem törődnek vele, ha gyengének látják őket.   Mindig szívbéli kapcsolatokra törekszenek és Jézus szeretetét akarják közvetíteni.</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Kedvesek, szerető szívűek, barátságosak, megbocsájtók és engedékenyek.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Alázattal fogadják a kritikát és hajlandók minél hamarabb jóvá tenni hibáikat.</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Bűnvallomásuk konkrét dolgokról szól.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Isten előtt szeretnének igazak lenni, és nem mások szemében. Jobban érdekli őket szívük tisztasága és Isten véleménye róluk. </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Isten dicsőségéhez viszonyítják magukat és felismerik teljes értéktelenségüket.</a:t>
            </a:r>
          </a:p>
          <a:p>
            <a:pPr algn="l">
              <a:lnSpc>
                <a:spcPct val="107000"/>
              </a:lnSpc>
              <a:spcAft>
                <a:spcPts val="0"/>
              </a:spcAft>
            </a:pP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Elsőként ismerik fel a saját, mindennapi lelki szükségletüket a megújulásra! </a:t>
            </a:r>
          </a:p>
          <a:p>
            <a:pPr algn="l">
              <a:lnSpc>
                <a:spcPct val="107000"/>
              </a:lnSpc>
              <a:spcAft>
                <a:spcPts val="0"/>
              </a:spcAft>
            </a:pP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hu-HU" sz="2400" b="1" dirty="0" smtClean="0">
                <a:effectLst/>
                <a:latin typeface="Calibri" panose="020F0502020204030204" pitchFamily="34" charset="0"/>
                <a:ea typeface="Calibri" panose="020F0502020204030204" pitchFamily="34" charset="0"/>
                <a:cs typeface="Times New Roman" panose="02020603050405020304" pitchFamily="18" charset="0"/>
              </a:rPr>
              <a:t>„Alázzátok meg magatokat az Úr előtt, és ő felmagasztal titeket.” Jakab 4:10</a:t>
            </a: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9183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spcAft>
                <a:spcPts val="0"/>
              </a:spcAft>
            </a:pPr>
            <a:r>
              <a:rPr lang="hu-HU" sz="2400" dirty="0" smtClean="0">
                <a:effectLst/>
                <a:latin typeface="Calibri" panose="020F0502020204030204" pitchFamily="34" charset="0"/>
                <a:ea typeface="Calibri" panose="020F0502020204030204" pitchFamily="34" charset="0"/>
                <a:cs typeface="Calibri" panose="020F0502020204030204" pitchFamily="34" charset="0"/>
              </a:rPr>
              <a:t>[Megjegyzés: </a:t>
            </a:r>
            <a:r>
              <a:rPr lang="hu-HU" sz="2400" b="1" dirty="0" smtClean="0">
                <a:effectLst/>
                <a:latin typeface="Calibri" panose="020F0502020204030204" pitchFamily="34" charset="0"/>
                <a:ea typeface="Calibri" panose="020F0502020204030204" pitchFamily="34" charset="0"/>
                <a:cs typeface="Calibri" panose="020F0502020204030204" pitchFamily="34" charset="0"/>
              </a:rPr>
              <a:t>Kétféle</a:t>
            </a:r>
            <a:r>
              <a:rPr lang="hu-HU" sz="2400" dirty="0" smtClean="0">
                <a:effectLst/>
                <a:latin typeface="Calibri" panose="020F0502020204030204" pitchFamily="34" charset="0"/>
                <a:ea typeface="Calibri" panose="020F0502020204030204" pitchFamily="34" charset="0"/>
                <a:cs typeface="Calibri" panose="020F0502020204030204" pitchFamily="34" charset="0"/>
              </a:rPr>
              <a:t> felolvasandó anyag szerepel „Az alázatosság szépség” címmel a 34. oldaltól. Választhatjátok, a rövidebb, egyoldalas anyagot, vagy a mélyebb, részletesebb, hosszabb változatot. A prédikációs csomag tartalmazza a rövidebb változatot is (külön dokumentumban), amit, ha lehet, a szeminárium alatt vegyetek át.</a:t>
            </a: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2400" dirty="0" smtClean="0">
                <a:effectLst/>
                <a:latin typeface="Calibri" panose="020F0502020204030204" pitchFamily="34" charset="0"/>
                <a:ea typeface="Calibri" panose="020F0502020204030204" pitchFamily="34" charset="0"/>
                <a:cs typeface="Calibri" panose="020F0502020204030204" pitchFamily="34" charset="0"/>
              </a:rPr>
              <a:t> </a:t>
            </a: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2400" b="1" dirty="0" smtClean="0">
                <a:effectLst/>
                <a:latin typeface="Calibri" panose="020F0502020204030204" pitchFamily="34" charset="0"/>
                <a:ea typeface="Calibri" panose="020F0502020204030204" pitchFamily="34" charset="0"/>
                <a:cs typeface="Calibri" panose="020F0502020204030204" pitchFamily="34" charset="0"/>
              </a:rPr>
              <a:t>Javaslatok a megváltoztató imádság idejére:</a:t>
            </a: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2400" dirty="0" smtClean="0">
                <a:effectLst/>
                <a:latin typeface="Calibri" panose="020F0502020204030204" pitchFamily="34" charset="0"/>
                <a:ea typeface="Calibri" panose="020F0502020204030204" pitchFamily="34" charset="0"/>
                <a:cs typeface="Calibri" panose="020F0502020204030204" pitchFamily="34" charset="0"/>
              </a:rPr>
              <a:t> </a:t>
            </a: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2400"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(21. dia		rövid változat: Az alázatosság szépsége)</a:t>
            </a: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2400" b="1"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 – 33. dia	hosszabb változat: Az alázatosság szépsége)</a:t>
            </a: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2400" b="1" dirty="0" smtClean="0">
                <a:effectLst/>
                <a:latin typeface="Calibri" panose="020F0502020204030204" pitchFamily="34" charset="0"/>
                <a:ea typeface="Calibri" panose="020F0502020204030204" pitchFamily="34" charset="0"/>
                <a:cs typeface="Calibri" panose="020F0502020204030204" pitchFamily="34" charset="0"/>
              </a:rPr>
              <a:t> </a:t>
            </a:r>
            <a:endParaRPr lang="hu-H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2400" b="1" i="1" dirty="0" smtClean="0">
                <a:effectLst/>
                <a:latin typeface="Calibri" panose="020F0502020204030204" pitchFamily="34" charset="0"/>
                <a:ea typeface="Calibri" panose="020F0502020204030204" pitchFamily="34" charset="0"/>
                <a:cs typeface="Calibri" panose="020F0502020204030204" pitchFamily="34" charset="0"/>
              </a:rPr>
              <a:t>Többféleképpen vezethetjük az imádkozás idejét:</a:t>
            </a:r>
            <a:endParaRPr lang="hu-HU" sz="240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hu-HU" sz="2400" i="1" dirty="0" smtClean="0">
                <a:effectLst/>
                <a:latin typeface="Calibri" panose="020F0502020204030204" pitchFamily="34" charset="0"/>
                <a:ea typeface="Calibri" panose="020F0502020204030204" pitchFamily="34" charset="0"/>
                <a:cs typeface="Times New Roman" panose="02020603050405020304" pitchFamily="18" charset="0"/>
              </a:rPr>
              <a:t>Két ember olvassa fel </a:t>
            </a: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az anyagot az elejétől. Egyikük az ALÁZATOSSÁG jellemzőit, a másik pedig a BÜSZKESÉG - </a:t>
            </a:r>
            <a:r>
              <a:rPr lang="hu-HU" sz="2400" dirty="0" err="1" smtClean="0">
                <a:effectLst/>
                <a:latin typeface="Calibri" panose="020F0502020204030204" pitchFamily="34" charset="0"/>
                <a:ea typeface="Calibri" panose="020F0502020204030204" pitchFamily="34" charset="0"/>
                <a:cs typeface="Times New Roman" panose="02020603050405020304" pitchFamily="18" charset="0"/>
              </a:rPr>
              <a:t>ről</a:t>
            </a: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 szóló részt. A pontok felolvasása között kisebb csoportokban imádkozhatnak a resztvevők. </a:t>
            </a:r>
            <a:endParaRPr lang="hu-HU" sz="2400" dirty="0" smtClean="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hu-HU" sz="2400" i="1" dirty="0" smtClean="0">
                <a:effectLst/>
                <a:latin typeface="Calibri" panose="020F0502020204030204" pitchFamily="34" charset="0"/>
                <a:ea typeface="Calibri" panose="020F0502020204030204" pitchFamily="34" charset="0"/>
                <a:cs typeface="Times New Roman" panose="02020603050405020304" pitchFamily="18" charset="0"/>
              </a:rPr>
              <a:t>A foglalkozás vezetője részletekben </a:t>
            </a: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olvassa fel az anyagot az elejétől, és közben egy-egy pont után néhány perces, közös imádkozást vezet az említett pontokkal kapcsolatban, majd a következő pont után ismét csoportos imádkozás következik.</a:t>
            </a:r>
            <a:endParaRPr lang="hu-HU" sz="2400" dirty="0" smtClean="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hu-HU" sz="2400" i="1" dirty="0" smtClean="0">
                <a:effectLst/>
                <a:latin typeface="Calibri" panose="020F0502020204030204" pitchFamily="34" charset="0"/>
                <a:ea typeface="Calibri" panose="020F0502020204030204" pitchFamily="34" charset="0"/>
                <a:cs typeface="Times New Roman" panose="02020603050405020304" pitchFamily="18" charset="0"/>
              </a:rPr>
              <a:t>A foglalkozás vezetője egyszerre </a:t>
            </a: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felolvassa az egész anyagot, majd a résztvevők kis csoportokban megvitatják a hallottakat és a végén imádkoznak közösen.  </a:t>
            </a:r>
            <a:endParaRPr lang="hu-HU" sz="2400" dirty="0" smtClean="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hu-HU" sz="2400" i="1" dirty="0" smtClean="0">
                <a:effectLst/>
                <a:latin typeface="Calibri" panose="020F0502020204030204" pitchFamily="34" charset="0"/>
                <a:ea typeface="Calibri" panose="020F0502020204030204" pitchFamily="34" charset="0"/>
                <a:cs typeface="Times New Roman" panose="02020603050405020304" pitchFamily="18" charset="0"/>
              </a:rPr>
              <a:t>A foglalkozás vezetője kioszthatja a rövidebb</a:t>
            </a:r>
            <a:r>
              <a:rPr lang="hu-HU" sz="2400" dirty="0" smtClean="0">
                <a:effectLst/>
                <a:latin typeface="Calibri" panose="020F0502020204030204" pitchFamily="34" charset="0"/>
                <a:ea typeface="Calibri" panose="020F0502020204030204" pitchFamily="34" charset="0"/>
                <a:cs typeface="Times New Roman" panose="02020603050405020304" pitchFamily="18" charset="0"/>
              </a:rPr>
              <a:t>, egyoldalas változatot mindenkinek, és a résztvevők kis csoportokban tanulmányozzák azt, majd együtt imádkoznak. Vagy kérjük meg az embereket, hogy mindenki egyénileg imádkozzon. </a:t>
            </a:r>
            <a:endParaRPr lang="hu-HU" sz="2400" dirty="0" smtClean="0">
              <a:effectLst/>
              <a:latin typeface="Georgia" panose="02040502050405020303" pitchFamily="18" charset="0"/>
              <a:ea typeface="Calibri" panose="020F0502020204030204" pitchFamily="34" charset="0"/>
              <a:cs typeface="Times New Roman" panose="02020603050405020304" pitchFamily="18" charset="0"/>
            </a:endParaRPr>
          </a:p>
          <a:p>
            <a:pPr marL="457200">
              <a:lnSpc>
                <a:spcPct val="107000"/>
              </a:lnSpc>
              <a:spcAft>
                <a:spcPts val="0"/>
              </a:spcAft>
            </a:pPr>
            <a:r>
              <a:rPr lang="hu-HU" sz="16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2400" dirty="0" smtClean="0">
              <a:effectLst/>
              <a:latin typeface="Georgia" panose="02040502050405020303"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hu-HU" sz="1600" b="1" dirty="0" smtClean="0">
                <a:effectLst/>
                <a:latin typeface="Calibri" panose="020F0502020204030204" pitchFamily="34" charset="0"/>
                <a:ea typeface="Calibri" panose="020F0502020204030204" pitchFamily="34" charset="0"/>
                <a:cs typeface="Times New Roman" panose="02020603050405020304" pitchFamily="18" charset="0"/>
              </a:rPr>
              <a:t>FONTOS MEGJEGYZÉS: Nagyon fontos imádkoznunk, ha valamivel megvádolnak bennünket. Okvetlenül hagyjunk időt imádkozásra és reagálásokra az „Alázatosság szépsége” c. anyag tanulmányozása közben!  </a:t>
            </a:r>
            <a:endParaRPr lang="hu-HU" sz="2400" dirty="0" smtClean="0">
              <a:effectLst/>
              <a:latin typeface="Georgia" panose="02040502050405020303" pitchFamily="18" charset="0"/>
              <a:ea typeface="Calibri" panose="020F0502020204030204" pitchFamily="34" charset="0"/>
              <a:cs typeface="Times New Roman" panose="02020603050405020304" pitchFamily="18" charset="0"/>
            </a:endParaRPr>
          </a:p>
          <a:p>
            <a:endParaRPr lang="hu-HU" dirty="0"/>
          </a:p>
        </p:txBody>
      </p:sp>
    </p:spTree>
    <p:extLst>
      <p:ext uri="{BB962C8B-B14F-4D97-AF65-F5344CB8AC3E}">
        <p14:creationId xmlns:p14="http://schemas.microsoft.com/office/powerpoint/2010/main" val="4150711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büszke, öntelt emberek minden tettüket jónak tartják és méltónak érzik magukat a megváltásra.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emberek tudják, hogy egyedül Krisztus igazsága által nyerhetnek üdvösséget.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„Nem az igazságnak cselekedeteiből, amelyeket mi cselekedtünk, hanem az ő irgalmasságából tartott meg minket az újjászületésnek fürdője és a Szent Lélek megújítása által.“ (Titus 3:5)</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büszke, öntelt emberek elégedettek a tudásukkal és büszkék arra.</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emberek érzik, mennyit kell még tanulniuk.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„Bemenvén azért Dávid király, leborult az Úr előtt, és monda: Micsoda vagyok én, Uram Isten! És micsoda az én házam népe, hogy engem ennyire elővittél?“ (2 Sámuel 7:18)</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350472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2200" b="1" dirty="0" smtClean="0">
                <a:effectLst/>
                <a:latin typeface="Lucida Grande"/>
                <a:ea typeface="Lucida Grande"/>
                <a:cs typeface="Lucida Grande"/>
                <a:sym typeface="Lucida Grande"/>
              </a:rPr>
              <a:t>A büszke, öntelt emberek köszönetet mondanak Istennek, amiért ők nem olyanok, mint a körülöttük élők.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felismerik, hogy a büszkeség önmagában ugyanolyan halálos bűn, mint a világ bűnei.</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a:t>
            </a:r>
            <a:r>
              <a:rPr lang="hu-HU" sz="2200" i="1" dirty="0" err="1" smtClean="0">
                <a:effectLst/>
                <a:latin typeface="Lucida Grande"/>
                <a:ea typeface="Lucida Grande"/>
                <a:cs typeface="Lucida Grande"/>
                <a:sym typeface="Lucida Grande"/>
              </a:rPr>
              <a:t>Útálatos</a:t>
            </a:r>
            <a:r>
              <a:rPr lang="hu-HU" sz="2200" i="1" dirty="0" smtClean="0">
                <a:effectLst/>
                <a:latin typeface="Lucida Grande"/>
                <a:ea typeface="Lucida Grande"/>
                <a:cs typeface="Lucida Grande"/>
                <a:sym typeface="Lucida Grande"/>
              </a:rPr>
              <a:t> az Úrnak minden, aki elméjében felfuvalkodott, kezemet adom rá, hogy nem marad büntetetlen.“ (Példabeszédek 16:5)</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büszke, öntelt emberek sérelmeket hordoznak, mert nehezükre esik bocsánatot kérni és beismerni, hogy hibáztak.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hamar kimondják: „Sajnálom, tévedtem, beszéljük ezt meg.”</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„Azért, ha a te ajándékodat az oltárra viszed, és ott megemlékezel arról, hogy a te atyádfiának valami panasza van ellened: Hagyd ott az oltár előtt a te ajándékodat, és menj el, elébb békélj meg a te atyádfiával, és azután </a:t>
            </a:r>
            <a:r>
              <a:rPr lang="hu-HU" sz="2200" i="1" dirty="0" err="1" smtClean="0">
                <a:effectLst/>
                <a:latin typeface="Lucida Grande"/>
                <a:ea typeface="Lucida Grande"/>
                <a:cs typeface="Lucida Grande"/>
                <a:sym typeface="Lucida Grande"/>
              </a:rPr>
              <a:t>eljövén</a:t>
            </a:r>
            <a:r>
              <a:rPr lang="hu-HU" sz="2200" i="1" dirty="0" smtClean="0">
                <a:effectLst/>
                <a:latin typeface="Lucida Grande"/>
                <a:ea typeface="Lucida Grande"/>
                <a:cs typeface="Lucida Grande"/>
                <a:sym typeface="Lucida Grande"/>
              </a:rPr>
              <a:t>, vidd fel a te ajándékodat.” (Máté 5:23-24)</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521700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2200" b="1" dirty="0" smtClean="0">
                <a:effectLst/>
                <a:latin typeface="Lucida Grande"/>
                <a:ea typeface="Lucida Grande"/>
                <a:cs typeface="Lucida Grande"/>
                <a:sym typeface="Lucida Grande"/>
              </a:rPr>
              <a:t>A büszke, öntelt emberek mások hibáira és gyengeségeire helyezik a hangsúlyt, és nem hatja meg őket mások megtörtsége.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mélyen tudatában vannak gyengeségeiknek és nagy lelki szükségletüknek. Együtt éreznek a megtört szívűekkel.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„Igaz beszéd ez és teljes elfogadásra méltó, hogy Krisztus Jézus azért jött e világra, hogy megtartsa a bűnösöket, akik közül első vagyok én.“ (1 Tim 1:15)</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büszke, öntelt emberek folyton a saját igazukat védik és bizonygatják, még ha tévednek is.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önként lemondanak a jogukról, hogy igazuk legyen, még akkor is, ha valóban igazuk van, mert inkább Isten előtt szeretnének igazak lenni,mint az emberek előtt.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„Mert jobb, ha jót cselekedve szenvedtek, ha így akarja az Isten akarata, </a:t>
            </a:r>
            <a:r>
              <a:rPr lang="hu-HU" sz="2200" i="1" dirty="0" err="1" smtClean="0">
                <a:effectLst/>
                <a:latin typeface="Lucida Grande"/>
                <a:ea typeface="Lucida Grande"/>
                <a:cs typeface="Lucida Grande"/>
                <a:sym typeface="Lucida Grande"/>
              </a:rPr>
              <a:t>hogynem</a:t>
            </a:r>
            <a:r>
              <a:rPr lang="hu-HU" sz="2200" i="1" dirty="0" smtClean="0">
                <a:effectLst/>
                <a:latin typeface="Lucida Grande"/>
                <a:ea typeface="Lucida Grande"/>
                <a:cs typeface="Lucida Grande"/>
                <a:sym typeface="Lucida Grande"/>
              </a:rPr>
              <a:t> gonoszt cselekedve.“ (1 Péter 3:17)</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433007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2200" b="1" dirty="0" smtClean="0">
                <a:effectLst/>
                <a:latin typeface="Lucida Grande"/>
                <a:ea typeface="Lucida Grande"/>
                <a:cs typeface="Lucida Grande"/>
                <a:sym typeface="Lucida Grande"/>
              </a:rPr>
              <a:t>A büszke, önelégült emberek önző módon védik személyes terüket, idejüket és hírnevüket.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nagylelkűek, adakozók. Hajlandók a kellemetlenségeket is vállalni, Istenre bízzák személyes terük, idejük és hírnevük védelmét.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„Adjatok, néktek is adatik; jó mértéket, megnyomottat és megrázottat, színig teltet adnak a ti öletekbe. Mert azzal a mértékkel mérnek néktek, amellyel ti mértek.“ (Lukács 6:38)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büszke, öntelt emberek túl elfoglaltak, hogy a „kisemberekkel” foglalkozzanak, akiktől semmiféle nyereséget nem remélhetnek.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mindig keresik a módját, hogy úgy szolgáljanak, még a „legkisebbeknek” is, mint Jézusnak. </a:t>
            </a:r>
          </a:p>
          <a:p>
            <a:r>
              <a:rPr lang="hu-HU" sz="2200" i="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„És felelvén a király, azt mondja majd nékik: Bizony mondom néktek, amennyiben megcselekedtétek eggyel az én legkisebb atyámfiai közül, én velem cselekedtétek meg.“ (Máté 25:40)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811658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2200" b="1" dirty="0" smtClean="0">
                <a:effectLst/>
                <a:latin typeface="Lucida Grande"/>
                <a:ea typeface="Lucida Grande"/>
                <a:cs typeface="Lucida Grande"/>
                <a:sym typeface="Lucida Grande"/>
              </a:rPr>
              <a:t>A büszke, önelégült emberek elismerésre és sikerre vágynak, előléptetés, trófeák és díjak után sóvárognak.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hűségesek szeretnének lenni és arra vágynak, hogy láthatóvá váljon rajtuk Isten dicsősége. Nem vágynak elismerésre és dicsőítésre.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„Nem nékünk Uram, nem nékünk, hanem a te nevednek adj dicsőséget, a te kegyelmedért és hívségedért!“ (Zsolt 15:1)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büszke, öntelt emberek fitogtatják címeiket és eredményeiket. Úgy érzik, különleges elbánásra jogosultak.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embereknek nincs szükségük a titulusaikkal és eredményeikkel kérkedni.</a:t>
            </a:r>
            <a:r>
              <a:rPr lang="hu-HU" sz="2200" baseline="0" dirty="0" smtClean="0">
                <a:effectLst/>
                <a:latin typeface="Lucida Grande"/>
                <a:ea typeface="Lucida Grande"/>
                <a:cs typeface="Lucida Grande"/>
                <a:sym typeface="Lucida Grande"/>
              </a:rPr>
              <a:t> </a:t>
            </a:r>
            <a:r>
              <a:rPr lang="hu-HU" sz="2200" dirty="0" smtClean="0">
                <a:effectLst/>
                <a:latin typeface="Lucida Grande"/>
                <a:ea typeface="Lucida Grande"/>
                <a:cs typeface="Lucida Grande"/>
                <a:sym typeface="Lucida Grande"/>
              </a:rPr>
              <a:t>Elégedettek azzal, hogy észrevétlenek maradnak, miközben Istennek adják a dicsőséget.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„A legtöbb ember talál valakit, aki jó hozzá; de hű embert, azt ki találhat?“ (</a:t>
            </a:r>
            <a:r>
              <a:rPr lang="hu-HU" sz="2200" i="1" dirty="0" err="1" smtClean="0">
                <a:effectLst/>
                <a:latin typeface="Lucida Grande"/>
                <a:ea typeface="Lucida Grande"/>
                <a:cs typeface="Lucida Grande"/>
                <a:sym typeface="Lucida Grande"/>
              </a:rPr>
              <a:t>Péld</a:t>
            </a:r>
            <a:r>
              <a:rPr lang="hu-HU" sz="2200" i="1" dirty="0" smtClean="0">
                <a:effectLst/>
                <a:latin typeface="Lucida Grande"/>
                <a:ea typeface="Lucida Grande"/>
                <a:cs typeface="Lucida Grande"/>
                <a:sym typeface="Lucida Grande"/>
              </a:rPr>
              <a:t> 20:6)</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80499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2200" b="1" dirty="0" smtClean="0">
                <a:effectLst/>
                <a:latin typeface="Lucida Grande"/>
                <a:ea typeface="Lucida Grande"/>
                <a:cs typeface="Lucida Grande"/>
                <a:sym typeface="Lucida Grande"/>
              </a:rPr>
              <a:t>A büszke, öntelt emberek az életüket és minden befolyásukat arra használják, hogy az élet színpadán bemutassák magukat.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az Istentől kapott „színpadot” és minden befolyásukat Krisztus felmagasztalására használják, hogy az Ő jelleme bizonyosan kiábrázolódjon rajtuk. </a:t>
            </a:r>
          </a:p>
          <a:p>
            <a:r>
              <a:rPr lang="hu-HU" sz="2200" i="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„Annak növekednie kell, nékem pedig alább szállanom.“ (János 3:30) </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pPr lvl="0"/>
            <a:r>
              <a:rPr lang="hu-HU" sz="2200" b="1" dirty="0" smtClean="0">
                <a:effectLst/>
                <a:latin typeface="Lucida Grande"/>
                <a:ea typeface="Lucida Grande"/>
                <a:cs typeface="Lucida Grande"/>
                <a:sym typeface="Lucida Grande"/>
              </a:rPr>
              <a:t>A büszke, önelégült embereknek nehezükre esik másoknak szolgálni és engedelmeskedni. Különösen hajlamosak a zúgolódásra és a vezető pozíciót betöltők kritizálására.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tisztségére és pozíciójára való tekintet nélkül mindenkit szerényen szolgálnak, mint Jézus. Azt is felemelik, akitől semmi hasznot nem várhatnak, és a vezetőket is tiszteletteljesen támogatják.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„És aki közöttetek első akar lenni, legyen a ti szolgátok. Valamint az embernek Fia nem azért jött, hogy néki szolgáljanak, hanem hogy ő szolgáljon, és adja az ő életét váltságul sokakért.” (Máté 20:27- 28)</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869198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2200" b="1" dirty="0" smtClean="0">
                <a:effectLst/>
                <a:latin typeface="Lucida Grande"/>
                <a:ea typeface="Lucida Grande"/>
                <a:cs typeface="Lucida Grande"/>
                <a:sym typeface="Lucida Grande"/>
              </a:rPr>
              <a:t>A büszke, önelégült emberek mindig arra gondolnak, ami jót ők tesznek Istenért, és amit szerintük a gyülekezet vagy a lelkészek nélkülük nem tudnának megtenni.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felismerik, hogy Isten nélkül semmi értékeset nem képesek tenni az Ő országáért. Alázattal veszik, hogy egyáltalán hasznosak lehetnek.  </a:t>
            </a:r>
          </a:p>
          <a:p>
            <a:r>
              <a:rPr lang="hu-HU" sz="2200" b="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„Mert Isten az, aki munkálja bennetek mind az akarást, mind a munkálást jó kedvéből.“ (Filippi 2:13)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büszke, öntelt emberek gyakran hűvösek, távolságtartók, merevek, haragtartók és megközelíthetetlenek. Konfliktushelyzetben mindig a másiktól várják a békülés kezdeményezését.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kedvesek, szerető szívűek, barátságosak, megbocsájtók és engedékenyek. Hajlandók minél hamarabb jóvá tenni hibáikat. </a:t>
            </a:r>
          </a:p>
          <a:p>
            <a:r>
              <a:rPr lang="hu-HU" sz="2200" b="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„Minden mérgesség és fölgerjedés és harag és lárma és káromkodás kivettessék közületek minden gonoszsággal együtt; Legyetek pedig egymáshoz jóságosak, irgalmasok, megengedvén egymásnak, miképpen az Isten is a Krisztusban megengedett néktek. (</a:t>
            </a:r>
            <a:r>
              <a:rPr lang="hu-HU" sz="2200" i="1" dirty="0" err="1" smtClean="0">
                <a:effectLst/>
                <a:latin typeface="Lucida Grande"/>
                <a:ea typeface="Lucida Grande"/>
                <a:cs typeface="Lucida Grande"/>
                <a:sym typeface="Lucida Grande"/>
              </a:rPr>
              <a:t>Eféz</a:t>
            </a:r>
            <a:r>
              <a:rPr lang="hu-HU" sz="2200" i="1" dirty="0" smtClean="0">
                <a:effectLst/>
                <a:latin typeface="Lucida Grande"/>
                <a:ea typeface="Lucida Grande"/>
                <a:cs typeface="Lucida Grande"/>
                <a:sym typeface="Lucida Grande"/>
              </a:rPr>
              <a:t> 4:31-32)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01072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hu-HU" sz="2200" dirty="0" smtClean="0">
                <a:effectLst/>
                <a:latin typeface="Lucida Grande"/>
                <a:ea typeface="Lucida Grande"/>
                <a:cs typeface="Lucida Grande"/>
                <a:sym typeface="Lucida Grande"/>
              </a:rPr>
              <a:t>Ahogy egy lelkész mondta: „A büszkeség nem figyel, mert már mindent tud.” </a:t>
            </a:r>
            <a:endParaRPr lang="en-US" dirty="0"/>
          </a:p>
        </p:txBody>
      </p:sp>
    </p:spTree>
    <p:extLst>
      <p:ext uri="{BB962C8B-B14F-4D97-AF65-F5344CB8AC3E}">
        <p14:creationId xmlns:p14="http://schemas.microsoft.com/office/powerpoint/2010/main" val="3366422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2200" b="1" dirty="0" smtClean="0">
                <a:effectLst/>
                <a:latin typeface="Lucida Grande"/>
                <a:ea typeface="Lucida Grande"/>
                <a:cs typeface="Lucida Grande"/>
                <a:sym typeface="Lucida Grande"/>
              </a:rPr>
              <a:t>A büszke, öntelt emberek gyakran védekeznek a kritika ellen és nem akarják, hogy mások tudomást szerezzenek hibáikról, helytelen tetteikről.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alázatos, nyitott szívvel fogadják a kritikát és megpróbálnak épülni belőle. Nem aggódnak túlságosan, ha mások látják hibáikat, kudarcaikat. </a:t>
            </a:r>
          </a:p>
          <a:p>
            <a:r>
              <a:rPr lang="hu-HU" sz="2200" b="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„Mert akit szeret az Úr, megdorgálja, és pedig mint az atya az ő fiát, akit kedvel.“ (</a:t>
            </a:r>
            <a:r>
              <a:rPr lang="hu-HU" sz="2200" i="1" dirty="0" err="1" smtClean="0">
                <a:effectLst/>
                <a:latin typeface="Lucida Grande"/>
                <a:ea typeface="Lucida Grande"/>
                <a:cs typeface="Lucida Grande"/>
                <a:sym typeface="Lucida Grande"/>
              </a:rPr>
              <a:t>Péld</a:t>
            </a:r>
            <a:r>
              <a:rPr lang="hu-HU" sz="2200" i="1" dirty="0" smtClean="0">
                <a:effectLst/>
                <a:latin typeface="Lucida Grande"/>
                <a:ea typeface="Lucida Grande"/>
                <a:cs typeface="Lucida Grande"/>
                <a:sym typeface="Lucida Grande"/>
              </a:rPr>
              <a:t> 3:12)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büszke, öntelt emberek hajlamosak egyedül járni és nehezükre esik másokkal megosztani lelki küzdelmeiket és szükségleteiket.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hajlandók nyíltan sebezhetőnek mutatkozni, igazi valójukban a többiek előtt. Nem törődnek vele, ha gyengének látják őket, de valóban azt akarják, hogy Isten ereje dicsőíttessen még a gyengeségeik idején is.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„És ezt </a:t>
            </a:r>
            <a:r>
              <a:rPr lang="hu-HU" sz="2200" i="1" dirty="0" err="1" smtClean="0">
                <a:effectLst/>
                <a:latin typeface="Lucida Grande"/>
                <a:ea typeface="Lucida Grande"/>
                <a:cs typeface="Lucida Grande"/>
                <a:sym typeface="Lucida Grande"/>
              </a:rPr>
              <a:t>mondá</a:t>
            </a:r>
            <a:r>
              <a:rPr lang="hu-HU" sz="2200" i="1" dirty="0" smtClean="0">
                <a:effectLst/>
                <a:latin typeface="Lucida Grande"/>
                <a:ea typeface="Lucida Grande"/>
                <a:cs typeface="Lucida Grande"/>
                <a:sym typeface="Lucida Grande"/>
              </a:rPr>
              <a:t> nékem: Elég néked az én kegyelmem; mert az én erőm erőtlenség által végeztetik el. Nagy örömest dicsekszem azért az én erőtlenségeimmel, hogy a Krisztus ereje lakozzék én bennem.“ (2Kor 12:9)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979300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2200" b="1" dirty="0" smtClean="0">
                <a:effectLst/>
                <a:latin typeface="Lucida Grande"/>
                <a:ea typeface="Lucida Grande"/>
                <a:cs typeface="Lucida Grande"/>
                <a:sym typeface="Lucida Grande"/>
              </a:rPr>
              <a:t>A büszke, önelégült emberek Istennek tett bűnvallomásuk során hajlamosak általánosítani: „Édes Istenem, bocsásd meg minden bűnömet.”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mindig konkrét bűnöket vallanak meg Istennek: „Édes Istenem, bocsásd meg, hogy…”</a:t>
            </a:r>
          </a:p>
          <a:p>
            <a:r>
              <a:rPr lang="hu-HU" sz="2200" b="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„Valljátok meg bűneiteket egymásnak és imádkozzatok egymásért, hogy meggyógyuljatok: mert igen hasznos az igaznak buzgóságos könyörgése.“ (Jakab 5:16)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büszke, öntelt emberek tiszteletreméltók akarnak lenni és nem átláthatók, ezért gyakran önigazult, látszatéletet élnek.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embereket jobban érdekli, hogy Isten előtt igazak legyenek, és kerülik a képmutatás, vagy a kettős élet minden formáját.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„Mert az Úr nem azt nézi, amit az ember; mert az ember azt nézi, ami szeme előtt van, de az Úr azt nézi, mi a szívben van.“ (1 Sámuel 16:7)</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127321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2200" b="1" dirty="0" smtClean="0">
                <a:effectLst/>
                <a:latin typeface="Lucida Grande"/>
                <a:ea typeface="Lucida Grande"/>
                <a:cs typeface="Lucida Grande"/>
                <a:sym typeface="Lucida Grande"/>
              </a:rPr>
              <a:t>A büszke, önelégült emberek folyton másokhoz hasonlítgatják magukat és úgy érzik, megérdemlik az üdvösség kiváltságát.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felismerik valódi, bűnös állapotukat és dicsőítik Istent, amiért elküldte Fiát, hogy bár érdemtelenül, de a megváltás ajándékában részesülhessenek.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„Az Isten pedig a mi hozzánk való szerelmét abban mutatta meg, hogy mikor még bűnösök voltunk, Krisztus érettünk meghalt.”</a:t>
            </a:r>
            <a:r>
              <a:rPr lang="hu-HU" sz="2200" dirty="0" smtClean="0">
                <a:effectLst/>
                <a:latin typeface="Lucida Grande"/>
                <a:ea typeface="Lucida Grande"/>
                <a:cs typeface="Lucida Grande"/>
                <a:sym typeface="Lucida Grande"/>
              </a:rPr>
              <a:t> </a:t>
            </a:r>
            <a:r>
              <a:rPr lang="hu-HU" sz="2200" i="1" dirty="0" smtClean="0">
                <a:effectLst/>
                <a:latin typeface="Lucida Grande"/>
                <a:ea typeface="Lucida Grande"/>
                <a:cs typeface="Lucida Grande"/>
                <a:sym typeface="Lucida Grande"/>
              </a:rPr>
              <a:t>(Róma 5:8).</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büszke, öntelt emberek azt hiszik, teljesen jól vannak, de vakok saját szívük valós állapotára.  </a:t>
            </a:r>
            <a:endParaRPr lang="hu-HU" sz="2200" dirty="0" smtClean="0">
              <a:effectLst/>
              <a:latin typeface="Lucida Grande"/>
              <a:ea typeface="Lucida Grande"/>
              <a:cs typeface="Lucida Grande"/>
              <a:sym typeface="Lucida Grande"/>
            </a:endParaRPr>
          </a:p>
          <a:p>
            <a:pPr lvl="0"/>
            <a:r>
              <a:rPr lang="hu-HU" sz="2200" dirty="0" smtClean="0">
                <a:effectLst/>
                <a:latin typeface="Lucida Grande"/>
                <a:ea typeface="Lucida Grande"/>
                <a:cs typeface="Lucida Grande"/>
                <a:sym typeface="Lucida Grande"/>
              </a:rPr>
              <a:t>Az alázatos, önzetlen emberek folyamatosan ezzel a hozzáállással élnek: „Isten irgalmazz nékem, bűnösnek!” </a:t>
            </a:r>
          </a:p>
          <a:p>
            <a:r>
              <a:rPr lang="hu-HU" sz="2200" i="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„A vámszedő pedig távol állván, még szemeit sem akarja </a:t>
            </a:r>
            <a:r>
              <a:rPr lang="hu-HU" sz="2200" i="1" dirty="0" err="1" smtClean="0">
                <a:effectLst/>
                <a:latin typeface="Lucida Grande"/>
                <a:ea typeface="Lucida Grande"/>
                <a:cs typeface="Lucida Grande"/>
                <a:sym typeface="Lucida Grande"/>
              </a:rPr>
              <a:t>vala</a:t>
            </a:r>
            <a:r>
              <a:rPr lang="hu-HU" sz="2200" i="1" dirty="0" smtClean="0">
                <a:effectLst/>
                <a:latin typeface="Lucida Grande"/>
                <a:ea typeface="Lucida Grande"/>
                <a:cs typeface="Lucida Grande"/>
                <a:sym typeface="Lucida Grande"/>
              </a:rPr>
              <a:t> az égre emelni, hanem veri </a:t>
            </a:r>
            <a:r>
              <a:rPr lang="hu-HU" sz="2200" i="1" dirty="0" err="1" smtClean="0">
                <a:effectLst/>
                <a:latin typeface="Lucida Grande"/>
                <a:ea typeface="Lucida Grande"/>
                <a:cs typeface="Lucida Grande"/>
                <a:sym typeface="Lucida Grande"/>
              </a:rPr>
              <a:t>vala</a:t>
            </a:r>
            <a:r>
              <a:rPr lang="hu-HU" sz="2200" i="1" dirty="0" smtClean="0">
                <a:effectLst/>
                <a:latin typeface="Lucida Grande"/>
                <a:ea typeface="Lucida Grande"/>
                <a:cs typeface="Lucida Grande"/>
                <a:sym typeface="Lucida Grande"/>
              </a:rPr>
              <a:t> mellét, mondván: Isten, légy irgalmas nékem, bűnösnek!“ (Lukács 18:13)</a:t>
            </a:r>
            <a:endParaRPr lang="en-US" dirty="0"/>
          </a:p>
        </p:txBody>
      </p:sp>
    </p:spTree>
    <p:extLst>
      <p:ext uri="{BB962C8B-B14F-4D97-AF65-F5344CB8AC3E}">
        <p14:creationId xmlns:p14="http://schemas.microsoft.com/office/powerpoint/2010/main" val="3058016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hu-HU" sz="2200" b="1" dirty="0" smtClean="0">
                <a:effectLst/>
                <a:latin typeface="Lucida Grande"/>
                <a:ea typeface="Lucida Grande"/>
                <a:cs typeface="Lucida Grande"/>
                <a:sym typeface="Lucida Grande"/>
              </a:rPr>
              <a:t>A büszke, önelégült emberek nem gondolják, hogy megújulásra lenne szükségük, viszont szerintük mindenki másnak igen. </a:t>
            </a:r>
            <a:r>
              <a:rPr lang="hu-HU" sz="2200" dirty="0" smtClean="0">
                <a:effectLst/>
                <a:latin typeface="Lucida Grande"/>
                <a:ea typeface="Lucida Grande"/>
                <a:cs typeface="Lucida Grande"/>
                <a:sym typeface="Lucida Grande"/>
              </a:rPr>
              <a:t>(Valójában éppen most is azokról készítenek gondolatban listát, akiknek szerintük el kellene olvasniuk ezt az anyagot.) </a:t>
            </a:r>
          </a:p>
          <a:p>
            <a:pPr lvl="0"/>
            <a:r>
              <a:rPr lang="hu-HU" sz="2200" dirty="0" smtClean="0">
                <a:effectLst/>
                <a:latin typeface="Lucida Grande"/>
                <a:ea typeface="Lucida Grande"/>
                <a:cs typeface="Lucida Grande"/>
                <a:sym typeface="Lucida Grande"/>
              </a:rPr>
              <a:t>Az alázatos, önzetlen emberek elsőként ismerik fel a saját, mindennapi lelki szükségletüket a megújulásra! Folyamatosan érzékelik, mekkora szükségük van a Szentlélek jelenlétére szívükben és életükben. </a:t>
            </a:r>
          </a:p>
          <a:p>
            <a:r>
              <a:rPr lang="hu-HU" sz="2200" b="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„Avagy nem elevenítesz-e meg minket ismét, hogy néped örvendezzen benned?“ (Zsolt 85:7)</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„Könyörülj én rajtam Uram, mert hozzád kiáltok minden napon!“ (Zsolt 86:3)</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AZ „</a:t>
            </a:r>
            <a:r>
              <a:rPr lang="hu-HU" sz="2200" i="1" dirty="0" err="1" smtClean="0">
                <a:effectLst/>
                <a:latin typeface="Lucida Grande"/>
                <a:ea typeface="Lucida Grande"/>
                <a:cs typeface="Lucida Grande"/>
                <a:sym typeface="Lucida Grande"/>
              </a:rPr>
              <a:t>Az</a:t>
            </a:r>
            <a:r>
              <a:rPr lang="hu-HU" sz="2200" i="1" dirty="0" smtClean="0">
                <a:effectLst/>
                <a:latin typeface="Lucida Grande"/>
                <a:ea typeface="Lucida Grande"/>
                <a:cs typeface="Lucida Grande"/>
                <a:sym typeface="Lucida Grande"/>
              </a:rPr>
              <a:t> alázatosság szépsége” c. anyagot Nancy </a:t>
            </a:r>
            <a:r>
              <a:rPr lang="hu-HU" sz="2200" i="1" dirty="0" err="1" smtClean="0">
                <a:effectLst/>
                <a:latin typeface="Lucida Grande"/>
                <a:ea typeface="Lucida Grande"/>
                <a:cs typeface="Lucida Grande"/>
                <a:sym typeface="Lucida Grande"/>
              </a:rPr>
              <a:t>DeMoss</a:t>
            </a:r>
            <a:r>
              <a:rPr lang="hu-HU" sz="2200" i="1" dirty="0" smtClean="0">
                <a:effectLst/>
                <a:latin typeface="Lucida Grande"/>
                <a:ea typeface="Lucida Grande"/>
                <a:cs typeface="Lucida Grande"/>
                <a:sym typeface="Lucida Grande"/>
              </a:rPr>
              <a:t> </a:t>
            </a:r>
            <a:r>
              <a:rPr lang="hu-HU" sz="2200" i="1" dirty="0" err="1" smtClean="0">
                <a:effectLst/>
                <a:latin typeface="Lucida Grande"/>
                <a:ea typeface="Lucida Grande"/>
                <a:cs typeface="Lucida Grande"/>
                <a:sym typeface="Lucida Grande"/>
              </a:rPr>
              <a:t>Wolgemuth's</a:t>
            </a:r>
            <a:r>
              <a:rPr lang="hu-HU" sz="2200" i="1" dirty="0" smtClean="0">
                <a:effectLst/>
                <a:latin typeface="Lucida Grande"/>
                <a:ea typeface="Lucida Grande"/>
                <a:cs typeface="Lucida Grande"/>
                <a:sym typeface="Lucida Grande"/>
              </a:rPr>
              <a:t>: Tanítás a megtörtségről című művéből idéztük a </a:t>
            </a:r>
            <a:r>
              <a:rPr lang="hu-HU" sz="2200" i="1" u="sng" dirty="0" err="1" smtClean="0">
                <a:effectLst/>
                <a:latin typeface="Lucida Grande"/>
                <a:ea typeface="Lucida Grande"/>
                <a:cs typeface="Lucida Grande"/>
                <a:sym typeface="Lucida Grande"/>
                <a:hlinkClick r:id="rId3"/>
              </a:rPr>
              <a:t>www.ReviveOurHearts.com</a:t>
            </a:r>
            <a:r>
              <a:rPr lang="hu-HU" sz="2200" i="1" dirty="0" smtClean="0">
                <a:effectLst/>
                <a:latin typeface="Lucida Grande"/>
                <a:ea typeface="Lucida Grande"/>
                <a:cs typeface="Lucida Grande"/>
                <a:sym typeface="Lucida Grande"/>
              </a:rPr>
              <a:t>. engedélyével. Eredeti Copyright: </a:t>
            </a:r>
            <a:r>
              <a:rPr lang="hu-HU" sz="2200" i="1" dirty="0" err="1" smtClean="0">
                <a:effectLst/>
                <a:latin typeface="Lucida Grande"/>
                <a:ea typeface="Lucida Grande"/>
                <a:cs typeface="Lucida Grande"/>
                <a:sym typeface="Lucida Grande"/>
              </a:rPr>
              <a:t>Revive</a:t>
            </a:r>
            <a:r>
              <a:rPr lang="hu-HU" sz="2200" i="1" dirty="0" smtClean="0">
                <a:effectLst/>
                <a:latin typeface="Lucida Grande"/>
                <a:ea typeface="Lucida Grande"/>
                <a:cs typeface="Lucida Grande"/>
                <a:sym typeface="Lucida Grande"/>
              </a:rPr>
              <a:t> </a:t>
            </a:r>
            <a:r>
              <a:rPr lang="hu-HU" sz="2200" i="1" dirty="0" err="1" smtClean="0">
                <a:effectLst/>
                <a:latin typeface="Lucida Grande"/>
                <a:ea typeface="Lucida Grande"/>
                <a:cs typeface="Lucida Grande"/>
                <a:sym typeface="Lucida Grande"/>
              </a:rPr>
              <a:t>Our</a:t>
            </a:r>
            <a:r>
              <a:rPr lang="hu-HU" sz="2200" i="1" dirty="0" smtClean="0">
                <a:effectLst/>
                <a:latin typeface="Lucida Grande"/>
                <a:ea typeface="Lucida Grande"/>
                <a:cs typeface="Lucida Grande"/>
                <a:sym typeface="Lucida Grande"/>
              </a:rPr>
              <a:t> </a:t>
            </a:r>
            <a:r>
              <a:rPr lang="hu-HU" sz="2200" i="1" dirty="0" err="1" smtClean="0">
                <a:effectLst/>
                <a:latin typeface="Lucida Grande"/>
                <a:ea typeface="Lucida Grande"/>
                <a:cs typeface="Lucida Grande"/>
                <a:sym typeface="Lucida Grande"/>
              </a:rPr>
              <a:t>Hearts</a:t>
            </a:r>
            <a:r>
              <a:rPr lang="hu-HU" sz="2200" i="1" dirty="0" smtClean="0">
                <a:effectLst/>
                <a:latin typeface="Lucida Grande"/>
                <a:ea typeface="Lucida Grande"/>
                <a:cs typeface="Lucida Grande"/>
                <a:sym typeface="Lucida Grande"/>
              </a:rPr>
              <a:t> 2016. Az aktualizált teljes változat letölthető a következő webhelyről: </a:t>
            </a:r>
            <a:r>
              <a:rPr lang="hu-HU" sz="2200" i="1" u="sng" dirty="0" err="1" smtClean="0">
                <a:effectLst/>
                <a:latin typeface="Lucida Grande"/>
                <a:ea typeface="Lucida Grande"/>
                <a:cs typeface="Lucida Grande"/>
                <a:sym typeface="Lucida Grande"/>
              </a:rPr>
              <a:t>www.revivalandreformation.org</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[Szánjunk időt a délutáni </a:t>
            </a:r>
            <a:r>
              <a:rPr lang="hu-HU" sz="2200" dirty="0" err="1" smtClean="0">
                <a:effectLst/>
                <a:latin typeface="Lucida Grande"/>
                <a:ea typeface="Lucida Grande"/>
                <a:cs typeface="Lucida Grande"/>
                <a:sym typeface="Lucida Grande"/>
              </a:rPr>
              <a:t>workshopon</a:t>
            </a:r>
            <a:r>
              <a:rPr lang="hu-HU" sz="2200" dirty="0" smtClean="0">
                <a:effectLst/>
                <a:latin typeface="Lucida Grande"/>
                <a:ea typeface="Lucida Grande"/>
                <a:cs typeface="Lucida Grande"/>
                <a:sym typeface="Lucida Grande"/>
              </a:rPr>
              <a:t> az imádságra idei központi témánkért és az „</a:t>
            </a:r>
            <a:r>
              <a:rPr lang="hu-HU" sz="2200" dirty="0" err="1" smtClean="0">
                <a:effectLst/>
                <a:latin typeface="Lucida Grande"/>
                <a:ea typeface="Lucida Grande"/>
                <a:cs typeface="Lucida Grande"/>
                <a:sym typeface="Lucida Grande"/>
              </a:rPr>
              <a:t>Az</a:t>
            </a:r>
            <a:r>
              <a:rPr lang="hu-HU" sz="2200" dirty="0" smtClean="0">
                <a:effectLst/>
                <a:latin typeface="Lucida Grande"/>
                <a:ea typeface="Lucida Grande"/>
                <a:cs typeface="Lucida Grande"/>
                <a:sym typeface="Lucida Grande"/>
              </a:rPr>
              <a:t> alázatosság szépsége” c. anyagban olvasottakért, majd fejezzük be a programot.]</a:t>
            </a:r>
          </a:p>
          <a:p>
            <a:endParaRPr lang="en-US" dirty="0"/>
          </a:p>
        </p:txBody>
      </p:sp>
    </p:spTree>
    <p:extLst>
      <p:ext uri="{BB962C8B-B14F-4D97-AF65-F5344CB8AC3E}">
        <p14:creationId xmlns:p14="http://schemas.microsoft.com/office/powerpoint/2010/main" val="369716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b="1" dirty="0" smtClean="0">
                <a:effectLst/>
                <a:latin typeface="Lucida Grande"/>
                <a:ea typeface="Lucida Grande"/>
                <a:cs typeface="Lucida Grande"/>
                <a:sym typeface="Lucida Grande"/>
              </a:rPr>
              <a:t>Következtetések és összefoglalás az imádkozás után:</a:t>
            </a:r>
            <a:endParaRPr lang="hu-HU" sz="2200" dirty="0" smtClean="0">
              <a:effectLst/>
              <a:latin typeface="Lucida Grande"/>
              <a:ea typeface="Lucida Grande"/>
              <a:cs typeface="Lucida Grande"/>
              <a:sym typeface="Lucida Grande"/>
            </a:endParaRPr>
          </a:p>
          <a:p>
            <a:r>
              <a:rPr lang="hu-HU" sz="2200" b="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DICSŐÍTHETJÜK AZ URAT, mert olyan Istent szolgálunk, Aki életet lehel a kiszáradt csontokba is? </a:t>
            </a:r>
          </a:p>
          <a:p>
            <a:r>
              <a:rPr lang="hu-HU" sz="2200" dirty="0" smtClean="0">
                <a:effectLst/>
                <a:latin typeface="Lucida Grande"/>
                <a:ea typeface="Lucida Grande"/>
                <a:cs typeface="Lucida Grande"/>
                <a:sym typeface="Lucida Grande"/>
              </a:rPr>
              <a:t>Olyan Istent szolgálunk, Aki meg tudja változtatni a szívünket!</a:t>
            </a:r>
          </a:p>
          <a:p>
            <a:r>
              <a:rPr lang="hu-HU" sz="2200" i="1" dirty="0" smtClean="0">
                <a:effectLst/>
                <a:latin typeface="Lucida Grande"/>
                <a:ea typeface="Lucida Grande"/>
                <a:cs typeface="Lucida Grande"/>
                <a:sym typeface="Lucida Grande"/>
              </a:rPr>
              <a:t>És adok néktek új szívet, és új lelket adok belétek, és elveszem a kőszívet testetekből, és adok néktek hússzívet. (Ezékiel 36:26)</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Olyan Istent szolgálunk, Aki el tudja venni büszke szívünket és alázattal teli, édes, gyönyörű szívvé teszi!</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241866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Ismételjük meg: Adjuk át porunkat Istennek!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Ahogy ma délután felismertük: Isten két helyen lakik. Magasságos, szent helyén és a megtört, bűnbánó szívben, az alázatos szívben!</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Még egy hely van, amit még nem említettünk, ahol Isten szívesen lakozik! </a:t>
            </a:r>
          </a:p>
          <a:p>
            <a:r>
              <a:rPr lang="hu-HU" sz="2200" dirty="0" smtClean="0">
                <a:effectLst/>
                <a:latin typeface="Lucida Grande"/>
                <a:ea typeface="Lucida Grande"/>
                <a:cs typeface="Lucida Grande"/>
                <a:sym typeface="Lucida Grande"/>
              </a:rPr>
              <a:t>Szívesen lakozik azok szívében, akik dicsőítik az Ő nevét!</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178648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A Biblia szerint Isten az Ő népének dicsőítésében lakozik! </a:t>
            </a:r>
          </a:p>
          <a:p>
            <a:endParaRPr lang="hu-HU" sz="2200" dirty="0" smtClean="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hu-HU" sz="2200" i="1" dirty="0" smtClean="0">
                <a:effectLst/>
                <a:latin typeface="Lucida Grande"/>
                <a:ea typeface="Lucida Grande"/>
                <a:cs typeface="Lucida Grande"/>
                <a:sym typeface="Lucida Grande"/>
              </a:rPr>
              <a:t>„Pedig te szent vagy, aki Izráel dicséretei között lakozol.” (Zsolt 22:4)</a:t>
            </a:r>
            <a:endParaRPr lang="hu-HU" sz="2200" dirty="0" smtClean="0">
              <a:effectLst/>
              <a:latin typeface="Lucida Grande"/>
              <a:ea typeface="Lucida Grande"/>
              <a:cs typeface="Lucida Grande"/>
              <a:sym typeface="Lucida Grande"/>
            </a:endParaRPr>
          </a:p>
          <a:p>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Délutáni programunk végén dicsőítsük Istent, hogy mindent megadott nekünk, amire az élethez és a jámborsághoz szükségünk van! És azért, mert mindent jóra fordíthat, amivel az ellenség ártani akar nekünk. </a:t>
            </a:r>
          </a:p>
          <a:p>
            <a:r>
              <a:rPr lang="hu-HU" sz="2200" dirty="0" smtClean="0">
                <a:effectLst/>
                <a:latin typeface="Lucida Grande"/>
                <a:ea typeface="Lucida Grande"/>
                <a:cs typeface="Lucida Grande"/>
                <a:sym typeface="Lucida Grande"/>
              </a:rPr>
              <a:t>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887677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„Kegyelem és békesség adassék néktek bőségesen az Istennek és Jézusnak a mi Urunknak megismerésében. Mivelhogy az ő isteni ereje mindennel megajándékozott minket, ami az életre és kegyességre való, Annak megismerése által, aki minket a saját dicsőségével és hatalmával elhívott; </a:t>
            </a:r>
            <a:r>
              <a:rPr lang="hu-HU" sz="2200" b="1" dirty="0" smtClean="0">
                <a:effectLst/>
                <a:latin typeface="Lucida Grande"/>
                <a:ea typeface="Lucida Grande"/>
                <a:cs typeface="Lucida Grande"/>
                <a:sym typeface="Lucida Grande"/>
              </a:rPr>
              <a:t>amelyek által igen nagy és becses ígéretekkel ajándékozott meg bennünket;</a:t>
            </a:r>
            <a:r>
              <a:rPr lang="hu-HU" sz="2200" dirty="0" smtClean="0">
                <a:effectLst/>
                <a:latin typeface="Lucida Grande"/>
                <a:ea typeface="Lucida Grande"/>
                <a:cs typeface="Lucida Grande"/>
                <a:sym typeface="Lucida Grande"/>
              </a:rPr>
              <a:t> hogy azok által isteni természet részeseivé legyetek, kikerülvén a romlottságot, amely a kívánságban van e világon.” </a:t>
            </a:r>
          </a:p>
          <a:p>
            <a:r>
              <a:rPr lang="hu-HU" sz="2200" dirty="0" smtClean="0">
                <a:effectLst/>
                <a:latin typeface="Lucida Grande"/>
                <a:ea typeface="Lucida Grande"/>
                <a:cs typeface="Lucida Grande"/>
                <a:sym typeface="Lucida Grande"/>
              </a:rPr>
              <a:t>(2 Péter 1:2-4).</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12289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Egy másik szerző szerint: „A büszkeség az egyetlen kórság, ami mindenkit megbetegít, a művelőjét kivéve.”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68911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Megint más mondja: „A büszkeség a bűn szénmonoxidja. Csendben, észrevétlenül gyilkol, anélkül, hogy bárki is észrevenné.”* </a:t>
            </a:r>
          </a:p>
          <a:p>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*Idézet Tim </a:t>
            </a:r>
            <a:r>
              <a:rPr lang="hu-HU" sz="2200" dirty="0" err="1" smtClean="0">
                <a:effectLst/>
                <a:latin typeface="Lucida Grande"/>
                <a:ea typeface="Lucida Grande"/>
                <a:cs typeface="Lucida Grande"/>
                <a:sym typeface="Lucida Grande"/>
              </a:rPr>
              <a:t>Keller-től</a:t>
            </a:r>
            <a:r>
              <a:rPr lang="hu-HU" sz="2200" dirty="0" smtClean="0">
                <a:effectLst/>
                <a:latin typeface="Lucida Grande"/>
                <a:ea typeface="Lucida Grande"/>
                <a:cs typeface="Lucida Grande"/>
                <a:sym typeface="Lucida Grande"/>
              </a:rPr>
              <a:t> a közösségi médiában.</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87634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Biztos vagyok benne, hogy egyetértetek a büszkeségről szóló kijelentésekkel. Talán eszetekbe is jut valaki az ismerőseitek közül, akinek szívesen elmondanátok őket most azonnal. Ez a szeminárium azonban most nem másokról szól, hanem </a:t>
            </a:r>
            <a:r>
              <a:rPr lang="hu-HU" sz="2200" i="1" dirty="0" smtClean="0">
                <a:effectLst/>
                <a:latin typeface="Lucida Grande"/>
                <a:ea typeface="Lucida Grande"/>
                <a:cs typeface="Lucida Grande"/>
                <a:sym typeface="Lucida Grande"/>
              </a:rPr>
              <a:t>rólatok és rólam</a:t>
            </a:r>
            <a:r>
              <a:rPr lang="hu-HU" sz="2200" dirty="0" smtClean="0">
                <a:effectLst/>
                <a:latin typeface="Lucida Grande"/>
                <a:ea typeface="Lucida Grande"/>
                <a:cs typeface="Lucida Grande"/>
                <a:sym typeface="Lucida Grande"/>
              </a:rPr>
              <a:t>! Meg kell kérdeznünk magunktól: - Van-e büszkeség a szívemben, ami visszatarthatja Isten áldásait?</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50628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A </a:t>
            </a:r>
            <a:r>
              <a:rPr lang="hu-HU" sz="2200" i="1" dirty="0" smtClean="0">
                <a:effectLst/>
                <a:latin typeface="Lucida Grande"/>
                <a:ea typeface="Lucida Grande"/>
                <a:cs typeface="Lucida Grande"/>
                <a:sym typeface="Lucida Grande"/>
              </a:rPr>
              <a:t>Jézushoz vezető út </a:t>
            </a:r>
            <a:r>
              <a:rPr lang="hu-HU" sz="2200" dirty="0" smtClean="0">
                <a:effectLst/>
                <a:latin typeface="Lucida Grande"/>
                <a:ea typeface="Lucida Grande"/>
                <a:cs typeface="Lucida Grande"/>
                <a:sym typeface="Lucida Grande"/>
              </a:rPr>
              <a:t>c. könyv következő bekezdése reális nézőpontba helyezi a dolgokat és segít világosabban megértenünk, miért olyan fontos dolog ez a hívő életében: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„Isten nem tekint minden bűnt egyenlően nagynak, hanem fokozatuk szerint, miként az emberek is, megkülönbözteti azokat; azonban ha valamelyik bűn még oly jelentéktelennek látszik is az emberek szemében, Isten szemében egyetlen bűn sem csekély. Az emberi ítélet tökéletlen és részrehajló; Isten azonban a valóságnak megfelelően mérlegeli a dolgokat. Az iszákost például megvetik, és azt mondják, hogy bűnei kizárják az égből; </a:t>
            </a:r>
            <a:r>
              <a:rPr lang="hu-HU" sz="2200" b="1" i="1" dirty="0" smtClean="0">
                <a:effectLst/>
                <a:latin typeface="Lucida Grande"/>
                <a:ea typeface="Lucida Grande"/>
                <a:cs typeface="Lucida Grande"/>
                <a:sym typeface="Lucida Grande"/>
              </a:rPr>
              <a:t>azonban mily sokszor dorgálás nélkül hagyják a büszkeséget, az önzést, a kapzsiságot és az irigységet….</a:t>
            </a:r>
            <a:endParaRPr lang="en-US" dirty="0"/>
          </a:p>
        </p:txBody>
      </p:sp>
    </p:spTree>
    <p:extLst>
      <p:ext uri="{BB962C8B-B14F-4D97-AF65-F5344CB8AC3E}">
        <p14:creationId xmlns:p14="http://schemas.microsoft.com/office/powerpoint/2010/main" val="355315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…Holott Isten szemében ezek a bűnök különösen bántóak, mert ezek a legélesebb ellentétben állnak irgalmas jellemével és azzal az önzetlen szeretettel, amely az el nem bukott világ légköre. Aki durva bűnbe esett, érzi annak gyalázatát és szégyenét, és érzi, hogy Krisztus kegyelmére szorul, … </a:t>
            </a:r>
            <a:endParaRPr lang="en-US" dirty="0"/>
          </a:p>
        </p:txBody>
      </p:sp>
    </p:spTree>
    <p:extLst>
      <p:ext uri="{BB962C8B-B14F-4D97-AF65-F5344CB8AC3E}">
        <p14:creationId xmlns:p14="http://schemas.microsoft.com/office/powerpoint/2010/main" val="346824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 de a fennhéjázó és gőgös ember semmi szükséget nem érez, és elzárja szívét Krisztus és azon végtelen áldások elől, melyeket egyedül ő adhat.“*</a:t>
            </a:r>
          </a:p>
          <a:p>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*Jézushoz vezető út </a:t>
            </a:r>
            <a:r>
              <a:rPr lang="hu-HU" sz="2200" dirty="0" smtClean="0">
                <a:effectLst/>
                <a:latin typeface="Lucida Grande"/>
                <a:ea typeface="Lucida Grande"/>
                <a:cs typeface="Lucida Grande"/>
                <a:sym typeface="Lucida Grande"/>
              </a:rPr>
              <a:t>30. o.</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69846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1511300"/>
            <a:ext cx="11430000" cy="3810000"/>
          </a:xfrm>
          <a:prstGeom prst="rect">
            <a:avLst/>
          </a:prstGeom>
        </p:spPr>
        <p:txBody>
          <a:bodyPr anchor="b"/>
          <a:lstStyle>
            <a:lvl1pPr>
              <a:defRPr cap="all" spc="156">
                <a:solidFill>
                  <a:srgbClr val="276D6D"/>
                </a:solidFill>
              </a:defRPr>
            </a:lvl1pPr>
          </a:lstStyle>
          <a:p>
            <a:r>
              <a:t>Title Text</a:t>
            </a:r>
          </a:p>
        </p:txBody>
      </p:sp>
      <p:sp>
        <p:nvSpPr>
          <p:cNvPr id="12" name="Body Level One…"/>
          <p:cNvSpPr txBox="1">
            <a:spLocks noGrp="1"/>
          </p:cNvSpPr>
          <p:nvPr>
            <p:ph type="body" sz="quarter" idx="1"/>
          </p:nvPr>
        </p:nvSpPr>
        <p:spPr>
          <a:xfrm>
            <a:off x="787400" y="5308600"/>
            <a:ext cx="11430000" cy="18923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9" name="Image"/>
          <p:cNvSpPr>
            <a:spLocks noGrp="1"/>
          </p:cNvSpPr>
          <p:nvPr>
            <p:ph type="pic" sz="half" idx="13"/>
          </p:nvPr>
        </p:nvSpPr>
        <p:spPr>
          <a:xfrm>
            <a:off x="7391400" y="2768600"/>
            <a:ext cx="4624754" cy="5715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90" name="Title Text"/>
          <p:cNvSpPr txBox="1">
            <a:spLocks noGrp="1"/>
          </p:cNvSpPr>
          <p:nvPr>
            <p:ph type="title"/>
          </p:nvPr>
        </p:nvSpPr>
        <p:spPr>
          <a:prstGeom prst="rect">
            <a:avLst/>
          </a:prstGeom>
        </p:spPr>
        <p:txBody>
          <a:bodyPr/>
          <a:lstStyle/>
          <a:p>
            <a:r>
              <a:t>Title Text</a:t>
            </a:r>
          </a:p>
        </p:txBody>
      </p:sp>
      <p:sp>
        <p:nvSpPr>
          <p:cNvPr id="91"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69469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787400" y="2768600"/>
            <a:ext cx="114300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xfrm>
            <a:off x="787400" y="2768600"/>
            <a:ext cx="11430000" cy="5715000"/>
          </a:xfrm>
          <a:prstGeom prst="rect">
            <a:avLst/>
          </a:prstGeom>
        </p:spPr>
        <p:txBody>
          <a:bodyPr numCol="2" spcCol="571500" anchor="t"/>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787400" y="3657600"/>
            <a:ext cx="11430000" cy="2438400"/>
          </a:xfrm>
          <a:prstGeom prst="rect">
            <a:avLst/>
          </a:prstGeom>
        </p:spPr>
        <p:txBody>
          <a:bodyPr/>
          <a:lstStyle>
            <a:lvl1pPr>
              <a:defRPr cap="all">
                <a:solidFill>
                  <a:srgbClr val="276D6D"/>
                </a:solidFill>
              </a:defRPr>
            </a:lvl1pPr>
          </a:lstStyle>
          <a:p>
            <a:r>
              <a:t>Title Text</a:t>
            </a:r>
          </a:p>
        </p:txBody>
      </p:sp>
      <p:sp>
        <p:nvSpPr>
          <p:cNvPr id="6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Image"/>
          <p:cNvSpPr>
            <a:spLocks noGrp="1"/>
          </p:cNvSpPr>
          <p:nvPr>
            <p:ph type="pic" idx="13"/>
          </p:nvPr>
        </p:nvSpPr>
        <p:spPr>
          <a:xfrm>
            <a:off x="1922503" y="909596"/>
            <a:ext cx="9159794" cy="6096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70" name="Title Text"/>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Title Text</a:t>
            </a:r>
          </a:p>
        </p:txBody>
      </p:sp>
      <p:sp>
        <p:nvSpPr>
          <p:cNvPr id="71" name="Body Level One…"/>
          <p:cNvSpPr txBox="1">
            <a:spLocks noGrp="1"/>
          </p:cNvSpPr>
          <p:nvPr>
            <p:ph type="body" sz="quarter" idx="1"/>
          </p:nvPr>
        </p:nvSpPr>
        <p:spPr>
          <a:xfrm>
            <a:off x="787400" y="8445500"/>
            <a:ext cx="11430000" cy="7747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Image"/>
          <p:cNvSpPr>
            <a:spLocks noGrp="1"/>
          </p:cNvSpPr>
          <p:nvPr>
            <p:ph type="pic" sz="half" idx="13"/>
          </p:nvPr>
        </p:nvSpPr>
        <p:spPr>
          <a:xfrm>
            <a:off x="7378700" y="2057400"/>
            <a:ext cx="4624754" cy="5715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80" name="Title Text"/>
          <p:cNvSpPr txBox="1">
            <a:spLocks noGrp="1"/>
          </p:cNvSpPr>
          <p:nvPr>
            <p:ph type="title"/>
          </p:nvPr>
        </p:nvSpPr>
        <p:spPr>
          <a:xfrm>
            <a:off x="787400" y="1981200"/>
            <a:ext cx="5270500" cy="3340100"/>
          </a:xfrm>
          <a:prstGeom prst="rect">
            <a:avLst/>
          </a:prstGeom>
        </p:spPr>
        <p:txBody>
          <a:bodyPr anchor="b"/>
          <a:lstStyle>
            <a:lvl1pPr>
              <a:defRPr>
                <a:solidFill>
                  <a:srgbClr val="276D6D"/>
                </a:solidFill>
              </a:defRPr>
            </a:lvl1pPr>
          </a:lstStyle>
          <a:p>
            <a:r>
              <a:t>Title Text</a:t>
            </a:r>
          </a:p>
        </p:txBody>
      </p:sp>
      <p:sp>
        <p:nvSpPr>
          <p:cNvPr id="81" name="Body Level One…"/>
          <p:cNvSpPr txBox="1">
            <a:spLocks noGrp="1"/>
          </p:cNvSpPr>
          <p:nvPr>
            <p:ph type="body" sz="quarter" idx="1"/>
          </p:nvPr>
        </p:nvSpPr>
        <p:spPr>
          <a:xfrm>
            <a:off x="787400" y="5308600"/>
            <a:ext cx="5270500" cy="24638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Title Text</a:t>
            </a:r>
          </a:p>
        </p:txBody>
      </p:sp>
      <p:sp>
        <p:nvSpPr>
          <p:cNvPr id="4" name="Slide Number"/>
          <p:cNvSpPr txBox="1">
            <a:spLocks noGrp="1"/>
          </p:cNvSpPr>
          <p:nvPr>
            <p:ph type="sldNum" sz="quarter" idx="2"/>
          </p:nvPr>
        </p:nvSpPr>
        <p:spPr>
          <a:xfrm>
            <a:off x="6302693" y="9131300"/>
            <a:ext cx="386716" cy="431800"/>
          </a:xfrm>
          <a:prstGeom prst="rect">
            <a:avLst/>
          </a:prstGeom>
          <a:ln w="12700">
            <a:miter lim="400000"/>
          </a:ln>
        </p:spPr>
        <p:txBody>
          <a:bodyPr wrap="none" lIns="50800" tIns="50800" rIns="50800" bIns="50800" anchor="ctr">
            <a:spAutoFit/>
          </a:bodyPr>
          <a:lstStyle>
            <a:lvl1pPr>
              <a:defRPr sz="2200">
                <a:solidFill>
                  <a:srgbClr val="5E5E5E"/>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571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1pPr>
      <a:lvl2pPr marL="1016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2pPr>
      <a:lvl3pPr marL="1460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3pPr>
      <a:lvl4pPr marL="1905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4pPr>
      <a:lvl5pPr marL="2349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5pPr>
      <a:lvl6pPr marL="2794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6pPr>
      <a:lvl7pPr marL="3238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7pPr>
      <a:lvl8pPr marL="3683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8pPr>
      <a:lvl9pPr marL="4127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he Heart where God…"/>
          <p:cNvSpPr/>
          <p:nvPr/>
        </p:nvSpPr>
        <p:spPr>
          <a:xfrm>
            <a:off x="-342901" y="5201325"/>
            <a:ext cx="13690601" cy="2195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defRPr sz="9600">
                <a:solidFill>
                  <a:srgbClr val="000000"/>
                </a:solidFill>
                <a:effectLst>
                  <a:outerShdw blurRad="127000" dist="76200" dir="2700000" rotWithShape="0">
                    <a:srgbClr val="000000">
                      <a:alpha val="75000"/>
                    </a:srgbClr>
                  </a:outerShdw>
                </a:effectLst>
                <a:latin typeface="Cambria"/>
                <a:ea typeface="Cambria"/>
                <a:cs typeface="Cambria"/>
                <a:sym typeface="Cambria"/>
              </a:defRPr>
            </a:pPr>
            <a:r>
              <a:rPr lang="hu-HU" sz="8800" dirty="0" smtClean="0">
                <a:solidFill>
                  <a:schemeClr val="bg1">
                    <a:lumMod val="75000"/>
                  </a:schemeClr>
                </a:solidFill>
              </a:rPr>
              <a:t>A szív, amelyben Isten</a:t>
            </a:r>
            <a:endParaRPr sz="8800" dirty="0" smtClean="0">
              <a:solidFill>
                <a:schemeClr val="bg1">
                  <a:lumMod val="75000"/>
                </a:schemeClr>
              </a:solidFill>
            </a:endParaRPr>
          </a:p>
          <a:p>
            <a:pPr defTabSz="457200">
              <a:defRPr sz="9600">
                <a:solidFill>
                  <a:srgbClr val="000000"/>
                </a:solidFill>
                <a:effectLst>
                  <a:outerShdw blurRad="127000" dist="76200" dir="2700000" rotWithShape="0">
                    <a:srgbClr val="000000">
                      <a:alpha val="75000"/>
                    </a:srgbClr>
                  </a:outerShdw>
                </a:effectLst>
                <a:latin typeface="Cambria"/>
                <a:ea typeface="Cambria"/>
                <a:cs typeface="Cambria"/>
                <a:sym typeface="Cambria"/>
              </a:defRPr>
            </a:pPr>
            <a:r>
              <a:rPr lang="hu-HU" sz="4800" dirty="0" smtClean="0">
                <a:solidFill>
                  <a:schemeClr val="bg1">
                    <a:lumMod val="75000"/>
                  </a:schemeClr>
                </a:solidFill>
              </a:rPr>
              <a:t>örömmel lakozik</a:t>
            </a:r>
            <a:r>
              <a:rPr sz="4800" dirty="0" smtClean="0">
                <a:solidFill>
                  <a:schemeClr val="bg1">
                    <a:lumMod val="75000"/>
                  </a:schemeClr>
                </a:solidFill>
              </a:rPr>
              <a:t>!</a:t>
            </a:r>
            <a:endParaRPr sz="4800" dirty="0">
              <a:solidFill>
                <a:schemeClr val="bg1">
                  <a:lumMod val="75000"/>
                </a:schemeClr>
              </a:solidFill>
            </a:endParaRPr>
          </a:p>
        </p:txBody>
      </p:sp>
      <p:grpSp>
        <p:nvGrpSpPr>
          <p:cNvPr id="122" name="lightstock_268389_medium_bhp (1).jpg"/>
          <p:cNvGrpSpPr/>
          <p:nvPr/>
        </p:nvGrpSpPr>
        <p:grpSpPr>
          <a:xfrm rot="21109865">
            <a:off x="1795554" y="949038"/>
            <a:ext cx="4762501" cy="3924301"/>
            <a:chOff x="0" y="0"/>
            <a:chExt cx="4762500" cy="3924300"/>
          </a:xfrm>
        </p:grpSpPr>
        <p:pic>
          <p:nvPicPr>
            <p:cNvPr id="121" name="lightstock_268389_medium_bhp (1).jpg" descr="lightstock_268389_medium_bhp (1).jpg"/>
            <p:cNvPicPr>
              <a:picLocks/>
            </p:cNvPicPr>
            <p:nvPr/>
          </p:nvPicPr>
          <p:blipFill>
            <a:blip r:embed="rId3"/>
            <a:srcRect l="7048" r="7164" b="34"/>
            <a:stretch>
              <a:fillRect/>
            </a:stretch>
          </p:blipFill>
          <p:spPr>
            <a:xfrm rot="-4">
              <a:off x="215899" y="140857"/>
              <a:ext cx="4330701" cy="3364344"/>
            </a:xfrm>
            <a:prstGeom prst="rect">
              <a:avLst/>
            </a:prstGeom>
            <a:ln>
              <a:noFill/>
            </a:ln>
            <a:effectLst/>
          </p:spPr>
        </p:pic>
        <p:pic>
          <p:nvPicPr>
            <p:cNvPr id="120" name="lightstock_268389_medium_bhp (1).jpg" descr="lightstock_268389_medium_bhp (1).jpg"/>
            <p:cNvPicPr>
              <a:picLocks/>
            </p:cNvPicPr>
            <p:nvPr/>
          </p:nvPicPr>
          <p:blipFill>
            <a:blip r:embed="rId4"/>
            <a:stretch>
              <a:fillRect/>
            </a:stretch>
          </p:blipFill>
          <p:spPr>
            <a:xfrm>
              <a:off x="0" y="0"/>
              <a:ext cx="4762500" cy="3924300"/>
            </a:xfrm>
            <a:prstGeom prst="rect">
              <a:avLst/>
            </a:prstGeom>
            <a:effectLst/>
          </p:spPr>
        </p:pic>
      </p:grpSp>
      <p:grpSp>
        <p:nvGrpSpPr>
          <p:cNvPr id="125" name="lightstock_213429_jpg_bhp.jpg"/>
          <p:cNvGrpSpPr/>
          <p:nvPr/>
        </p:nvGrpSpPr>
        <p:grpSpPr>
          <a:xfrm rot="267770" flipH="1">
            <a:off x="6544056" y="1297888"/>
            <a:ext cx="4876801" cy="3949701"/>
            <a:chOff x="0" y="0"/>
            <a:chExt cx="4876800" cy="3949700"/>
          </a:xfrm>
        </p:grpSpPr>
        <p:pic>
          <p:nvPicPr>
            <p:cNvPr id="124" name="lightstock_213429_jpg_bhp.jpg" descr="lightstock_213429_jpg_bhp.jpg"/>
            <p:cNvPicPr>
              <a:picLocks/>
            </p:cNvPicPr>
            <p:nvPr/>
          </p:nvPicPr>
          <p:blipFill>
            <a:blip r:embed="rId5"/>
            <a:srcRect l="7806" r="7576" b="158"/>
            <a:stretch>
              <a:fillRect/>
            </a:stretch>
          </p:blipFill>
          <p:spPr>
            <a:xfrm rot="-2">
              <a:off x="215900" y="145074"/>
              <a:ext cx="4445001" cy="3385527"/>
            </a:xfrm>
            <a:prstGeom prst="rect">
              <a:avLst/>
            </a:prstGeom>
            <a:ln>
              <a:noFill/>
            </a:ln>
            <a:effectLst/>
          </p:spPr>
        </p:pic>
        <p:pic>
          <p:nvPicPr>
            <p:cNvPr id="123" name="lightstock_213429_jpg_bhp.jpg" descr="lightstock_213429_jpg_bhp.jpg"/>
            <p:cNvPicPr>
              <a:picLocks/>
            </p:cNvPicPr>
            <p:nvPr/>
          </p:nvPicPr>
          <p:blipFill>
            <a:blip r:embed="rId6"/>
            <a:stretch>
              <a:fillRect/>
            </a:stretch>
          </p:blipFill>
          <p:spPr>
            <a:xfrm>
              <a:off x="-1" y="-1"/>
              <a:ext cx="4876801" cy="3949701"/>
            </a:xfrm>
            <a:prstGeom prst="rect">
              <a:avLst/>
            </a:prstGeom>
            <a:effectLst/>
          </p:spPr>
        </p:pic>
      </p:grpSp>
      <p:sp>
        <p:nvSpPr>
          <p:cNvPr id="126" name="General Conference Women’s Ministries…"/>
          <p:cNvSpPr/>
          <p:nvPr/>
        </p:nvSpPr>
        <p:spPr>
          <a:xfrm>
            <a:off x="3987470" y="8212251"/>
            <a:ext cx="5103961"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800">
                <a:solidFill>
                  <a:srgbClr val="000000"/>
                </a:solidFill>
                <a:latin typeface="Cambria"/>
                <a:ea typeface="Cambria"/>
                <a:cs typeface="Cambria"/>
                <a:sym typeface="Cambria"/>
              </a:defRPr>
            </a:pPr>
            <a:r>
              <a:rPr lang="hu-HU" dirty="0" smtClean="0"/>
              <a:t>A Generálkonferencia Női Szolgálatok Osztályának </a:t>
            </a:r>
          </a:p>
          <a:p>
            <a:pPr>
              <a:defRPr sz="1800">
                <a:solidFill>
                  <a:srgbClr val="000000"/>
                </a:solidFill>
                <a:latin typeface="Cambria"/>
                <a:ea typeface="Cambria"/>
                <a:cs typeface="Cambria"/>
                <a:sym typeface="Cambria"/>
              </a:defRPr>
            </a:pPr>
            <a:r>
              <a:rPr lang="hu-HU" dirty="0" smtClean="0"/>
              <a:t>Nők Nemzetközi Imanapja </a:t>
            </a:r>
          </a:p>
          <a:p>
            <a:pPr>
              <a:defRPr sz="1800">
                <a:solidFill>
                  <a:srgbClr val="000000"/>
                </a:solidFill>
                <a:latin typeface="Cambria"/>
                <a:ea typeface="Cambria"/>
                <a:cs typeface="Cambria"/>
                <a:sym typeface="Cambria"/>
              </a:defRPr>
            </a:pPr>
            <a:r>
              <a:rPr lang="hu-HU" dirty="0" smtClean="0"/>
              <a:t>2020 </a:t>
            </a:r>
            <a:endParaRPr dirty="0"/>
          </a:p>
        </p:txBody>
      </p:sp>
      <p:pic>
        <p:nvPicPr>
          <p:cNvPr id="127" name="droppedImage.pdf" descr="droppedImage.pdf"/>
          <p:cNvPicPr>
            <a:picLocks noChangeAspect="1"/>
          </p:cNvPicPr>
          <p:nvPr/>
        </p:nvPicPr>
        <p:blipFill>
          <a:blip r:embed="rId7"/>
          <a:stretch>
            <a:fillRect/>
          </a:stretch>
        </p:blipFill>
        <p:spPr>
          <a:xfrm>
            <a:off x="11109932" y="8404659"/>
            <a:ext cx="914401" cy="711201"/>
          </a:xfrm>
          <a:prstGeom prst="rect">
            <a:avLst/>
          </a:prstGeom>
          <a:ln w="12700">
            <a:miter lim="400000"/>
          </a:ln>
        </p:spPr>
      </p:pic>
      <p:sp>
        <p:nvSpPr>
          <p:cNvPr id="128" name="Afternoon Seminar"/>
          <p:cNvSpPr/>
          <p:nvPr/>
        </p:nvSpPr>
        <p:spPr>
          <a:xfrm rot="240000">
            <a:off x="7433580" y="612868"/>
            <a:ext cx="3449693"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400">
                <a:solidFill>
                  <a:srgbClr val="000000"/>
                </a:solidFill>
                <a:latin typeface="Calibri"/>
                <a:ea typeface="Calibri"/>
                <a:cs typeface="Calibri"/>
                <a:sym typeface="Calibri"/>
              </a:defRPr>
            </a:lvl1pPr>
          </a:lstStyle>
          <a:p>
            <a:r>
              <a:rPr lang="hu-HU" dirty="0" smtClean="0"/>
              <a:t>Délutáni szeminárium</a:t>
            </a:r>
          </a:p>
          <a:p>
            <a:r>
              <a:rPr lang="hu-HU" dirty="0" smtClean="0"/>
              <a:t>Készítette: </a:t>
            </a:r>
            <a:r>
              <a:rPr lang="en-US" dirty="0" smtClean="0"/>
              <a:t>Melody </a:t>
            </a:r>
            <a:r>
              <a:rPr lang="en-US" dirty="0"/>
              <a:t>Mason</a:t>
            </a:r>
            <a:endParaRPr dirty="0"/>
          </a:p>
        </p:txBody>
      </p:sp>
      <p:sp>
        <p:nvSpPr>
          <p:cNvPr id="2" name="TextBox 1">
            <a:extLst>
              <a:ext uri="{FF2B5EF4-FFF2-40B4-BE49-F238E27FC236}">
                <a16:creationId xmlns="" xmlns:a16="http://schemas.microsoft.com/office/drawing/2014/main" id="{2B25EB82-6DF6-1540-A440-F249F7C77F55}"/>
              </a:ext>
            </a:extLst>
          </p:cNvPr>
          <p:cNvSpPr txBox="1"/>
          <p:nvPr/>
        </p:nvSpPr>
        <p:spPr>
          <a:xfrm>
            <a:off x="3292668" y="7419835"/>
            <a:ext cx="641946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800" dirty="0" smtClean="0">
                <a:solidFill>
                  <a:schemeClr val="tx2">
                    <a:lumMod val="50000"/>
                  </a:schemeClr>
                </a:solidFill>
                <a:latin typeface="Calibri" panose="020F0502020204030204" pitchFamily="34" charset="0"/>
                <a:cs typeface="Calibri" panose="020F0502020204030204" pitchFamily="34" charset="0"/>
              </a:rPr>
              <a:t>[</a:t>
            </a:r>
            <a:r>
              <a:rPr lang="hu-HU" sz="2800" dirty="0" smtClean="0">
                <a:solidFill>
                  <a:schemeClr val="tx2">
                    <a:lumMod val="50000"/>
                  </a:schemeClr>
                </a:solidFill>
                <a:latin typeface="Calibri" panose="020F0502020204030204" pitchFamily="34" charset="0"/>
                <a:cs typeface="Calibri" panose="020F0502020204030204" pitchFamily="34" charset="0"/>
              </a:rPr>
              <a:t>A megtörtség és az alázatosság szépsége</a:t>
            </a:r>
            <a:r>
              <a:rPr lang="en-US" sz="2800" dirty="0" smtClean="0">
                <a:solidFill>
                  <a:schemeClr val="tx2">
                    <a:lumMod val="50000"/>
                  </a:schemeClr>
                </a:solidFill>
                <a:latin typeface="Calibri" panose="020F0502020204030204" pitchFamily="34" charset="0"/>
                <a:cs typeface="Calibri" panose="020F0502020204030204" pitchFamily="34" charset="0"/>
              </a:rPr>
              <a:t>]</a:t>
            </a:r>
            <a:endParaRPr kumimoji="0" lang="en-US" sz="280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california-desert.jpg" descr="california-desert.jpg"/>
          <p:cNvPicPr>
            <a:picLocks/>
          </p:cNvPicPr>
          <p:nvPr/>
        </p:nvPicPr>
        <p:blipFill>
          <a:blip r:embed="rId3"/>
          <a:stretch>
            <a:fillRect/>
          </a:stretch>
        </p:blipFill>
        <p:spPr>
          <a:xfrm>
            <a:off x="-195356" y="-217311"/>
            <a:ext cx="13703302" cy="10496128"/>
          </a:xfrm>
          <a:prstGeom prst="rect">
            <a:avLst/>
          </a:prstGeom>
        </p:spPr>
      </p:pic>
      <p:sp>
        <p:nvSpPr>
          <p:cNvPr id="159" name="Rectangle"/>
          <p:cNvSpPr/>
          <p:nvPr/>
        </p:nvSpPr>
        <p:spPr>
          <a:xfrm>
            <a:off x="1168400" y="977900"/>
            <a:ext cx="10439400" cy="4864100"/>
          </a:xfrm>
          <a:prstGeom prst="rect">
            <a:avLst/>
          </a:prstGeom>
          <a:blipFill>
            <a:blip r:embed="rId4">
              <a:alphaModFix amt="62000"/>
            </a:blip>
          </a:blipFill>
          <a:ln w="12700">
            <a:miter lim="400000"/>
          </a:ln>
        </p:spPr>
        <p:txBody>
          <a:bodyPr lIns="50800" tIns="50800" rIns="50800" bIns="50800" anchor="ctr"/>
          <a:lstStyle/>
          <a:p>
            <a:pPr>
              <a:defRPr>
                <a:solidFill>
                  <a:srgbClr val="FFFFFF"/>
                </a:solidFill>
              </a:defRPr>
            </a:pPr>
            <a:endParaRPr/>
          </a:p>
        </p:txBody>
      </p:sp>
      <p:sp>
        <p:nvSpPr>
          <p:cNvPr id="160" name="“Our only claim to His mercy is our GREAT NEED!”…"/>
          <p:cNvSpPr/>
          <p:nvPr/>
        </p:nvSpPr>
        <p:spPr>
          <a:xfrm>
            <a:off x="1346200" y="1014667"/>
            <a:ext cx="10261600" cy="5150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R="457200" defTabSz="457200">
              <a:defRPr sz="4800">
                <a:solidFill>
                  <a:srgbClr val="000000"/>
                </a:solidFill>
                <a:latin typeface="Cambria"/>
                <a:ea typeface="Cambria"/>
                <a:cs typeface="Cambria"/>
                <a:sym typeface="Cambria"/>
              </a:defRPr>
            </a:pPr>
            <a:r>
              <a:rPr lang="hu-HU" sz="4800" b="1" dirty="0">
                <a:solidFill>
                  <a:schemeClr val="bg2">
                    <a:lumMod val="20000"/>
                    <a:lumOff val="80000"/>
                  </a:schemeClr>
                </a:solidFill>
                <a:latin typeface="Lucida Grande"/>
                <a:ea typeface="Lucida Grande"/>
                <a:cs typeface="Lucida Grande"/>
                <a:sym typeface="Lucida Grande"/>
              </a:rPr>
              <a:t>egyedül Isten kegyelmének </a:t>
            </a:r>
            <a:r>
              <a:rPr lang="hu-HU" sz="4800" b="1" dirty="0" smtClean="0">
                <a:solidFill>
                  <a:schemeClr val="bg2">
                    <a:lumMod val="20000"/>
                    <a:lumOff val="80000"/>
                  </a:schemeClr>
                </a:solidFill>
                <a:latin typeface="Lucida Grande"/>
                <a:ea typeface="Lucida Grande"/>
                <a:cs typeface="Lucida Grande"/>
                <a:sym typeface="Lucida Grande"/>
              </a:rPr>
              <a:t>igénylése </a:t>
            </a:r>
            <a:endParaRPr lang="hu-HU" sz="4800" b="1" dirty="0">
              <a:solidFill>
                <a:schemeClr val="bg2">
                  <a:lumMod val="20000"/>
                  <a:lumOff val="80000"/>
                </a:schemeClr>
              </a:solidFill>
              <a:latin typeface="Lucida Grande"/>
              <a:ea typeface="Lucida Grande"/>
              <a:cs typeface="Lucida Grande"/>
              <a:sym typeface="Lucida Grande"/>
            </a:endParaRPr>
          </a:p>
          <a:p>
            <a:pPr marR="457200" defTabSz="457200">
              <a:defRPr sz="4800">
                <a:solidFill>
                  <a:srgbClr val="000000"/>
                </a:solidFill>
                <a:latin typeface="Cambria"/>
                <a:ea typeface="Cambria"/>
                <a:cs typeface="Cambria"/>
                <a:sym typeface="Cambria"/>
              </a:defRPr>
            </a:pPr>
            <a:r>
              <a:rPr lang="hu-HU" sz="8800" b="1" dirty="0" smtClean="0">
                <a:solidFill>
                  <a:schemeClr val="bg2">
                    <a:lumMod val="20000"/>
                    <a:lumOff val="80000"/>
                  </a:schemeClr>
                </a:solidFill>
                <a:latin typeface="Abadi MT Condensed Extra Bold"/>
                <a:ea typeface="Abadi MT Condensed Extra Bold"/>
                <a:cs typeface="Abadi MT Condensed Extra Bold"/>
                <a:sym typeface="Abadi MT Condensed Extra Bold"/>
              </a:rPr>
              <a:t>A LEGNAGYOBB SZÜKSÉGÜNK</a:t>
            </a:r>
            <a:endParaRPr sz="4400" b="1" dirty="0">
              <a:solidFill>
                <a:schemeClr val="bg2">
                  <a:lumMod val="20000"/>
                  <a:lumOff val="80000"/>
                </a:schemeClr>
              </a:solidFill>
            </a:endParaRPr>
          </a:p>
          <a:p>
            <a:pPr marR="457200" defTabSz="457200">
              <a:defRPr sz="4800">
                <a:solidFill>
                  <a:srgbClr val="000000"/>
                </a:solidFill>
                <a:latin typeface="Cambria"/>
                <a:ea typeface="Cambria"/>
                <a:cs typeface="Cambria"/>
                <a:sym typeface="Cambria"/>
              </a:defRPr>
            </a:pPr>
            <a:endParaRPr lang="en-US" sz="2800" dirty="0">
              <a:solidFill>
                <a:schemeClr val="bg2">
                  <a:lumMod val="20000"/>
                  <a:lumOff val="80000"/>
                </a:schemeClr>
              </a:solidFill>
              <a:latin typeface="Helvetica"/>
              <a:ea typeface="Helvetica"/>
              <a:cs typeface="Helvetica"/>
              <a:sym typeface="Helvetica"/>
            </a:endParaRPr>
          </a:p>
          <a:p>
            <a:pPr lvl="0" hangingPunct="1">
              <a:defRPr/>
            </a:pPr>
            <a:r>
              <a:rPr lang="hu-HU" sz="2800" b="1" i="1" dirty="0">
                <a:solidFill>
                  <a:schemeClr val="bg2">
                    <a:lumMod val="20000"/>
                    <a:lumOff val="80000"/>
                  </a:schemeClr>
                </a:solidFill>
                <a:latin typeface="Lucida Grande"/>
                <a:ea typeface="Lucida Grande"/>
                <a:cs typeface="Lucida Grande"/>
                <a:sym typeface="Lucida Grande"/>
              </a:rPr>
              <a:t>A gyógyítás szolgálata </a:t>
            </a:r>
            <a:r>
              <a:rPr lang="hu-HU" sz="2800" b="1" dirty="0">
                <a:solidFill>
                  <a:schemeClr val="bg2">
                    <a:lumMod val="20000"/>
                    <a:lumOff val="80000"/>
                  </a:schemeClr>
                </a:solidFill>
                <a:latin typeface="Lucida Grande"/>
                <a:ea typeface="Lucida Grande"/>
                <a:cs typeface="Lucida Grande"/>
                <a:sym typeface="Lucida Grande"/>
              </a:rPr>
              <a:t>161. o.</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lightstock_50466_medium_bhp (1).jpg" descr="lightstock_50466_medium_bhp (1).jpg"/>
          <p:cNvPicPr>
            <a:picLocks noChangeAspect="1"/>
          </p:cNvPicPr>
          <p:nvPr/>
        </p:nvPicPr>
        <p:blipFill>
          <a:blip r:embed="rId3"/>
          <a:stretch>
            <a:fillRect/>
          </a:stretch>
        </p:blipFill>
        <p:spPr>
          <a:xfrm>
            <a:off x="-812800" y="0"/>
            <a:ext cx="15494001" cy="10329334"/>
          </a:xfrm>
          <a:prstGeom prst="rect">
            <a:avLst/>
          </a:prstGeom>
          <a:ln w="12700">
            <a:miter lim="400000"/>
          </a:ln>
        </p:spPr>
      </p:pic>
      <p:sp>
        <p:nvSpPr>
          <p:cNvPr id="163" name="If you are in the wilderness,…"/>
          <p:cNvSpPr/>
          <p:nvPr/>
        </p:nvSpPr>
        <p:spPr>
          <a:xfrm>
            <a:off x="-193432" y="1232688"/>
            <a:ext cx="7983417" cy="4596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rgbClr val="FFFFFF"/>
                </a:solidFill>
                <a:latin typeface="Abadi MT Condensed Extra Bold"/>
                <a:ea typeface="Abadi MT Condensed Extra Bold"/>
                <a:cs typeface="Abadi MT Condensed Extra Bold"/>
                <a:sym typeface="Abadi MT Condensed Extra Bold"/>
              </a:defRPr>
            </a:pPr>
            <a:r>
              <a:rPr lang="hu-HU" sz="4000" dirty="0" smtClean="0">
                <a:latin typeface="Lucida Grande"/>
                <a:ea typeface="Lucida Grande"/>
                <a:cs typeface="Lucida Grande"/>
                <a:sym typeface="Lucida Grande"/>
              </a:rPr>
              <a:t>Ha </a:t>
            </a:r>
            <a:r>
              <a:rPr lang="hu-HU" sz="4000" dirty="0">
                <a:latin typeface="Lucida Grande"/>
                <a:ea typeface="Lucida Grande"/>
                <a:cs typeface="Lucida Grande"/>
                <a:sym typeface="Lucida Grande"/>
              </a:rPr>
              <a:t>úgy érezzük, mintha poros lelki pusztaságban </a:t>
            </a:r>
            <a:r>
              <a:rPr lang="hu-HU" sz="4000" dirty="0" smtClean="0">
                <a:latin typeface="Lucida Grande"/>
                <a:ea typeface="Lucida Grande"/>
                <a:cs typeface="Lucida Grande"/>
                <a:sym typeface="Lucida Grande"/>
              </a:rPr>
              <a:t>élnénk, akkor a </a:t>
            </a:r>
            <a:r>
              <a:rPr lang="hu-HU" sz="6600" b="1" dirty="0" smtClean="0">
                <a:latin typeface="Lucida Grande"/>
                <a:ea typeface="Lucida Grande"/>
                <a:cs typeface="Lucida Grande"/>
                <a:sym typeface="Lucida Grande"/>
              </a:rPr>
              <a:t>LEGJOBB HELYEN </a:t>
            </a:r>
            <a:r>
              <a:rPr lang="hu-HU" sz="4000" dirty="0" smtClean="0">
                <a:latin typeface="Lucida Grande"/>
                <a:ea typeface="Lucida Grande"/>
                <a:cs typeface="Lucida Grande"/>
                <a:sym typeface="Lucida Grande"/>
              </a:rPr>
              <a:t>vagyunk, hogy Isten </a:t>
            </a:r>
            <a:r>
              <a:rPr lang="hu-HU" sz="6600" b="1" dirty="0" smtClean="0">
                <a:latin typeface="Lucida Grande"/>
                <a:ea typeface="Lucida Grande"/>
                <a:cs typeface="Lucida Grande"/>
                <a:sym typeface="Lucida Grande"/>
              </a:rPr>
              <a:t>MUNKÁLKODNI</a:t>
            </a:r>
            <a:r>
              <a:rPr lang="hu-HU" sz="6600" dirty="0" smtClean="0">
                <a:latin typeface="Lucida Grande"/>
                <a:ea typeface="Lucida Grande"/>
                <a:cs typeface="Lucida Grande"/>
                <a:sym typeface="Lucida Grande"/>
              </a:rPr>
              <a:t> </a:t>
            </a:r>
            <a:r>
              <a:rPr lang="hu-HU" sz="4000" dirty="0" smtClean="0">
                <a:latin typeface="Lucida Grande"/>
                <a:ea typeface="Lucida Grande"/>
                <a:cs typeface="Lucida Grande"/>
                <a:sym typeface="Lucida Grande"/>
              </a:rPr>
              <a:t>kezdhessen rajtunk </a:t>
            </a:r>
            <a:endParaRPr dirty="0"/>
          </a:p>
        </p:txBody>
      </p:sp>
      <p:pic>
        <p:nvPicPr>
          <p:cNvPr id="164" name="AdobeStock_75470742.jpg" descr="AdobeStock_75470742.jpg"/>
          <p:cNvPicPr>
            <a:picLocks/>
          </p:cNvPicPr>
          <p:nvPr/>
        </p:nvPicPr>
        <p:blipFill>
          <a:blip r:embed="rId4">
            <a:alphaModFix amt="81000"/>
          </a:blip>
          <a:stretch>
            <a:fillRect/>
          </a:stretch>
        </p:blipFill>
        <p:spPr>
          <a:xfrm>
            <a:off x="12236450" y="3530753"/>
            <a:ext cx="8953501" cy="5819124"/>
          </a:xfrm>
          <a:prstGeom prst="rect">
            <a:avLst/>
          </a:prstGeom>
        </p:spPr>
      </p:pic>
      <p:pic>
        <p:nvPicPr>
          <p:cNvPr id="165" name="flower-858312_1920.jpg" descr="flower-858312_1920.jpg"/>
          <p:cNvPicPr>
            <a:picLocks/>
          </p:cNvPicPr>
          <p:nvPr/>
        </p:nvPicPr>
        <p:blipFill>
          <a:blip r:embed="rId5"/>
          <a:stretch>
            <a:fillRect/>
          </a:stretch>
        </p:blipFill>
        <p:spPr>
          <a:xfrm>
            <a:off x="12294334" y="413355"/>
            <a:ext cx="4610100" cy="3117398"/>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oof Off, Walls Down!"/>
          <p:cNvSpPr/>
          <p:nvPr/>
        </p:nvSpPr>
        <p:spPr>
          <a:xfrm>
            <a:off x="914400" y="745499"/>
            <a:ext cx="11163300" cy="1252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ts val="9700"/>
              </a:lnSpc>
              <a:defRPr sz="6400" b="1">
                <a:solidFill>
                  <a:srgbClr val="000000"/>
                </a:solidFill>
                <a:latin typeface="Calibri"/>
                <a:ea typeface="Calibri"/>
                <a:cs typeface="Calibri"/>
                <a:sym typeface="Calibri"/>
              </a:defRPr>
            </a:lvl1pPr>
          </a:lstStyle>
          <a:p>
            <a:r>
              <a:rPr lang="hu-HU" dirty="0" smtClean="0">
                <a:solidFill>
                  <a:srgbClr val="002060"/>
                </a:solidFill>
              </a:rPr>
              <a:t>Le a tetőt és el a falakkal!</a:t>
            </a:r>
            <a:endParaRPr dirty="0">
              <a:solidFill>
                <a:srgbClr val="002060"/>
              </a:solidFill>
            </a:endParaRPr>
          </a:p>
        </p:txBody>
      </p:sp>
      <p:grpSp>
        <p:nvGrpSpPr>
          <p:cNvPr id="170" name="doll house.jpg"/>
          <p:cNvGrpSpPr/>
          <p:nvPr/>
        </p:nvGrpSpPr>
        <p:grpSpPr>
          <a:xfrm rot="118497">
            <a:off x="2362254" y="2429790"/>
            <a:ext cx="8191501" cy="6527801"/>
            <a:chOff x="0" y="0"/>
            <a:chExt cx="8191500" cy="6527800"/>
          </a:xfrm>
        </p:grpSpPr>
        <p:pic>
          <p:nvPicPr>
            <p:cNvPr id="169" name="doll house.jpg" descr="doll house.jpg"/>
            <p:cNvPicPr>
              <a:picLocks/>
            </p:cNvPicPr>
            <p:nvPr/>
          </p:nvPicPr>
          <p:blipFill>
            <a:blip r:embed="rId3"/>
            <a:srcRect l="935" t="32" r="939" b="67"/>
            <a:stretch>
              <a:fillRect/>
            </a:stretch>
          </p:blipFill>
          <p:spPr>
            <a:xfrm>
              <a:off x="215899" y="139699"/>
              <a:ext cx="7759701" cy="5969001"/>
            </a:xfrm>
            <a:prstGeom prst="rect">
              <a:avLst/>
            </a:prstGeom>
            <a:ln>
              <a:noFill/>
            </a:ln>
            <a:effectLst/>
          </p:spPr>
        </p:pic>
        <p:pic>
          <p:nvPicPr>
            <p:cNvPr id="168" name="doll house.jpg" descr="doll house.jpg"/>
            <p:cNvPicPr>
              <a:picLocks/>
            </p:cNvPicPr>
            <p:nvPr/>
          </p:nvPicPr>
          <p:blipFill>
            <a:blip r:embed="rId4"/>
            <a:stretch>
              <a:fillRect/>
            </a:stretch>
          </p:blipFill>
          <p:spPr>
            <a:xfrm>
              <a:off x="0" y="-1"/>
              <a:ext cx="8191501" cy="6527801"/>
            </a:xfrm>
            <a:prstGeom prst="rect">
              <a:avLst/>
            </a:prstGeom>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It is easy to think we humble ourselves before God: but humility towards men will be the only sufficient proof that our humility before God is real.” - Andrew Murray"/>
          <p:cNvSpPr/>
          <p:nvPr/>
        </p:nvSpPr>
        <p:spPr>
          <a:xfrm>
            <a:off x="723617" y="6979463"/>
            <a:ext cx="11747501" cy="2195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a:solidFill>
                  <a:srgbClr val="000000"/>
                </a:solidFill>
                <a:latin typeface="Calibri"/>
                <a:ea typeface="Calibri"/>
                <a:cs typeface="Calibri"/>
                <a:sym typeface="Calibri"/>
              </a:defRPr>
            </a:pPr>
            <a:r>
              <a:rPr lang="hu-HU" dirty="0" smtClean="0">
                <a:solidFill>
                  <a:srgbClr val="002060"/>
                </a:solidFill>
                <a:sym typeface="Calibri"/>
              </a:rPr>
              <a:t>„</a:t>
            </a:r>
            <a:r>
              <a:rPr lang="hu-HU" dirty="0">
                <a:solidFill>
                  <a:srgbClr val="002060"/>
                </a:solidFill>
                <a:sym typeface="Calibri"/>
              </a:rPr>
              <a:t>Könnyű azt gondolni, hogy megalázzuk magunkat Isten előtt, de csakis az emberekkel szemben tanúsított alázat bizonyítja kellőképpen az Isten iránti valódi alázatunkat.”  </a:t>
            </a:r>
          </a:p>
          <a:p>
            <a:pPr marR="457200" defTabSz="457200">
              <a:defRPr>
                <a:solidFill>
                  <a:srgbClr val="000000"/>
                </a:solidFill>
                <a:latin typeface="Calibri"/>
                <a:ea typeface="Calibri"/>
                <a:cs typeface="Calibri"/>
                <a:sym typeface="Calibri"/>
              </a:defRPr>
            </a:pPr>
            <a:r>
              <a:rPr sz="2800" dirty="0" smtClean="0">
                <a:solidFill>
                  <a:srgbClr val="002060"/>
                </a:solidFill>
              </a:rPr>
              <a:t>- </a:t>
            </a:r>
            <a:r>
              <a:rPr sz="2800" dirty="0">
                <a:solidFill>
                  <a:srgbClr val="002060"/>
                </a:solidFill>
              </a:rPr>
              <a:t>Andrew Murray</a:t>
            </a:r>
          </a:p>
        </p:txBody>
      </p:sp>
      <p:grpSp>
        <p:nvGrpSpPr>
          <p:cNvPr id="175" name="lightstock_113230_medium_bhp.jpg"/>
          <p:cNvGrpSpPr/>
          <p:nvPr/>
        </p:nvGrpSpPr>
        <p:grpSpPr>
          <a:xfrm rot="277639">
            <a:off x="5919630" y="990145"/>
            <a:ext cx="6370242" cy="4521201"/>
            <a:chOff x="0" y="0"/>
            <a:chExt cx="6370240" cy="4521200"/>
          </a:xfrm>
        </p:grpSpPr>
        <p:pic>
          <p:nvPicPr>
            <p:cNvPr id="174" name="lightstock_113230_medium_bhp.jpg" descr="lightstock_113230_medium_bhp.jpg"/>
            <p:cNvPicPr>
              <a:picLocks noChangeAspect="1"/>
            </p:cNvPicPr>
            <p:nvPr/>
          </p:nvPicPr>
          <p:blipFill>
            <a:blip r:embed="rId3"/>
            <a:stretch>
              <a:fillRect/>
            </a:stretch>
          </p:blipFill>
          <p:spPr>
            <a:xfrm>
              <a:off x="215900" y="139700"/>
              <a:ext cx="5938441" cy="3962400"/>
            </a:xfrm>
            <a:prstGeom prst="rect">
              <a:avLst/>
            </a:prstGeom>
            <a:ln>
              <a:noFill/>
            </a:ln>
            <a:effectLst/>
          </p:spPr>
        </p:pic>
        <p:pic>
          <p:nvPicPr>
            <p:cNvPr id="173" name="lightstock_113230_medium_bhp.jpg" descr="lightstock_113230_medium_bhp.jpg"/>
            <p:cNvPicPr>
              <a:picLocks/>
            </p:cNvPicPr>
            <p:nvPr/>
          </p:nvPicPr>
          <p:blipFill>
            <a:blip r:embed="rId4"/>
            <a:stretch>
              <a:fillRect/>
            </a:stretch>
          </p:blipFill>
          <p:spPr>
            <a:xfrm>
              <a:off x="0" y="0"/>
              <a:ext cx="6370241" cy="4521200"/>
            </a:xfrm>
            <a:prstGeom prst="rect">
              <a:avLst/>
            </a:prstGeom>
            <a:effectLst/>
          </p:spPr>
        </p:pic>
      </p:grpSp>
      <p:grpSp>
        <p:nvGrpSpPr>
          <p:cNvPr id="178" name="doll house.jpg"/>
          <p:cNvGrpSpPr/>
          <p:nvPr/>
        </p:nvGrpSpPr>
        <p:grpSpPr>
          <a:xfrm rot="21462561">
            <a:off x="872428" y="2283002"/>
            <a:ext cx="5956301" cy="4610101"/>
            <a:chOff x="0" y="0"/>
            <a:chExt cx="5956300" cy="4610100"/>
          </a:xfrm>
        </p:grpSpPr>
        <p:pic>
          <p:nvPicPr>
            <p:cNvPr id="177" name="doll house.jpg" descr="doll house.jpg"/>
            <p:cNvPicPr>
              <a:picLocks/>
            </p:cNvPicPr>
            <p:nvPr/>
          </p:nvPicPr>
          <p:blipFill>
            <a:blip r:embed="rId5"/>
            <a:srcRect l="938" t="32" r="936" b="261"/>
            <a:stretch>
              <a:fillRect/>
            </a:stretch>
          </p:blipFill>
          <p:spPr>
            <a:xfrm>
              <a:off x="215900" y="139700"/>
              <a:ext cx="5524501" cy="4051301"/>
            </a:xfrm>
            <a:prstGeom prst="rect">
              <a:avLst/>
            </a:prstGeom>
            <a:ln>
              <a:noFill/>
            </a:ln>
            <a:effectLst/>
          </p:spPr>
        </p:pic>
        <p:pic>
          <p:nvPicPr>
            <p:cNvPr id="176" name="doll house.jpg" descr="doll house.jpg"/>
            <p:cNvPicPr>
              <a:picLocks/>
            </p:cNvPicPr>
            <p:nvPr/>
          </p:nvPicPr>
          <p:blipFill>
            <a:blip r:embed="rId6"/>
            <a:stretch>
              <a:fillRect/>
            </a:stretch>
          </p:blipFill>
          <p:spPr>
            <a:xfrm>
              <a:off x="-1" y="0"/>
              <a:ext cx="5956301" cy="4610100"/>
            </a:xfrm>
            <a:prstGeom prst="rect">
              <a:avLst/>
            </a:prstGeom>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Let the proud spirit bow in humiliation.…"/>
          <p:cNvSpPr/>
          <p:nvPr/>
        </p:nvSpPr>
        <p:spPr>
          <a:xfrm>
            <a:off x="609600" y="5319535"/>
            <a:ext cx="11772900" cy="4042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hu-HU" sz="3200" dirty="0">
                <a:solidFill>
                  <a:srgbClr val="002060"/>
                </a:solidFill>
                <a:latin typeface="Lucida Grande"/>
                <a:ea typeface="Lucida Grande"/>
                <a:cs typeface="Lucida Grande"/>
                <a:sym typeface="Lucida Grande"/>
              </a:rPr>
              <a:t>„Hagyjuk, hogy a büszke lélek alázatosan meghajoljon, hagyjuk, hogy a kemény szív megtörjön. Ne dédelgessük tovább, ne sajnálgassuk, vagy magasztaljuk az ént. Nézzünk, óh, nézzünk fel Őrá, akit bűneink megtörtek! Nézzük, ahogy lépésről lépésre alább száll a megaláztatás ösvényén, hogy minket felemeljen; a legvégsőkig megalázva magát, hogy mélyebbre már nem juthatott, és megmentett mindnyájunkat, akik elesettek vagyunk bűneink miatt</a:t>
            </a:r>
            <a:r>
              <a:rPr lang="hu-HU" sz="3200" dirty="0" smtClean="0">
                <a:solidFill>
                  <a:srgbClr val="002060"/>
                </a:solidFill>
                <a:latin typeface="Lucida Grande"/>
                <a:ea typeface="Lucida Grande"/>
                <a:cs typeface="Lucida Grande"/>
                <a:sym typeface="Lucida Grande"/>
              </a:rPr>
              <a:t>! … </a:t>
            </a:r>
            <a:endParaRPr lang="en-US" sz="2800" dirty="0">
              <a:solidFill>
                <a:srgbClr val="002060"/>
              </a:solidFill>
            </a:endParaRPr>
          </a:p>
        </p:txBody>
      </p:sp>
      <p:sp>
        <p:nvSpPr>
          <p:cNvPr id="181" name="Roof off,…"/>
          <p:cNvSpPr/>
          <p:nvPr/>
        </p:nvSpPr>
        <p:spPr>
          <a:xfrm>
            <a:off x="-1435383" y="1554619"/>
            <a:ext cx="1002030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400" b="1">
                <a:solidFill>
                  <a:srgbClr val="000000"/>
                </a:solidFill>
                <a:latin typeface="Calibri"/>
                <a:ea typeface="Calibri"/>
                <a:cs typeface="Calibri"/>
                <a:sym typeface="Calibri"/>
              </a:defRPr>
            </a:pPr>
            <a:r>
              <a:rPr lang="es-ES" dirty="0">
                <a:solidFill>
                  <a:srgbClr val="002060"/>
                </a:solidFill>
              </a:rPr>
              <a:t>Le a tetőt és </a:t>
            </a:r>
            <a:endParaRPr lang="hu-HU" dirty="0" smtClean="0">
              <a:solidFill>
                <a:srgbClr val="002060"/>
              </a:solidFill>
            </a:endParaRPr>
          </a:p>
          <a:p>
            <a:pPr>
              <a:defRPr sz="6400" b="1">
                <a:solidFill>
                  <a:srgbClr val="000000"/>
                </a:solidFill>
                <a:latin typeface="Calibri"/>
                <a:ea typeface="Calibri"/>
                <a:cs typeface="Calibri"/>
                <a:sym typeface="Calibri"/>
              </a:defRPr>
            </a:pPr>
            <a:r>
              <a:rPr lang="es-ES" dirty="0" smtClean="0">
                <a:solidFill>
                  <a:srgbClr val="002060"/>
                </a:solidFill>
              </a:rPr>
              <a:t>el </a:t>
            </a:r>
            <a:r>
              <a:rPr lang="es-ES" dirty="0">
                <a:solidFill>
                  <a:srgbClr val="002060"/>
                </a:solidFill>
              </a:rPr>
              <a:t>a falakkal!</a:t>
            </a:r>
          </a:p>
        </p:txBody>
      </p:sp>
      <p:grpSp>
        <p:nvGrpSpPr>
          <p:cNvPr id="184" name="CrossShine.jpg"/>
          <p:cNvGrpSpPr/>
          <p:nvPr/>
        </p:nvGrpSpPr>
        <p:grpSpPr>
          <a:xfrm rot="21462561" flipH="1">
            <a:off x="6202354" y="866001"/>
            <a:ext cx="4834997" cy="3924301"/>
            <a:chOff x="0" y="0"/>
            <a:chExt cx="4834995" cy="3924300"/>
          </a:xfrm>
        </p:grpSpPr>
        <p:pic>
          <p:nvPicPr>
            <p:cNvPr id="183" name="CrossShine.jpg" descr="CrossShine.jpg"/>
            <p:cNvPicPr>
              <a:picLocks noChangeAspect="1"/>
            </p:cNvPicPr>
            <p:nvPr/>
          </p:nvPicPr>
          <p:blipFill>
            <a:blip r:embed="rId3"/>
            <a:srcRect l="1046" t="175" r="828"/>
            <a:stretch>
              <a:fillRect/>
            </a:stretch>
          </p:blipFill>
          <p:spPr>
            <a:xfrm>
              <a:off x="215900" y="139700"/>
              <a:ext cx="4403196" cy="3359579"/>
            </a:xfrm>
            <a:prstGeom prst="rect">
              <a:avLst/>
            </a:prstGeom>
            <a:ln>
              <a:noFill/>
            </a:ln>
            <a:effectLst/>
          </p:spPr>
        </p:pic>
        <p:pic>
          <p:nvPicPr>
            <p:cNvPr id="182" name="CrossShine.jpg" descr="CrossShine.jpg"/>
            <p:cNvPicPr>
              <a:picLocks/>
            </p:cNvPicPr>
            <p:nvPr/>
          </p:nvPicPr>
          <p:blipFill>
            <a:blip r:embed="rId4"/>
            <a:stretch>
              <a:fillRect/>
            </a:stretch>
          </p:blipFill>
          <p:spPr>
            <a:xfrm>
              <a:off x="0" y="0"/>
              <a:ext cx="4834996" cy="3924300"/>
            </a:xfrm>
            <a:prstGeom prst="rect">
              <a:avLst/>
            </a:prstGeom>
            <a:effectLst/>
          </p:spPr>
        </p:pic>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Why will we be so indifferent, so cold, so formal, so proud, so self-sufficient? Who of us is faithfully following the Pattern? Who of us has instituted and continued the warfare against pride of heart? Who of us has, in good earnest, brought himself to wrestle with selfishness until it should no longer dwell in the heart and be revealed in the life?”…"/>
          <p:cNvSpPr/>
          <p:nvPr/>
        </p:nvSpPr>
        <p:spPr>
          <a:xfrm>
            <a:off x="980903" y="1713428"/>
            <a:ext cx="10565474" cy="6627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lang="hu-HU" sz="4000" b="1" dirty="0" smtClean="0">
                <a:solidFill>
                  <a:srgbClr val="002060"/>
                </a:solidFill>
                <a:latin typeface="Lucida Grande"/>
                <a:ea typeface="Lucida Grande"/>
                <a:cs typeface="Lucida Grande"/>
                <a:sym typeface="Lucida Grande"/>
              </a:rPr>
              <a:t>… Hogy </a:t>
            </a:r>
            <a:r>
              <a:rPr lang="hu-HU" sz="4000" b="1" dirty="0">
                <a:solidFill>
                  <a:srgbClr val="002060"/>
                </a:solidFill>
                <a:latin typeface="Lucida Grande"/>
                <a:ea typeface="Lucida Grande"/>
                <a:cs typeface="Lucida Grande"/>
                <a:sym typeface="Lucida Grande"/>
              </a:rPr>
              <a:t>lehetünk annyira közömbösek, olyan ridegek és formálisak, büszkék és önelégültek? Ki az közülünk, aki hűségesen követi az Ő példáját? Ki az, aki hadat üzent és harcot folytat a szív büszkesége ellen? </a:t>
            </a:r>
            <a:r>
              <a:rPr lang="hu-HU" sz="4000" dirty="0">
                <a:solidFill>
                  <a:srgbClr val="002060"/>
                </a:solidFill>
                <a:latin typeface="Lucida Grande"/>
                <a:ea typeface="Lucida Grande"/>
                <a:cs typeface="Lucida Grande"/>
                <a:sym typeface="Lucida Grande"/>
              </a:rPr>
              <a:t>Ki az közülünk, aki komoly szándékkal küzd az önzés ellen egészen addig, míg az már nem lakhat a szívében és lelepleződik az életében?” </a:t>
            </a:r>
          </a:p>
          <a:p>
            <a:pPr defTabSz="457200">
              <a:defRPr>
                <a:solidFill>
                  <a:srgbClr val="000000"/>
                </a:solidFill>
                <a:latin typeface="Calibri"/>
                <a:ea typeface="Calibri"/>
                <a:cs typeface="Calibri"/>
                <a:sym typeface="Calibri"/>
              </a:defRPr>
            </a:pPr>
            <a:endParaRPr dirty="0"/>
          </a:p>
          <a:p>
            <a:r>
              <a:rPr lang="hu-HU" sz="2800" i="1" dirty="0">
                <a:latin typeface="Lucida Grande"/>
                <a:ea typeface="Lucida Grande"/>
                <a:cs typeface="Lucida Grande"/>
                <a:sym typeface="Lucida Grande"/>
              </a:rPr>
              <a:t>Tanácsok a gyülekezeteknek </a:t>
            </a:r>
            <a:r>
              <a:rPr lang="hu-HU" sz="2800" dirty="0">
                <a:latin typeface="Lucida Grande"/>
                <a:ea typeface="Lucida Grande"/>
                <a:cs typeface="Lucida Grande"/>
                <a:sym typeface="Lucida Grande"/>
              </a:rPr>
              <a:t>5. kötet 17- 18. o.</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orrie Ten Boom’s Testimony"/>
          <p:cNvSpPr/>
          <p:nvPr/>
        </p:nvSpPr>
        <p:spPr>
          <a:xfrm>
            <a:off x="-444501" y="7148572"/>
            <a:ext cx="13690601"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4400">
                <a:solidFill>
                  <a:srgbClr val="000000"/>
                </a:solidFill>
                <a:effectLst>
                  <a:outerShdw blurRad="127000" dist="76200" dir="2700000" rotWithShape="0">
                    <a:srgbClr val="000000">
                      <a:alpha val="75000"/>
                    </a:srgbClr>
                  </a:outerShdw>
                </a:effectLst>
                <a:latin typeface="Zapfino"/>
                <a:ea typeface="Zapfino"/>
                <a:cs typeface="Zapfino"/>
                <a:sym typeface="Zapfino"/>
              </a:defRPr>
            </a:lvl1pPr>
          </a:lstStyle>
          <a:p>
            <a:r>
              <a:rPr sz="4800" b="1" dirty="0">
                <a:solidFill>
                  <a:srgbClr val="002060"/>
                </a:solidFill>
              </a:rPr>
              <a:t>Corrie Ten </a:t>
            </a:r>
            <a:r>
              <a:rPr sz="4800" b="1" dirty="0" smtClean="0">
                <a:solidFill>
                  <a:srgbClr val="002060"/>
                </a:solidFill>
              </a:rPr>
              <a:t>Boom</a:t>
            </a:r>
            <a:r>
              <a:rPr lang="hu-HU" sz="4800" b="1" dirty="0" smtClean="0">
                <a:solidFill>
                  <a:srgbClr val="002060"/>
                </a:solidFill>
              </a:rPr>
              <a:t> bizonyságtétele</a:t>
            </a:r>
            <a:r>
              <a:rPr sz="4800" b="1" dirty="0" smtClean="0">
                <a:solidFill>
                  <a:srgbClr val="002060"/>
                </a:solidFill>
              </a:rPr>
              <a:t> </a:t>
            </a:r>
            <a:endParaRPr sz="4800" b="1" dirty="0">
              <a:solidFill>
                <a:srgbClr val="002060"/>
              </a:solidFill>
            </a:endParaRPr>
          </a:p>
        </p:txBody>
      </p:sp>
      <p:grpSp>
        <p:nvGrpSpPr>
          <p:cNvPr id="191" name="Main pic CTB small.jpg"/>
          <p:cNvGrpSpPr/>
          <p:nvPr/>
        </p:nvGrpSpPr>
        <p:grpSpPr>
          <a:xfrm>
            <a:off x="4381500" y="1343881"/>
            <a:ext cx="4025901" cy="4904519"/>
            <a:chOff x="0" y="0"/>
            <a:chExt cx="4025900" cy="4904518"/>
          </a:xfrm>
        </p:grpSpPr>
        <p:pic>
          <p:nvPicPr>
            <p:cNvPr id="190" name="Main pic CTB small.jpg" descr="Main pic CTB small.jpg"/>
            <p:cNvPicPr>
              <a:picLocks noChangeAspect="1"/>
            </p:cNvPicPr>
            <p:nvPr/>
          </p:nvPicPr>
          <p:blipFill>
            <a:blip r:embed="rId3"/>
            <a:stretch>
              <a:fillRect/>
            </a:stretch>
          </p:blipFill>
          <p:spPr>
            <a:xfrm>
              <a:off x="215900" y="139699"/>
              <a:ext cx="3594101" cy="4345719"/>
            </a:xfrm>
            <a:prstGeom prst="rect">
              <a:avLst/>
            </a:prstGeom>
            <a:ln>
              <a:noFill/>
            </a:ln>
            <a:effectLst/>
          </p:spPr>
        </p:pic>
        <p:pic>
          <p:nvPicPr>
            <p:cNvPr id="189" name="Main pic CTB small.jpg" descr="Main pic CTB small.jpg"/>
            <p:cNvPicPr>
              <a:picLocks/>
            </p:cNvPicPr>
            <p:nvPr/>
          </p:nvPicPr>
          <p:blipFill>
            <a:blip r:embed="rId4"/>
            <a:stretch>
              <a:fillRect/>
            </a:stretch>
          </p:blipFill>
          <p:spPr>
            <a:xfrm>
              <a:off x="0" y="-1"/>
              <a:ext cx="4025901" cy="4904519"/>
            </a:xfrm>
            <a:prstGeom prst="rect">
              <a:avLst/>
            </a:prstGeom>
            <a:effectLst/>
          </p:spPr>
        </p:pic>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o be broken is the beginning of revival. It is painful, it is humiliating, but it is the only way.”"/>
          <p:cNvSpPr/>
          <p:nvPr/>
        </p:nvSpPr>
        <p:spPr>
          <a:xfrm>
            <a:off x="1424475" y="1425855"/>
            <a:ext cx="10147301" cy="6889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lnSpc>
                <a:spcPct val="107916"/>
              </a:lnSpc>
              <a:spcBef>
                <a:spcPts val="800"/>
              </a:spcBef>
              <a:defRPr sz="4800">
                <a:solidFill>
                  <a:srgbClr val="000000"/>
                </a:solidFill>
                <a:latin typeface="Calibri"/>
                <a:ea typeface="Calibri"/>
                <a:cs typeface="Calibri"/>
                <a:sym typeface="Calibri"/>
              </a:defRPr>
            </a:lvl1pPr>
          </a:lstStyle>
          <a:p>
            <a:r>
              <a:rPr lang="hu-HU" sz="7200" dirty="0" smtClean="0">
                <a:solidFill>
                  <a:srgbClr val="002060"/>
                </a:solidFill>
              </a:rPr>
              <a:t>„</a:t>
            </a:r>
            <a:r>
              <a:rPr lang="hu-HU" sz="7200" dirty="0">
                <a:solidFill>
                  <a:srgbClr val="002060"/>
                </a:solidFill>
              </a:rPr>
              <a:t>A megtörtség a megújulás kezdete. Fájdalmas, megalázó, de ez az egyetlen út</a:t>
            </a:r>
            <a:r>
              <a:rPr lang="hu-HU" sz="7200" dirty="0" smtClean="0">
                <a:solidFill>
                  <a:srgbClr val="002060"/>
                </a:solidFill>
              </a:rPr>
              <a:t>.”</a:t>
            </a:r>
          </a:p>
          <a:p>
            <a:endParaRPr lang="hu-HU" sz="6000" dirty="0" smtClean="0"/>
          </a:p>
          <a:p>
            <a:r>
              <a:rPr lang="hu-HU" dirty="0" smtClean="0">
                <a:solidFill>
                  <a:srgbClr val="002060"/>
                </a:solidFill>
              </a:rPr>
              <a:t>Roy </a:t>
            </a:r>
            <a:r>
              <a:rPr lang="hu-HU" dirty="0" err="1" smtClean="0">
                <a:solidFill>
                  <a:srgbClr val="002060"/>
                </a:solidFill>
              </a:rPr>
              <a:t>Hession</a:t>
            </a:r>
            <a:r>
              <a:rPr lang="hu-HU" dirty="0" smtClean="0">
                <a:solidFill>
                  <a:srgbClr val="002060"/>
                </a:solidFill>
              </a:rPr>
              <a:t> </a:t>
            </a:r>
            <a:endParaRPr lang="hu-HU" dirty="0">
              <a:solidFill>
                <a:srgbClr val="002060"/>
              </a:solidFill>
            </a:endParaRPr>
          </a:p>
        </p:txBody>
      </p:sp>
      <p:sp>
        <p:nvSpPr>
          <p:cNvPr id="194" name="- Roy Hession"/>
          <p:cNvSpPr/>
          <p:nvPr/>
        </p:nvSpPr>
        <p:spPr>
          <a:xfrm>
            <a:off x="5810865" y="6864311"/>
            <a:ext cx="1755662" cy="45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400">
                <a:solidFill>
                  <a:srgbClr val="000000"/>
                </a:solidFill>
                <a:latin typeface="Calibri"/>
                <a:ea typeface="Calibri"/>
                <a:cs typeface="Calibri"/>
                <a:sym typeface="Calibri"/>
              </a:defRPr>
            </a:lvl1pPr>
          </a:lstStyle>
          <a:p>
            <a:endParaRPr sz="28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What is true brokenness?"/>
          <p:cNvSpPr/>
          <p:nvPr/>
        </p:nvSpPr>
        <p:spPr>
          <a:xfrm>
            <a:off x="965200" y="3464937"/>
            <a:ext cx="11607800" cy="2811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6400">
                <a:solidFill>
                  <a:srgbClr val="000000"/>
                </a:solidFill>
                <a:latin typeface="Calibri"/>
                <a:ea typeface="Calibri"/>
                <a:cs typeface="Calibri"/>
                <a:sym typeface="Calibri"/>
              </a:defRPr>
            </a:lvl1pPr>
          </a:lstStyle>
          <a:p>
            <a:r>
              <a:rPr lang="hu-HU" sz="8800" dirty="0" smtClean="0">
                <a:solidFill>
                  <a:srgbClr val="002060"/>
                </a:solidFill>
              </a:rPr>
              <a:t>Mit jelent  a valódi megtörtség</a:t>
            </a:r>
            <a:r>
              <a:rPr sz="8800" dirty="0" smtClean="0">
                <a:solidFill>
                  <a:srgbClr val="002060"/>
                </a:solidFill>
              </a:rPr>
              <a:t>?</a:t>
            </a:r>
            <a:endParaRPr sz="8800" dirty="0">
              <a:solidFill>
                <a:srgbClr val="002060"/>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rue brokenness is a moment-by-moment lifestyle of agreeing with God about the true condition of my heart and life—not as everyone else thinks it is but as He knows it to be. Brokenness is the shattering of my self-will—the absolute surrender of my will to the will of God. It is saying, ‘Yes, Lord!’—no resistance, no chafing, no stubbornness—simply submitting myself [no matter the pain or cost] to His direction and will in my life.”…"/>
          <p:cNvSpPr/>
          <p:nvPr/>
        </p:nvSpPr>
        <p:spPr>
          <a:xfrm>
            <a:off x="432263" y="1103214"/>
            <a:ext cx="11721638" cy="7838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a:lnSpc>
                <a:spcPct val="107000"/>
              </a:lnSpc>
              <a:spcAft>
                <a:spcPts val="800"/>
              </a:spcAft>
            </a:pPr>
            <a:r>
              <a:rPr lang="hu-HU" sz="4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 valódi megtörtség olyan életmód, amelyben minden pillanatban egyetértünk Istennel életünk és szívünk állapotáról. Nem úgy, ahogy bárki gondolja, hanem, ahogyan Ő ismeri. A megtörtség a saját akaratunk összezúzása, teljes alárendelése Isten akaratának. Amikor minden ellenállás, háborgás és makacskodás nélkül ezt mondjuk: </a:t>
            </a:r>
            <a:r>
              <a:rPr lang="hu-HU" sz="40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Igen </a:t>
            </a:r>
            <a:r>
              <a:rPr lang="hu-HU" sz="4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Uram! – Az árával és a vele járó fájdalommal mit sem törődve, egyszerűen alárendeljük magunkat, akaratunkat, egész életünket az Ő irányításának.”</a:t>
            </a:r>
            <a:endParaRPr lang="hu-HU" sz="4000"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marR="457200" defTabSz="457200">
              <a:defRPr sz="4000">
                <a:solidFill>
                  <a:srgbClr val="000000"/>
                </a:solidFill>
                <a:latin typeface="Calibri"/>
                <a:ea typeface="Calibri"/>
                <a:cs typeface="Calibri"/>
                <a:sym typeface="Calibri"/>
              </a:defRPr>
            </a:pPr>
            <a:endParaRPr dirty="0"/>
          </a:p>
          <a:p>
            <a:pPr marR="457200" defTabSz="457200">
              <a:defRPr>
                <a:solidFill>
                  <a:srgbClr val="000000"/>
                </a:solidFill>
                <a:latin typeface="Calibri"/>
                <a:ea typeface="Calibri"/>
                <a:cs typeface="Calibri"/>
                <a:sym typeface="Calibri"/>
              </a:defRPr>
            </a:pPr>
            <a:r>
              <a:rPr sz="2800" dirty="0">
                <a:solidFill>
                  <a:srgbClr val="002060"/>
                </a:solidFill>
              </a:rPr>
              <a:t>- Nancy DeMoss </a:t>
            </a:r>
            <a:r>
              <a:rPr sz="2800" dirty="0" err="1">
                <a:solidFill>
                  <a:srgbClr val="002060"/>
                </a:solidFill>
              </a:rPr>
              <a:t>Wolgemuth</a:t>
            </a:r>
            <a:endParaRPr sz="2800" dirty="0">
              <a:solidFill>
                <a:srgbClr val="002060"/>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For thus says the High and Lofty One Who inhabits eternity, whose name is Holy: ‘I dwell in the high and holy place, With him who has a contrite and humble spirit, To revive the spirit of the humble, And to revive the heart of the contrite ones.’ ”…"/>
          <p:cNvSpPr/>
          <p:nvPr/>
        </p:nvSpPr>
        <p:spPr>
          <a:xfrm>
            <a:off x="1206500" y="1156613"/>
            <a:ext cx="10972800" cy="7427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rPr lang="hu-HU" sz="4800" dirty="0">
                <a:solidFill>
                  <a:schemeClr val="bg1">
                    <a:lumMod val="75000"/>
                  </a:schemeClr>
                </a:solidFill>
                <a:latin typeface="Lucida Grande"/>
                <a:ea typeface="Lucida Grande"/>
                <a:cs typeface="Lucida Grande"/>
                <a:sym typeface="Lucida Grande"/>
              </a:rPr>
              <a:t>„Mert így szól a magasságos és felséges, aki örökké lakozik, és akinek neve szent: Magasságban és szentségben lakom, de a megrontottal és alázatos szívűvel is, hogy megelevenítsem az alázatosok lelkét, és megelevenítsem a megtörtek szívét.“ </a:t>
            </a:r>
            <a:endParaRPr lang="hu-HU" sz="4800" dirty="0" smtClean="0">
              <a:solidFill>
                <a:schemeClr val="bg1">
                  <a:lumMod val="75000"/>
                </a:schemeClr>
              </a:solidFill>
              <a:latin typeface="Lucida Grande"/>
              <a:ea typeface="Lucida Grande"/>
              <a:cs typeface="Lucida Grande"/>
              <a:sym typeface="Lucida Grande"/>
            </a:endParaRPr>
          </a:p>
          <a:p>
            <a:pPr marR="457200" defTabSz="457200">
              <a:defRPr sz="4800">
                <a:solidFill>
                  <a:srgbClr val="000000"/>
                </a:solidFill>
                <a:latin typeface="Calibri"/>
                <a:ea typeface="Calibri"/>
                <a:cs typeface="Calibri"/>
                <a:sym typeface="Calibri"/>
              </a:defRPr>
            </a:pPr>
            <a:endParaRPr lang="hu-HU" sz="4800" dirty="0" smtClean="0">
              <a:latin typeface="Lucida Grande"/>
              <a:ea typeface="Lucida Grande"/>
              <a:cs typeface="Lucida Grande"/>
              <a:sym typeface="Lucida Grande"/>
            </a:endParaRPr>
          </a:p>
          <a:p>
            <a:pPr marR="457200" defTabSz="457200">
              <a:defRPr sz="4800">
                <a:solidFill>
                  <a:srgbClr val="000000"/>
                </a:solidFill>
                <a:latin typeface="Calibri"/>
                <a:ea typeface="Calibri"/>
                <a:cs typeface="Calibri"/>
                <a:sym typeface="Calibri"/>
              </a:defRPr>
            </a:pPr>
            <a:r>
              <a:rPr lang="hu-HU" sz="4000" dirty="0" smtClean="0">
                <a:latin typeface="Lucida Grande"/>
                <a:ea typeface="Lucida Grande"/>
                <a:cs typeface="Lucida Grande"/>
                <a:sym typeface="Lucida Grande"/>
              </a:rPr>
              <a:t>Ézsaiás 57:15 </a:t>
            </a:r>
            <a:endParaRPr sz="8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We shall often have to bow down to weep at the feet of Jesus, because of our shortcomings and mistakes. But we are not to be discouraged… As we distrust our own power, we shall trust the power of our Redeemer.”…"/>
          <p:cNvSpPr/>
          <p:nvPr/>
        </p:nvSpPr>
        <p:spPr>
          <a:xfrm>
            <a:off x="1384300" y="2018387"/>
            <a:ext cx="10236200" cy="5704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hu-HU" sz="4800" dirty="0">
                <a:solidFill>
                  <a:srgbClr val="002060"/>
                </a:solidFill>
                <a:latin typeface="Lucida Grande"/>
                <a:ea typeface="Lucida Grande"/>
                <a:cs typeface="Lucida Grande"/>
                <a:sym typeface="Lucida Grande"/>
              </a:rPr>
              <a:t>„Gyengeségeink és hibáink miatt sokszor le kell még ereszkednünk, hogy Jézus lábainál sírjunk. De nem kell elbátortalanodnunk! ... Ne saját erőnkben, hanem Megváltónk erejében bízzunk!”</a:t>
            </a:r>
          </a:p>
          <a:p>
            <a:pPr marR="457200" defTabSz="457200">
              <a:defRPr sz="4800">
                <a:solidFill>
                  <a:srgbClr val="000000"/>
                </a:solidFill>
                <a:latin typeface="Calibri"/>
                <a:ea typeface="Calibri"/>
                <a:cs typeface="Calibri"/>
                <a:sym typeface="Calibri"/>
              </a:defRPr>
            </a:pPr>
            <a:endParaRPr dirty="0"/>
          </a:p>
          <a:p>
            <a:r>
              <a:rPr lang="hu-HU" sz="2800" i="1" dirty="0">
                <a:solidFill>
                  <a:srgbClr val="002060"/>
                </a:solidFill>
                <a:latin typeface="Lucida Grande"/>
                <a:ea typeface="Lucida Grande"/>
                <a:cs typeface="Lucida Grande"/>
                <a:sym typeface="Lucida Grande"/>
              </a:rPr>
              <a:t>Szemelvények </a:t>
            </a:r>
            <a:r>
              <a:rPr lang="hu-HU" sz="2800" dirty="0">
                <a:solidFill>
                  <a:srgbClr val="002060"/>
                </a:solidFill>
                <a:latin typeface="Lucida Grande"/>
                <a:ea typeface="Lucida Grande"/>
                <a:cs typeface="Lucida Grande"/>
                <a:sym typeface="Lucida Grande"/>
              </a:rPr>
              <a:t>1. kötet 337. o.</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he Beauty of Brokenness &amp; Humility"/>
          <p:cNvSpPr/>
          <p:nvPr/>
        </p:nvSpPr>
        <p:spPr>
          <a:xfrm flipH="1">
            <a:off x="14208369" y="765522"/>
            <a:ext cx="2598742"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solidFill>
                  <a:srgbClr val="000000"/>
                </a:solidFill>
                <a:latin typeface="Calibri"/>
                <a:ea typeface="Calibri"/>
                <a:cs typeface="Calibri"/>
                <a:sym typeface="Calibri"/>
              </a:defRPr>
            </a:lvl1pPr>
          </a:lstStyle>
          <a:p>
            <a:r>
              <a:rPr dirty="0"/>
              <a:t>The Beauty of</a:t>
            </a:r>
            <a:r>
              <a:rPr lang="en-US" dirty="0"/>
              <a:t> </a:t>
            </a:r>
            <a:r>
              <a:rPr dirty="0"/>
              <a:t>Humility</a:t>
            </a:r>
          </a:p>
        </p:txBody>
      </p:sp>
      <p:sp>
        <p:nvSpPr>
          <p:cNvPr id="2" name="Szövegdoboz 1"/>
          <p:cNvSpPr txBox="1"/>
          <p:nvPr/>
        </p:nvSpPr>
        <p:spPr>
          <a:xfrm>
            <a:off x="1586278" y="1762298"/>
            <a:ext cx="1605809" cy="5194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hu-HU" sz="3600" b="0" i="0" u="none" strike="noStrike" cap="none" spc="0" normalizeH="0" baseline="0" dirty="0">
              <a:ln>
                <a:noFill/>
              </a:ln>
              <a:solidFill>
                <a:srgbClr val="6C6963"/>
              </a:solidFill>
              <a:effectLst/>
              <a:uFillTx/>
              <a:latin typeface="Hoefler Text"/>
              <a:ea typeface="Hoefler Text"/>
              <a:cs typeface="Hoefler Text"/>
              <a:sym typeface="Hoefler Text"/>
            </a:endParaRPr>
          </a:p>
        </p:txBody>
      </p:sp>
      <p:sp>
        <p:nvSpPr>
          <p:cNvPr id="4" name="Szövegdoboz 3"/>
          <p:cNvSpPr txBox="1"/>
          <p:nvPr/>
        </p:nvSpPr>
        <p:spPr>
          <a:xfrm>
            <a:off x="2110155" y="2954215"/>
            <a:ext cx="8423030" cy="55919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hu-HU" sz="3600" b="0" i="0" u="none" strike="noStrike" cap="none" spc="0" normalizeH="0" baseline="0" dirty="0">
              <a:ln>
                <a:noFill/>
              </a:ln>
              <a:solidFill>
                <a:srgbClr val="6C6963"/>
              </a:solidFill>
              <a:effectLst/>
              <a:uFillTx/>
              <a:latin typeface="Hoefler Text"/>
              <a:ea typeface="Hoefler Text"/>
              <a:cs typeface="Hoefler Text"/>
              <a:sym typeface="Hoefler Text"/>
            </a:endParaRPr>
          </a:p>
        </p:txBody>
      </p:sp>
      <p:pic>
        <p:nvPicPr>
          <p:cNvPr id="6" name="Kép 5"/>
          <p:cNvPicPr>
            <a:picLocks noChangeAspect="1"/>
          </p:cNvPicPr>
          <p:nvPr/>
        </p:nvPicPr>
        <p:blipFill>
          <a:blip r:embed="rId3"/>
          <a:stretch>
            <a:fillRect/>
          </a:stretch>
        </p:blipFill>
        <p:spPr>
          <a:xfrm>
            <a:off x="2268415" y="407150"/>
            <a:ext cx="8510953" cy="8939300"/>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he Beauty…"/>
          <p:cNvSpPr/>
          <p:nvPr/>
        </p:nvSpPr>
        <p:spPr>
          <a:xfrm>
            <a:off x="1346663" y="3361882"/>
            <a:ext cx="9958646"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lang="hu-HU" sz="4400" b="1" dirty="0">
                <a:solidFill>
                  <a:srgbClr val="002060"/>
                </a:solidFill>
              </a:rPr>
              <a:t>Az alázatosság </a:t>
            </a:r>
            <a:r>
              <a:rPr lang="hu-HU" sz="4400" b="1" dirty="0" smtClean="0">
                <a:solidFill>
                  <a:srgbClr val="002060"/>
                </a:solidFill>
              </a:rPr>
              <a:t>és a megtörtség </a:t>
            </a:r>
          </a:p>
          <a:p>
            <a:r>
              <a:rPr lang="hu-HU" sz="4400" dirty="0" smtClean="0">
                <a:solidFill>
                  <a:srgbClr val="002060"/>
                </a:solidFill>
              </a:rPr>
              <a:t>szépsége  </a:t>
            </a:r>
            <a:endParaRPr lang="hu-HU" sz="4400" dirty="0">
              <a:solidFill>
                <a:srgbClr val="002060"/>
              </a:solidFill>
            </a:endParaRPr>
          </a:p>
        </p:txBody>
      </p:sp>
      <p:sp>
        <p:nvSpPr>
          <p:cNvPr id="207" name="[The full Version!]"/>
          <p:cNvSpPr/>
          <p:nvPr/>
        </p:nvSpPr>
        <p:spPr>
          <a:xfrm>
            <a:off x="4853762" y="7031355"/>
            <a:ext cx="306013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0000"/>
                </a:solidFill>
                <a:latin typeface="Calibri"/>
                <a:ea typeface="Calibri"/>
                <a:cs typeface="Calibri"/>
                <a:sym typeface="Calibri"/>
              </a:defRPr>
            </a:lvl1pPr>
          </a:lstStyle>
          <a:p>
            <a:r>
              <a:rPr dirty="0" smtClean="0">
                <a:solidFill>
                  <a:srgbClr val="002060"/>
                </a:solidFill>
              </a:rPr>
              <a:t>[</a:t>
            </a:r>
            <a:r>
              <a:rPr lang="hu-HU" dirty="0" smtClean="0">
                <a:solidFill>
                  <a:srgbClr val="002060"/>
                </a:solidFill>
              </a:rPr>
              <a:t>Teljes változat</a:t>
            </a:r>
            <a:r>
              <a:rPr dirty="0" smtClean="0">
                <a:solidFill>
                  <a:srgbClr val="002060"/>
                </a:solidFill>
              </a:rPr>
              <a:t>]</a:t>
            </a:r>
            <a:endParaRPr dirty="0">
              <a:solidFill>
                <a:srgbClr val="002060"/>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 Proud self-filled people see all the good they do and feel worthy of Salvation.…"/>
          <p:cNvSpPr/>
          <p:nvPr/>
        </p:nvSpPr>
        <p:spPr>
          <a:xfrm>
            <a:off x="723900" y="2716668"/>
            <a:ext cx="1154430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a:solidFill>
                  <a:srgbClr val="002060"/>
                </a:solidFill>
                <a:latin typeface="Lucida Grande"/>
                <a:ea typeface="Lucida Grande"/>
                <a:cs typeface="Lucida Grande"/>
                <a:sym typeface="Lucida Grande"/>
              </a:rPr>
              <a:t>A büszke, öntelt emberek minden tettüket jónak tartják és méltónak érzik magukat a megváltásra.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emberek tudják, hogy egyedül Krisztus igazsága által nyerhetnek üdvösséget.  </a:t>
            </a:r>
          </a:p>
        </p:txBody>
      </p:sp>
      <p:sp>
        <p:nvSpPr>
          <p:cNvPr id="210" name="• Proud self-filled people feel confident and proud of how much they know.…"/>
          <p:cNvSpPr/>
          <p:nvPr/>
        </p:nvSpPr>
        <p:spPr>
          <a:xfrm>
            <a:off x="723900" y="6703040"/>
            <a:ext cx="1154430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öntelt emberek elégedettek a tudásukkal és büszkék arra.</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emberek érzik, mennyit kell még tanulniuk. </a:t>
            </a:r>
          </a:p>
        </p:txBody>
      </p:sp>
      <p:sp>
        <p:nvSpPr>
          <p:cNvPr id="211" name="Slide 1"/>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1</a:t>
            </a:r>
          </a:p>
        </p:txBody>
      </p:sp>
      <p:sp>
        <p:nvSpPr>
          <p:cNvPr id="212" name="Pride versus Humility!"/>
          <p:cNvSpPr/>
          <p:nvPr/>
        </p:nvSpPr>
        <p:spPr>
          <a:xfrm>
            <a:off x="839802" y="1097022"/>
            <a:ext cx="10605468"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hu-HU" dirty="0" smtClean="0">
                <a:solidFill>
                  <a:srgbClr val="002060"/>
                </a:solidFill>
              </a:rPr>
              <a:t>A büszkeség és az alázatosság ellentétei</a:t>
            </a:r>
            <a:r>
              <a:rPr dirty="0" smtClean="0">
                <a:solidFill>
                  <a:srgbClr val="002060"/>
                </a:solidFill>
              </a:rPr>
              <a:t>! </a:t>
            </a:r>
            <a:endParaRPr dirty="0">
              <a:solidFill>
                <a:srgbClr val="002060"/>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 Proud self-filled people thank God that they aren’t like the world around them.…"/>
          <p:cNvSpPr/>
          <p:nvPr/>
        </p:nvSpPr>
        <p:spPr>
          <a:xfrm>
            <a:off x="723900" y="1898947"/>
            <a:ext cx="11544300"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öntelt emberek köszönetet mondanak Istennek, amiért ők nem olyanok, mint a körülöttük élők.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felismerik, hogy a büszkeség önmagában ugyanolyan halálos bűn, mint a világ bűnei.</a:t>
            </a:r>
          </a:p>
        </p:txBody>
      </p:sp>
      <p:sp>
        <p:nvSpPr>
          <p:cNvPr id="215" name="• Proud self-filled people carry grudges because they have difficulty saying, “I was wrong. Will you forgive me?”…"/>
          <p:cNvSpPr/>
          <p:nvPr/>
        </p:nvSpPr>
        <p:spPr>
          <a:xfrm>
            <a:off x="723900" y="5639098"/>
            <a:ext cx="11544300"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öntelt emberek sérelmeket hordoznak, mert nehezükre esik bocsánatot kérni és beismerni, hogy hibáztak.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hamar kimondják: „Sajnálom, tévedtem, beszéljük ezt meg.”</a:t>
            </a:r>
          </a:p>
        </p:txBody>
      </p:sp>
      <p:sp>
        <p:nvSpPr>
          <p:cNvPr id="216" name="Slide 2"/>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2</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 Proud self-filled people tend to focus on the failures and weaknesses of others, and are unmoved by others brokenness.…"/>
          <p:cNvSpPr/>
          <p:nvPr/>
        </p:nvSpPr>
        <p:spPr>
          <a:xfrm>
            <a:off x="736600" y="1906726"/>
            <a:ext cx="11544300" cy="3057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öntelt emberek mások hibáira és gyengeségeire helyezik a hangsúlyt, és nem hatja meg őket mások megtörtsége.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mélyen tudatában vannak gyengeségeiknek és nagy lelki szükségletüknek. Együtt éreznek a megtört szívűekkel.  </a:t>
            </a:r>
          </a:p>
        </p:txBody>
      </p:sp>
      <p:sp>
        <p:nvSpPr>
          <p:cNvPr id="219" name="• Proud self-filled people have to prove they are right and save face even when they are wrong.…"/>
          <p:cNvSpPr/>
          <p:nvPr/>
        </p:nvSpPr>
        <p:spPr>
          <a:xfrm>
            <a:off x="723900" y="5913576"/>
            <a:ext cx="11544300" cy="3057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öntelt emberek folyton a saját igazukat védik és bizonygatják, még ha tévednek is.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önként lemondanak a jogukról, hogy igazuk legyen, még akkor is, ha valóban igazuk van, mert inkább Isten előtt szeretnének igazak lenni,mint az emberek előtt. </a:t>
            </a:r>
          </a:p>
        </p:txBody>
      </p:sp>
      <p:sp>
        <p:nvSpPr>
          <p:cNvPr id="220" name="Slide 3"/>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3</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 Proud self-filled people are selfishly protective of personal space, time, and their reputation.…"/>
          <p:cNvSpPr/>
          <p:nvPr/>
        </p:nvSpPr>
        <p:spPr>
          <a:xfrm>
            <a:off x="723900" y="1621949"/>
            <a:ext cx="11544300" cy="3118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algn="l" defTabSz="457200">
              <a:defRPr>
                <a:solidFill>
                  <a:srgbClr val="000000"/>
                </a:solidFill>
                <a:latin typeface="Calibri"/>
                <a:ea typeface="Calibri"/>
                <a:cs typeface="Calibri"/>
                <a:sym typeface="Calibri"/>
              </a:defRPr>
            </a:pPr>
            <a:endParaRPr dirty="0"/>
          </a:p>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önelégült emberek önző módon védik személyes terüket, idejüket és hírnevüket.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nagylelkűek, adakozók. Hajlandók a kellemetlenségeket is vállalni, Istenre bízzák személyes terük, idejük és hírnevük védelmét.</a:t>
            </a:r>
            <a:endParaRPr sz="3200" b="1" dirty="0">
              <a:solidFill>
                <a:schemeClr val="bg2">
                  <a:lumMod val="20000"/>
                  <a:lumOff val="80000"/>
                </a:schemeClr>
              </a:solidFill>
            </a:endParaRPr>
          </a:p>
        </p:txBody>
      </p:sp>
      <p:sp>
        <p:nvSpPr>
          <p:cNvPr id="223" name="• Proud self-filled people are too busy to notice or reach out to the “small people” in their lives, those who can’t benefit them in some specific way.…"/>
          <p:cNvSpPr/>
          <p:nvPr/>
        </p:nvSpPr>
        <p:spPr>
          <a:xfrm>
            <a:off x="723900" y="5392876"/>
            <a:ext cx="11544300" cy="3057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öntelt emberek túl elfoglaltak, hogy a „kisemberekkel” foglalkozzanak, akiktől semmiféle nyereséget nem remélhetnek.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mindig keresik a módját, hogy úgy szolgáljanak, még a „legkisebbeknek” is, mint Jézusnak. </a:t>
            </a:r>
          </a:p>
        </p:txBody>
      </p:sp>
      <p:sp>
        <p:nvSpPr>
          <p:cNvPr id="224" name="Slide 4"/>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4</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 Proud self-filled people desire to be recognized and applauded, and they covet promotions, trophies and awards.…"/>
          <p:cNvSpPr/>
          <p:nvPr/>
        </p:nvSpPr>
        <p:spPr>
          <a:xfrm>
            <a:off x="723900" y="1898946"/>
            <a:ext cx="11544300"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önelégült emberek elismerésre és sikerre vágynak, előléptetés, trófeák és díjak után sóvárognak.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hűségesek szeretnének lenni és arra vágynak, hogy láthatóvá váljon rajtuk Isten dicsősége. Nem vágynak elismerésre és dicsőítésre. </a:t>
            </a:r>
          </a:p>
        </p:txBody>
      </p:sp>
      <p:sp>
        <p:nvSpPr>
          <p:cNvPr id="227" name="• Proud self-filled people are quick to flaunt their titles and great achievements and feel entitled to special treatment.…"/>
          <p:cNvSpPr/>
          <p:nvPr/>
        </p:nvSpPr>
        <p:spPr>
          <a:xfrm>
            <a:off x="723900" y="5375254"/>
            <a:ext cx="11544300" cy="3549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sz="3200" b="0" dirty="0">
                <a:solidFill>
                  <a:srgbClr val="002060"/>
                </a:solidFill>
              </a:rPr>
              <a:t>	</a:t>
            </a:r>
            <a:r>
              <a:rPr lang="hu-HU" sz="3200" b="1" dirty="0">
                <a:solidFill>
                  <a:srgbClr val="002060"/>
                </a:solidFill>
                <a:latin typeface="Lucida Grande"/>
                <a:ea typeface="Lucida Grande"/>
                <a:cs typeface="Lucida Grande"/>
                <a:sym typeface="Lucida Grande"/>
              </a:rPr>
              <a:t>A büszke, öntelt emberek fitogtatják címeiket és eredményeiket. Úgy érzik, különleges elbánásra jogosultak.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embereknek nincs szükségük a titulusaikkal és eredményeikkel kérkedni. Elégedettek azzal, hogy észrevétlenek maradnak, miközben Istennek adják a dicsőséget. </a:t>
            </a:r>
          </a:p>
        </p:txBody>
      </p:sp>
      <p:sp>
        <p:nvSpPr>
          <p:cNvPr id="228" name="Slide 5"/>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5</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 Proud self-filled people use their life and any influence they’ve received as a stage to showcase themselves.…"/>
          <p:cNvSpPr/>
          <p:nvPr/>
        </p:nvSpPr>
        <p:spPr>
          <a:xfrm>
            <a:off x="598516" y="2061307"/>
            <a:ext cx="11669684"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R="457200" algn="l" defTabSz="457200">
              <a:defRPr i="1">
                <a:solidFill>
                  <a:srgbClr val="000000"/>
                </a:solidFill>
                <a:latin typeface="Calibri"/>
                <a:ea typeface="Calibri"/>
                <a:cs typeface="Calibri"/>
                <a:sym typeface="Calibri"/>
              </a:defRPr>
            </a:pPr>
            <a:endParaRPr dirty="0"/>
          </a:p>
        </p:txBody>
      </p:sp>
      <p:sp>
        <p:nvSpPr>
          <p:cNvPr id="231" name="• Proud self-filled people have difficulty serving and submitting to others, and they are especially prone to criticize and murmur against those in positions of authority or leadership.…"/>
          <p:cNvSpPr/>
          <p:nvPr/>
        </p:nvSpPr>
        <p:spPr>
          <a:xfrm>
            <a:off x="723900" y="4908212"/>
            <a:ext cx="11544300"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a:solidFill>
                  <a:srgbClr val="002060"/>
                </a:solidFill>
                <a:latin typeface="Lucida Grande"/>
                <a:ea typeface="Lucida Grande"/>
                <a:cs typeface="Lucida Grande"/>
                <a:sym typeface="Lucida Grande"/>
              </a:rPr>
              <a:t>A büszke, önelégült embereknek nehezükre esik másoknak szolgálni és engedelmeskedni. Különösen hajlamosak a zúgolódásra és a vezető pozíciót betöltők kritizálására.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tisztségére és pozíciójára való tekintet nélkül mindenkit szerényen szolgálnak, mint Jézus. Azt is felemelik, akitől semmi hasznot nem várhatnak, és a vezetőket is tiszteletteljesen támogatják.  </a:t>
            </a:r>
          </a:p>
        </p:txBody>
      </p:sp>
      <p:sp>
        <p:nvSpPr>
          <p:cNvPr id="232" name="Slide 6"/>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rPr dirty="0"/>
              <a:t>Slide 6</a:t>
            </a:r>
          </a:p>
        </p:txBody>
      </p:sp>
      <p:sp>
        <p:nvSpPr>
          <p:cNvPr id="2" name="Téglalap 1"/>
          <p:cNvSpPr/>
          <p:nvPr/>
        </p:nvSpPr>
        <p:spPr>
          <a:xfrm>
            <a:off x="864524" y="914399"/>
            <a:ext cx="10989424" cy="3539430"/>
          </a:xfrm>
          <a:prstGeom prst="rect">
            <a:avLst/>
          </a:prstGeom>
        </p:spPr>
        <p:txBody>
          <a:bodyPr wrap="square">
            <a:spAutoFit/>
          </a:bodyPr>
          <a:lstStyle/>
          <a:p>
            <a:pPr marL="571500" lvl="0" indent="-571500" algn="l">
              <a:buFont typeface="Arial" panose="020B0604020202020204" pitchFamily="34" charset="0"/>
              <a:buChar char="•"/>
            </a:pPr>
            <a:r>
              <a:rPr lang="hu-HU" sz="3200" b="1" dirty="0">
                <a:solidFill>
                  <a:srgbClr val="002060"/>
                </a:solidFill>
                <a:latin typeface="Lucida Grande"/>
                <a:ea typeface="Lucida Grande"/>
                <a:cs typeface="Lucida Grande"/>
                <a:sym typeface="Lucida Grande"/>
              </a:rPr>
              <a:t>A büszke, öntelt emberek az életüket és minden befolyásukat arra használják, hogy az élet színpadán bemutassák magukat.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az Istentől kapott „színpadot” és minden befolyásukat Krisztus felmagasztalására használják, hogy az Ő jelleme bizonyosan kiábrázolódjon rajtuk.</a:t>
            </a:r>
            <a:endParaRPr lang="hu-HU" sz="3200" b="1" dirty="0">
              <a:solidFill>
                <a:schemeClr val="bg2">
                  <a:lumMod val="20000"/>
                  <a:lumOff val="80000"/>
                </a:schemeClr>
              </a:solid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 Proud self-filled people are always thinking about the good things they do for God, and how the church or ministry couldn’t do without them.…"/>
          <p:cNvSpPr/>
          <p:nvPr/>
        </p:nvSpPr>
        <p:spPr>
          <a:xfrm>
            <a:off x="723900" y="1033283"/>
            <a:ext cx="11544300" cy="4042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önelégült emberek mindig arra gondolnak, ami jót ők tesznek Istenért, és amit szerintük a gyülekezet vagy a lelkészek nélkülük nem tudnának megtenni.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felismerik, hogy Isten nélkül semmi értékeset nem képesek tenni az Ő országáért. Alázattal veszik, hogy egyáltalán hasznosak lehetnek.  </a:t>
            </a:r>
          </a:p>
        </p:txBody>
      </p:sp>
      <p:sp>
        <p:nvSpPr>
          <p:cNvPr id="235" name="• Proud self-filled people are often cold, distant, rigid, unforgiving and unapproachable. When misunderstandings occur, they wait for others to make the first move.…"/>
          <p:cNvSpPr/>
          <p:nvPr/>
        </p:nvSpPr>
        <p:spPr>
          <a:xfrm>
            <a:off x="581891" y="5874067"/>
            <a:ext cx="11686309" cy="4103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öntelt emberek gyakran hűvösek, távolságtartók, merevek, haragtartók és megközelíthetetlenek. Konfliktushelyzetben mindig a másiktól várják a békülés kezdeményezését.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kedvesek, szerető szívűek, barátságosak, megbocsájtók és engedékenyek. Hajlandók minél hamarabb jóvá tenni hibáikat. </a:t>
            </a:r>
          </a:p>
          <a:p>
            <a:pPr marL="457200" marR="457200" indent="-228600" algn="l" defTabSz="457200">
              <a:defRPr>
                <a:solidFill>
                  <a:srgbClr val="000000"/>
                </a:solidFill>
                <a:latin typeface="Calibri"/>
                <a:ea typeface="Calibri"/>
                <a:cs typeface="Calibri"/>
                <a:sym typeface="Calibri"/>
              </a:defRPr>
            </a:pPr>
            <a:endParaRPr b="1" dirty="0"/>
          </a:p>
        </p:txBody>
      </p:sp>
      <p:sp>
        <p:nvSpPr>
          <p:cNvPr id="236" name="Slide 7"/>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7</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3466238" y="1262122"/>
            <a:ext cx="5860579"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hu-HU" dirty="0" smtClean="0">
                <a:solidFill>
                  <a:schemeClr val="bg1">
                    <a:lumMod val="75000"/>
                  </a:schemeClr>
                </a:solidFill>
              </a:rPr>
              <a:t>A büszkeség jellemzői</a:t>
            </a:r>
            <a:endParaRPr dirty="0">
              <a:solidFill>
                <a:schemeClr val="bg1">
                  <a:lumMod val="75000"/>
                </a:schemeClr>
              </a:solidFill>
            </a:endParaRPr>
          </a:p>
        </p:txBody>
      </p:sp>
      <p:sp>
        <p:nvSpPr>
          <p:cNvPr id="140" name="“Pride doesn’t listen, it already knows.”"/>
          <p:cNvSpPr/>
          <p:nvPr/>
        </p:nvSpPr>
        <p:spPr>
          <a:xfrm>
            <a:off x="947651" y="3345641"/>
            <a:ext cx="1104828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r>
              <a:rPr lang="hu-HU" dirty="0">
                <a:latin typeface="Lucida Grande"/>
                <a:ea typeface="Lucida Grande"/>
                <a:cs typeface="Lucida Grande"/>
                <a:sym typeface="Lucida Grande"/>
              </a:rPr>
              <a:t>„A büszkeség nem figyel, mert már mindent tud.” </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 Proud self-filled people are often defensive when criticized, and don’t want others to know when they have made a mistake or done wrong.…"/>
          <p:cNvSpPr/>
          <p:nvPr/>
        </p:nvSpPr>
        <p:spPr>
          <a:xfrm>
            <a:off x="723900" y="1139805"/>
            <a:ext cx="11544300" cy="3549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lvl="0" indent="-4572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öntelt emberek gyakran védekeznek a kritika ellen és nem akarják, hogy mások tudomást szerezzenek hibáikról, helytelen tetteikről. </a:t>
            </a:r>
            <a:endParaRPr lang="hu-HU" sz="3200" dirty="0">
              <a:solidFill>
                <a:srgbClr val="002060"/>
              </a:solidFill>
              <a:latin typeface="Lucida Grande"/>
              <a:ea typeface="Lucida Grande"/>
              <a:cs typeface="Lucida Grande"/>
              <a:sym typeface="Lucida Grande"/>
            </a:endParaRPr>
          </a:p>
          <a:p>
            <a:pPr marL="457200" lvl="0" indent="-4572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alázatos, nyitott szívvel fogadják a kritikát és megpróbálnak épülni belőle. Nem aggódnak túlságosan, ha mások látják hibáikat, kudarcaikat. </a:t>
            </a:r>
          </a:p>
        </p:txBody>
      </p:sp>
      <p:sp>
        <p:nvSpPr>
          <p:cNvPr id="239" name="• Proud self-filled people tend to walk alone and have difficulty sharing their spiritual struggles and needs with others.…"/>
          <p:cNvSpPr/>
          <p:nvPr/>
        </p:nvSpPr>
        <p:spPr>
          <a:xfrm>
            <a:off x="723900" y="5314156"/>
            <a:ext cx="11544300" cy="4103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b="0" dirty="0">
                <a:solidFill>
                  <a:srgbClr val="002060"/>
                </a:solidFill>
              </a:rPr>
              <a:t>	</a:t>
            </a:r>
            <a:r>
              <a:rPr lang="hu-HU" sz="3200" b="1" dirty="0">
                <a:solidFill>
                  <a:srgbClr val="002060"/>
                </a:solidFill>
                <a:latin typeface="Lucida Grande"/>
                <a:ea typeface="Lucida Grande"/>
                <a:cs typeface="Lucida Grande"/>
                <a:sym typeface="Lucida Grande"/>
              </a:rPr>
              <a:t>A büszke, öntelt emberek hajlamosak egyedül járni és nehezükre esik másokkal megosztani lelki küzdelmeiket és szükségleteiket. </a:t>
            </a:r>
            <a:endParaRPr lang="hu-HU" sz="3200" dirty="0">
              <a:solidFill>
                <a:srgbClr val="002060"/>
              </a:solidFill>
              <a:latin typeface="Lucida Grande"/>
              <a:ea typeface="Lucida Grande"/>
              <a:cs typeface="Lucida Grande"/>
              <a:sym typeface="Lucida Grande"/>
            </a:endParaRPr>
          </a:p>
          <a:p>
            <a:pPr marL="457200" lvl="0" indent="-4572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hajlandók nyíltan sebezhetőnek mutatkozni, igazi valójukban a többiek előtt. Nem törődnek vele, ha gyengének látják őket, de valóban azt akarják, hogy Isten ereje dicsőíttessen még a gyengeségeik idején is.  </a:t>
            </a:r>
          </a:p>
        </p:txBody>
      </p:sp>
      <p:sp>
        <p:nvSpPr>
          <p:cNvPr id="240" name="Slide 8"/>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8</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 Proud self-filled people, when confessing sins to God, tend to confess in vague generalities. “Dear God, please forgive me for all my sins.”…"/>
          <p:cNvSpPr/>
          <p:nvPr/>
        </p:nvSpPr>
        <p:spPr>
          <a:xfrm>
            <a:off x="723900" y="1375727"/>
            <a:ext cx="11544300" cy="361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önelégült emberek Istennek tett bűnvallomásuk során hajlamosak általánosítani: „Édes Istenem, bocsásd meg minden bűnömet.” </a:t>
            </a: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mindig konkrét bűnöket vallanak meg Istennek: „Édes Istenem, bocsásd meg, hogy…”</a:t>
            </a:r>
          </a:p>
          <a:p>
            <a:r>
              <a:rPr lang="hu-HU" b="1" dirty="0">
                <a:latin typeface="Lucida Grande"/>
                <a:ea typeface="Lucida Grande"/>
                <a:cs typeface="Lucida Grande"/>
                <a:sym typeface="Lucida Grande"/>
              </a:rPr>
              <a:t> </a:t>
            </a:r>
            <a:endParaRPr lang="hu-HU" dirty="0">
              <a:latin typeface="Lucida Grande"/>
              <a:ea typeface="Lucida Grande"/>
              <a:cs typeface="Lucida Grande"/>
              <a:sym typeface="Lucida Grande"/>
            </a:endParaRPr>
          </a:p>
        </p:txBody>
      </p:sp>
      <p:sp>
        <p:nvSpPr>
          <p:cNvPr id="243" name="• Proud self-filled people are concerned with being respectable and not a spectacle, and thus they often live a self-righteous façade.…"/>
          <p:cNvSpPr/>
          <p:nvPr/>
        </p:nvSpPr>
        <p:spPr>
          <a:xfrm>
            <a:off x="723900" y="5509577"/>
            <a:ext cx="11544300" cy="361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lvl="0" indent="-4572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öntelt emberek tiszteletreméltók akarnak lenni és nem átláthatók, ezért gyakran önigazult, látszatéletet élnek.  </a:t>
            </a:r>
          </a:p>
          <a:p>
            <a:pPr marL="457200" lvl="0" indent="-4572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embereket jobban érdekli, hogy Isten előtt igazak legyenek, és kerülik a képmutatás, vagy a kettős élet minden formáját. </a:t>
            </a:r>
          </a:p>
          <a:p>
            <a:r>
              <a:rPr lang="hu-HU" dirty="0">
                <a:latin typeface="Lucida Grande"/>
                <a:ea typeface="Lucida Grande"/>
                <a:cs typeface="Lucida Grande"/>
                <a:sym typeface="Lucida Grande"/>
              </a:rPr>
              <a:t> </a:t>
            </a:r>
          </a:p>
        </p:txBody>
      </p:sp>
      <p:sp>
        <p:nvSpPr>
          <p:cNvPr id="244" name="Slide 9"/>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9</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 Proud self-filled people compare themselves to others and feel deserving of honor and salvation.…"/>
          <p:cNvSpPr/>
          <p:nvPr/>
        </p:nvSpPr>
        <p:spPr>
          <a:xfrm>
            <a:off x="723900" y="1876404"/>
            <a:ext cx="11544300" cy="3549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önelégült emberek folyton másokhoz hasonlítgatják magukat és úgy érzik, megérdemlik az üdvösség kiváltságát.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felismerik valódi, bűnös állapotukat és dicsőítik Istent, amiért elküldte Fiát, hogy bár érdemtelenül, de a megváltás ajándékában részesülhessenek. </a:t>
            </a:r>
          </a:p>
        </p:txBody>
      </p:sp>
      <p:sp>
        <p:nvSpPr>
          <p:cNvPr id="247" name="• Proud self-filled people think they are pretty much ok, but they are blind to their true heart condition.…"/>
          <p:cNvSpPr/>
          <p:nvPr/>
        </p:nvSpPr>
        <p:spPr>
          <a:xfrm>
            <a:off x="723900" y="6159797"/>
            <a:ext cx="11544300"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öntelt emberek azt hiszik, teljesen jól vannak, de vakok saját szívük valós állapotára.  </a:t>
            </a:r>
            <a:endParaRPr lang="hu-HU" sz="3200" dirty="0">
              <a:solidFill>
                <a:srgbClr val="002060"/>
              </a:solidFill>
              <a:latin typeface="Lucida Grande"/>
              <a:ea typeface="Lucida Grande"/>
              <a:cs typeface="Lucida Grande"/>
              <a:sym typeface="Lucida Grande"/>
            </a:endParaRPr>
          </a:p>
          <a:p>
            <a:pPr marL="571500" lvl="0" indent="-571500" algn="l">
              <a:buFont typeface="Arial" panose="020B0604020202020204" pitchFamily="34" charset="0"/>
              <a:buChar char="•"/>
            </a:pPr>
            <a:r>
              <a:rPr lang="hu-HU" sz="3200" b="1" dirty="0">
                <a:solidFill>
                  <a:schemeClr val="bg2">
                    <a:lumMod val="20000"/>
                    <a:lumOff val="80000"/>
                  </a:schemeClr>
                </a:solidFill>
                <a:latin typeface="Lucida Grande"/>
                <a:ea typeface="Lucida Grande"/>
                <a:cs typeface="Lucida Grande"/>
                <a:sym typeface="Lucida Grande"/>
              </a:rPr>
              <a:t>Az alázatos, önzetlen emberek folyamatosan ezzel a hozzáállással élnek: „Isten irgalmazz nékem, bűnösnek!” </a:t>
            </a:r>
          </a:p>
        </p:txBody>
      </p:sp>
      <p:sp>
        <p:nvSpPr>
          <p:cNvPr id="248" name="Slide 10"/>
          <p:cNvSpPr/>
          <p:nvPr/>
        </p:nvSpPr>
        <p:spPr>
          <a:xfrm>
            <a:off x="10593266" y="698500"/>
            <a:ext cx="1766517"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10</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 Proud self-filled people don’t think they need revival, but they think everyone else does. (In fact, right about now, they are making a mental list of all those who need to read this list.)…"/>
          <p:cNvSpPr/>
          <p:nvPr/>
        </p:nvSpPr>
        <p:spPr>
          <a:xfrm>
            <a:off x="723900" y="1284764"/>
            <a:ext cx="11544300" cy="5088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algn="l" defTabSz="457200">
              <a:defRPr>
                <a:solidFill>
                  <a:srgbClr val="000000"/>
                </a:solidFill>
                <a:latin typeface="Calibri"/>
                <a:ea typeface="Calibri"/>
                <a:cs typeface="Calibri"/>
                <a:sym typeface="Calibri"/>
              </a:defRPr>
            </a:pPr>
            <a:endParaRPr dirty="0"/>
          </a:p>
          <a:p>
            <a:pPr marL="571500" lvl="0" indent="-571500" algn="l">
              <a:buFont typeface="Arial" panose="020B0604020202020204" pitchFamily="34" charset="0"/>
              <a:buChar char="•"/>
            </a:pPr>
            <a:r>
              <a:rPr lang="hu-HU" sz="3200" b="1" dirty="0" smtClean="0">
                <a:solidFill>
                  <a:srgbClr val="002060"/>
                </a:solidFill>
                <a:latin typeface="Lucida Grande"/>
                <a:ea typeface="Lucida Grande"/>
                <a:cs typeface="Lucida Grande"/>
                <a:sym typeface="Lucida Grande"/>
              </a:rPr>
              <a:t>A </a:t>
            </a:r>
            <a:r>
              <a:rPr lang="hu-HU" sz="3200" b="1" dirty="0">
                <a:solidFill>
                  <a:srgbClr val="002060"/>
                </a:solidFill>
                <a:latin typeface="Lucida Grande"/>
                <a:ea typeface="Lucida Grande"/>
                <a:cs typeface="Lucida Grande"/>
                <a:sym typeface="Lucida Grande"/>
              </a:rPr>
              <a:t>büszke, önelégült emberek nem gondolják, hogy megújulásra lenne szükségük, viszont szerintük mindenki másnak igen. </a:t>
            </a:r>
            <a:r>
              <a:rPr lang="hu-HU" sz="3200" dirty="0">
                <a:solidFill>
                  <a:srgbClr val="002060"/>
                </a:solidFill>
                <a:latin typeface="Lucida Grande"/>
                <a:ea typeface="Lucida Grande"/>
                <a:cs typeface="Lucida Grande"/>
                <a:sym typeface="Lucida Grande"/>
              </a:rPr>
              <a:t>(Valójában éppen most is azokról készítenek gondolatban listát, akiknek szerintük el kellene olvasniuk ezt az anyagot.) </a:t>
            </a:r>
          </a:p>
          <a:p>
            <a:pPr marL="571500" lvl="0" indent="-571500" algn="l">
              <a:buFont typeface="Arial" panose="020B0604020202020204" pitchFamily="34" charset="0"/>
              <a:buChar char="•"/>
            </a:pPr>
            <a:r>
              <a:rPr lang="hu-HU" sz="3200" dirty="0">
                <a:solidFill>
                  <a:srgbClr val="002060"/>
                </a:solidFill>
                <a:latin typeface="Lucida Grande"/>
                <a:ea typeface="Lucida Grande"/>
                <a:cs typeface="Lucida Grande"/>
                <a:sym typeface="Lucida Grande"/>
              </a:rPr>
              <a:t>Az alázatos, önzetlen emberek elsőként ismerik fel a saját, mindennapi lelki szükségletüket a megújulásra! Folyamatosan érzékelik, mekkora szükségük van a Szentlélek jelenlétére szívükben és életükben. </a:t>
            </a:r>
          </a:p>
        </p:txBody>
      </p:sp>
      <p:sp>
        <p:nvSpPr>
          <p:cNvPr id="251" name="“Will You not revive us again,…"/>
          <p:cNvSpPr/>
          <p:nvPr/>
        </p:nvSpPr>
        <p:spPr>
          <a:xfrm>
            <a:off x="1854200" y="7074257"/>
            <a:ext cx="866140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hu-HU" i="1" dirty="0">
                <a:solidFill>
                  <a:srgbClr val="002060"/>
                </a:solidFill>
                <a:latin typeface="Lucida Grande"/>
                <a:ea typeface="Lucida Grande"/>
                <a:cs typeface="Lucida Grande"/>
                <a:sym typeface="Lucida Grande"/>
              </a:rPr>
              <a:t>„Avagy nem </a:t>
            </a:r>
            <a:r>
              <a:rPr lang="hu-HU" i="1" dirty="0" smtClean="0">
                <a:solidFill>
                  <a:srgbClr val="002060"/>
                </a:solidFill>
                <a:latin typeface="Lucida Grande"/>
                <a:ea typeface="Lucida Grande"/>
                <a:cs typeface="Lucida Grande"/>
                <a:sym typeface="Lucida Grande"/>
              </a:rPr>
              <a:t>elevenítesz-e </a:t>
            </a:r>
            <a:r>
              <a:rPr lang="hu-HU" i="1" dirty="0">
                <a:solidFill>
                  <a:srgbClr val="002060"/>
                </a:solidFill>
                <a:latin typeface="Lucida Grande"/>
                <a:ea typeface="Lucida Grande"/>
                <a:cs typeface="Lucida Grande"/>
                <a:sym typeface="Lucida Grande"/>
              </a:rPr>
              <a:t>meg minket ismét, hogy néped örvendezzen benned?“ </a:t>
            </a:r>
            <a:r>
              <a:rPr lang="hu-HU" sz="3200" i="1" dirty="0">
                <a:solidFill>
                  <a:srgbClr val="002060"/>
                </a:solidFill>
                <a:latin typeface="Lucida Grande"/>
                <a:ea typeface="Lucida Grande"/>
                <a:cs typeface="Lucida Grande"/>
                <a:sym typeface="Lucida Grande"/>
              </a:rPr>
              <a:t>(Zsolt 85:7)</a:t>
            </a:r>
            <a:endParaRPr lang="hu-HU" sz="3200" dirty="0">
              <a:solidFill>
                <a:srgbClr val="002060"/>
              </a:solidFill>
              <a:latin typeface="Lucida Grande"/>
              <a:ea typeface="Lucida Grande"/>
              <a:cs typeface="Lucida Grande"/>
              <a:sym typeface="Lucida Grande"/>
            </a:endParaRPr>
          </a:p>
        </p:txBody>
      </p:sp>
      <p:sp>
        <p:nvSpPr>
          <p:cNvPr id="252" name="Slide 11"/>
          <p:cNvSpPr/>
          <p:nvPr/>
        </p:nvSpPr>
        <p:spPr>
          <a:xfrm>
            <a:off x="10610121" y="698500"/>
            <a:ext cx="1732807"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11</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55" name="Praise the Lord, we serve a God that can…"/>
          <p:cNvSpPr/>
          <p:nvPr/>
        </p:nvSpPr>
        <p:spPr>
          <a:xfrm>
            <a:off x="383075" y="630199"/>
            <a:ext cx="11595101" cy="5457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800">
                <a:solidFill>
                  <a:srgbClr val="000000"/>
                </a:solidFill>
                <a:latin typeface="Calibri"/>
                <a:ea typeface="Calibri"/>
                <a:cs typeface="Calibri"/>
                <a:sym typeface="Calibri"/>
              </a:defRPr>
            </a:pPr>
            <a:r>
              <a:rPr lang="hu-HU" sz="4400" b="1" dirty="0" smtClean="0">
                <a:solidFill>
                  <a:schemeClr val="bg2">
                    <a:lumMod val="20000"/>
                    <a:lumOff val="80000"/>
                  </a:schemeClr>
                </a:solidFill>
              </a:rPr>
              <a:t>Dicsőítsük az Urat, mert olyan Istent szolgálunk, Aki meg tudja változtatni a szívünket</a:t>
            </a:r>
            <a:r>
              <a:rPr sz="4400" b="1" dirty="0" smtClean="0">
                <a:solidFill>
                  <a:schemeClr val="bg2">
                    <a:lumMod val="20000"/>
                    <a:lumOff val="80000"/>
                  </a:schemeClr>
                </a:solidFill>
              </a:rPr>
              <a:t>!</a:t>
            </a:r>
            <a:endParaRPr lang="hu-HU" sz="4400" b="1" dirty="0" smtClean="0">
              <a:solidFill>
                <a:schemeClr val="bg2">
                  <a:lumMod val="20000"/>
                  <a:lumOff val="80000"/>
                </a:schemeClr>
              </a:solidFill>
            </a:endParaRPr>
          </a:p>
          <a:p>
            <a:pPr>
              <a:defRPr sz="4800">
                <a:solidFill>
                  <a:srgbClr val="000000"/>
                </a:solidFill>
                <a:latin typeface="Calibri"/>
                <a:ea typeface="Calibri"/>
                <a:cs typeface="Calibri"/>
                <a:sym typeface="Calibri"/>
              </a:defRPr>
            </a:pPr>
            <a:endParaRPr lang="hu-HU" sz="4400" dirty="0" smtClean="0"/>
          </a:p>
          <a:p>
            <a:pPr>
              <a:defRPr sz="4800">
                <a:solidFill>
                  <a:srgbClr val="000000"/>
                </a:solidFill>
                <a:latin typeface="Calibri"/>
                <a:ea typeface="Calibri"/>
                <a:cs typeface="Calibri"/>
                <a:sym typeface="Calibri"/>
              </a:defRPr>
            </a:pPr>
            <a:r>
              <a:rPr lang="hu-HU" sz="4000" i="1" dirty="0">
                <a:latin typeface="Lucida Grande"/>
                <a:ea typeface="Lucida Grande"/>
                <a:cs typeface="Lucida Grande"/>
                <a:sym typeface="Lucida Grande"/>
              </a:rPr>
              <a:t>És adok néktek új szívet, és új lelket adok belétek, és elveszem a kőszívet testetekből, és adok néktek hússzívet. </a:t>
            </a:r>
            <a:endParaRPr sz="4000" dirty="0"/>
          </a:p>
          <a:p>
            <a:pPr>
              <a:defRPr sz="4800">
                <a:solidFill>
                  <a:srgbClr val="000000"/>
                </a:solidFill>
                <a:latin typeface="Calibri"/>
                <a:ea typeface="Calibri"/>
                <a:cs typeface="Calibri"/>
                <a:sym typeface="Calibri"/>
              </a:defRPr>
            </a:pPr>
            <a:endParaRPr sz="4400" dirty="0"/>
          </a:p>
          <a:p>
            <a:pPr>
              <a:defRPr sz="4800">
                <a:solidFill>
                  <a:srgbClr val="000000"/>
                </a:solidFill>
                <a:latin typeface="Calibri"/>
                <a:ea typeface="Calibri"/>
                <a:cs typeface="Calibri"/>
                <a:sym typeface="Calibri"/>
              </a:defRPr>
            </a:pPr>
            <a:r>
              <a:rPr lang="hu-HU" sz="4000" dirty="0" smtClean="0"/>
              <a:t>Ezékiel 36:26</a:t>
            </a:r>
            <a:endParaRPr lang="hu-HU" sz="4000"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lightstock_235727_medium_bhp.jpg" descr="lightstock_235727_medium_bhp.jpg"/>
          <p:cNvPicPr>
            <a:picLocks noChangeAspect="1"/>
          </p:cNvPicPr>
          <p:nvPr/>
        </p:nvPicPr>
        <p:blipFill>
          <a:blip r:embed="rId3"/>
          <a:stretch>
            <a:fillRect/>
          </a:stretch>
        </p:blipFill>
        <p:spPr>
          <a:xfrm>
            <a:off x="-800100" y="0"/>
            <a:ext cx="14617700" cy="9753600"/>
          </a:xfrm>
          <a:prstGeom prst="rect">
            <a:avLst/>
          </a:prstGeom>
          <a:ln w="12700">
            <a:miter lim="400000"/>
          </a:ln>
        </p:spPr>
      </p:pic>
      <p:sp>
        <p:nvSpPr>
          <p:cNvPr id="258" name="Let’s give God our dust!"/>
          <p:cNvSpPr/>
          <p:nvPr/>
        </p:nvSpPr>
        <p:spPr>
          <a:xfrm>
            <a:off x="1728816" y="7819211"/>
            <a:ext cx="9945030"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400" b="1">
                <a:solidFill>
                  <a:srgbClr val="FFFFFF"/>
                </a:solidFill>
                <a:latin typeface="Calibri"/>
                <a:ea typeface="Calibri"/>
                <a:cs typeface="Calibri"/>
                <a:sym typeface="Calibri"/>
              </a:defRPr>
            </a:lvl1pPr>
          </a:lstStyle>
          <a:p>
            <a:r>
              <a:rPr lang="hu-HU" dirty="0" smtClean="0"/>
              <a:t>Adjuk át porunkat Istennek!</a:t>
            </a:r>
            <a:endParaRPr dirty="0"/>
          </a:p>
        </p:txBody>
      </p:sp>
      <p:grpSp>
        <p:nvGrpSpPr>
          <p:cNvPr id="261" name="lightstock_1362_medium_bhp.jpg"/>
          <p:cNvGrpSpPr/>
          <p:nvPr/>
        </p:nvGrpSpPr>
        <p:grpSpPr>
          <a:xfrm rot="246506">
            <a:off x="7292491" y="3796940"/>
            <a:ext cx="5054601" cy="3975847"/>
            <a:chOff x="0" y="0"/>
            <a:chExt cx="5054600" cy="3975845"/>
          </a:xfrm>
        </p:grpSpPr>
        <p:pic>
          <p:nvPicPr>
            <p:cNvPr id="260" name="lightstock_1362_medium_bhp.jpg" descr="lightstock_1362_medium_bhp.jpg"/>
            <p:cNvPicPr>
              <a:picLocks noChangeAspect="1"/>
            </p:cNvPicPr>
            <p:nvPr/>
          </p:nvPicPr>
          <p:blipFill>
            <a:blip r:embed="rId4"/>
            <a:stretch>
              <a:fillRect/>
            </a:stretch>
          </p:blipFill>
          <p:spPr>
            <a:xfrm>
              <a:off x="215899" y="139700"/>
              <a:ext cx="4622801" cy="3417046"/>
            </a:xfrm>
            <a:prstGeom prst="rect">
              <a:avLst/>
            </a:prstGeom>
            <a:ln>
              <a:noFill/>
            </a:ln>
            <a:effectLst/>
          </p:spPr>
        </p:pic>
        <p:pic>
          <p:nvPicPr>
            <p:cNvPr id="259" name="lightstock_1362_medium_bhp.jpg" descr="lightstock_1362_medium_bhp.jpg"/>
            <p:cNvPicPr>
              <a:picLocks/>
            </p:cNvPicPr>
            <p:nvPr/>
          </p:nvPicPr>
          <p:blipFill>
            <a:blip r:embed="rId5"/>
            <a:stretch>
              <a:fillRect/>
            </a:stretch>
          </p:blipFill>
          <p:spPr>
            <a:xfrm>
              <a:off x="-1" y="0"/>
              <a:ext cx="5054601" cy="3975846"/>
            </a:xfrm>
            <a:prstGeom prst="rect">
              <a:avLst/>
            </a:prstGeom>
            <a:effectLst/>
          </p:spPr>
        </p:pic>
      </p:grpSp>
      <p:grpSp>
        <p:nvGrpSpPr>
          <p:cNvPr id="264" name="lightstock_141945_medium_bhp.jpg"/>
          <p:cNvGrpSpPr/>
          <p:nvPr/>
        </p:nvGrpSpPr>
        <p:grpSpPr>
          <a:xfrm rot="21238411">
            <a:off x="4369179" y="632978"/>
            <a:ext cx="5156201" cy="3700220"/>
            <a:chOff x="0" y="0"/>
            <a:chExt cx="5156200" cy="3700219"/>
          </a:xfrm>
        </p:grpSpPr>
        <p:pic>
          <p:nvPicPr>
            <p:cNvPr id="263" name="lightstock_141945_medium_bhp.jpg" descr="lightstock_141945_medium_bhp.jpg"/>
            <p:cNvPicPr>
              <a:picLocks noChangeAspect="1"/>
            </p:cNvPicPr>
            <p:nvPr/>
          </p:nvPicPr>
          <p:blipFill>
            <a:blip r:embed="rId6"/>
            <a:stretch>
              <a:fillRect/>
            </a:stretch>
          </p:blipFill>
          <p:spPr>
            <a:xfrm>
              <a:off x="215900" y="139700"/>
              <a:ext cx="4724401" cy="3141420"/>
            </a:xfrm>
            <a:prstGeom prst="rect">
              <a:avLst/>
            </a:prstGeom>
            <a:ln>
              <a:noFill/>
            </a:ln>
            <a:effectLst/>
          </p:spPr>
        </p:pic>
        <p:pic>
          <p:nvPicPr>
            <p:cNvPr id="262" name="lightstock_141945_medium_bhp.jpg" descr="lightstock_141945_medium_bhp.jpg"/>
            <p:cNvPicPr>
              <a:picLocks/>
            </p:cNvPicPr>
            <p:nvPr/>
          </p:nvPicPr>
          <p:blipFill>
            <a:blip r:embed="rId7"/>
            <a:stretch>
              <a:fillRect/>
            </a:stretch>
          </p:blipFill>
          <p:spPr>
            <a:xfrm>
              <a:off x="0" y="0"/>
              <a:ext cx="5156201" cy="3700220"/>
            </a:xfrm>
            <a:prstGeom prst="rect">
              <a:avLst/>
            </a:prstGeom>
            <a:effectLst/>
          </p:spPr>
        </p:pic>
      </p:grpSp>
      <p:grpSp>
        <p:nvGrpSpPr>
          <p:cNvPr id="267" name="lightstock_64518_medium_bhp.jpg"/>
          <p:cNvGrpSpPr/>
          <p:nvPr/>
        </p:nvGrpSpPr>
        <p:grpSpPr>
          <a:xfrm>
            <a:off x="584200" y="3314700"/>
            <a:ext cx="5056932" cy="3644900"/>
            <a:chOff x="0" y="0"/>
            <a:chExt cx="5056931" cy="3644900"/>
          </a:xfrm>
        </p:grpSpPr>
        <p:pic>
          <p:nvPicPr>
            <p:cNvPr id="266" name="lightstock_64518_medium_bhp.jpg" descr="lightstock_64518_medium_bhp.jpg"/>
            <p:cNvPicPr>
              <a:picLocks noChangeAspect="1"/>
            </p:cNvPicPr>
            <p:nvPr/>
          </p:nvPicPr>
          <p:blipFill>
            <a:blip r:embed="rId8"/>
            <a:stretch>
              <a:fillRect/>
            </a:stretch>
          </p:blipFill>
          <p:spPr>
            <a:xfrm>
              <a:off x="215900" y="139700"/>
              <a:ext cx="4625132" cy="3086100"/>
            </a:xfrm>
            <a:prstGeom prst="rect">
              <a:avLst/>
            </a:prstGeom>
            <a:ln>
              <a:noFill/>
            </a:ln>
            <a:effectLst/>
          </p:spPr>
        </p:pic>
        <p:pic>
          <p:nvPicPr>
            <p:cNvPr id="265" name="lightstock_64518_medium_bhp.jpg" descr="lightstock_64518_medium_bhp.jpg"/>
            <p:cNvPicPr>
              <a:picLocks/>
            </p:cNvPicPr>
            <p:nvPr/>
          </p:nvPicPr>
          <p:blipFill>
            <a:blip r:embed="rId9"/>
            <a:stretch>
              <a:fillRect/>
            </a:stretch>
          </p:blipFill>
          <p:spPr>
            <a:xfrm>
              <a:off x="0" y="0"/>
              <a:ext cx="5056932" cy="3644900"/>
            </a:xfrm>
            <a:prstGeom prst="rect">
              <a:avLst/>
            </a:prstGeom>
            <a:effectLst/>
          </p:spPr>
        </p:pic>
      </p:grpSp>
      <p:sp>
        <p:nvSpPr>
          <p:cNvPr id="268" name="Once again..."/>
          <p:cNvSpPr/>
          <p:nvPr/>
        </p:nvSpPr>
        <p:spPr>
          <a:xfrm>
            <a:off x="1306603" y="7044055"/>
            <a:ext cx="2051844"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solidFill>
                  <a:srgbClr val="FFFFFF"/>
                </a:solidFill>
                <a:latin typeface="Calibri"/>
                <a:ea typeface="Calibri"/>
                <a:cs typeface="Calibri"/>
                <a:sym typeface="Calibri"/>
              </a:defRPr>
            </a:lvl1pPr>
          </a:lstStyle>
          <a:p>
            <a:r>
              <a:rPr lang="hu-HU" dirty="0" smtClean="0"/>
              <a:t>És ismét</a:t>
            </a:r>
            <a:r>
              <a:rPr dirty="0" smtClean="0"/>
              <a:t>...</a:t>
            </a:r>
            <a:endParaRPr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71" name="“But thou art holy, O thou that inhabitest the…"/>
          <p:cNvSpPr/>
          <p:nvPr/>
        </p:nvSpPr>
        <p:spPr>
          <a:xfrm>
            <a:off x="2074" y="3666312"/>
            <a:ext cx="12992101"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0" hangingPunct="1">
              <a:defRPr/>
            </a:pPr>
            <a:r>
              <a:rPr lang="hu-HU" i="1" dirty="0">
                <a:solidFill>
                  <a:srgbClr val="002060"/>
                </a:solidFill>
                <a:latin typeface="Lucida Grande"/>
                <a:ea typeface="Lucida Grande"/>
                <a:cs typeface="Lucida Grande"/>
                <a:sym typeface="Lucida Grande"/>
              </a:rPr>
              <a:t>„</a:t>
            </a:r>
            <a:r>
              <a:rPr lang="hu-HU" sz="3200" i="1" dirty="0">
                <a:solidFill>
                  <a:srgbClr val="002060"/>
                </a:solidFill>
                <a:latin typeface="Lucida Grande"/>
                <a:ea typeface="Lucida Grande"/>
                <a:cs typeface="Lucida Grande"/>
                <a:sym typeface="Lucida Grande"/>
              </a:rPr>
              <a:t>Pedig te szent vagy, aki Izráel dicséretei között lakozol.” </a:t>
            </a:r>
            <a:endParaRPr lang="hu-HU" sz="3200" i="1" dirty="0" smtClean="0">
              <a:solidFill>
                <a:srgbClr val="002060"/>
              </a:solidFill>
              <a:latin typeface="Lucida Grande"/>
              <a:ea typeface="Lucida Grande"/>
              <a:cs typeface="Lucida Grande"/>
              <a:sym typeface="Lucida Grande"/>
            </a:endParaRPr>
          </a:p>
          <a:p>
            <a:pPr lvl="0" hangingPunct="1">
              <a:defRPr/>
            </a:pPr>
            <a:r>
              <a:rPr lang="hu-HU" sz="2800" i="1" dirty="0" smtClean="0">
                <a:solidFill>
                  <a:srgbClr val="002060"/>
                </a:solidFill>
                <a:latin typeface="Lucida Grande"/>
                <a:ea typeface="Lucida Grande"/>
                <a:cs typeface="Lucida Grande"/>
                <a:sym typeface="Lucida Grande"/>
              </a:rPr>
              <a:t>(</a:t>
            </a:r>
            <a:r>
              <a:rPr lang="hu-HU" sz="2800" i="1" dirty="0">
                <a:solidFill>
                  <a:srgbClr val="002060"/>
                </a:solidFill>
                <a:latin typeface="Lucida Grande"/>
                <a:ea typeface="Lucida Grande"/>
                <a:cs typeface="Lucida Grande"/>
                <a:sym typeface="Lucida Grande"/>
              </a:rPr>
              <a:t>Zsolt 22:4)</a:t>
            </a:r>
            <a:endParaRPr lang="hu-HU" sz="2800" dirty="0">
              <a:solidFill>
                <a:srgbClr val="002060"/>
              </a:solidFill>
              <a:latin typeface="Lucida Grande"/>
              <a:ea typeface="Lucida Grande"/>
              <a:cs typeface="Lucida Grande"/>
              <a:sym typeface="Lucida Grande"/>
            </a:endParaRPr>
          </a:p>
        </p:txBody>
      </p:sp>
      <p:sp>
        <p:nvSpPr>
          <p:cNvPr id="272" name="And let’s praise Him for…"/>
          <p:cNvSpPr/>
          <p:nvPr/>
        </p:nvSpPr>
        <p:spPr>
          <a:xfrm>
            <a:off x="789475" y="1235690"/>
            <a:ext cx="11417301"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800" b="1">
                <a:solidFill>
                  <a:srgbClr val="000000"/>
                </a:solidFill>
                <a:latin typeface="Calibri"/>
                <a:ea typeface="Calibri"/>
                <a:cs typeface="Calibri"/>
                <a:sym typeface="Calibri"/>
              </a:defRPr>
            </a:pPr>
            <a:r>
              <a:rPr lang="hu-HU" dirty="0" smtClean="0">
                <a:solidFill>
                  <a:schemeClr val="bg2">
                    <a:lumMod val="20000"/>
                    <a:lumOff val="80000"/>
                  </a:schemeClr>
                </a:solidFill>
              </a:rPr>
              <a:t>És dicsőítsük Őt az irántunk tanúsított kedves, gyengéd irgalmáért</a:t>
            </a:r>
            <a:r>
              <a:rPr dirty="0" smtClean="0">
                <a:solidFill>
                  <a:schemeClr val="bg2">
                    <a:lumMod val="20000"/>
                    <a:lumOff val="80000"/>
                  </a:schemeClr>
                </a:solidFill>
              </a:rPr>
              <a:t>!</a:t>
            </a:r>
            <a:endParaRPr dirty="0">
              <a:solidFill>
                <a:schemeClr val="bg2">
                  <a:lumMod val="20000"/>
                  <a:lumOff val="80000"/>
                </a:schemeClr>
              </a:solidFill>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75" name="“Grace and peace be multiplied unto you through the knowledge of God, and of Jesus our Lord, According as his divine power hath given unto us all things that pertain unto life and godliness, through the knowledge of him that hath called us to glory and virtue: Whereby are given unto us exceeding great and precious promises: that by these ye might be partakers of the divine nature, having escaped the corruption that is in the world through lust” (2 Pet. 1:2-4)"/>
          <p:cNvSpPr/>
          <p:nvPr/>
        </p:nvSpPr>
        <p:spPr>
          <a:xfrm>
            <a:off x="838200" y="2359005"/>
            <a:ext cx="11315700" cy="3549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hu-HU" sz="2800" dirty="0">
                <a:solidFill>
                  <a:srgbClr val="002060"/>
                </a:solidFill>
                <a:latin typeface="Calibri" panose="020F0502020204030204" pitchFamily="34" charset="0"/>
                <a:ea typeface="Lucida Grande"/>
                <a:cs typeface="Calibri" panose="020F0502020204030204" pitchFamily="34" charset="0"/>
                <a:sym typeface="Lucida Grande"/>
              </a:rPr>
              <a:t>„Kegyelem és békesség adassék néktek bőségesen az Istennek és Jézusnak a mi Urunknak megismerésében. Mivelhogy az ő isteni ereje mindennel megajándékozott minket, ami az életre és kegyességre való, Annak megismerése által, aki minket a saját dicsőségével és hatalmával elhívott; </a:t>
            </a:r>
            <a:r>
              <a:rPr lang="hu-HU" sz="2800" b="1" dirty="0">
                <a:solidFill>
                  <a:srgbClr val="002060"/>
                </a:solidFill>
                <a:latin typeface="Calibri" panose="020F0502020204030204" pitchFamily="34" charset="0"/>
                <a:ea typeface="Lucida Grande"/>
                <a:cs typeface="Calibri" panose="020F0502020204030204" pitchFamily="34" charset="0"/>
                <a:sym typeface="Lucida Grande"/>
              </a:rPr>
              <a:t>amelyek által igen nagy és becses ígéretekkel ajándékozott meg bennünket;</a:t>
            </a:r>
            <a:r>
              <a:rPr lang="hu-HU" sz="2800" dirty="0">
                <a:solidFill>
                  <a:srgbClr val="002060"/>
                </a:solidFill>
                <a:latin typeface="Calibri" panose="020F0502020204030204" pitchFamily="34" charset="0"/>
                <a:ea typeface="Lucida Grande"/>
                <a:cs typeface="Calibri" panose="020F0502020204030204" pitchFamily="34" charset="0"/>
                <a:sym typeface="Lucida Grande"/>
              </a:rPr>
              <a:t> hogy azok által isteni természet részeseivé legyetek, kikerülvén a romlottságot, amely a kívánságban van e világon.” </a:t>
            </a:r>
          </a:p>
          <a:p>
            <a:r>
              <a:rPr lang="hu-HU" sz="2800" dirty="0">
                <a:solidFill>
                  <a:srgbClr val="002060"/>
                </a:solidFill>
                <a:latin typeface="Calibri" panose="020F0502020204030204" pitchFamily="34" charset="0"/>
                <a:ea typeface="Lucida Grande"/>
                <a:cs typeface="Calibri" panose="020F0502020204030204" pitchFamily="34" charset="0"/>
                <a:sym typeface="Lucida Grande"/>
              </a:rPr>
              <a:t>(2 Péter 1:2-4).</a:t>
            </a:r>
          </a:p>
        </p:txBody>
      </p:sp>
      <p:sp>
        <p:nvSpPr>
          <p:cNvPr id="276" name="Let’s Claim God’s Promises for Victory!"/>
          <p:cNvSpPr/>
          <p:nvPr/>
        </p:nvSpPr>
        <p:spPr>
          <a:xfrm>
            <a:off x="820809" y="741422"/>
            <a:ext cx="10592643"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000000"/>
                </a:solidFill>
                <a:latin typeface="Calibri"/>
                <a:ea typeface="Calibri"/>
                <a:cs typeface="Calibri"/>
                <a:sym typeface="Calibri"/>
              </a:defRPr>
            </a:lvl1pPr>
          </a:lstStyle>
          <a:p>
            <a:r>
              <a:rPr lang="hu-HU" sz="4800" dirty="0" smtClean="0">
                <a:solidFill>
                  <a:schemeClr val="bg2">
                    <a:lumMod val="20000"/>
                    <a:lumOff val="80000"/>
                  </a:schemeClr>
                </a:solidFill>
              </a:rPr>
              <a:t>A győzelemhez igényeljük Isten ígéreteit</a:t>
            </a:r>
            <a:r>
              <a:rPr sz="4800" dirty="0" smtClean="0">
                <a:solidFill>
                  <a:schemeClr val="bg2">
                    <a:lumMod val="20000"/>
                    <a:lumOff val="80000"/>
                  </a:schemeClr>
                </a:solidFill>
              </a:rPr>
              <a:t>!</a:t>
            </a:r>
            <a:endParaRPr sz="4800" dirty="0">
              <a:solidFill>
                <a:schemeClr val="bg2">
                  <a:lumMod val="20000"/>
                  <a:lumOff val="80000"/>
                </a:schemeClr>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3566425" y="1262122"/>
            <a:ext cx="5660203"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hu-HU" dirty="0">
                <a:solidFill>
                  <a:schemeClr val="bg1">
                    <a:lumMod val="75000"/>
                  </a:schemeClr>
                </a:solidFill>
              </a:rPr>
              <a:t>A büszkeség jellemzői</a:t>
            </a:r>
          </a:p>
        </p:txBody>
      </p:sp>
      <p:sp>
        <p:nvSpPr>
          <p:cNvPr id="140" name="“Pride doesn’t listen, it already knows.”"/>
          <p:cNvSpPr/>
          <p:nvPr/>
        </p:nvSpPr>
        <p:spPr>
          <a:xfrm>
            <a:off x="0" y="2610274"/>
            <a:ext cx="11995931"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pPr marL="685800" indent="-685800">
              <a:buFont typeface="Arial" panose="020B0604020202020204" pitchFamily="34" charset="0"/>
              <a:buChar char="•"/>
            </a:pPr>
            <a:r>
              <a:rPr lang="hu-HU" dirty="0">
                <a:latin typeface="Lucida Grande"/>
                <a:ea typeface="Lucida Grande"/>
                <a:cs typeface="Lucida Grande"/>
                <a:sym typeface="Lucida Grande"/>
              </a:rPr>
              <a:t>„A büszkeség nem figyel, mert már mindent tud.” </a:t>
            </a:r>
            <a:endParaRPr lang="hu-HU" dirty="0"/>
          </a:p>
        </p:txBody>
      </p:sp>
      <p:sp>
        <p:nvSpPr>
          <p:cNvPr id="141" name="“Pride is the only disease that makes everyone sick except the one who has it!”"/>
          <p:cNvSpPr/>
          <p:nvPr/>
        </p:nvSpPr>
        <p:spPr>
          <a:xfrm>
            <a:off x="558800" y="4070798"/>
            <a:ext cx="1188720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b="1">
                <a:solidFill>
                  <a:srgbClr val="000000"/>
                </a:solidFill>
                <a:latin typeface="Calibri"/>
                <a:ea typeface="Calibri"/>
                <a:cs typeface="Calibri"/>
                <a:sym typeface="Calibri"/>
              </a:defRPr>
            </a:lvl1pPr>
          </a:lstStyle>
          <a:p>
            <a:pPr marL="685800" indent="-685800" algn="l">
              <a:buFont typeface="Arial" panose="020B0604020202020204" pitchFamily="34" charset="0"/>
              <a:buChar char="•"/>
            </a:pPr>
            <a:r>
              <a:rPr lang="hu-HU" dirty="0">
                <a:latin typeface="Lucida Grande"/>
                <a:ea typeface="Lucida Grande"/>
                <a:cs typeface="Lucida Grande"/>
                <a:sym typeface="Lucida Grande"/>
              </a:rPr>
              <a:t>„A büszkeség az egyetlen </a:t>
            </a:r>
            <a:r>
              <a:rPr lang="hu-HU" dirty="0" smtClean="0">
                <a:latin typeface="Lucida Grande"/>
                <a:ea typeface="Lucida Grande"/>
                <a:cs typeface="Lucida Grande"/>
                <a:sym typeface="Lucida Grande"/>
              </a:rPr>
              <a:t>kórság, ami </a:t>
            </a:r>
            <a:r>
              <a:rPr lang="hu-HU" dirty="0">
                <a:latin typeface="Lucida Grande"/>
                <a:ea typeface="Lucida Grande"/>
                <a:cs typeface="Lucida Grande"/>
                <a:sym typeface="Lucida Grande"/>
              </a:rPr>
              <a:t>mindenkit megbetegít, a művelőjét kivéve.” </a:t>
            </a:r>
            <a:endParaRPr dirty="0">
              <a:solidFill>
                <a:schemeClr val="bg1">
                  <a:lumMod val="50000"/>
                </a:schemeClr>
              </a:solidFill>
            </a:endParaRPr>
          </a:p>
        </p:txBody>
      </p:sp>
    </p:spTree>
    <p:extLst>
      <p:ext uri="{BB962C8B-B14F-4D97-AF65-F5344CB8AC3E}">
        <p14:creationId xmlns:p14="http://schemas.microsoft.com/office/powerpoint/2010/main" val="4657203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3566425" y="892790"/>
            <a:ext cx="5660203"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hu-HU" dirty="0">
                <a:solidFill>
                  <a:schemeClr val="bg1">
                    <a:lumMod val="75000"/>
                  </a:schemeClr>
                </a:solidFill>
              </a:rPr>
              <a:t>A büszkeség jellemzői</a:t>
            </a:r>
          </a:p>
          <a:p>
            <a:endParaRPr dirty="0"/>
          </a:p>
        </p:txBody>
      </p:sp>
      <p:sp>
        <p:nvSpPr>
          <p:cNvPr id="140" name="“Pride doesn’t listen, it already knows.”"/>
          <p:cNvSpPr/>
          <p:nvPr/>
        </p:nvSpPr>
        <p:spPr>
          <a:xfrm>
            <a:off x="-166254" y="2610274"/>
            <a:ext cx="12162186"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pPr marL="685800" indent="-685800">
              <a:buFont typeface="Arial" panose="020B0604020202020204" pitchFamily="34" charset="0"/>
              <a:buChar char="•"/>
            </a:pPr>
            <a:r>
              <a:rPr lang="hu-HU" dirty="0">
                <a:latin typeface="Lucida Grande"/>
                <a:ea typeface="Lucida Grande"/>
                <a:cs typeface="Lucida Grande"/>
                <a:sym typeface="Lucida Grande"/>
              </a:rPr>
              <a:t>„A büszkeség nem figyel, mert már mindent tud.” </a:t>
            </a:r>
            <a:endParaRPr lang="hu-HU" dirty="0"/>
          </a:p>
        </p:txBody>
      </p:sp>
      <p:sp>
        <p:nvSpPr>
          <p:cNvPr id="141" name="“Pride is the only disease that makes everyone sick except the one who has it!”"/>
          <p:cNvSpPr/>
          <p:nvPr/>
        </p:nvSpPr>
        <p:spPr>
          <a:xfrm>
            <a:off x="558800" y="4070798"/>
            <a:ext cx="1188720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b="1">
                <a:solidFill>
                  <a:srgbClr val="000000"/>
                </a:solidFill>
                <a:latin typeface="Calibri"/>
                <a:ea typeface="Calibri"/>
                <a:cs typeface="Calibri"/>
                <a:sym typeface="Calibri"/>
              </a:defRPr>
            </a:lvl1pPr>
          </a:lstStyle>
          <a:p>
            <a:pPr marL="685800" indent="-685800" algn="l">
              <a:buFont typeface="Arial" panose="020B0604020202020204" pitchFamily="34" charset="0"/>
              <a:buChar char="•"/>
            </a:pPr>
            <a:r>
              <a:rPr lang="hu-HU" dirty="0">
                <a:latin typeface="Lucida Grande"/>
                <a:ea typeface="Lucida Grande"/>
                <a:cs typeface="Lucida Grande"/>
                <a:sym typeface="Lucida Grande"/>
              </a:rPr>
              <a:t>„A büszkeség az egyetlen </a:t>
            </a:r>
            <a:r>
              <a:rPr lang="hu-HU" dirty="0" smtClean="0">
                <a:latin typeface="Lucida Grande"/>
                <a:ea typeface="Lucida Grande"/>
                <a:cs typeface="Lucida Grande"/>
                <a:sym typeface="Lucida Grande"/>
              </a:rPr>
              <a:t>kórság, ami </a:t>
            </a:r>
            <a:r>
              <a:rPr lang="hu-HU" dirty="0">
                <a:latin typeface="Lucida Grande"/>
                <a:ea typeface="Lucida Grande"/>
                <a:cs typeface="Lucida Grande"/>
                <a:sym typeface="Lucida Grande"/>
              </a:rPr>
              <a:t>mindenkit megbetegít, a művelőjét kivéve.” </a:t>
            </a:r>
            <a:endParaRPr lang="hu-HU" dirty="0">
              <a:solidFill>
                <a:schemeClr val="bg1">
                  <a:lumMod val="50000"/>
                </a:schemeClr>
              </a:solidFill>
            </a:endParaRPr>
          </a:p>
        </p:txBody>
      </p:sp>
      <p:sp>
        <p:nvSpPr>
          <p:cNvPr id="142" name="“Pride is the carbon monoxide of sin. It silently and slowly kills you without you even knowing.”"/>
          <p:cNvSpPr/>
          <p:nvPr/>
        </p:nvSpPr>
        <p:spPr>
          <a:xfrm>
            <a:off x="-166254" y="6407189"/>
            <a:ext cx="12607981"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R="457200" defTabSz="457200">
              <a:defRPr sz="4000">
                <a:solidFill>
                  <a:srgbClr val="000000"/>
                </a:solidFill>
                <a:latin typeface="Calibri"/>
                <a:ea typeface="Calibri"/>
                <a:cs typeface="Calibri"/>
                <a:sym typeface="Calibri"/>
              </a:defRPr>
            </a:lvl1pPr>
          </a:lstStyle>
          <a:p>
            <a:pPr marL="685800" indent="-685800">
              <a:buFont typeface="Arial" panose="020B0604020202020204" pitchFamily="34" charset="0"/>
              <a:buChar char="•"/>
            </a:pPr>
            <a:r>
              <a:rPr lang="hu-HU" sz="4800" dirty="0">
                <a:latin typeface="Lucida Grande"/>
                <a:ea typeface="Lucida Grande"/>
                <a:cs typeface="Lucida Grande"/>
                <a:sym typeface="Lucida Grande"/>
              </a:rPr>
              <a:t>„A büszkeség a bűn szénmonoxidja. Csendben, észrevétlenül gyilkol, anélkül, hogy bárki is észrevenné.” </a:t>
            </a:r>
          </a:p>
        </p:txBody>
      </p:sp>
    </p:spTree>
    <p:extLst>
      <p:ext uri="{BB962C8B-B14F-4D97-AF65-F5344CB8AC3E}">
        <p14:creationId xmlns:p14="http://schemas.microsoft.com/office/powerpoint/2010/main" val="6901589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Finals_0001.jpg"/>
          <p:cNvGrpSpPr/>
          <p:nvPr/>
        </p:nvGrpSpPr>
        <p:grpSpPr>
          <a:xfrm rot="2642177">
            <a:off x="-62448" y="2682220"/>
            <a:ext cx="6921501" cy="4870297"/>
            <a:chOff x="0" y="0"/>
            <a:chExt cx="6921500" cy="4870296"/>
          </a:xfrm>
        </p:grpSpPr>
        <p:pic>
          <p:nvPicPr>
            <p:cNvPr id="145" name="Finals_0001.jpg" descr="Finals_0001.jpg"/>
            <p:cNvPicPr>
              <a:picLocks noChangeAspect="1"/>
            </p:cNvPicPr>
            <p:nvPr/>
          </p:nvPicPr>
          <p:blipFill>
            <a:blip r:embed="rId3"/>
            <a:stretch>
              <a:fillRect/>
            </a:stretch>
          </p:blipFill>
          <p:spPr>
            <a:xfrm>
              <a:off x="215899" y="139699"/>
              <a:ext cx="6489701" cy="4311498"/>
            </a:xfrm>
            <a:prstGeom prst="rect">
              <a:avLst/>
            </a:prstGeom>
            <a:ln>
              <a:noFill/>
            </a:ln>
            <a:effectLst/>
          </p:spPr>
        </p:pic>
        <p:pic>
          <p:nvPicPr>
            <p:cNvPr id="144" name="Finals_0001.jpg" descr="Finals_0001.jpg"/>
            <p:cNvPicPr>
              <a:picLocks/>
            </p:cNvPicPr>
            <p:nvPr/>
          </p:nvPicPr>
          <p:blipFill>
            <a:blip r:embed="rId4"/>
            <a:stretch>
              <a:fillRect/>
            </a:stretch>
          </p:blipFill>
          <p:spPr>
            <a:xfrm>
              <a:off x="-1" y="-1"/>
              <a:ext cx="6921501" cy="4870298"/>
            </a:xfrm>
            <a:prstGeom prst="rect">
              <a:avLst/>
            </a:prstGeom>
            <a:effectLst/>
          </p:spPr>
        </p:pic>
      </p:grpSp>
      <p:sp>
        <p:nvSpPr>
          <p:cNvPr id="147" name="This seminar is about…"/>
          <p:cNvSpPr/>
          <p:nvPr/>
        </p:nvSpPr>
        <p:spPr>
          <a:xfrm>
            <a:off x="4789171" y="814526"/>
            <a:ext cx="6897721" cy="3057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800" b="1">
                <a:solidFill>
                  <a:srgbClr val="000000"/>
                </a:solidFill>
                <a:latin typeface="Calibri"/>
                <a:ea typeface="Calibri"/>
                <a:cs typeface="Calibri"/>
                <a:sym typeface="Calibri"/>
              </a:defRPr>
            </a:pPr>
            <a:r>
              <a:rPr lang="hu-HU" dirty="0" smtClean="0">
                <a:solidFill>
                  <a:schemeClr val="bg2">
                    <a:lumMod val="20000"/>
                    <a:lumOff val="80000"/>
                  </a:schemeClr>
                </a:solidFill>
              </a:rPr>
              <a:t>Ez a szeminárium</a:t>
            </a:r>
            <a:r>
              <a:rPr dirty="0" smtClean="0">
                <a:solidFill>
                  <a:schemeClr val="bg2">
                    <a:lumMod val="20000"/>
                    <a:lumOff val="80000"/>
                  </a:schemeClr>
                </a:solidFill>
              </a:rPr>
              <a:t> </a:t>
            </a:r>
            <a:endParaRPr dirty="0">
              <a:solidFill>
                <a:schemeClr val="bg2">
                  <a:lumMod val="20000"/>
                  <a:lumOff val="80000"/>
                </a:schemeClr>
              </a:solidFill>
            </a:endParaRPr>
          </a:p>
          <a:p>
            <a:pPr>
              <a:defRPr sz="4800" b="1">
                <a:solidFill>
                  <a:srgbClr val="000000"/>
                </a:solidFill>
                <a:latin typeface="Calibri"/>
                <a:ea typeface="Calibri"/>
                <a:cs typeface="Calibri"/>
                <a:sym typeface="Calibri"/>
              </a:defRPr>
            </a:pPr>
            <a:r>
              <a:rPr lang="hu-HU" sz="9600" dirty="0" smtClean="0">
                <a:solidFill>
                  <a:srgbClr val="002060"/>
                </a:solidFill>
              </a:rPr>
              <a:t>rólad </a:t>
            </a:r>
            <a:r>
              <a:rPr lang="hu-HU" dirty="0" smtClean="0">
                <a:solidFill>
                  <a:srgbClr val="002060"/>
                </a:solidFill>
              </a:rPr>
              <a:t>és </a:t>
            </a:r>
            <a:r>
              <a:rPr dirty="0" smtClean="0">
                <a:solidFill>
                  <a:srgbClr val="002060"/>
                </a:solidFill>
              </a:rPr>
              <a:t> </a:t>
            </a:r>
            <a:r>
              <a:rPr lang="hu-HU" sz="9600" dirty="0" smtClean="0">
                <a:solidFill>
                  <a:srgbClr val="002060"/>
                </a:solidFill>
              </a:rPr>
              <a:t>rólam</a:t>
            </a:r>
          </a:p>
          <a:p>
            <a:pPr>
              <a:defRPr sz="4800" b="1">
                <a:solidFill>
                  <a:srgbClr val="000000"/>
                </a:solidFill>
                <a:latin typeface="Calibri"/>
                <a:ea typeface="Calibri"/>
                <a:cs typeface="Calibri"/>
                <a:sym typeface="Calibri"/>
              </a:defRPr>
            </a:pPr>
            <a:r>
              <a:rPr lang="hu-HU" sz="4800" dirty="0" smtClean="0">
                <a:solidFill>
                  <a:schemeClr val="bg2">
                    <a:lumMod val="20000"/>
                    <a:lumOff val="80000"/>
                  </a:schemeClr>
                </a:solidFill>
              </a:rPr>
              <a:t>szól </a:t>
            </a:r>
            <a:endParaRPr sz="4800" dirty="0">
              <a:solidFill>
                <a:schemeClr val="bg2">
                  <a:lumMod val="20000"/>
                  <a:lumOff val="80000"/>
                </a:schemeClr>
              </a:solidFill>
            </a:endParaRPr>
          </a:p>
        </p:txBody>
      </p:sp>
      <p:grpSp>
        <p:nvGrpSpPr>
          <p:cNvPr id="150" name="80 - Five Ways for Church Leaders to Encourage Youth.jpg"/>
          <p:cNvGrpSpPr/>
          <p:nvPr/>
        </p:nvGrpSpPr>
        <p:grpSpPr>
          <a:xfrm rot="21377503">
            <a:off x="6308235" y="4322714"/>
            <a:ext cx="5791201" cy="4843933"/>
            <a:chOff x="0" y="0"/>
            <a:chExt cx="5791200" cy="4843932"/>
          </a:xfrm>
        </p:grpSpPr>
        <p:pic>
          <p:nvPicPr>
            <p:cNvPr id="149" name="80 - Five Ways for Church Leaders to Encourage Youth.jpg" descr="80 - Five Ways for Church Leaders to Encourage Youth.jpg"/>
            <p:cNvPicPr>
              <a:picLocks noChangeAspect="1"/>
            </p:cNvPicPr>
            <p:nvPr/>
          </p:nvPicPr>
          <p:blipFill>
            <a:blip r:embed="rId5"/>
            <a:stretch>
              <a:fillRect/>
            </a:stretch>
          </p:blipFill>
          <p:spPr>
            <a:xfrm>
              <a:off x="215899" y="139700"/>
              <a:ext cx="5359401" cy="4285133"/>
            </a:xfrm>
            <a:prstGeom prst="rect">
              <a:avLst/>
            </a:prstGeom>
            <a:ln>
              <a:noFill/>
            </a:ln>
            <a:effectLst/>
          </p:spPr>
        </p:pic>
        <p:pic>
          <p:nvPicPr>
            <p:cNvPr id="148" name="80 - Five Ways for Church Leaders to Encourage Youth.jpg" descr="80 - Five Ways for Church Leaders to Encourage Youth.jpg"/>
            <p:cNvPicPr>
              <a:picLocks/>
            </p:cNvPicPr>
            <p:nvPr/>
          </p:nvPicPr>
          <p:blipFill>
            <a:blip r:embed="rId6"/>
            <a:stretch>
              <a:fillRect/>
            </a:stretch>
          </p:blipFill>
          <p:spPr>
            <a:xfrm>
              <a:off x="-1" y="0"/>
              <a:ext cx="5791201" cy="4843933"/>
            </a:xfrm>
            <a:prstGeom prst="rect">
              <a:avLst/>
            </a:prstGeom>
            <a:effectLst/>
          </p:spPr>
        </p:pic>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However trifling this or that wrong act may seem in the eyes of men, no sin is small in the sight of God. Man’s judgment is partial, imperfect; but God estimates all things as they really are. The drunkard is despised and is told that his sin will exclude him from heaven; while pride, selfishness, and covetousness too often go unrebuked..."/>
          <p:cNvSpPr/>
          <p:nvPr/>
        </p:nvSpPr>
        <p:spPr>
          <a:xfrm>
            <a:off x="1193800" y="1542533"/>
            <a:ext cx="10985500" cy="6935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hu-HU" dirty="0">
                <a:solidFill>
                  <a:schemeClr val="bg1">
                    <a:lumMod val="75000"/>
                  </a:schemeClr>
                </a:solidFill>
                <a:latin typeface="Lucida Grande"/>
                <a:ea typeface="Lucida Grande"/>
                <a:cs typeface="Lucida Grande"/>
                <a:sym typeface="Lucida Grande"/>
              </a:rPr>
              <a:t>„Isten nem tekint minden bűnt egyenlően nagynak, hanem fokozatuk szerint, miként az emberek is, megkülönbözteti azokat; azonban ha valamelyik bűn még oly jelentéktelennek látszik is az emberek szemében, Isten szemében egyetlen bűn sem csekély. Az emberi ítélet tökéletlen és részrehajló; Isten azonban a valóságnak megfelelően mérlegeli a dolgokat. Az iszákost például megvetik, és azt mondják, hogy bűnei kizárják az égből; </a:t>
            </a:r>
            <a:r>
              <a:rPr lang="hu-HU" b="1" i="1" dirty="0">
                <a:solidFill>
                  <a:schemeClr val="bg1">
                    <a:lumMod val="75000"/>
                  </a:schemeClr>
                </a:solidFill>
                <a:latin typeface="Lucida Grande"/>
                <a:ea typeface="Lucida Grande"/>
                <a:cs typeface="Lucida Grande"/>
                <a:sym typeface="Lucida Grande"/>
              </a:rPr>
              <a:t>azonban mily sokszor dorgálás nélkül hagyják a büszkeséget, az önzést, a kapzsiságot és az </a:t>
            </a:r>
            <a:r>
              <a:rPr lang="hu-HU" b="1" i="1" dirty="0" smtClean="0">
                <a:solidFill>
                  <a:schemeClr val="bg1">
                    <a:lumMod val="75000"/>
                  </a:schemeClr>
                </a:solidFill>
                <a:latin typeface="Lucida Grande"/>
                <a:ea typeface="Lucida Grande"/>
                <a:cs typeface="Lucida Grande"/>
                <a:sym typeface="Lucida Grande"/>
              </a:rPr>
              <a:t>irigységet….</a:t>
            </a:r>
            <a:endParaRPr lang="en-US" sz="2400" dirty="0">
              <a:solidFill>
                <a:schemeClr val="bg1">
                  <a:lumMod val="75000"/>
                </a:schemeClr>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But these are sins that are especially offensive to God; for they are contrary to the benevolence of His character, to that unselfish love which is the very atmosphere of the unfallen universe. He who falls into some of the grosser sins may feel a sense of his shame and poverty and his need of the grace of Christ..."/>
          <p:cNvSpPr/>
          <p:nvPr/>
        </p:nvSpPr>
        <p:spPr>
          <a:xfrm>
            <a:off x="840275" y="2449274"/>
            <a:ext cx="11531601" cy="48423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r>
              <a:rPr lang="hu-HU" sz="4400" dirty="0" smtClean="0">
                <a:solidFill>
                  <a:schemeClr val="bg1">
                    <a:lumMod val="75000"/>
                  </a:schemeClr>
                </a:solidFill>
                <a:latin typeface="Lucida Grande"/>
                <a:ea typeface="Lucida Grande"/>
                <a:cs typeface="Lucida Grande"/>
                <a:sym typeface="Lucida Grande"/>
              </a:rPr>
              <a:t>…Holott </a:t>
            </a:r>
            <a:r>
              <a:rPr lang="hu-HU" sz="4400" dirty="0">
                <a:solidFill>
                  <a:schemeClr val="bg1">
                    <a:lumMod val="75000"/>
                  </a:schemeClr>
                </a:solidFill>
                <a:latin typeface="Lucida Grande"/>
                <a:ea typeface="Lucida Grande"/>
                <a:cs typeface="Lucida Grande"/>
                <a:sym typeface="Lucida Grande"/>
              </a:rPr>
              <a:t>Isten szemében ezek a bűnök különösen bántóak, mert ezek a legélesebb ellentétben állnak irgalmas jellemével és azzal az önzetlen szeretettel, amely az el nem bukott világ légköre. Aki durva bűnbe esett, érzi annak gyalázatát és szégyenét, és érzi, hogy Krisztus kegyelmére szorul, … </a:t>
            </a:r>
            <a:endParaRPr lang="en-US" sz="4400" dirty="0">
              <a:solidFill>
                <a:schemeClr val="bg1">
                  <a:lumMod val="75000"/>
                </a:schemeClr>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 But pride feels no need, and so it closes the heart against Christ and the infinite blessings He came to give.”…"/>
          <p:cNvSpPr/>
          <p:nvPr/>
        </p:nvSpPr>
        <p:spPr>
          <a:xfrm>
            <a:off x="979975" y="2987595"/>
            <a:ext cx="11036301" cy="4349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hu-HU" sz="4800" dirty="0">
                <a:solidFill>
                  <a:schemeClr val="bg1">
                    <a:lumMod val="75000"/>
                  </a:schemeClr>
                </a:solidFill>
                <a:latin typeface="Lucida Grande"/>
                <a:ea typeface="Lucida Grande"/>
                <a:cs typeface="Lucida Grande"/>
                <a:sym typeface="Lucida Grande"/>
              </a:rPr>
              <a:t>… </a:t>
            </a:r>
            <a:r>
              <a:rPr lang="hu-HU" sz="4800" b="1" dirty="0">
                <a:solidFill>
                  <a:schemeClr val="bg1">
                    <a:lumMod val="75000"/>
                  </a:schemeClr>
                </a:solidFill>
                <a:latin typeface="Lucida Grande"/>
                <a:ea typeface="Lucida Grande"/>
                <a:cs typeface="Lucida Grande"/>
                <a:sym typeface="Lucida Grande"/>
              </a:rPr>
              <a:t>de a fennhéjázó és gőgös ember </a:t>
            </a:r>
            <a:r>
              <a:rPr lang="hu-HU" sz="4800" dirty="0">
                <a:solidFill>
                  <a:schemeClr val="bg1">
                    <a:lumMod val="75000"/>
                  </a:schemeClr>
                </a:solidFill>
                <a:latin typeface="Lucida Grande"/>
                <a:ea typeface="Lucida Grande"/>
                <a:cs typeface="Lucida Grande"/>
                <a:sym typeface="Lucida Grande"/>
              </a:rPr>
              <a:t>semmi szükséget nem érez, és elzárja szívét Krisztus és azon végtelen áldások elől, melyeket egyedül ő adhat.“</a:t>
            </a:r>
          </a:p>
          <a:p>
            <a:endParaRPr lang="hu-HU" sz="4800" dirty="0">
              <a:latin typeface="Lucida Grande"/>
              <a:ea typeface="Lucida Grande"/>
              <a:cs typeface="Lucida Grande"/>
              <a:sym typeface="Lucida Grande"/>
            </a:endParaRPr>
          </a:p>
          <a:p>
            <a:r>
              <a:rPr lang="hu-HU" i="1" dirty="0">
                <a:latin typeface="Lucida Grande"/>
                <a:ea typeface="Lucida Grande"/>
                <a:cs typeface="Lucida Grande"/>
                <a:sym typeface="Lucida Grande"/>
              </a:rPr>
              <a:t>Jézushoz vezető út </a:t>
            </a:r>
            <a:r>
              <a:rPr lang="hu-HU" dirty="0">
                <a:latin typeface="Lucida Grande"/>
                <a:ea typeface="Lucida Grande"/>
                <a:cs typeface="Lucida Grande"/>
                <a:sym typeface="Lucida Grande"/>
              </a:rPr>
              <a:t>30. o.</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6C6963"/>
      </a:dk1>
      <a:lt1>
        <a:srgbClr val="092C6C"/>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701</TotalTime>
  <Words>3923</Words>
  <Application>Microsoft Office PowerPoint</Application>
  <PresentationFormat>Egyéni</PresentationFormat>
  <Paragraphs>413</Paragraphs>
  <Slides>37</Slides>
  <Notes>37</Notes>
  <HiddenSlides>0</HiddenSlides>
  <MMClips>0</MMClips>
  <ScaleCrop>false</ScaleCrop>
  <HeadingPairs>
    <vt:vector size="6" baseType="variant">
      <vt:variant>
        <vt:lpstr>Használt betűtípusok</vt:lpstr>
      </vt:variant>
      <vt:variant>
        <vt:i4>12</vt:i4>
      </vt:variant>
      <vt:variant>
        <vt:lpstr>Téma</vt:lpstr>
      </vt:variant>
      <vt:variant>
        <vt:i4>1</vt:i4>
      </vt:variant>
      <vt:variant>
        <vt:lpstr>Diacímek</vt:lpstr>
      </vt:variant>
      <vt:variant>
        <vt:i4>37</vt:i4>
      </vt:variant>
    </vt:vector>
  </HeadingPairs>
  <TitlesOfParts>
    <vt:vector size="50" baseType="lpstr">
      <vt:lpstr>Abadi MT Condensed Extra Bold</vt:lpstr>
      <vt:lpstr>Arial</vt:lpstr>
      <vt:lpstr>Baskerville</vt:lpstr>
      <vt:lpstr>Calibri</vt:lpstr>
      <vt:lpstr>Cambria</vt:lpstr>
      <vt:lpstr>Georgia</vt:lpstr>
      <vt:lpstr>Helvetica</vt:lpstr>
      <vt:lpstr>Helvetica-Bold</vt:lpstr>
      <vt:lpstr>Hoefler Text</vt:lpstr>
      <vt:lpstr>Lucida Grande</vt:lpstr>
      <vt:lpstr>Times New Roman</vt:lpstr>
      <vt:lpstr>Zapfino</vt:lpstr>
      <vt:lpstr>Harmony</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dc:creator>
  <cp:lastModifiedBy>Bea</cp:lastModifiedBy>
  <cp:revision>106</cp:revision>
  <dcterms:modified xsi:type="dcterms:W3CDTF">2020-01-26T19:55:16Z</dcterms:modified>
</cp:coreProperties>
</file>