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23"/>
  </p:notesMasterIdLst>
  <p:sldIdLst>
    <p:sldId id="256" r:id="rId2"/>
    <p:sldId id="276" r:id="rId3"/>
    <p:sldId id="259" r:id="rId4"/>
    <p:sldId id="258" r:id="rId5"/>
    <p:sldId id="260" r:id="rId6"/>
    <p:sldId id="261" r:id="rId7"/>
    <p:sldId id="262" r:id="rId8"/>
    <p:sldId id="263" r:id="rId9"/>
    <p:sldId id="264" r:id="rId10"/>
    <p:sldId id="265" r:id="rId11"/>
    <p:sldId id="266" r:id="rId12"/>
    <p:sldId id="277" r:id="rId13"/>
    <p:sldId id="278"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986"/>
    <p:restoredTop sz="72678"/>
  </p:normalViewPr>
  <p:slideViewPr>
    <p:cSldViewPr snapToGrid="0" snapToObjects="1">
      <p:cViewPr varScale="1">
        <p:scale>
          <a:sx n="51" d="100"/>
          <a:sy n="51" d="100"/>
        </p:scale>
        <p:origin x="48" y="245"/>
      </p:cViewPr>
      <p:guideLst/>
    </p:cSldViewPr>
  </p:slideViewPr>
  <p:notesTextViewPr>
    <p:cViewPr>
      <p:scale>
        <a:sx n="1" d="1"/>
        <a:sy n="1" d="1"/>
      </p:scale>
      <p:origin x="0" y="-94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79EA4-8C23-7B48-A79D-D48E1936A87E}" type="datetimeFigureOut">
              <a:rPr lang="en-US" smtClean="0"/>
              <a:t>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E7AC2-A6C6-0147-92D3-8D9F01C93308}" type="slidenum">
              <a:rPr lang="en-US" smtClean="0"/>
              <a:t>‹#›</a:t>
            </a:fld>
            <a:endParaRPr lang="en-US"/>
          </a:p>
        </p:txBody>
      </p:sp>
    </p:spTree>
    <p:extLst>
      <p:ext uri="{BB962C8B-B14F-4D97-AF65-F5344CB8AC3E}">
        <p14:creationId xmlns:p14="http://schemas.microsoft.com/office/powerpoint/2010/main" val="43426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a:t>
            </a:fld>
            <a:endParaRPr lang="en-US"/>
          </a:p>
        </p:txBody>
      </p:sp>
    </p:spTree>
    <p:extLst>
      <p:ext uri="{BB962C8B-B14F-4D97-AF65-F5344CB8AC3E}">
        <p14:creationId xmlns:p14="http://schemas.microsoft.com/office/powerpoint/2010/main" val="1545061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noProof="0" dirty="0" smtClean="0">
                <a:solidFill>
                  <a:schemeClr val="tx1"/>
                </a:solidFill>
                <a:effectLst/>
                <a:latin typeface="+mn-lt"/>
                <a:ea typeface="+mn-ea"/>
                <a:cs typeface="+mn-cs"/>
              </a:rPr>
              <a:t>Éreztétek már, mennyire lehangoló a kommunikáció hiánya egy közeli kapcsolatban? Nagyon fájdalmas tud lenni. Mivel a férfiak és nők Isten képmására vannak teremtve (1Móz 1:27), Isten szívének ugyanúgy rosszul esik, ha elhanyagoljuk a vele való beszélgetést, ha vonakodunk elhinni, hogy ígéretei nekünk szólnak. Tudtátok, hogy Isten arra kér bennünket, hogy mindent beszéljünk meg vele az életünkről? A zsoltáros így fejezi ezt ki: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„Helyetted mondja a szívem: Az én orcámat keressétek! </a:t>
            </a:r>
          </a:p>
          <a:p>
            <a:r>
              <a:rPr lang="hu-HU" sz="1200" kern="1200" noProof="0" dirty="0" smtClean="0">
                <a:solidFill>
                  <a:schemeClr val="tx1"/>
                </a:solidFill>
                <a:effectLst/>
                <a:latin typeface="+mn-lt"/>
                <a:ea typeface="+mn-ea"/>
                <a:cs typeface="+mn-cs"/>
              </a:rPr>
              <a:t>A te orcádat keresem, oh, Uram!” </a:t>
            </a:r>
          </a:p>
          <a:p>
            <a:r>
              <a:rPr lang="hu-HU" sz="1200" kern="1200" noProof="0" dirty="0" smtClean="0">
                <a:solidFill>
                  <a:schemeClr val="tx1"/>
                </a:solidFill>
                <a:effectLst/>
                <a:latin typeface="+mn-lt"/>
                <a:ea typeface="+mn-ea"/>
                <a:cs typeface="+mn-cs"/>
              </a:rPr>
              <a:t>—	Zsolt 27:8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Gondoljunk Jézusra, mint minket Istennel, az Atyával összekötő kapocsra. Képzeljük el, hogy Jézus egyik kezével minket ölel magához, a másikkal pedig az Örökkévaló trónját tagadja meg.  Milyen meghitt, vigasztaló kép az imádkozásunkra reagáló Jézusról.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Lehet, hogy nem látjuk azonnal az imánkra adott válasz kézzelfogható bizonyítékát, de biztosak lehetünk benne, hogy Isten ígérete beteljesedik, éppen, amikor a legnagyobb szükségünk van rá. Ha imádságban fordulunk hozzá, Ő a megfelelő időben és számunkra legmegfelelőbb módon megoldást fog adni a gondjainkra. Ő hűséges és megbízható! Akik valóban őszintén, bizalmasan beszélgetnek Istennel, és meghallják az Ő hangját, nem csupán egy gyors rutin-imát hadarnak el fél kézzel munkahelyük kilincsén, hanem időt szánnak rá, hogy az Ő jelenlétében legyenek!</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Világunk napjainkban eddig példa nélküli kihívásokkal állít szembe minket. Ahogy a régi himnusz kezdődik: „Ha eddig valaha is szükségünk volt az Úrra, akkor most biztosan nagyon.” Az eltávolodás és megosztottság nagy probléma családunk, gyülekezeti családunk és nemzetünk számára. A fájdalmas események hatással vannak szolgálatunkra, bizonyságtételünkre és evangelizációs munkánkra. Mégis, ha Istent keressük, Ő segíteni fog nekünk, hogy tudjuk, mit tegyünk ebben a szerencsétlenségektől, nyomorúságoktól sújtott helyzetben az egymásnak ellentmondó elvárások közepette.  Hogyan hallhatjuk meg, „Mit mond a Lélek a gyülekezeteknek” (Jel 2:29)? Imádságban keressük az Ő akaratát és bölcsességét. Nem sietős, háborítatlan, teljesen odaszánt imádkozásban. </a:t>
            </a:r>
          </a:p>
        </p:txBody>
      </p:sp>
      <p:sp>
        <p:nvSpPr>
          <p:cNvPr id="4" name="Slide Number Placeholder 3"/>
          <p:cNvSpPr>
            <a:spLocks noGrp="1"/>
          </p:cNvSpPr>
          <p:nvPr>
            <p:ph type="sldNum" sz="quarter" idx="10"/>
          </p:nvPr>
        </p:nvSpPr>
        <p:spPr/>
        <p:txBody>
          <a:bodyPr/>
          <a:lstStyle/>
          <a:p>
            <a:fld id="{70BE7AC2-A6C6-0147-92D3-8D9F01C93308}" type="slidenum">
              <a:rPr lang="en-US" smtClean="0"/>
              <a:t>10</a:t>
            </a:fld>
            <a:endParaRPr lang="en-US"/>
          </a:p>
        </p:txBody>
      </p:sp>
    </p:spTree>
    <p:extLst>
      <p:ext uri="{BB962C8B-B14F-4D97-AF65-F5344CB8AC3E}">
        <p14:creationId xmlns:p14="http://schemas.microsoft.com/office/powerpoint/2010/main" val="67069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C00000"/>
                </a:solidFill>
                <a:effectLst/>
                <a:latin typeface="Avenir Next"/>
                <a:ea typeface="Calibri" panose="020F0502020204030204" pitchFamily="34" charset="0"/>
                <a:cs typeface="Times New Roman" panose="02020603050405020304" pitchFamily="18" charset="0"/>
              </a:rPr>
              <a:t>Jézus imádkozik — Felkészülés az ellenséggel vívott harcra </a:t>
            </a:r>
          </a:p>
          <a:p>
            <a:pPr>
              <a:lnSpc>
                <a:spcPct val="107000"/>
              </a:lnSpc>
              <a:spcAft>
                <a:spcPts val="0"/>
              </a:spcAft>
            </a:pP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Márk evangéliuma leírja Jézus imádkozási szokásait: „</a:t>
            </a:r>
            <a:r>
              <a:rPr lang="hu-HU" sz="10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Kora reggel pedig, még szürkületkor, fölkelvén, kiment, és elment egy puszta helyre és ott imádkozott.”</a:t>
            </a:r>
            <a:r>
              <a:rPr lang="hu-HU" sz="1200" dirty="0" smtClean="0">
                <a:effectLst/>
                <a:latin typeface="Avenir Next"/>
                <a:ea typeface="Calibri" panose="020F0502020204030204" pitchFamily="34" charset="0"/>
                <a:cs typeface="Times New Roman" panose="02020603050405020304" pitchFamily="18" charset="0"/>
              </a:rPr>
              <a:t> (Márk 1:35). Jézus nem csak néha kelt fel hajnalban imádkozni, hanem gyakran egész éjjel is imádkozott. Lukács is elmondja nekünk: „</a:t>
            </a:r>
            <a:r>
              <a:rPr lang="hu-HU" sz="10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És azokban a napokban kiment a hegyre imádkozni, és az éjszakát az Istenhez való imádkozásban töltötte el.” (Luk </a:t>
            </a:r>
            <a:r>
              <a:rPr lang="hu-HU" sz="1200" dirty="0" smtClean="0">
                <a:effectLst/>
                <a:latin typeface="Avenir Next"/>
                <a:ea typeface="Calibri" panose="020F0502020204030204" pitchFamily="34" charset="0"/>
                <a:cs typeface="Times New Roman" panose="02020603050405020304" pitchFamily="18" charset="0"/>
              </a:rPr>
              <a:t>6:12). Napja tetőpontján, mielőtt a megpróbáltatásokkal és kihívásokkal találkozott volna, Jézus imádkozott. Gondoljunk csak bele, mennyivel inkább fontos imádkoznunk bűnös, indulatos, irigy és kiszámíthatatlan halandóként, ha Jézus fontosnak tartotta, hogy a Sátánnal vívott </a:t>
            </a:r>
            <a:r>
              <a:rPr lang="hu-HU" sz="1200" dirty="0" smtClean="0">
                <a:effectLst/>
                <a:latin typeface="Avenir Next"/>
                <a:ea typeface="Calibri" panose="020F0502020204030204" pitchFamily="34" charset="0"/>
                <a:cs typeface="Times New Roman" panose="02020603050405020304" pitchFamily="18" charset="0"/>
              </a:rPr>
              <a:t>küzdelemre </a:t>
            </a:r>
            <a:r>
              <a:rPr lang="hu-HU" sz="1200" dirty="0" smtClean="0">
                <a:effectLst/>
                <a:latin typeface="Avenir Next"/>
                <a:ea typeface="Calibri" panose="020F0502020204030204" pitchFamily="34" charset="0"/>
                <a:cs typeface="Times New Roman" panose="02020603050405020304" pitchFamily="18" charset="0"/>
              </a:rPr>
              <a:t>és a bűn kísértéseire való felkészülésként imádkozzon!</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11</a:t>
            </a:fld>
            <a:endParaRPr lang="en-US"/>
          </a:p>
        </p:txBody>
      </p:sp>
    </p:spTree>
    <p:extLst>
      <p:ext uri="{BB962C8B-B14F-4D97-AF65-F5344CB8AC3E}">
        <p14:creationId xmlns:p14="http://schemas.microsoft.com/office/powerpoint/2010/main" val="91210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noProof="0" dirty="0" smtClean="0">
                <a:solidFill>
                  <a:schemeClr val="tx1"/>
                </a:solidFill>
                <a:effectLst/>
                <a:latin typeface="+mn-lt"/>
                <a:ea typeface="+mn-ea"/>
                <a:cs typeface="+mn-cs"/>
              </a:rPr>
              <a:t>Elgondolkodtál már rajta, miről tudnál Istennel beszélgetni, ha egész éjjel imádkoznál? Egy jól ismert szerző így válaszolt erre a kérdésre: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„Hozzátok gondotokat, örömötöket, szükségleteiteket és aggodalmaitokat, s mindazt, ami nyom és kínoz Isten elé! Terheiteket sohasem találja nehezeknek, soha ki nem fáraszthatjátok Őt. Ő, aki hajatok szálát is számon tartja, nem közömbös gyermekei szükségletei iránt. "Igen irgalmas az Úr és könyörületes" (Jak 5:11). Nyomorunk és jajkiáltásunk szívéig hat. Vigyétek őhozzá mindazt, ami szíveteket nyomja. Senki sem oly nehéz, hogy ne bírná el, mert hisz Ő tart fenn világokat, kormányozza a világmindenség ügyeit. Békességünk feltételei közül egyik sem oly jelentéktelen, hogy ne részesítené figyelemben. Élettapasztalataink egyetlen fejezete sem oly homályos, hogy el ne olvashatná; nem lehet olyan nehéz helyzetünk, hogy meg ne oldhatná. Legkisebb tanítványát sem érheti kár, nem kínozhatja gond szívünket, nem érhet öröm, és őszinte ima nem hagyhatja el ajkunkat, amely iránt ne viseltetne közvetlen érdeklődéssel. "Meggyógyítja a megtört szívűeket, és bekötözi sebeiket"(Zsolt 147:3). Isten és minden egyes lélek között oly gyengéd és bensőséges a viszony, mintha kívüle más lélek nem volna, akiért szeretett Fiának életét áldozta.” (Ellen G. White: Jézushoz vezető út 100.o.) </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Pál apostol így emlékeztet: „Semmi felől ne aggódjatok, hanem imádságotokban és könyörgésetekben minden alkalommal hálaadással tárjátok fel kívánságaitokat az Isten előtt. És az Istennek békessége, mely minden értelmet felül halad, meg fogja őrizni szíveiteket és gondolataitokat a Krisztus Jézusban.” (Filippi 4:6-7) </a:t>
            </a:r>
          </a:p>
        </p:txBody>
      </p:sp>
      <p:sp>
        <p:nvSpPr>
          <p:cNvPr id="4" name="Slide Number Placeholder 3"/>
          <p:cNvSpPr>
            <a:spLocks noGrp="1"/>
          </p:cNvSpPr>
          <p:nvPr>
            <p:ph type="sldNum" sz="quarter" idx="5"/>
          </p:nvPr>
        </p:nvSpPr>
        <p:spPr/>
        <p:txBody>
          <a:bodyPr/>
          <a:lstStyle/>
          <a:p>
            <a:fld id="{70BE7AC2-A6C6-0147-92D3-8D9F01C93308}" type="slidenum">
              <a:rPr lang="en-US" smtClean="0"/>
              <a:t>12</a:t>
            </a:fld>
            <a:endParaRPr lang="en-US"/>
          </a:p>
        </p:txBody>
      </p:sp>
    </p:spTree>
    <p:extLst>
      <p:ext uri="{BB962C8B-B14F-4D97-AF65-F5344CB8AC3E}">
        <p14:creationId xmlns:p14="http://schemas.microsoft.com/office/powerpoint/2010/main" val="362580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dirty="0" smtClean="0">
                <a:solidFill>
                  <a:schemeClr val="tx1"/>
                </a:solidFill>
                <a:effectLst/>
                <a:latin typeface="+mn-lt"/>
                <a:ea typeface="+mn-ea"/>
                <a:cs typeface="+mn-cs"/>
              </a:rPr>
              <a:t>Elgondolkodtál már rajta, miről tudnál Istennel beszélgetni, ha egész éjjel imádkoznál? Egy jól ismert szerző így válaszolt erre a kérdésre: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„Hozzátok gondotokat, örömötöket, szükségleteiteket és aggodalmaitokat, s mindazt, ami nyom és kínoz Isten elé! Terheiteket sohasem találja nehezeknek, soha ki nem fáraszthatjátok Őt. Ő, aki hajatok szálát is számon tartja, nem közömbös gyermekei szükségletei iránt. "Igen irgalmas az Úr és könyörületes" (Jak 5:11). Nyomorunk és jajkiáltásunk szívéig hat. Vigyétek őhozzá mindazt, ami szíveteket nyomja. Senki sem oly nehéz, hogy ne bírná el, mert hisz Ő tart fenn világokat, kormányozza a világmindenség ügyeit. Békességünk feltételei közül egyik sem oly jelentéktelen, hogy ne részesítené figyelemben. Élettapasztalataink egyetlen fejezete sem oly homályos, hogy el ne olvashatná; nem lehet olyan nehéz helyzetünk, hogy meg ne oldhatná. Legkisebb tanítványát sem érheti kár, nem kínozhatja gond szívünket, nem érhet öröm, és őszinte ima nem hagyhatja el ajkunkat, amely iránt ne viseltetne közvetlen érdeklődéssel. "Meggyógyítja a megtört szívűeket, és bekötözi sebeiket"(Zsolt 147:3). Isten és minden egyes lélek között oly gyengéd és bensőséges a viszony, mintha kívüle más lélek nem volna, akiért szeretett Fiának életét áldozta.” (Ellen G. White: Jézushoz vezető út 100.o.)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Pál apostol így emlékeztet: „Semmi felől ne aggódjatok, hanem imádságotokban és könyörgésetekben minden alkalommal hálaadással tárjátok fel kívánságaitokat az Isten előtt. És az Istennek békessége, mely minden értelmet felül halad, meg fogja őrizni szíveiteket és gondolataitokat a Krisztus Jézusban.” (Filippi 4:6-7)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BE7AC2-A6C6-0147-92D3-8D9F01C93308}" type="slidenum">
              <a:rPr lang="en-US" smtClean="0"/>
              <a:t>13</a:t>
            </a:fld>
            <a:endParaRPr lang="en-US"/>
          </a:p>
        </p:txBody>
      </p:sp>
    </p:spTree>
    <p:extLst>
      <p:ext uri="{BB962C8B-B14F-4D97-AF65-F5344CB8AC3E}">
        <p14:creationId xmlns:p14="http://schemas.microsoft.com/office/powerpoint/2010/main" val="358004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538135"/>
                </a:solidFill>
                <a:effectLst/>
                <a:latin typeface="Avenir Next"/>
                <a:ea typeface="Calibri" panose="020F0502020204030204" pitchFamily="34" charset="0"/>
                <a:cs typeface="Times New Roman" panose="02020603050405020304" pitchFamily="18" charset="0"/>
              </a:rPr>
              <a:t>MÁSODIK TANULSÁG: AZ IMÁDSÁG BŰNVALLÁSHOZ ÉS ENGEDELMESSÉGHEZ VEZET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hu-HU" sz="1200" dirty="0" smtClean="0">
              <a:effectLst/>
              <a:latin typeface="Avenir Next"/>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Az Isten erejének Jerikónál és Isten Lelkének Pünkösdkor való kiöntetésére való felkészülés része volt a bűnvallás és az engedelmesség – </a:t>
            </a:r>
            <a:r>
              <a:rPr lang="hu-HU" sz="1200" dirty="0" smtClean="0">
                <a:effectLst/>
                <a:latin typeface="Avenir Next"/>
                <a:ea typeface="Calibri" panose="020F0502020204030204" pitchFamily="34" charset="0"/>
                <a:cs typeface="Times New Roman" panose="02020603050405020304" pitchFamily="18" charset="0"/>
              </a:rPr>
              <a:t>Istennek </a:t>
            </a:r>
            <a:r>
              <a:rPr lang="hu-HU" sz="1200" dirty="0" smtClean="0">
                <a:effectLst/>
                <a:latin typeface="Avenir Next"/>
                <a:ea typeface="Calibri" panose="020F0502020204030204" pitchFamily="34" charset="0"/>
                <a:cs typeface="Times New Roman" panose="02020603050405020304" pitchFamily="18" charset="0"/>
              </a:rPr>
              <a:t>és egymásnak. Könyöröghetünk is Istennek, hogy Ő maga vizsgálja meg a szívünket és mutassa meg, ha valami Őt bántó található a gondolkodásunkban, vagy tetteinkben.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hu-HU" sz="1200" i="1" dirty="0" smtClean="0">
                <a:effectLst/>
                <a:latin typeface="Avenir Next"/>
                <a:ea typeface="Calibri" panose="020F0502020204030204" pitchFamily="34" charset="0"/>
                <a:cs typeface="Times New Roman" panose="02020603050405020304" pitchFamily="18" charset="0"/>
              </a:rPr>
              <a:t>„Vizsgálj meg engem, oh, Isten, és ismerd meg szívemet!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hu-HU" sz="1200" i="1" dirty="0" smtClean="0">
                <a:effectLst/>
                <a:latin typeface="Avenir Next"/>
                <a:ea typeface="Calibri" panose="020F0502020204030204" pitchFamily="34" charset="0"/>
                <a:cs typeface="Times New Roman" panose="02020603050405020304" pitchFamily="18" charset="0"/>
              </a:rPr>
              <a:t>Próbálj meg engem, és ismerd meg gondolataimat!</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hu-HU" sz="1200" i="1" dirty="0" smtClean="0">
                <a:effectLst/>
                <a:latin typeface="Avenir Next"/>
                <a:ea typeface="Calibri" panose="020F0502020204030204" pitchFamily="34" charset="0"/>
                <a:cs typeface="Times New Roman" panose="02020603050405020304" pitchFamily="18" charset="0"/>
              </a:rPr>
              <a:t>És lásd meg, ha van-e nálam a gonoszságnak valamilyen útja?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hu-HU" sz="1200" i="1" dirty="0" smtClean="0">
                <a:effectLst/>
                <a:latin typeface="Avenir Next"/>
                <a:ea typeface="Calibri" panose="020F0502020204030204" pitchFamily="34" charset="0"/>
                <a:cs typeface="Times New Roman" panose="02020603050405020304" pitchFamily="18" charset="0"/>
              </a:rPr>
              <a:t>És vezérelj engem az örökkévalóság útján!</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—Zsolt 139:23-24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Közbenjáró imát mondhatunk családunkért, gyülekezeti családunkért, országunk kormányáért. A legfontosabb kérés, amit Isten elé vihetünk, talán mégis az, hogy ne csak áldásainak özönét kérjük, hanem a Szentlélek különleges kiáradását, az úgynevezett Késői esőt korunk számára. </a:t>
            </a:r>
            <a:r>
              <a:rPr lang="hu-HU" sz="1200" dirty="0" err="1" smtClean="0">
                <a:effectLst/>
                <a:latin typeface="Avenir Next"/>
                <a:ea typeface="Calibri" panose="020F0502020204030204" pitchFamily="34" charset="0"/>
                <a:cs typeface="Times New Roman" panose="02020603050405020304" pitchFamily="18" charset="0"/>
              </a:rPr>
              <a:t>Hóseás</a:t>
            </a:r>
            <a:r>
              <a:rPr lang="hu-HU" sz="1200" dirty="0" smtClean="0">
                <a:effectLst/>
                <a:latin typeface="Avenir Next"/>
                <a:ea typeface="Calibri" panose="020F0502020204030204" pitchFamily="34" charset="0"/>
                <a:cs typeface="Times New Roman" panose="02020603050405020304" pitchFamily="18" charset="0"/>
              </a:rPr>
              <a:t> így írja le: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hu-HU" sz="1200" i="1" dirty="0" smtClean="0">
                <a:effectLst/>
                <a:latin typeface="Avenir Next"/>
                <a:ea typeface="Calibri" panose="020F0502020204030204" pitchFamily="34" charset="0"/>
                <a:cs typeface="Times New Roman" panose="02020603050405020304" pitchFamily="18" charset="0"/>
              </a:rPr>
              <a:t>„Ismerjük hát el, törekedjünk megismerni az Urat.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hu-HU" sz="1200" i="1" dirty="0" smtClean="0">
                <a:effectLst/>
                <a:latin typeface="Avenir Next"/>
                <a:ea typeface="Calibri" panose="020F0502020204030204" pitchFamily="34" charset="0"/>
                <a:cs typeface="Times New Roman" panose="02020603050405020304" pitchFamily="18" charset="0"/>
              </a:rPr>
              <a:t>Az ő kijövetele bizonyos, mint a hajnal,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hu-HU" sz="1200" i="1" dirty="0" smtClean="0">
                <a:effectLst/>
                <a:latin typeface="Avenir Next"/>
                <a:ea typeface="Calibri" panose="020F0502020204030204" pitchFamily="34" charset="0"/>
                <a:cs typeface="Times New Roman" panose="02020603050405020304" pitchFamily="18" charset="0"/>
              </a:rPr>
              <a:t>és </a:t>
            </a:r>
            <a:r>
              <a:rPr lang="hu-HU" sz="1200" i="1" dirty="0" err="1" smtClean="0">
                <a:effectLst/>
                <a:latin typeface="Avenir Next"/>
                <a:ea typeface="Calibri" panose="020F0502020204030204" pitchFamily="34" charset="0"/>
                <a:cs typeface="Times New Roman" panose="02020603050405020304" pitchFamily="18" charset="0"/>
              </a:rPr>
              <a:t>eljő</a:t>
            </a:r>
            <a:r>
              <a:rPr lang="hu-HU" sz="1200" i="1" dirty="0" smtClean="0">
                <a:effectLst/>
                <a:latin typeface="Avenir Next"/>
                <a:ea typeface="Calibri" panose="020F0502020204030204" pitchFamily="34" charset="0"/>
                <a:cs typeface="Times New Roman" panose="02020603050405020304" pitchFamily="18" charset="0"/>
              </a:rPr>
              <a:t> hozzánk, mint az eső, mint a késői eső,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hu-HU" sz="1200" i="1" dirty="0" smtClean="0">
                <a:effectLst/>
                <a:latin typeface="Avenir Next"/>
                <a:ea typeface="Calibri" panose="020F0502020204030204" pitchFamily="34" charset="0"/>
                <a:cs typeface="Times New Roman" panose="02020603050405020304" pitchFamily="18" charset="0"/>
              </a:rPr>
              <a:t>amely megáztatja a földet.”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t>
            </a:r>
            <a:r>
              <a:rPr lang="hu-HU" sz="1200" dirty="0" err="1" smtClean="0">
                <a:effectLst/>
                <a:latin typeface="Avenir Next"/>
                <a:ea typeface="Calibri" panose="020F0502020204030204" pitchFamily="34" charset="0"/>
                <a:cs typeface="Times New Roman" panose="02020603050405020304" pitchFamily="18" charset="0"/>
              </a:rPr>
              <a:t>Hóseás</a:t>
            </a:r>
            <a:r>
              <a:rPr lang="hu-HU" sz="1200" dirty="0" smtClean="0">
                <a:effectLst/>
                <a:latin typeface="Avenir Next"/>
                <a:ea typeface="Calibri" panose="020F0502020204030204" pitchFamily="34" charset="0"/>
                <a:cs typeface="Times New Roman" panose="02020603050405020304" pitchFamily="18" charset="0"/>
              </a:rPr>
              <a:t> 6:3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err="1" smtClean="0">
                <a:effectLst/>
                <a:latin typeface="Avenir Next"/>
                <a:ea typeface="Calibri" panose="020F0502020204030204" pitchFamily="34" charset="0"/>
                <a:cs typeface="Times New Roman" panose="02020603050405020304" pitchFamily="18" charset="0"/>
              </a:rPr>
              <a:t>Hóseás</a:t>
            </a:r>
            <a:r>
              <a:rPr lang="hu-HU" sz="1200" dirty="0" smtClean="0">
                <a:effectLst/>
                <a:latin typeface="Avenir Next"/>
                <a:ea typeface="Calibri" panose="020F0502020204030204" pitchFamily="34" charset="0"/>
                <a:cs typeface="Times New Roman" panose="02020603050405020304" pitchFamily="18" charset="0"/>
              </a:rPr>
              <a:t> mezőgazdasági példával, az esővel illusztrálja a Szentlélek munkáját az utolsó napokban. Ahogy a harmat és az eső hatására kicsírázik a földművelő veteménye, úgy az eső előkészíti a termést a betakarításra.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14</a:t>
            </a:fld>
            <a:endParaRPr lang="en-US"/>
          </a:p>
        </p:txBody>
      </p:sp>
    </p:spTree>
    <p:extLst>
      <p:ext uri="{BB962C8B-B14F-4D97-AF65-F5344CB8AC3E}">
        <p14:creationId xmlns:p14="http://schemas.microsoft.com/office/powerpoint/2010/main" val="54741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C00000"/>
                </a:solidFill>
                <a:effectLst/>
                <a:latin typeface="Avenir Next"/>
                <a:ea typeface="Calibri" panose="020F0502020204030204" pitchFamily="34" charset="0"/>
                <a:cs typeface="Times New Roman" panose="02020603050405020304" pitchFamily="18" charset="0"/>
              </a:rPr>
              <a:t>Imádkozunk — A Szentlélek megtapasztalásáért könyörgünk</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hu-HU" sz="1200" dirty="0" smtClean="0">
              <a:effectLst/>
              <a:latin typeface="Avenir Next"/>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Bár keresztény tapasztalatunk egyetlen területén sem nélkülözhetjük Isten lelkének segítségét, Isten kegyelmi munkájának véghezvitele lelkünkben, teljes mértékben a szentlélek különleges kiáradásától függ. A Szentlélek az, aki teljesen átformálja jellemünket Krisztus hasonlatosságára.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b="1" dirty="0" smtClean="0">
                <a:solidFill>
                  <a:srgbClr val="0070C0"/>
                </a:solidFill>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 Késői eső kiáradását az apostolok idejében, Pünkösdkor történt Szentlélek kiárasztásához hasonlíthatnánk. (ApCsel 2). Amikor azok a férfiak és nők együtt imádkoztak a felső szobában, lángnyelvek szálltak le rájuk a Mennyből és képesé tették őket, hogy nagy erővel hirdessék és tanítsák Isten evangéliumát, az Örömhírt, eljutva az akkor ismert világ legtávolabbi tartományaiba is.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Ezt az eseményt azonban sok-sok imádság előzte meg! Közvetlenül Krisztus mennybemenetele után Lukács lejegyzi, hogy a tanítványok </a:t>
            </a:r>
            <a:r>
              <a:rPr lang="hu-HU" sz="1200" i="1" dirty="0" smtClean="0">
                <a:effectLst/>
                <a:latin typeface="Avenir Next"/>
                <a:ea typeface="Calibri" panose="020F0502020204030204" pitchFamily="34" charset="0"/>
                <a:cs typeface="Times New Roman" panose="02020603050405020304" pitchFamily="18" charset="0"/>
              </a:rPr>
              <a:t>„… mindenkor a templomban voltak, dicsérvén és áldván az Istent.”</a:t>
            </a:r>
            <a:r>
              <a:rPr lang="hu-HU" sz="1200" dirty="0" smtClean="0">
                <a:effectLst/>
                <a:latin typeface="Avenir Next"/>
                <a:ea typeface="Calibri" panose="020F0502020204030204" pitchFamily="34" charset="0"/>
                <a:cs typeface="Times New Roman" panose="02020603050405020304" pitchFamily="18" charset="0"/>
              </a:rPr>
              <a:t> (Luk 24:53). Lukács leírása szerint ötven nappal a mennybemenetel után: „…</a:t>
            </a:r>
            <a:r>
              <a:rPr lang="hu-HU" sz="1200" i="1" dirty="0" smtClean="0">
                <a:effectLst/>
                <a:latin typeface="Avenir Next"/>
                <a:ea typeface="Calibri" panose="020F0502020204030204" pitchFamily="34" charset="0"/>
                <a:cs typeface="Times New Roman" panose="02020603050405020304" pitchFamily="18" charset="0"/>
              </a:rPr>
              <a:t> mindnyájan egy akarattal együtt voltak.”  </a:t>
            </a:r>
            <a:r>
              <a:rPr lang="hu-HU" sz="1200" dirty="0" smtClean="0">
                <a:effectLst/>
                <a:latin typeface="Avenir Next"/>
                <a:ea typeface="Calibri" panose="020F0502020204030204" pitchFamily="34" charset="0"/>
                <a:cs typeface="Times New Roman" panose="02020603050405020304" pitchFamily="18" charset="0"/>
              </a:rPr>
              <a:t>(ApCsel 2:1).</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15</a:t>
            </a:fld>
            <a:endParaRPr lang="en-US"/>
          </a:p>
        </p:txBody>
      </p:sp>
    </p:spTree>
    <p:extLst>
      <p:ext uri="{BB962C8B-B14F-4D97-AF65-F5344CB8AC3E}">
        <p14:creationId xmlns:p14="http://schemas.microsoft.com/office/powerpoint/2010/main" val="63488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C00000"/>
                </a:solidFill>
                <a:effectLst/>
                <a:latin typeface="Avenir Next"/>
                <a:ea typeface="Calibri" panose="020F0502020204030204" pitchFamily="34" charset="0"/>
                <a:cs typeface="Times New Roman" panose="02020603050405020304" pitchFamily="18" charset="0"/>
              </a:rPr>
              <a:t>Imádkozunk — A Késői eső erejének kiáradására várva</a:t>
            </a:r>
          </a:p>
          <a:p>
            <a:pPr>
              <a:lnSpc>
                <a:spcPct val="107000"/>
              </a:lnSpc>
              <a:spcAft>
                <a:spcPts val="0"/>
              </a:spcAft>
            </a:pP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hu-HU" sz="1200" dirty="0" smtClean="0">
                <a:effectLst/>
                <a:latin typeface="Avenir Next"/>
                <a:ea typeface="Calibri" panose="020F0502020204030204" pitchFamily="34" charset="0"/>
                <a:cs typeface="Times New Roman" panose="02020603050405020304" pitchFamily="18" charset="0"/>
              </a:rPr>
              <a:t>Napjainkban, miközben vágyva vágyunk a Szentlélek erejének eljövetelére a Késői esőben, mi is félreteszünk minden különbözőséget, minden „első hely” utáni vágyat és egységben imádkozunk szeretetben. Ha így teszünk, a Szentlélek késői esője mindazt megteszi értünk is, amit Pünkösdkor tett, sőt még többet is! A lelki kegyelemnek ez a különleges kiáradása felkészít bennünket az előttünk álló megpróbáló eseményekre. A késői eső nemcsak erőt ad bizonyságtételünknek, hanem megerősít bennünket a még nyomorúságosabb időkre, amelyek Isten népére várnak Jézus eljövetele előtt. </a:t>
            </a:r>
            <a:endParaRPr lang="en-US" dirty="0"/>
          </a:p>
        </p:txBody>
      </p:sp>
      <p:sp>
        <p:nvSpPr>
          <p:cNvPr id="4" name="Slide Number Placeholder 3"/>
          <p:cNvSpPr>
            <a:spLocks noGrp="1"/>
          </p:cNvSpPr>
          <p:nvPr>
            <p:ph type="sldNum" sz="quarter" idx="10"/>
          </p:nvPr>
        </p:nvSpPr>
        <p:spPr/>
        <p:txBody>
          <a:bodyPr/>
          <a:lstStyle/>
          <a:p>
            <a:fld id="{70BE7AC2-A6C6-0147-92D3-8D9F01C93308}" type="slidenum">
              <a:rPr lang="en-US" smtClean="0"/>
              <a:t>16</a:t>
            </a:fld>
            <a:endParaRPr lang="en-US"/>
          </a:p>
        </p:txBody>
      </p:sp>
    </p:spTree>
    <p:extLst>
      <p:ext uri="{BB962C8B-B14F-4D97-AF65-F5344CB8AC3E}">
        <p14:creationId xmlns:p14="http://schemas.microsoft.com/office/powerpoint/2010/main" val="213950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538135"/>
                </a:solidFill>
                <a:effectLst/>
                <a:latin typeface="Avenir Next"/>
                <a:ea typeface="Calibri" panose="020F0502020204030204" pitchFamily="34" charset="0"/>
                <a:cs typeface="Times New Roman" panose="02020603050405020304" pitchFamily="18" charset="0"/>
              </a:rPr>
              <a:t>HARMADIK TANULSÁG: AZ IMÁDKOZÁS ERŐSÍTI AZ EMLÉKEZETET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Miután az izraeliták átkeltek a Jordán-folyón, miközben a papok még a szétválasztott folyó medrében maradtak, a hatalmas tömeg figyelte, ahogy az Izrael tizenkét törzsét képviselő tizenkét férfi egy-egy hatalmas követ cipel a folyó medréből a partra.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 tizenkét kőből emlékművet állítanak fel Isten lenyűgöző csodájának emlékezetére. A szülőket utasítják, hogy ismételjék el gyermekeiknek és unokáiknak Isten hatalmas munkájának csodálatos történetét, amit népéért tett. Valahányszor elismétlik a történetet, a gyermekek és a szülők hite egyaránt erősödik.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hu-HU" sz="1200" i="1" dirty="0" smtClean="0">
                <a:effectLst/>
                <a:latin typeface="Avenir Next"/>
                <a:ea typeface="Calibri" panose="020F0502020204030204" pitchFamily="34" charset="0"/>
                <a:cs typeface="Times New Roman" panose="02020603050405020304" pitchFamily="18" charset="0"/>
              </a:rPr>
              <a:t> „Ez jel lesz köztetek, ha fiaitok kérdezik majd apáiktól, mondván: Mire valók ezek a kövek? Tudassátok majd a ti fiaitokkal, mondván: Szárazon jött át Izráel ezen a Jordánon. Mert kiszárította az Úr, a ti Istenetek a Jordán vizét ti előttetek, míg általjöttetek rajta… Hogy megismerje a földnek minden népe az Úrnak kezét, hogy bizony erős az; hogy féljétek az Urat, a ti Isteneteket minden időben.”</a:t>
            </a:r>
            <a:r>
              <a:rPr lang="hu-HU" sz="1200" dirty="0" smtClean="0">
                <a:effectLst/>
                <a:latin typeface="Avenir Next"/>
                <a:ea typeface="Calibri" panose="020F0502020204030204" pitchFamily="34" charset="0"/>
                <a:cs typeface="Times New Roman" panose="02020603050405020304" pitchFamily="18" charset="0"/>
              </a:rPr>
              <a:t>  (Józsué 4:21-24)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17</a:t>
            </a:fld>
            <a:endParaRPr lang="en-US"/>
          </a:p>
        </p:txBody>
      </p:sp>
    </p:spTree>
    <p:extLst>
      <p:ext uri="{BB962C8B-B14F-4D97-AF65-F5344CB8AC3E}">
        <p14:creationId xmlns:p14="http://schemas.microsoft.com/office/powerpoint/2010/main" val="1700777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C00000"/>
                </a:solidFill>
                <a:effectLst/>
                <a:latin typeface="Avenir Next"/>
                <a:ea typeface="Calibri" panose="020F0502020204030204" pitchFamily="34" charset="0"/>
                <a:cs typeface="Times New Roman" panose="02020603050405020304" pitchFamily="18" charset="0"/>
              </a:rPr>
              <a:t>Imádkozunk — Nem feledjük, hogyan vezetett Isten eddig is bennünket  </a:t>
            </a:r>
          </a:p>
          <a:p>
            <a:pPr>
              <a:lnSpc>
                <a:spcPct val="107000"/>
              </a:lnSpc>
              <a:spcAft>
                <a:spcPts val="0"/>
              </a:spcAft>
            </a:pP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Milyen hatással lesz életünkre, ha néhány elmélyült órát szánunk saját emlékoltárunk építésére? Mi lenne, ha összegyűjtenénk és leírnánk tizenkét olyan esetet, amikor az Úr hatalmas dolgot tett értünk és megosztanánk a családunkkal, barátainkkal? Izrael népéhez hasonlóan tanúköveket –emlékköveket- állíthatunk fel lelkünkben és a szívünkbe véshetjük azokat a drága történeteket, amelyeket Isten tesz értünk. Ha áttekintjük, hogyan bánt velünk zarándokutunk során, hálatelt szívvel kérdezhetjük: </a:t>
            </a:r>
            <a:r>
              <a:rPr lang="hu-HU" sz="1200" i="1" dirty="0" smtClean="0">
                <a:effectLst/>
                <a:latin typeface="Avenir Next"/>
                <a:ea typeface="Calibri" panose="020F0502020204030204" pitchFamily="34" charset="0"/>
                <a:cs typeface="Times New Roman" panose="02020603050405020304" pitchFamily="18" charset="0"/>
              </a:rPr>
              <a:t>„Mivel fizessek az Úrnak minden hozzám való jótéteményéért?” (</a:t>
            </a:r>
            <a:r>
              <a:rPr lang="hu-HU" sz="1200" dirty="0" smtClean="0">
                <a:effectLst/>
                <a:latin typeface="Avenir Next"/>
                <a:ea typeface="Calibri" panose="020F0502020204030204" pitchFamily="34" charset="0"/>
                <a:cs typeface="Times New Roman" panose="02020603050405020304" pitchFamily="18" charset="0"/>
              </a:rPr>
              <a:t>Zsolt 116:12)</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Az élet megpróbáltatásai időnként igen komolyan próbára teszik hitünket. Azokban a napokban, amikor túlterhelt vagy, kihívásokkal, akadályokkal, szívfájdalmakkal, sőt tragédiákkal szembesülsz, tekints vissza az emlékműre, amit Isten hozzád való hűségének emlékére építettél. Ismételd el magadnak a lelkedben, hogyan vezetett eddig Isten,—és dicsőítsd Őt minden egyes kőért. Had emlékeztessenek ezek a kövek a lelki emlékhelyeden, hogy Isten az örökkévalóság számára mentette meg az életedet. Mivel ebben az életben mindig hűséges volt ígéreteihez, teljesen biztosak lehetünk benne, hogy megtartja ígéretét, hogy újra eljön és magával visz minket, hogy ahol Ő van, mi is ott legyünk (János 14:3)</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18</a:t>
            </a:fld>
            <a:endParaRPr lang="en-US"/>
          </a:p>
        </p:txBody>
      </p:sp>
    </p:spTree>
    <p:extLst>
      <p:ext uri="{BB962C8B-B14F-4D97-AF65-F5344CB8AC3E}">
        <p14:creationId xmlns:p14="http://schemas.microsoft.com/office/powerpoint/2010/main" val="495512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538135"/>
                </a:solidFill>
                <a:effectLst/>
                <a:latin typeface="Avenir Next"/>
                <a:ea typeface="Calibri" panose="020F0502020204030204" pitchFamily="34" charset="0"/>
                <a:cs typeface="Times New Roman" panose="02020603050405020304" pitchFamily="18" charset="0"/>
              </a:rPr>
              <a:t>NEGYEDIK TANULSÁG: AZ IMÁDSÁG MÓDOT AD ISTENNEK, HOGY FELTÁRJA TERVEIT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 Józsué vezetéséről szóló történet, a Jordánon való átkelés után is tovább tanít minket az imádkozásról. Az izraeliták száraz lábbal érkeztek Kánaánba a folyó szétválasztott vizének medrén át, de még nem foglalhatták el. Keveset tudtak a hadviselésről. Kánaánban viszont hatalmas harcosok éltek, akik jól ismerték hazájukat és minden erejüket latba vetve, vasból készült lovas harci szekereikkel meg akarták védeni azt.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Az 5Móz 9:1 igevers szerint Kánaánban „</a:t>
            </a:r>
            <a:r>
              <a:rPr lang="hu-HU" sz="1200" i="1" dirty="0" smtClean="0">
                <a:effectLst/>
                <a:latin typeface="Avenir Next"/>
                <a:ea typeface="Calibri" panose="020F0502020204030204" pitchFamily="34" charset="0"/>
                <a:cs typeface="Times New Roman" panose="02020603050405020304" pitchFamily="18" charset="0"/>
              </a:rPr>
              <a:t>nagy és az égig megerősített városok” </a:t>
            </a:r>
            <a:r>
              <a:rPr lang="hu-HU" sz="1200" dirty="0" smtClean="0">
                <a:effectLst/>
                <a:latin typeface="Avenir Next"/>
                <a:ea typeface="Calibri" panose="020F0502020204030204" pitchFamily="34" charset="0"/>
                <a:cs typeface="Times New Roman" panose="02020603050405020304" pitchFamily="18" charset="0"/>
              </a:rPr>
              <a:t>álltak. A félelmetes erődítmények minden betolakodót elijesztettek. A különböző kánaáni törzsek egyesültek a közös cél érdekében — legyőzni a hébereket, akik nyilvánvalóan birtokba akarták venni földjüket.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Józsuénak segítségre van szüksége és pontosan tudja is, hol találja. A tábort elhagyva az Úrhoz fordul imádságban. Hirtelen egy magas, felfegyverzett, tiszteletet parancsoló hatalmas harcos jelenik meg Józsué előtt. Józsué döbbenten kérdezi: „</a:t>
            </a:r>
            <a:r>
              <a:rPr lang="hu-HU" sz="1200" i="1" dirty="0" smtClean="0">
                <a:effectLst/>
                <a:latin typeface="Avenir Next"/>
                <a:ea typeface="Calibri" panose="020F0502020204030204" pitchFamily="34" charset="0"/>
                <a:cs typeface="Times New Roman" panose="02020603050405020304" pitchFamily="18" charset="0"/>
              </a:rPr>
              <a:t>Közülünk való vagy-e te, vagy ellenségeink közül?</a:t>
            </a:r>
            <a:r>
              <a:rPr lang="hu-HU" sz="1200" dirty="0" smtClean="0">
                <a:effectLst/>
                <a:latin typeface="Avenir Next"/>
                <a:ea typeface="Calibri" panose="020F0502020204030204" pitchFamily="34" charset="0"/>
                <a:cs typeface="Times New Roman" panose="02020603050405020304" pitchFamily="18" charset="0"/>
              </a:rPr>
              <a:t> „(Józsué 5:13). Érdekes módon, a harcos, akiről kiderül, hogy maga az Úr, nem azonosul egyik csoporttal sem, hanem a Föld minden lakója fölé helyezve magát egyszerűen kijelenti: </a:t>
            </a:r>
            <a:r>
              <a:rPr lang="hu-HU" sz="1200" i="1" dirty="0" smtClean="0">
                <a:effectLst/>
                <a:latin typeface="Avenir Next"/>
                <a:ea typeface="Calibri" panose="020F0502020204030204" pitchFamily="34" charset="0"/>
                <a:cs typeface="Times New Roman" panose="02020603050405020304" pitchFamily="18" charset="0"/>
              </a:rPr>
              <a:t>„… én az Úr seregének fejedelme vagyok.”</a:t>
            </a:r>
            <a:r>
              <a:rPr lang="hu-HU" sz="1200" dirty="0" smtClean="0">
                <a:effectLst/>
                <a:latin typeface="Avenir Next"/>
                <a:ea typeface="Calibri" panose="020F0502020204030204" pitchFamily="34" charset="0"/>
                <a:cs typeface="Times New Roman" panose="02020603050405020304" pitchFamily="18" charset="0"/>
              </a:rPr>
              <a:t> (Józsué 5:14). Az Úr emlékezteti Józsuét, ahogy évekkel korábban Mózest is, hogy a föld, ahol áll, most szent. Józsué ijedten arcra borul és imádja Őt.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19</a:t>
            </a:fld>
            <a:endParaRPr lang="en-US"/>
          </a:p>
        </p:txBody>
      </p:sp>
    </p:spTree>
    <p:extLst>
      <p:ext uri="{BB962C8B-B14F-4D97-AF65-F5344CB8AC3E}">
        <p14:creationId xmlns:p14="http://schemas.microsoft.com/office/powerpoint/2010/main" val="81378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kern="1200" noProof="0" dirty="0" smtClean="0">
                <a:solidFill>
                  <a:schemeClr val="tx1"/>
                </a:solidFill>
                <a:effectLst/>
                <a:latin typeface="+mn-lt"/>
                <a:ea typeface="+mn-ea"/>
                <a:cs typeface="+mn-cs"/>
              </a:rPr>
              <a:t>Józsué 5:13-15 </a:t>
            </a:r>
          </a:p>
          <a:p>
            <a:endParaRPr lang="hu-HU" sz="1200" kern="1200" noProof="0" dirty="0" smtClean="0">
              <a:solidFill>
                <a:schemeClr val="tx1"/>
              </a:solidFill>
              <a:effectLst/>
              <a:latin typeface="+mn-lt"/>
              <a:ea typeface="+mn-ea"/>
              <a:cs typeface="+mn-cs"/>
            </a:endParaRPr>
          </a:p>
          <a:p>
            <a:r>
              <a:rPr lang="hu-HU" sz="1200" i="1" kern="1200" noProof="0" dirty="0" smtClean="0">
                <a:solidFill>
                  <a:schemeClr val="tx1"/>
                </a:solidFill>
                <a:effectLst/>
                <a:latin typeface="+mn-lt"/>
                <a:ea typeface="+mn-ea"/>
                <a:cs typeface="+mn-cs"/>
              </a:rPr>
              <a:t>„</a:t>
            </a:r>
            <a:r>
              <a:rPr lang="hu-HU" sz="1200" i="1" kern="1200" noProof="0" dirty="0" err="1" smtClean="0">
                <a:solidFill>
                  <a:schemeClr val="tx1"/>
                </a:solidFill>
                <a:effectLst/>
                <a:latin typeface="+mn-lt"/>
                <a:ea typeface="+mn-ea"/>
                <a:cs typeface="+mn-cs"/>
              </a:rPr>
              <a:t>Lőn</a:t>
            </a:r>
            <a:r>
              <a:rPr lang="hu-HU" sz="1200" i="1" kern="1200" noProof="0" dirty="0" smtClean="0">
                <a:solidFill>
                  <a:schemeClr val="tx1"/>
                </a:solidFill>
                <a:effectLst/>
                <a:latin typeface="+mn-lt"/>
                <a:ea typeface="+mn-ea"/>
                <a:cs typeface="+mn-cs"/>
              </a:rPr>
              <a:t> pedig, amikor Józsué </a:t>
            </a:r>
            <a:r>
              <a:rPr lang="hu-HU" sz="1200" i="1" kern="1200" noProof="0" dirty="0" err="1" smtClean="0">
                <a:solidFill>
                  <a:schemeClr val="tx1"/>
                </a:solidFill>
                <a:effectLst/>
                <a:latin typeface="+mn-lt"/>
                <a:ea typeface="+mn-ea"/>
                <a:cs typeface="+mn-cs"/>
              </a:rPr>
              <a:t>Jérikhónál</a:t>
            </a:r>
            <a:r>
              <a:rPr lang="hu-HU" sz="1200" i="1" kern="1200" noProof="0" dirty="0" smtClean="0">
                <a:solidFill>
                  <a:schemeClr val="tx1"/>
                </a:solidFill>
                <a:effectLst/>
                <a:latin typeface="+mn-lt"/>
                <a:ea typeface="+mn-ea"/>
                <a:cs typeface="+mn-cs"/>
              </a:rPr>
              <a:t> volt, felemelte az ő szemeit, és látta, hogy íme, egy férfiú állt előtte meztelen karddal kezében. És hozzá ment Józsué, és monda néki: Közülünk való vagy-e te, vagy ellenségeink közül? Az pedig monda: Nem, mert én az Úr seregének fejedelme vagyok, most jöttem. És leborult Józsué a földre arccal, és meghajtotta magát, és monda néki: Mit szól az én Uram az ő szolgájának?</a:t>
            </a:r>
          </a:p>
          <a:p>
            <a:r>
              <a:rPr lang="hu-HU" sz="1200" i="1" kern="1200" noProof="0" dirty="0" smtClean="0">
                <a:solidFill>
                  <a:schemeClr val="tx1"/>
                </a:solidFill>
                <a:effectLst/>
                <a:latin typeface="+mn-lt"/>
                <a:ea typeface="+mn-ea"/>
                <a:cs typeface="+mn-cs"/>
              </a:rPr>
              <a:t>És monda az Úr seregének fejedelme Józsuénak: Oldd le a te saruidat lábaidról, mert szent a hely, amelyen állasz. És úgy cselekedett Józsué.”</a:t>
            </a:r>
          </a:p>
          <a:p>
            <a:endParaRPr lang="hu-HU" sz="1200" kern="1200" noProof="0" dirty="0" smtClean="0">
              <a:solidFill>
                <a:schemeClr val="tx1"/>
              </a:solidFill>
              <a:effectLst/>
              <a:latin typeface="+mn-lt"/>
              <a:ea typeface="+mn-ea"/>
              <a:cs typeface="+mn-cs"/>
            </a:endParaRPr>
          </a:p>
          <a:p>
            <a:r>
              <a:rPr lang="hu-HU" sz="1200" kern="1200" noProof="0" dirty="0" smtClean="0">
                <a:solidFill>
                  <a:schemeClr val="tx1"/>
                </a:solidFill>
                <a:effectLst/>
                <a:latin typeface="+mn-lt"/>
                <a:ea typeface="+mn-ea"/>
                <a:cs typeface="+mn-cs"/>
              </a:rPr>
              <a:t>Képzeljük csak el a feszültséget! Mózes meghalt, és most Józsué lett Izrael új vezetője. Lassan elérkezik a Kánaánba való bevonulás ideje. Ám a Jordán-folyó sebes vize ijesztően hömpölyög a </a:t>
            </a:r>
            <a:r>
              <a:rPr lang="hu-HU" sz="1200" kern="1200" noProof="0" dirty="0" smtClean="0">
                <a:solidFill>
                  <a:schemeClr val="tx1"/>
                </a:solidFill>
                <a:effectLst/>
                <a:latin typeface="+mn-lt"/>
                <a:ea typeface="+mn-ea"/>
                <a:cs typeface="+mn-cs"/>
              </a:rPr>
              <a:t>keleti </a:t>
            </a:r>
            <a:r>
              <a:rPr lang="hu-HU" sz="1200" kern="1200" noProof="0" dirty="0" smtClean="0">
                <a:solidFill>
                  <a:schemeClr val="tx1"/>
                </a:solidFill>
                <a:effectLst/>
                <a:latin typeface="+mn-lt"/>
                <a:ea typeface="+mn-ea"/>
                <a:cs typeface="+mn-cs"/>
              </a:rPr>
              <a:t>parton elterülő hatalmas, kietlen, száraz pusztaság és a nyugati parton zöldellő Kánaán termékeny dombjai között. Hogyan fogja Józsué a több, mint egymillió embert átvezetni a Jordán-folyó megáradt szakaszán? </a:t>
            </a:r>
            <a:endParaRPr lang="hu-HU" noProof="0" dirty="0"/>
          </a:p>
        </p:txBody>
      </p:sp>
      <p:sp>
        <p:nvSpPr>
          <p:cNvPr id="4" name="Slide Number Placeholder 3"/>
          <p:cNvSpPr>
            <a:spLocks noGrp="1"/>
          </p:cNvSpPr>
          <p:nvPr>
            <p:ph type="sldNum" sz="quarter" idx="5"/>
          </p:nvPr>
        </p:nvSpPr>
        <p:spPr/>
        <p:txBody>
          <a:bodyPr/>
          <a:lstStyle/>
          <a:p>
            <a:fld id="{70BE7AC2-A6C6-0147-92D3-8D9F01C93308}" type="slidenum">
              <a:rPr lang="en-US" smtClean="0"/>
              <a:t>2</a:t>
            </a:fld>
            <a:endParaRPr lang="en-US"/>
          </a:p>
        </p:txBody>
      </p:sp>
    </p:spTree>
    <p:extLst>
      <p:ext uri="{BB962C8B-B14F-4D97-AF65-F5344CB8AC3E}">
        <p14:creationId xmlns:p14="http://schemas.microsoft.com/office/powerpoint/2010/main" val="2605442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C00000"/>
                </a:solidFill>
                <a:effectLst/>
                <a:latin typeface="Avenir Next"/>
                <a:ea typeface="Calibri" panose="020F0502020204030204" pitchFamily="34" charset="0"/>
                <a:cs typeface="Times New Roman" panose="02020603050405020304" pitchFamily="18" charset="0"/>
              </a:rPr>
              <a:t>Józsué imádkozik — Isten utasítására várva </a:t>
            </a:r>
          </a:p>
          <a:p>
            <a:pPr>
              <a:lnSpc>
                <a:spcPct val="107000"/>
              </a:lnSpc>
              <a:spcAft>
                <a:spcPts val="0"/>
              </a:spcAft>
            </a:pP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Józsué nem kész tervvel jött az Úrhoz Jerikó elfoglalására. Nem az Ő pecsétes jóváhagyását kéri. Egyszerűen szeretné megtudni Isten akaratát. </a:t>
            </a:r>
            <a:r>
              <a:rPr lang="hu-HU" sz="1200" i="1" dirty="0" smtClean="0">
                <a:effectLst/>
                <a:latin typeface="Avenir Next"/>
                <a:ea typeface="Calibri" panose="020F0502020204030204" pitchFamily="34" charset="0"/>
                <a:cs typeface="Times New Roman" panose="02020603050405020304" pitchFamily="18" charset="0"/>
              </a:rPr>
              <a:t>„És leborult Józsué a földre arccal, és meghajtotta magát, és monda néki: Mit szól az én Uram az ő szolgájának?”</a:t>
            </a:r>
            <a:r>
              <a:rPr lang="hu-HU" sz="1200" dirty="0" smtClean="0">
                <a:effectLst/>
                <a:latin typeface="Avenir Next"/>
                <a:ea typeface="Calibri" panose="020F0502020204030204" pitchFamily="34" charset="0"/>
                <a:cs typeface="Times New Roman" panose="02020603050405020304" pitchFamily="18" charset="0"/>
              </a:rPr>
              <a:t> (Józsué 5:14b)</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Milyen gyakran állunk az Úr elé kidolgozott tervekkel, kívánságaink bevásárló-listájával, vagy egy küldetés végrehajtására vonatkozó ötletekkel, amelyről azt reméljük, Isten majd jóváhagyja. És milyen ritkán borulunk arcra Isten előtt teljes tisztelettel alárendelve magunkat bárminek, amit parancsol!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 történet azonban még rendhagyóbbá válik. Isten egy elképesztő stratégiát vázol fel az ember számára. Józsuét és minden harcosát arra utasítják, hogy hat napon át, naponta egyszer csendben járják körül Jerikó városát. A katonáknak minden egyes körbevonulás után egyszerűen vissza kell térniük a táborba.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Míg Józsué továbbra is hallgat az Úrra, a hetedik napra vonatkozó utasítások még bizarrabbnak hangozhattak. </a:t>
            </a:r>
            <a:r>
              <a:rPr lang="hu-HU" sz="1200" i="1" dirty="0" smtClean="0">
                <a:effectLst/>
                <a:latin typeface="Avenir Next"/>
                <a:ea typeface="Calibri" panose="020F0502020204030204" pitchFamily="34" charset="0"/>
                <a:cs typeface="Times New Roman" panose="02020603050405020304" pitchFamily="18" charset="0"/>
              </a:rPr>
              <a:t>„… a hetedik napon azonban hétszer kerüljétek meg a várost, a papok pedig kürtöljenek a kürtökkel. És ha majd belefúnak a kos-szarvba, mihelyt meghalljátok a kürtnek szavát, kiáltson fel az egész nép nagy kiáltással, és leszakad a város kőfala magától, és felmegy arra a nép, kiki az előtte való helyen.”</a:t>
            </a:r>
            <a:r>
              <a:rPr lang="hu-HU" sz="1200" dirty="0" smtClean="0">
                <a:effectLst/>
                <a:latin typeface="Avenir Next"/>
                <a:ea typeface="Calibri" panose="020F0502020204030204" pitchFamily="34" charset="0"/>
                <a:cs typeface="Times New Roman" panose="02020603050405020304" pitchFamily="18" charset="0"/>
              </a:rPr>
              <a:t> (Józsué 6:4- 5)</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Mi vajon hogyan reagálnánk az ilyen utasításokra? Talán visszavágnánk: - „Micsoda recept, hogy gúny tárgyává legyünk! Soha nem tudnám rávenni az embereimet, hogy ilyesmit tegyenek.”A Biblia tömören írja le Józsué reakcióját: </a:t>
            </a:r>
            <a:r>
              <a:rPr lang="hu-HU" sz="1200" i="1" dirty="0" smtClean="0">
                <a:effectLst/>
                <a:latin typeface="Avenir Next"/>
                <a:ea typeface="Calibri" panose="020F0502020204030204" pitchFamily="34" charset="0"/>
                <a:cs typeface="Times New Roman" panose="02020603050405020304" pitchFamily="18" charset="0"/>
              </a:rPr>
              <a:t>„És úgy cselekedett Józsué.”</a:t>
            </a:r>
            <a:r>
              <a:rPr lang="hu-HU" sz="1200" dirty="0" smtClean="0">
                <a:effectLst/>
                <a:latin typeface="Avenir Next"/>
                <a:ea typeface="Calibri" panose="020F0502020204030204" pitchFamily="34" charset="0"/>
                <a:cs typeface="Times New Roman" panose="02020603050405020304" pitchFamily="18" charset="0"/>
              </a:rPr>
              <a:t> (</a:t>
            </a:r>
            <a:r>
              <a:rPr lang="hu-HU" sz="1200" dirty="0" err="1" smtClean="0">
                <a:effectLst/>
                <a:latin typeface="Avenir Next"/>
                <a:ea typeface="Calibri" panose="020F0502020204030204" pitchFamily="34" charset="0"/>
                <a:cs typeface="Times New Roman" panose="02020603050405020304" pitchFamily="18" charset="0"/>
              </a:rPr>
              <a:t>Józsué</a:t>
            </a:r>
            <a:r>
              <a:rPr lang="hu-HU" sz="1200" dirty="0" smtClean="0">
                <a:effectLst/>
                <a:latin typeface="Avenir Next"/>
                <a:ea typeface="Calibri" panose="020F0502020204030204" pitchFamily="34" charset="0"/>
                <a:cs typeface="Times New Roman" panose="02020603050405020304" pitchFamily="18" charset="0"/>
              </a:rPr>
              <a:t> </a:t>
            </a:r>
            <a:r>
              <a:rPr lang="hu-HU" sz="1200" dirty="0" smtClean="0">
                <a:effectLst/>
                <a:latin typeface="Avenir Next"/>
                <a:ea typeface="Calibri" panose="020F0502020204030204" pitchFamily="34" charset="0"/>
                <a:cs typeface="Times New Roman" panose="02020603050405020304" pitchFamily="18" charset="0"/>
              </a:rPr>
              <a:t>5:15b</a:t>
            </a: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 végeredmény természetesen pontosan az, amit Isten előre megmondott. Jerikó falai leomlanak. Izrael fiai behatolnak a városba és megsemmisítik annak lakóit. Isten szava beteljesedik. Józsué hite és engedelmessége elnyeri jutalmát.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20</a:t>
            </a:fld>
            <a:endParaRPr lang="en-US"/>
          </a:p>
        </p:txBody>
      </p:sp>
    </p:spTree>
    <p:extLst>
      <p:ext uri="{BB962C8B-B14F-4D97-AF65-F5344CB8AC3E}">
        <p14:creationId xmlns:p14="http://schemas.microsoft.com/office/powerpoint/2010/main" val="40496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C00000"/>
                </a:solidFill>
                <a:effectLst/>
                <a:latin typeface="Avenir Next"/>
                <a:ea typeface="Calibri" panose="020F0502020204030204" pitchFamily="34" charset="0"/>
                <a:cs typeface="Times New Roman" panose="02020603050405020304" pitchFamily="18" charset="0"/>
              </a:rPr>
              <a:t>Imádkozunk — Segít felismernünk Isten hangját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Így kell imádkoznunk az emberi történelem utolsó, kihívásokkal teli bizonytalan napjaiban. Mély, és élő tapasztalatokkal kell rendelkeznünk Istennel, amelyek képessé tesznek bennünket arra, hogy meghalljuk és felismerjük az Ő hangját és függetlenül attól, mennyire szokatlan vagy váratlan megoldást ígérnek a problémára, végrehajtsuk az utasításait.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Avenir Next"/>
                <a:ea typeface="Calibri" panose="020F0502020204030204" pitchFamily="34" charset="0"/>
                <a:cs typeface="Times New Roman" panose="02020603050405020304" pitchFamily="18" charset="0"/>
              </a:rPr>
              <a:t>Az imádság a Menny terve a sikerhez! Szükségünkből fakadó hittünket bizonyító, szívből jövő imáink cselekvésre késztetik Istent! Imádkozzunk sokkal többet, mint eddig! Várjunk nagy dolgokat könyörületes és irgalmas Istenünktől. Hittel imádkozzunk, és hagyjuk az eredményeket Istenre!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 most még csak hitszemünkkel látott Istenünkhöz szóló imádságaink hamarosan, nagyon rövid időn belül olyan Isten dicséretévé válnak, akit majd szemtől szembe láthatunk egy örökkévalóságon át.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i="1" dirty="0" smtClean="0">
                <a:effectLst/>
                <a:latin typeface="Avenir Next"/>
                <a:ea typeface="Calibri" panose="020F0502020204030204" pitchFamily="34" charset="0"/>
                <a:cs typeface="Times New Roman" panose="02020603050405020304" pitchFamily="18" charset="0"/>
              </a:rPr>
              <a:t>„Íme, az Úr, a mi Istenünk megmutatta nékünk az ő dicsőségét és nagyságát; és az ő szavát hallottuk a tűznek közepéből; e mai napon pedig láttuk, hogy az Isten emberrel szól, és ez mégis él.” </a:t>
            </a:r>
            <a:r>
              <a:rPr lang="hu-HU" sz="1200" dirty="0" smtClean="0">
                <a:effectLst/>
                <a:latin typeface="Avenir Next"/>
                <a:ea typeface="Calibri" panose="020F0502020204030204" pitchFamily="34" charset="0"/>
                <a:cs typeface="Times New Roman" panose="02020603050405020304" pitchFamily="18" charset="0"/>
              </a:rPr>
              <a:t>(5Móz 5:24)</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hu-HU"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21</a:t>
            </a:fld>
            <a:endParaRPr lang="en-US"/>
          </a:p>
        </p:txBody>
      </p:sp>
    </p:spTree>
    <p:extLst>
      <p:ext uri="{BB962C8B-B14F-4D97-AF65-F5344CB8AC3E}">
        <p14:creationId xmlns:p14="http://schemas.microsoft.com/office/powerpoint/2010/main" val="126626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effectLst/>
                <a:latin typeface="Avenir Next"/>
                <a:ea typeface="Calibri" panose="020F0502020204030204" pitchFamily="34" charset="0"/>
                <a:cs typeface="Times New Roman" panose="02020603050405020304" pitchFamily="18" charset="0"/>
              </a:rPr>
              <a:t>A BIBLIAI ELBESZÉLÉS A MI TANULSÁGUNKRA ÍRATOTT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Pál apostol szerint: „Mindezek pedig példaképpen estek rajtok; megírattak pedig a mi tanulságunkra, akikhez az időknek vége elérkezett.” (1 Kor 10:11). Más szóval a Biblia történetei alapelveket mutatnak be, amelyek segíthetnek nekünk megerősödni az olyan, nagyon is kaotikus időkre, amilyenekben jelenleg élünk! Milyen alapelveket tanulhatunk meg az utolsó időkben való imádkozásról ebből a leírásból?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hu-HU" sz="1200" dirty="0" smtClean="0">
                <a:effectLst/>
                <a:latin typeface="Avenir Next"/>
                <a:ea typeface="Calibri" panose="020F0502020204030204" pitchFamily="34" charset="0"/>
                <a:cs typeface="Times New Roman" panose="02020603050405020304" pitchFamily="18" charset="0"/>
              </a:rPr>
              <a:t>Józsué </a:t>
            </a:r>
            <a:r>
              <a:rPr lang="hu-HU" sz="1200" b="1" dirty="0" smtClean="0">
                <a:effectLst/>
                <a:latin typeface="Avenir Next"/>
                <a:ea typeface="Calibri" panose="020F0502020204030204" pitchFamily="34" charset="0"/>
                <a:cs typeface="Times New Roman" panose="02020603050405020304" pitchFamily="18" charset="0"/>
              </a:rPr>
              <a:t>emlékszik</a:t>
            </a:r>
            <a:r>
              <a:rPr lang="hu-HU" sz="1200" dirty="0" smtClean="0">
                <a:effectLst/>
                <a:latin typeface="Avenir Next"/>
                <a:ea typeface="Calibri" panose="020F0502020204030204" pitchFamily="34" charset="0"/>
                <a:cs typeface="Times New Roman" panose="02020603050405020304" pitchFamily="18" charset="0"/>
              </a:rPr>
              <a:t>, mit cselekedett Isten a múltban, amikor szétválasztotta a vörös-tenger vizét.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hu-HU" sz="1200" dirty="0" smtClean="0">
                <a:effectLst/>
                <a:latin typeface="Avenir Next"/>
                <a:ea typeface="Calibri" panose="020F0502020204030204" pitchFamily="34" charset="0"/>
                <a:cs typeface="Times New Roman" panose="02020603050405020304" pitchFamily="18" charset="0"/>
              </a:rPr>
              <a:t>Józsué </a:t>
            </a:r>
            <a:r>
              <a:rPr lang="hu-HU" sz="1200" b="1" dirty="0" smtClean="0">
                <a:effectLst/>
                <a:latin typeface="Avenir Next"/>
                <a:ea typeface="Calibri" panose="020F0502020204030204" pitchFamily="34" charset="0"/>
                <a:cs typeface="Times New Roman" panose="02020603050405020304" pitchFamily="18" charset="0"/>
              </a:rPr>
              <a:t>Isten utasítását várja</a:t>
            </a:r>
            <a:r>
              <a:rPr lang="hu-HU" sz="1200" dirty="0" smtClean="0">
                <a:effectLst/>
                <a:latin typeface="Avenir Next"/>
                <a:ea typeface="Calibri" panose="020F0502020204030204" pitchFamily="34" charset="0"/>
                <a:cs typeface="Times New Roman" panose="02020603050405020304" pitchFamily="18" charset="0"/>
              </a:rPr>
              <a:t>, mielőtt megszervezné az átkelést.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hu-HU" sz="1200" dirty="0" smtClean="0">
                <a:effectLst/>
                <a:latin typeface="Avenir Next"/>
                <a:ea typeface="Calibri" panose="020F0502020204030204" pitchFamily="34" charset="0"/>
                <a:cs typeface="Times New Roman" panose="02020603050405020304" pitchFamily="18" charset="0"/>
              </a:rPr>
              <a:t>Józsué az Ígéret földjére való felkészülésként </a:t>
            </a:r>
            <a:r>
              <a:rPr lang="hu-HU" sz="1200" b="1" dirty="0" smtClean="0">
                <a:effectLst/>
                <a:latin typeface="Avenir Next"/>
                <a:ea typeface="Calibri" panose="020F0502020204030204" pitchFamily="34" charset="0"/>
                <a:cs typeface="Times New Roman" panose="02020603050405020304" pitchFamily="18" charset="0"/>
              </a:rPr>
              <a:t>bűnvallásban és</a:t>
            </a:r>
            <a:r>
              <a:rPr lang="hu-HU" sz="1200" dirty="0" smtClean="0">
                <a:effectLst/>
                <a:latin typeface="Avenir Next"/>
                <a:ea typeface="Calibri" panose="020F0502020204030204" pitchFamily="34" charset="0"/>
                <a:cs typeface="Times New Roman" panose="02020603050405020304" pitchFamily="18" charset="0"/>
              </a:rPr>
              <a:t> az Istennek való </a:t>
            </a:r>
            <a:r>
              <a:rPr lang="hu-HU" sz="1200" b="1" dirty="0" smtClean="0">
                <a:effectLst/>
                <a:latin typeface="Avenir Next"/>
                <a:ea typeface="Calibri" panose="020F0502020204030204" pitchFamily="34" charset="0"/>
                <a:cs typeface="Times New Roman" panose="02020603050405020304" pitchFamily="18" charset="0"/>
              </a:rPr>
              <a:t>engedelmességben </a:t>
            </a:r>
            <a:r>
              <a:rPr lang="hu-HU" sz="1200" dirty="0" smtClean="0">
                <a:effectLst/>
                <a:latin typeface="Avenir Next"/>
                <a:ea typeface="Calibri" panose="020F0502020204030204" pitchFamily="34" charset="0"/>
                <a:cs typeface="Times New Roman" panose="02020603050405020304" pitchFamily="18" charset="0"/>
              </a:rPr>
              <a:t>vezeti a hatalmas gyülekezetet.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hu-HU" sz="1200" dirty="0" smtClean="0">
                <a:effectLst/>
                <a:latin typeface="Avenir Next"/>
                <a:ea typeface="Calibri" panose="020F0502020204030204" pitchFamily="34" charset="0"/>
                <a:cs typeface="Times New Roman" panose="02020603050405020304" pitchFamily="18" charset="0"/>
              </a:rPr>
              <a:t>Józsué nem siet csatába a felfegyverezett harcosokkal. </a:t>
            </a:r>
            <a:r>
              <a:rPr lang="hu-HU" sz="1200" b="1" dirty="0" smtClean="0">
                <a:effectLst/>
                <a:latin typeface="Avenir Next"/>
                <a:ea typeface="Calibri" panose="020F0502020204030204" pitchFamily="34" charset="0"/>
                <a:cs typeface="Times New Roman" panose="02020603050405020304" pitchFamily="18" charset="0"/>
              </a:rPr>
              <a:t>Az Úrra vár</a:t>
            </a:r>
            <a:r>
              <a:rPr lang="hu-HU" sz="1200" dirty="0" smtClean="0">
                <a:effectLst/>
                <a:latin typeface="Avenir Next"/>
                <a:ea typeface="Calibri" panose="020F0502020204030204" pitchFamily="34" charset="0"/>
                <a:cs typeface="Times New Roman" panose="02020603050405020304" pitchFamily="18" charset="0"/>
              </a:rPr>
              <a:t>, hogy feltárja előtte Kánaán bevételére vonatkozó tervét.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3</a:t>
            </a:fld>
            <a:endParaRPr lang="en-US"/>
          </a:p>
        </p:txBody>
      </p:sp>
    </p:spTree>
    <p:extLst>
      <p:ext uri="{BB962C8B-B14F-4D97-AF65-F5344CB8AC3E}">
        <p14:creationId xmlns:p14="http://schemas.microsoft.com/office/powerpoint/2010/main" val="1363626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dirty="0" smtClean="0">
                <a:effectLst/>
                <a:latin typeface="Avenir Next"/>
                <a:ea typeface="Calibri" panose="020F0502020204030204" pitchFamily="34" charset="0"/>
                <a:cs typeface="Times New Roman" panose="02020603050405020304" pitchFamily="18" charset="0"/>
              </a:rPr>
              <a:t>Ha Józsuéhoz hasonlóan imádkozunk, az felkészít bennünket a nagy nyomorúság idejére, amikor majd Jézus átvezet bennünket a háborgó vizeken, megígért mennyei otthonunkba. Mielőtt azonban kibontanánk a számunkra ezen utolsó időkben fontos négy tanulságot, tekintsük át röviden a történetet! Az a kérdés, HOGYAN fogja Józsué átvezetni Isten népét a megáradt folyón. Látni fogjuk, hogy a válsághelyzetben Józsué imádkozik, a nép imádkozik, a papok pedig engedelmeskednek</a:t>
            </a:r>
            <a:endParaRPr lang="hu-HU"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4</a:t>
            </a:fld>
            <a:endParaRPr lang="en-US"/>
          </a:p>
        </p:txBody>
      </p:sp>
    </p:spTree>
    <p:extLst>
      <p:ext uri="{BB962C8B-B14F-4D97-AF65-F5344CB8AC3E}">
        <p14:creationId xmlns:p14="http://schemas.microsoft.com/office/powerpoint/2010/main" val="191332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Mit tesz Józsué a válsághelyzetben, amikor nincsen közlekedési eszköze az átkeléshez?  Természetesen Istent keresi imádságban!  Józsué imádsága azonban nem a kéréseinek, vagy akár fontos szükségleteinek monoton felsorolása, vagy az útmutatásra szorulásának kifejezése. Józsué megszokta, hogy aktív hallgatóként lépjen be Isten jelenlétébe imádkozás közben, teljes mértékben Isten válaszára várva. Józsué égető szükségletének órájában Isten a következő bátorító szavakat szólja hozzá: </a:t>
            </a:r>
            <a:r>
              <a:rPr lang="hu-HU" sz="1200" i="1" dirty="0" smtClean="0">
                <a:effectLst/>
                <a:latin typeface="Avenir Next"/>
                <a:ea typeface="Calibri" panose="020F0502020204030204" pitchFamily="34" charset="0"/>
                <a:cs typeface="Times New Roman" panose="02020603050405020304" pitchFamily="18" charset="0"/>
              </a:rPr>
              <a:t>„… most azért kelj fel, menj át ezen a Jordánon, te és mind ez a nép arra a földre, amelyet én adok nékik, az Izráel fiainak… Avagy nem parancsoltam-e meg néked: légy bátor és erős? Ne félj, és ne rettegj, mert veled lesz az Úr, a te Istened mindenben, amiben jársz”</a:t>
            </a:r>
            <a:r>
              <a:rPr lang="hu-HU" sz="1200" dirty="0" smtClean="0">
                <a:effectLst/>
                <a:latin typeface="Avenir Next"/>
                <a:ea typeface="Calibri" panose="020F0502020204030204" pitchFamily="34" charset="0"/>
                <a:cs typeface="Times New Roman" panose="02020603050405020304" pitchFamily="18" charset="0"/>
              </a:rPr>
              <a:t> (Józsué 1:2, 9).</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Imádkozás közben Józsué nem tudja, hogyan fogja Isten megvalósítani a Jordánon való átkelést.  Mégis, abban a hitben, hogy Isten utat nyit népének, elkezdi az átkelésre való felkészülést és két kémet küld az izraelita táborból Jerikó városába, a kánaáni haderő fellegvárába.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5</a:t>
            </a:fld>
            <a:endParaRPr lang="en-US"/>
          </a:p>
        </p:txBody>
      </p:sp>
    </p:spTree>
    <p:extLst>
      <p:ext uri="{BB962C8B-B14F-4D97-AF65-F5344CB8AC3E}">
        <p14:creationId xmlns:p14="http://schemas.microsoft.com/office/powerpoint/2010/main" val="81862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C00000"/>
                </a:solidFill>
                <a:effectLst/>
                <a:latin typeface="Avenir Next"/>
                <a:ea typeface="Calibri" panose="020F0502020204030204" pitchFamily="34" charset="0"/>
                <a:cs typeface="Times New Roman" panose="02020603050405020304" pitchFamily="18" charset="0"/>
              </a:rPr>
              <a:t>Izrael népe imádkozik — Megvallják bűneiket és engedelmességet fogadnak</a:t>
            </a:r>
          </a:p>
          <a:p>
            <a:pPr>
              <a:lnSpc>
                <a:spcPct val="107000"/>
              </a:lnSpc>
              <a:spcAft>
                <a:spcPts val="0"/>
              </a:spcAft>
            </a:pP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 hűséges kémek kedvező jelentése után Józsué utasítja a népet, hogy szenteljék meg magukat, készüljenek fel a csodára, amit Isten fog tenni értük. (Józsué 3:5). A felkészülésük tehát bűneik egymásnak és Istennek való megvallásából állt. Egyénenként és közösségként is Isten arcát kellett keresniük, nem engedve, hogy bármi is közéjük és Isten közé álljon, akiről hitték, hogy másnap csodát fog tenni értük.</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Milyen értékes időt tölthettek az izraeliták a közösségben, imádsággal, bűnvallással és énekléssel!  Az imaközösséget aznap este bizonyára a bűnbánat és az öröm könnyei jellemezték, amikor az emberek bocsánatot kértek egymástól és megbocsájtást nyertek Istenről és azoktól, akiket megbántottak.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Józsué aktív imaélete és Istennel való közössége újult energiával tölti fel Isten megfáradt népének lankadt hitét! Kifejezik hajlandóságukat, hogy engedelmeskednek Isten parancsolatainak: </a:t>
            </a:r>
            <a:r>
              <a:rPr lang="hu-HU" sz="1200" i="1" dirty="0" smtClean="0">
                <a:effectLst/>
                <a:latin typeface="Avenir Next"/>
                <a:ea typeface="Calibri" panose="020F0502020204030204" pitchFamily="34" charset="0"/>
                <a:cs typeface="Times New Roman" panose="02020603050405020304" pitchFamily="18" charset="0"/>
              </a:rPr>
              <a:t>„</a:t>
            </a:r>
            <a:r>
              <a:rPr lang="hu-HU" sz="1000" i="1"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Mindent megcselekszünk, amit parancsoltál nékünk, és ahová küldesz minket, oda megyünk.</a:t>
            </a:r>
            <a:r>
              <a:rPr lang="hu-HU" sz="1200" i="1" dirty="0" smtClean="0">
                <a:effectLst/>
                <a:latin typeface="Avenir Next"/>
                <a:ea typeface="Calibri" panose="020F0502020204030204" pitchFamily="34" charset="0"/>
                <a:cs typeface="Times New Roman" panose="02020603050405020304" pitchFamily="18" charset="0"/>
              </a:rPr>
              <a:t>” (</a:t>
            </a:r>
            <a:r>
              <a:rPr lang="hu-HU" sz="1200" dirty="0" smtClean="0">
                <a:effectLst/>
                <a:latin typeface="Avenir Next"/>
                <a:ea typeface="Calibri" panose="020F0502020204030204" pitchFamily="34" charset="0"/>
                <a:cs typeface="Times New Roman" panose="02020603050405020304" pitchFamily="18" charset="0"/>
              </a:rPr>
              <a:t>Józsué 1:16). </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6</a:t>
            </a:fld>
            <a:endParaRPr lang="en-US"/>
          </a:p>
        </p:txBody>
      </p:sp>
    </p:spTree>
    <p:extLst>
      <p:ext uri="{BB962C8B-B14F-4D97-AF65-F5344CB8AC3E}">
        <p14:creationId xmlns:p14="http://schemas.microsoft.com/office/powerpoint/2010/main" val="66567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C00000"/>
                </a:solidFill>
                <a:effectLst/>
                <a:latin typeface="Avenir Next"/>
                <a:ea typeface="Calibri" panose="020F0502020204030204" pitchFamily="34" charset="0"/>
                <a:cs typeface="Times New Roman" panose="02020603050405020304" pitchFamily="18" charset="0"/>
              </a:rPr>
              <a:t>A papok engedelmeskednek — Hittel cselekszenek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Reggel az Úr utasítása szerint Józsué megparancsolja a papoknak, hogy vigyék le a Frigyládát közvetlenül a háborgó folyó partjára, és lépjenek be a vízbe. Eközben a sokaság feszülten figyel.</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Avenir Next"/>
                <a:ea typeface="Calibri" panose="020F0502020204030204" pitchFamily="34" charset="0"/>
                <a:cs typeface="Times New Roman" panose="02020603050405020304" pitchFamily="18" charset="0"/>
              </a:rPr>
              <a:t>Amikor a ládát hordozó összes pap lába beér a vízbe, a folyó vize az egyik oldalon hirtelen visszahúzódik. Miközben az áramlat tovább folyik a mási oldalon, a meder üres és száraz lesz. A papok ünnepélyesen haladnak tovább a Frigyládával a folyómeder közepéig, ahol megállnak, és ott maradnak, amíg a több, mint egymilliós tömeg áthalad a nyugati partra. Józsué megparancsolja a tizenkét törzs képviselőinek, hogy vigyenek magukkal egy-egy nagy követ a folyó medréből. Ezután utasítja a papokat, hogy vigyék ki a partra a Frigyládát. Amint lábuk a túlsó partot érinti és a láda biztonságban van, a folyó vize visszatér természetes medrébe.</a:t>
            </a:r>
          </a:p>
          <a:p>
            <a:pPr>
              <a:lnSpc>
                <a:spcPct val="107000"/>
              </a:lnSpc>
              <a:spcAft>
                <a:spcPts val="800"/>
              </a:spcAft>
            </a:pPr>
            <a:endParaRPr lang="hu-HU" sz="1200" dirty="0" smtClean="0">
              <a:effectLst/>
              <a:latin typeface="Avenir Next"/>
              <a:ea typeface="Calibri" panose="020F0502020204030204" pitchFamily="34" charset="0"/>
              <a:cs typeface="Times New Roman" panose="02020603050405020304" pitchFamily="18" charset="0"/>
            </a:endParaRPr>
          </a:p>
          <a:p>
            <a:pPr>
              <a:lnSpc>
                <a:spcPct val="107000"/>
              </a:lnSpc>
              <a:spcAft>
                <a:spcPts val="800"/>
              </a:spcAft>
            </a:pPr>
            <a:r>
              <a:rPr lang="hu-HU" sz="1200" i="1" dirty="0" smtClean="0">
                <a:effectLst/>
                <a:latin typeface="Avenir Next"/>
                <a:ea typeface="Calibri" panose="020F0502020204030204" pitchFamily="34" charset="0"/>
                <a:cs typeface="Times New Roman" panose="02020603050405020304" pitchFamily="18" charset="0"/>
              </a:rPr>
              <a:t>„</a:t>
            </a:r>
            <a:r>
              <a:rPr lang="hu-HU" sz="1000" i="1"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 papok pedig, az Úr frigyládájának hordozói, ott állának a szárazon a Jordán közepében bátorsággal, és az egész Izráel szárazon ment át, mindaddig, míg az egész nép teljesen általment a Jordánon.</a:t>
            </a:r>
            <a:r>
              <a:rPr lang="hu-HU" sz="1200" i="1" dirty="0" smtClean="0">
                <a:effectLst/>
                <a:latin typeface="Avenir Next"/>
                <a:ea typeface="Calibri" panose="020F0502020204030204" pitchFamily="34" charset="0"/>
                <a:cs typeface="Times New Roman" panose="02020603050405020304" pitchFamily="18" charset="0"/>
              </a:rPr>
              <a:t>”</a:t>
            </a:r>
            <a:r>
              <a:rPr lang="hu-HU" sz="1200" dirty="0" smtClean="0">
                <a:effectLst/>
                <a:latin typeface="Avenir Next"/>
                <a:ea typeface="Calibri" panose="020F0502020204030204" pitchFamily="34" charset="0"/>
                <a:cs typeface="Times New Roman" panose="02020603050405020304" pitchFamily="18" charset="0"/>
              </a:rPr>
              <a:t> (Józsué 3:17).</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7</a:t>
            </a:fld>
            <a:endParaRPr lang="en-US"/>
          </a:p>
        </p:txBody>
      </p:sp>
    </p:spTree>
    <p:extLst>
      <p:ext uri="{BB962C8B-B14F-4D97-AF65-F5344CB8AC3E}">
        <p14:creationId xmlns:p14="http://schemas.microsoft.com/office/powerpoint/2010/main" val="30046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538135"/>
                </a:solidFill>
                <a:effectLst/>
                <a:latin typeface="Avenir Next"/>
                <a:ea typeface="Calibri" panose="020F0502020204030204" pitchFamily="34" charset="0"/>
                <a:cs typeface="Times New Roman" panose="02020603050405020304" pitchFamily="18" charset="0"/>
              </a:rPr>
              <a:t>ELSÓ TANULSÁG: AZ IMA MEGNYITJA A SZÍVET ISTEN FELÉ</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b="1"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Az imádkozás nem kötelesség, vagy rituálé volt Józsué számára. Jézus a Barátja volt, akivel - szívét megnyitva Isten vezetésére, átalakító munkájára és a vele való közösségre - rendszeresen beszélgetett.   Mit tanulhatunk Józsué történetéből? Úgy </a:t>
            </a:r>
            <a:r>
              <a:rPr lang="hu-HU" sz="1200" i="1" dirty="0" smtClean="0">
                <a:effectLst/>
                <a:latin typeface="Avenir Next"/>
                <a:ea typeface="Calibri" panose="020F0502020204030204" pitchFamily="34" charset="0"/>
                <a:cs typeface="Times New Roman" panose="02020603050405020304" pitchFamily="18" charset="0"/>
              </a:rPr>
              <a:t>döntött</a:t>
            </a:r>
            <a:r>
              <a:rPr lang="hu-HU" sz="1200" dirty="0" smtClean="0">
                <a:effectLst/>
                <a:latin typeface="Avenir Next"/>
                <a:ea typeface="Calibri" panose="020F0502020204030204" pitchFamily="34" charset="0"/>
                <a:cs typeface="Times New Roman" panose="02020603050405020304" pitchFamily="18" charset="0"/>
              </a:rPr>
              <a:t>, hogy Isten vezetésére támaszkodik. </a:t>
            </a:r>
            <a:r>
              <a:rPr lang="hu-HU" sz="1200" i="1" dirty="0" smtClean="0">
                <a:effectLst/>
                <a:latin typeface="Avenir Next"/>
                <a:ea typeface="Calibri" panose="020F0502020204030204" pitchFamily="34" charset="0"/>
                <a:cs typeface="Times New Roman" panose="02020603050405020304" pitchFamily="18" charset="0"/>
              </a:rPr>
              <a:t>Hitt</a:t>
            </a:r>
            <a:r>
              <a:rPr lang="hu-HU" sz="1200" dirty="0" smtClean="0">
                <a:effectLst/>
                <a:latin typeface="Avenir Next"/>
                <a:ea typeface="Calibri" panose="020F0502020204030204" pitchFamily="34" charset="0"/>
                <a:cs typeface="Times New Roman" panose="02020603050405020304" pitchFamily="18" charset="0"/>
              </a:rPr>
              <a:t> az ígéretben, (Józsué 1:7), hogy Isten ereje által erős lehet és bátor, hűségesen be tudja tartani törvényét. Az Úr igéje szerint </a:t>
            </a:r>
            <a:r>
              <a:rPr lang="hu-HU" sz="1200" i="1" dirty="0" smtClean="0">
                <a:effectLst/>
                <a:latin typeface="Avenir Next"/>
                <a:ea typeface="Calibri" panose="020F0502020204030204" pitchFamily="34" charset="0"/>
                <a:cs typeface="Times New Roman" panose="02020603050405020304" pitchFamily="18" charset="0"/>
              </a:rPr>
              <a:t>cselekedett</a:t>
            </a:r>
            <a:r>
              <a:rPr lang="hu-HU" sz="1200" dirty="0" smtClean="0">
                <a:effectLst/>
                <a:latin typeface="Avenir Next"/>
                <a:ea typeface="Calibri" panose="020F0502020204030204" pitchFamily="34" charset="0"/>
                <a:cs typeface="Times New Roman" panose="02020603050405020304" pitchFamily="18" charset="0"/>
              </a:rPr>
              <a:t>. Józsué később, az álnok </a:t>
            </a:r>
            <a:r>
              <a:rPr lang="hu-HU" sz="1200" dirty="0" err="1" smtClean="0">
                <a:effectLst/>
                <a:latin typeface="Avenir Next"/>
                <a:ea typeface="Calibri" panose="020F0502020204030204" pitchFamily="34" charset="0"/>
                <a:cs typeface="Times New Roman" panose="02020603050405020304" pitchFamily="18" charset="0"/>
              </a:rPr>
              <a:t>gibeonitáktól</a:t>
            </a:r>
            <a:r>
              <a:rPr lang="hu-HU" sz="1200" dirty="0" smtClean="0">
                <a:effectLst/>
                <a:latin typeface="Avenir Next"/>
                <a:ea typeface="Calibri" panose="020F0502020204030204" pitchFamily="34" charset="0"/>
                <a:cs typeface="Times New Roman" panose="02020603050405020304" pitchFamily="18" charset="0"/>
              </a:rPr>
              <a:t> elszenvedett bukás során megtanulja, milyen messzemenő következményekkel járhat bármilyen körülmények között figyelmen kívül hagyni Isten akaratát. (Józsué 9).</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Micsoda tanulság ez számunkra! A Biblia bővelkedik Isten ígéreteiben! Arra vágyik, hogy megragadjuk ezeket az ígéreteket, higgyük el, hogy nekünk ugyanúgy szólnak, mint az eredeti hallgatóiknak, és őszintén várjunk nagy dolgokat Istentől. Imádkozhatjuk ezeket az ígéreteket közvetlenül Isten együttérző szívéhez. Mi azonban inkább egyedül küszködünk a gondjainkkal. Akkor győzhetünk sötét érzéseinken, amikor hit által felismerve, hogy Ő mindenható, mindentudó, mindenkit szerető, végre átadjuk Jézusnak ezeket a gondokat. Hatalmas győzelem, amikor végre megengedjük Jézusnak, hogy Ura legyen ne csak az életünknek, de még a gondolatainknak is!</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8</a:t>
            </a:fld>
            <a:endParaRPr lang="en-US"/>
          </a:p>
        </p:txBody>
      </p:sp>
    </p:spTree>
    <p:extLst>
      <p:ext uri="{BB962C8B-B14F-4D97-AF65-F5344CB8AC3E}">
        <p14:creationId xmlns:p14="http://schemas.microsoft.com/office/powerpoint/2010/main" val="46890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hu-HU" sz="1200" b="1" dirty="0" smtClean="0">
                <a:solidFill>
                  <a:srgbClr val="C00000"/>
                </a:solidFill>
                <a:effectLst/>
                <a:latin typeface="Avenir Next"/>
                <a:ea typeface="Calibri" panose="020F0502020204030204" pitchFamily="34" charset="0"/>
                <a:cs typeface="Times New Roman" panose="02020603050405020304" pitchFamily="18" charset="0"/>
              </a:rPr>
              <a:t>Imádkozunk — Kapcsolatba lépünk Istennel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 kommunikáció létfontosságú minden kapcsolatban. Különösen az Menny és a Föld Istenével való kapcsolatunkban. Igen Ő ismeri a gondolatainkat, de vágyik rá, hogy egyenesen neki mondjuk el az érzéseinket.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 </a:t>
            </a:r>
            <a:endParaRPr lang="hu-HU"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hu-HU" sz="1200" dirty="0" smtClean="0">
                <a:effectLst/>
                <a:latin typeface="Avenir Next"/>
                <a:ea typeface="Calibri" panose="020F0502020204030204" pitchFamily="34" charset="0"/>
                <a:cs typeface="Times New Roman" panose="02020603050405020304" pitchFamily="18" charset="0"/>
              </a:rPr>
              <a:t>Amikor az izraeliták nagy vereséget szenvedtek </a:t>
            </a:r>
            <a:r>
              <a:rPr lang="hu-HU" sz="1200" dirty="0" err="1" smtClean="0">
                <a:effectLst/>
                <a:latin typeface="Avenir Next"/>
                <a:ea typeface="Calibri" panose="020F0502020204030204" pitchFamily="34" charset="0"/>
                <a:cs typeface="Times New Roman" panose="02020603050405020304" pitchFamily="18" charset="0"/>
              </a:rPr>
              <a:t>Ai</a:t>
            </a:r>
            <a:r>
              <a:rPr lang="hu-HU" sz="1200" dirty="0" smtClean="0">
                <a:effectLst/>
                <a:latin typeface="Avenir Next"/>
                <a:ea typeface="Calibri" panose="020F0502020204030204" pitchFamily="34" charset="0"/>
                <a:cs typeface="Times New Roman" panose="02020603050405020304" pitchFamily="18" charset="0"/>
              </a:rPr>
              <a:t> városánál, Józsué arcra borult az Úr előtt. Figyeljük meg Isten válaszát: „</a:t>
            </a:r>
            <a:r>
              <a:rPr lang="hu-HU" sz="10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Kelj fel! Miért is borulsz te arcra?” (Józsué </a:t>
            </a:r>
            <a:r>
              <a:rPr lang="hu-HU" sz="1200" dirty="0" smtClean="0">
                <a:effectLst/>
                <a:latin typeface="Avenir Next"/>
                <a:ea typeface="Calibri" panose="020F0502020204030204" pitchFamily="34" charset="0"/>
                <a:cs typeface="Times New Roman" panose="02020603050405020304" pitchFamily="18" charset="0"/>
              </a:rPr>
              <a:t>7:10). Ezzel a kérdéssel Isten arra hívja Józsuét, hogy szóban ossza meg vele, ami a szívét nyomja. Ez a meghívás nem arra szólít bennünket, hogy válaszként prédikációt mondjunk Istennek! Bűnbánó szívünk néha csupán ennyit tud kiáltani: „Ments meg uram, mert elveszek!” Az ilyen imádságot mindig meghallgatja Jézus urunk, aki megígérte, hogy: </a:t>
            </a:r>
            <a:r>
              <a:rPr lang="hu-HU" sz="1200" i="1" dirty="0" smtClean="0">
                <a:effectLst/>
                <a:latin typeface="Avenir Next"/>
                <a:ea typeface="Calibri" panose="020F0502020204030204" pitchFamily="34" charset="0"/>
                <a:cs typeface="Times New Roman" panose="02020603050405020304" pitchFamily="18" charset="0"/>
              </a:rPr>
              <a:t>„…</a:t>
            </a:r>
            <a:r>
              <a:rPr lang="hu-HU" sz="1000" i="1"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aki hozzám jő, semmiképpen ki nem vetem.</a:t>
            </a:r>
            <a:r>
              <a:rPr lang="hu-HU" sz="1200" i="1" dirty="0" smtClean="0">
                <a:effectLst/>
                <a:latin typeface="Avenir Next"/>
                <a:ea typeface="Calibri" panose="020F0502020204030204" pitchFamily="34" charset="0"/>
                <a:cs typeface="Times New Roman" panose="02020603050405020304" pitchFamily="18" charset="0"/>
              </a:rPr>
              <a:t>” </a:t>
            </a:r>
            <a:r>
              <a:rPr lang="hu-HU" sz="1200" dirty="0" smtClean="0">
                <a:effectLst/>
                <a:latin typeface="Avenir Next"/>
                <a:ea typeface="Calibri" panose="020F0502020204030204" pitchFamily="34" charset="0"/>
                <a:cs typeface="Times New Roman" panose="02020603050405020304" pitchFamily="18" charset="0"/>
              </a:rPr>
              <a:t>(János 6:37).</a:t>
            </a:r>
            <a:endParaRPr lang="hu-H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BE7AC2-A6C6-0147-92D3-8D9F01C93308}" type="slidenum">
              <a:rPr lang="en-US" smtClean="0"/>
              <a:t>9</a:t>
            </a:fld>
            <a:endParaRPr lang="en-US"/>
          </a:p>
        </p:txBody>
      </p:sp>
    </p:spTree>
    <p:extLst>
      <p:ext uri="{BB962C8B-B14F-4D97-AF65-F5344CB8AC3E}">
        <p14:creationId xmlns:p14="http://schemas.microsoft.com/office/powerpoint/2010/main" val="44801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180" y="2514600"/>
            <a:ext cx="10835640" cy="2258568"/>
          </a:xfrm>
          <a:prstGeom prst="rect">
            <a:avLst/>
          </a:prstGeo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678180" y="4773168"/>
            <a:ext cx="10826432" cy="1126283"/>
          </a:xfrm>
          <a:prstGeom prst="rect">
            <a:avLst/>
          </a:prstGeo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62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3117040"/>
          </a:xfrm>
          <a:prstGeom prst="rect">
            <a:avLst/>
          </a:prstGeo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4354046"/>
            <a:ext cx="10826431" cy="1984970"/>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138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13" name="Text Placeholder 9"/>
          <p:cNvSpPr>
            <a:spLocks noGrp="1"/>
          </p:cNvSpPr>
          <p:nvPr>
            <p:ph type="body" sz="quarter" idx="13"/>
          </p:nvPr>
        </p:nvSpPr>
        <p:spPr>
          <a:xfrm>
            <a:off x="668971" y="3505200"/>
            <a:ext cx="10835640" cy="381000"/>
          </a:xfrm>
          <a:prstGeom prst="rect">
            <a:avLst/>
          </a:prstGeo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9560" y="4354046"/>
            <a:ext cx="10835640" cy="2031636"/>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70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8180" y="2438400"/>
            <a:ext cx="10835640" cy="2724845"/>
          </a:xfrm>
          <a:prstGeom prst="rect">
            <a:avLst/>
          </a:prstGeom>
        </p:spPr>
        <p:txBody>
          <a:bodyPr anchor="b">
            <a:normAutofit/>
          </a:bodyPr>
          <a:lstStyle>
            <a:lvl1pPr algn="l">
              <a:defRPr sz="4800" b="0"/>
            </a:lvl1pPr>
          </a:lstStyle>
          <a:p>
            <a:r>
              <a:rPr lang="en-US" dirty="0"/>
              <a:t>Click to edit Master title style</a:t>
            </a:r>
          </a:p>
        </p:txBody>
      </p:sp>
      <p:sp>
        <p:nvSpPr>
          <p:cNvPr id="4" name="Text Placeholder 3"/>
          <p:cNvSpPr>
            <a:spLocks noGrp="1"/>
          </p:cNvSpPr>
          <p:nvPr>
            <p:ph type="body" sz="half" idx="2"/>
          </p:nvPr>
        </p:nvSpPr>
        <p:spPr>
          <a:xfrm>
            <a:off x="678180" y="5181600"/>
            <a:ext cx="10835640" cy="729622"/>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127596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678180" y="609600"/>
            <a:ext cx="10835640" cy="2895600"/>
          </a:xfrm>
          <a:prstGeom prst="rect">
            <a:avLst/>
          </a:prstGeom>
        </p:spPr>
        <p:txBody>
          <a:bodyPr anchor="ctr">
            <a:normAutofit/>
          </a:bodyPr>
          <a:lstStyle>
            <a:lvl1pPr algn="l">
              <a:defRPr sz="4800" b="0" cap="none"/>
            </a:lvl1pPr>
          </a:lstStyle>
          <a:p>
            <a:r>
              <a:rPr lang="en-US" dirty="0"/>
              <a:t>Click to edit Master title style</a:t>
            </a:r>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78180" y="5181599"/>
            <a:ext cx="10835640" cy="120684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3901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8180" y="627407"/>
            <a:ext cx="10835640" cy="2880020"/>
          </a:xfrm>
          <a:prstGeom prst="rect">
            <a:avLst/>
          </a:prstGeo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687387" y="4343400"/>
            <a:ext cx="10835640" cy="838200"/>
          </a:xfrm>
          <a:prstGeom prst="rect">
            <a:avLst/>
          </a:prstGeo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687387" y="5181599"/>
            <a:ext cx="10835640" cy="1169773"/>
          </a:xfrm>
          <a:prstGeom prst="rect">
            <a:avLst/>
          </a:prstGeo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Tree>
    <p:extLst>
      <p:ext uri="{BB962C8B-B14F-4D97-AF65-F5344CB8AC3E}">
        <p14:creationId xmlns:p14="http://schemas.microsoft.com/office/powerpoint/2010/main" val="89685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78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7265" y="624110"/>
            <a:ext cx="10837347"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67265" y="2133600"/>
            <a:ext cx="10837347" cy="4206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910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180" y="2058750"/>
            <a:ext cx="10835640" cy="1468800"/>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8180" y="3530129"/>
            <a:ext cx="10835640" cy="860400"/>
          </a:xfrm>
          <a:prstGeom prst="rect">
            <a:avLst/>
          </a:prstGeo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932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68971" y="613368"/>
            <a:ext cx="10835640" cy="128089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68971" y="2072676"/>
            <a:ext cx="5113991" cy="4171956"/>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04011" y="2072676"/>
            <a:ext cx="4800600" cy="420624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019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78179"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902" y="2771388"/>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84620" y="2022769"/>
            <a:ext cx="5029200"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84620" y="2762506"/>
            <a:ext cx="5029200" cy="3462502"/>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87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8180" y="624110"/>
            <a:ext cx="10835640" cy="128089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0937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81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8" y="446088"/>
            <a:ext cx="5407023" cy="976312"/>
          </a:xfrm>
          <a:prstGeom prst="rect">
            <a:avLst/>
          </a:prstGeom>
        </p:spPr>
        <p:txBody>
          <a:bodyPr anchor="b"/>
          <a:lstStyle>
            <a:lvl1pPr algn="l">
              <a:defRPr sz="2000" b="0"/>
            </a:lvl1pPr>
          </a:lstStyle>
          <a:p>
            <a:r>
              <a:rPr lang="en-US" dirty="0"/>
              <a:t>Click to edit Master title style</a:t>
            </a:r>
          </a:p>
        </p:txBody>
      </p:sp>
      <p:sp>
        <p:nvSpPr>
          <p:cNvPr id="3" name="Content Placeholder 2"/>
          <p:cNvSpPr>
            <a:spLocks noGrp="1"/>
          </p:cNvSpPr>
          <p:nvPr>
            <p:ph idx="1"/>
          </p:nvPr>
        </p:nvSpPr>
        <p:spPr>
          <a:xfrm>
            <a:off x="6323012" y="446088"/>
            <a:ext cx="5181600" cy="5965823"/>
          </a:xfrm>
          <a:prstGeom prst="rect">
            <a:avLst/>
          </a:prstGeo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388" y="1598612"/>
            <a:ext cx="5407023" cy="48132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909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387" y="4800600"/>
            <a:ext cx="10817226"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8973" y="634965"/>
            <a:ext cx="10835640" cy="4685271"/>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68973" y="5367337"/>
            <a:ext cx="10835640" cy="855697"/>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67264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1260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2" r:id="rId15"/>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3E6706D-24D0-7442-8D89-5DA5F422E3B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ctrTitle"/>
          </p:nvPr>
        </p:nvSpPr>
        <p:spPr>
          <a:xfrm>
            <a:off x="-494636" y="1170432"/>
            <a:ext cx="10835640" cy="2258568"/>
          </a:xfrm>
        </p:spPr>
        <p:txBody>
          <a:bodyPr>
            <a:normAutofit/>
          </a:bodyPr>
          <a:lstStyle/>
          <a:p>
            <a:pPr algn="r"/>
            <a:r>
              <a:rPr lang="hu-HU" b="1" dirty="0" smtClean="0">
                <a:solidFill>
                  <a:schemeClr val="tx1"/>
                </a:solidFill>
                <a:latin typeface="Gill Sans MT" panose="020B0502020104020203" pitchFamily="34" charset="77"/>
              </a:rPr>
              <a:t>Imádkozás az utolsó </a:t>
            </a:r>
            <a:r>
              <a:rPr lang="hu-HU" b="1" dirty="0" smtClean="0">
                <a:solidFill>
                  <a:schemeClr val="tx1"/>
                </a:solidFill>
                <a:latin typeface="Gill Sans MT" panose="020B0502020104020203" pitchFamily="34" charset="77"/>
              </a:rPr>
              <a:t>időkben</a:t>
            </a:r>
            <a:endParaRPr lang="en-US" b="1" dirty="0">
              <a:solidFill>
                <a:schemeClr val="tx1"/>
              </a:solidFill>
              <a:latin typeface="Gill Sans MT" panose="020B0502020104020203" pitchFamily="34" charset="77"/>
            </a:endParaRPr>
          </a:p>
        </p:txBody>
      </p:sp>
      <p:sp>
        <p:nvSpPr>
          <p:cNvPr id="3" name="Subtitle 2"/>
          <p:cNvSpPr>
            <a:spLocks noGrp="1"/>
          </p:cNvSpPr>
          <p:nvPr>
            <p:ph type="subTitle" idx="1"/>
          </p:nvPr>
        </p:nvSpPr>
        <p:spPr>
          <a:xfrm>
            <a:off x="-485428" y="3759377"/>
            <a:ext cx="10826432" cy="1126283"/>
          </a:xfrm>
        </p:spPr>
        <p:txBody>
          <a:bodyPr>
            <a:normAutofit/>
          </a:bodyPr>
          <a:lstStyle/>
          <a:p>
            <a:pPr algn="r"/>
            <a:r>
              <a:rPr lang="hu-HU" sz="2400" b="1" dirty="0" smtClean="0">
                <a:solidFill>
                  <a:schemeClr val="tx1"/>
                </a:solidFill>
              </a:rPr>
              <a:t>Írta: </a:t>
            </a:r>
            <a:r>
              <a:rPr lang="en-US" sz="2400" b="1" dirty="0" smtClean="0">
                <a:solidFill>
                  <a:schemeClr val="tx1"/>
                </a:solidFill>
              </a:rPr>
              <a:t>Cindy </a:t>
            </a:r>
            <a:r>
              <a:rPr lang="en-US" sz="2400" b="1" dirty="0" err="1">
                <a:solidFill>
                  <a:schemeClr val="tx1"/>
                </a:solidFill>
              </a:rPr>
              <a:t>Tutsch</a:t>
            </a:r>
            <a:r>
              <a:rPr lang="en-US" sz="2400" b="1" dirty="0">
                <a:solidFill>
                  <a:schemeClr val="tx1"/>
                </a:solidFill>
              </a:rPr>
              <a:t>, </a:t>
            </a:r>
            <a:r>
              <a:rPr lang="en-US" sz="2400" b="1" dirty="0" err="1">
                <a:solidFill>
                  <a:schemeClr val="tx1"/>
                </a:solidFill>
              </a:rPr>
              <a:t>DMin</a:t>
            </a:r>
            <a:endParaRPr lang="en-US" sz="2400" b="1" dirty="0">
              <a:solidFill>
                <a:schemeClr val="tx1"/>
              </a:solidFill>
            </a:endParaRPr>
          </a:p>
        </p:txBody>
      </p:sp>
    </p:spTree>
    <p:extLst>
      <p:ext uri="{BB962C8B-B14F-4D97-AF65-F5344CB8AC3E}">
        <p14:creationId xmlns:p14="http://schemas.microsoft.com/office/powerpoint/2010/main" val="138582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 xmlns:a16="http://schemas.microsoft.com/office/drawing/2014/main" id="{347C0B65-F4F6-D341-9FCE-D7B6E7DEC555}"/>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54193" y="305594"/>
            <a:ext cx="10835640" cy="1281112"/>
          </a:xfrm>
          <a:prstGeom prst="rect">
            <a:avLst/>
          </a:prstGeom>
        </p:spPr>
        <p:txBody>
          <a:bodyPr/>
          <a:lstStyle/>
          <a:p>
            <a:r>
              <a:rPr lang="hu-HU" b="1" dirty="0">
                <a:solidFill>
                  <a:schemeClr val="accent1"/>
                </a:solidFill>
                <a:latin typeface="Gill Sans MT" panose="020B0502020104020203" pitchFamily="34" charset="77"/>
              </a:rPr>
              <a:t>Imádkozunk —</a:t>
            </a:r>
            <a:br>
              <a:rPr lang="hu-HU" b="1" dirty="0">
                <a:solidFill>
                  <a:schemeClr val="accent1"/>
                </a:solidFill>
                <a:latin typeface="Gill Sans MT" panose="020B0502020104020203" pitchFamily="34" charset="77"/>
              </a:rPr>
            </a:br>
            <a:r>
              <a:rPr lang="hu-HU" b="1" dirty="0">
                <a:solidFill>
                  <a:schemeClr val="tx1"/>
                </a:solidFill>
                <a:latin typeface="Gill Sans MT" panose="020B0502020104020203" pitchFamily="34" charset="77"/>
              </a:rPr>
              <a:t>Kapcsolatba lépünk Istennel </a:t>
            </a:r>
          </a:p>
        </p:txBody>
      </p:sp>
      <p:sp>
        <p:nvSpPr>
          <p:cNvPr id="3" name="Content Placeholder 2"/>
          <p:cNvSpPr>
            <a:spLocks noGrp="1"/>
          </p:cNvSpPr>
          <p:nvPr>
            <p:ph idx="4294967295"/>
          </p:nvPr>
        </p:nvSpPr>
        <p:spPr>
          <a:xfrm>
            <a:off x="0" y="2118102"/>
            <a:ext cx="10835640" cy="3778250"/>
          </a:xfrm>
          <a:prstGeom prst="rect">
            <a:avLst/>
          </a:prstGeom>
        </p:spPr>
        <p:txBody>
          <a:bodyPr anchor="ctr"/>
          <a:lstStyle/>
          <a:p>
            <a:pPr marL="0" indent="0" algn="ctr">
              <a:buNone/>
            </a:pPr>
            <a:r>
              <a:rPr lang="hu-HU" sz="2800" dirty="0" smtClean="0">
                <a:solidFill>
                  <a:schemeClr val="tx1"/>
                </a:solidFill>
                <a:latin typeface="Gill Sans MT" panose="020B0502020104020203" pitchFamily="34" charset="77"/>
              </a:rPr>
              <a:t>„Helyetted </a:t>
            </a:r>
            <a:r>
              <a:rPr lang="hu-HU" sz="2800" dirty="0">
                <a:solidFill>
                  <a:schemeClr val="tx1"/>
                </a:solidFill>
                <a:latin typeface="Gill Sans MT" panose="020B0502020104020203" pitchFamily="34" charset="77"/>
              </a:rPr>
              <a:t>mondja a szívem: Az én orcámat keressétek! </a:t>
            </a:r>
          </a:p>
          <a:p>
            <a:pPr marL="0" indent="0" algn="ctr">
              <a:buNone/>
            </a:pPr>
            <a:r>
              <a:rPr lang="hu-HU" sz="2800" dirty="0">
                <a:solidFill>
                  <a:schemeClr val="tx1"/>
                </a:solidFill>
                <a:latin typeface="Gill Sans MT" panose="020B0502020104020203" pitchFamily="34" charset="77"/>
              </a:rPr>
              <a:t>A te orcádat keresem, oh, Uram!” </a:t>
            </a:r>
          </a:p>
          <a:p>
            <a:pPr marL="0" indent="0" algn="ctr">
              <a:buNone/>
            </a:pPr>
            <a:r>
              <a:rPr lang="hu-HU" sz="2800" dirty="0" smtClean="0">
                <a:solidFill>
                  <a:schemeClr val="tx1"/>
                </a:solidFill>
                <a:latin typeface="Gill Sans MT" panose="020B0502020104020203" pitchFamily="34" charset="77"/>
              </a:rPr>
              <a:t>— Zsolt 27:8</a:t>
            </a:r>
            <a:endParaRPr lang="en-US" sz="2000" dirty="0">
              <a:latin typeface="Gill Sans MT" panose="020B0502020104020203" pitchFamily="34" charset="77"/>
            </a:endParaRPr>
          </a:p>
        </p:txBody>
      </p:sp>
    </p:spTree>
    <p:extLst>
      <p:ext uri="{BB962C8B-B14F-4D97-AF65-F5344CB8AC3E}">
        <p14:creationId xmlns:p14="http://schemas.microsoft.com/office/powerpoint/2010/main" val="69778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 xmlns:a16="http://schemas.microsoft.com/office/drawing/2014/main" id="{25A658EC-BE60-854F-A850-13E3045493E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623888"/>
            <a:ext cx="10835640" cy="1509712"/>
          </a:xfrm>
          <a:prstGeom prst="rect">
            <a:avLst/>
          </a:prstGeom>
        </p:spPr>
        <p:txBody>
          <a:bodyPr>
            <a:normAutofit fontScale="90000"/>
          </a:bodyPr>
          <a:lstStyle/>
          <a:p>
            <a:r>
              <a:rPr lang="hu-HU" sz="4000" b="1" dirty="0">
                <a:solidFill>
                  <a:schemeClr val="accent1"/>
                </a:solidFill>
                <a:latin typeface="Gill Sans MT" panose="020B0502020104020203" pitchFamily="34" charset="77"/>
              </a:rPr>
              <a:t>Jézus imádkozik —</a:t>
            </a:r>
            <a:r>
              <a:rPr lang="hu-HU" sz="4000" b="1" dirty="0">
                <a:solidFill>
                  <a:schemeClr val="tx1"/>
                </a:solidFill>
                <a:latin typeface="Gill Sans MT" panose="020B0502020104020203" pitchFamily="34" charset="77"/>
              </a:rPr>
              <a:t/>
            </a:r>
            <a:br>
              <a:rPr lang="hu-HU" sz="4000" b="1" dirty="0">
                <a:solidFill>
                  <a:schemeClr val="tx1"/>
                </a:solidFill>
                <a:latin typeface="Gill Sans MT" panose="020B0502020104020203" pitchFamily="34" charset="77"/>
              </a:rPr>
            </a:br>
            <a:r>
              <a:rPr lang="hu-HU" sz="4000" b="1" dirty="0">
                <a:solidFill>
                  <a:schemeClr val="tx1"/>
                </a:solidFill>
                <a:latin typeface="Gill Sans MT" panose="020B0502020104020203" pitchFamily="34" charset="77"/>
              </a:rPr>
              <a:t>Felkészülés az ellenséggel vívott harcra </a:t>
            </a:r>
            <a:r>
              <a:rPr lang="hu-HU" b="1" dirty="0" smtClean="0">
                <a:solidFill>
                  <a:schemeClr val="tx1"/>
                </a:solidFill>
                <a:latin typeface="Gill Sans MT" panose="020B0502020104020203" pitchFamily="34" charset="77"/>
              </a:rPr>
              <a:t/>
            </a:r>
            <a:br>
              <a:rPr lang="hu-HU" b="1" dirty="0" smtClean="0">
                <a:solidFill>
                  <a:schemeClr val="tx1"/>
                </a:solidFill>
                <a:latin typeface="Gill Sans MT" panose="020B0502020104020203" pitchFamily="34" charset="77"/>
              </a:rPr>
            </a:br>
            <a:endParaRPr lang="hu-HU" b="1" dirty="0">
              <a:latin typeface="Gill Sans MT" panose="020B0502020104020203" pitchFamily="34" charset="77"/>
            </a:endParaRPr>
          </a:p>
        </p:txBody>
      </p:sp>
      <p:sp>
        <p:nvSpPr>
          <p:cNvPr id="3" name="Content Placeholder 2"/>
          <p:cNvSpPr>
            <a:spLocks noGrp="1"/>
          </p:cNvSpPr>
          <p:nvPr>
            <p:ph idx="4294967295"/>
          </p:nvPr>
        </p:nvSpPr>
        <p:spPr>
          <a:xfrm>
            <a:off x="461204" y="2335078"/>
            <a:ext cx="9457712" cy="3778250"/>
          </a:xfrm>
          <a:prstGeom prst="rect">
            <a:avLst/>
          </a:prstGeom>
        </p:spPr>
        <p:txBody>
          <a:bodyPr anchor="ctr">
            <a:noAutofit/>
          </a:bodyPr>
          <a:lstStyle/>
          <a:p>
            <a:pPr marL="0" indent="0" algn="ctr">
              <a:buNone/>
            </a:pPr>
            <a:r>
              <a:rPr lang="hu-HU" sz="2600" dirty="0">
                <a:solidFill>
                  <a:schemeClr val="tx1"/>
                </a:solidFill>
                <a:latin typeface="Gill Sans MT" panose="020B0502020104020203" pitchFamily="34" charset="77"/>
              </a:rPr>
              <a:t>„Kora reggel pedig, még szürkületkor, fölkelvén, kiment, és elment egy puszta helyre és ott imádkozott.” </a:t>
            </a:r>
            <a:endParaRPr lang="hu-HU" sz="2600" dirty="0" smtClean="0">
              <a:solidFill>
                <a:schemeClr val="tx1"/>
              </a:solidFill>
              <a:latin typeface="Gill Sans MT" panose="020B0502020104020203" pitchFamily="34" charset="77"/>
            </a:endParaRPr>
          </a:p>
          <a:p>
            <a:pPr marL="0" indent="0" algn="ctr">
              <a:buNone/>
            </a:pPr>
            <a:r>
              <a:rPr lang="hu-HU" sz="2600" dirty="0" smtClean="0">
                <a:solidFill>
                  <a:schemeClr val="tx1"/>
                </a:solidFill>
                <a:latin typeface="Gill Sans MT" panose="020B0502020104020203" pitchFamily="34" charset="77"/>
              </a:rPr>
              <a:t>— Márk 1:35 </a:t>
            </a:r>
          </a:p>
          <a:p>
            <a:pPr marL="0" indent="0" algn="ctr">
              <a:buNone/>
            </a:pPr>
            <a:endParaRPr lang="hu-HU" sz="2600" dirty="0" smtClean="0">
              <a:solidFill>
                <a:schemeClr val="tx1"/>
              </a:solidFill>
              <a:latin typeface="Gill Sans MT" panose="020B0502020104020203" pitchFamily="34" charset="77"/>
            </a:endParaRPr>
          </a:p>
          <a:p>
            <a:pPr marL="0" indent="0" algn="ctr">
              <a:buNone/>
            </a:pPr>
            <a:r>
              <a:rPr lang="hu-HU" sz="2600" dirty="0">
                <a:solidFill>
                  <a:schemeClr val="tx1"/>
                </a:solidFill>
                <a:latin typeface="Gill Sans MT" panose="020B0502020104020203" pitchFamily="34" charset="77"/>
              </a:rPr>
              <a:t>„És azokban a napokban kiment a hegyre imádkozni, és az éjszakát az Istenhez való imádkozásban töltötte el.” </a:t>
            </a:r>
            <a:endParaRPr lang="hu-HU" sz="2600" dirty="0" smtClean="0">
              <a:solidFill>
                <a:schemeClr val="tx1"/>
              </a:solidFill>
              <a:latin typeface="Gill Sans MT" panose="020B0502020104020203" pitchFamily="34" charset="77"/>
            </a:endParaRPr>
          </a:p>
          <a:p>
            <a:pPr marL="0" indent="0" algn="ctr">
              <a:buNone/>
            </a:pPr>
            <a:r>
              <a:rPr lang="hu-HU" sz="2600" dirty="0" smtClean="0">
                <a:solidFill>
                  <a:schemeClr val="tx1"/>
                </a:solidFill>
                <a:latin typeface="Gill Sans MT" panose="020B0502020104020203" pitchFamily="34" charset="77"/>
              </a:rPr>
              <a:t>— Lukács 6:12 </a:t>
            </a:r>
            <a:endParaRPr lang="hu-HU" sz="2600" dirty="0">
              <a:latin typeface="Gill Sans MT" panose="020B0502020104020203" pitchFamily="34" charset="77"/>
            </a:endParaRPr>
          </a:p>
        </p:txBody>
      </p:sp>
    </p:spTree>
    <p:extLst>
      <p:ext uri="{BB962C8B-B14F-4D97-AF65-F5344CB8AC3E}">
        <p14:creationId xmlns:p14="http://schemas.microsoft.com/office/powerpoint/2010/main" val="2635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 xmlns:a16="http://schemas.microsoft.com/office/drawing/2014/main" id="{A2C031CA-5A10-5242-8945-99DCA5C34FFD}"/>
              </a:ext>
            </a:extLst>
          </p:cNvPr>
          <p:cNvSpPr>
            <a:spLocks noGrp="1"/>
          </p:cNvSpPr>
          <p:nvPr>
            <p:ph idx="1"/>
          </p:nvPr>
        </p:nvSpPr>
        <p:spPr>
          <a:xfrm>
            <a:off x="284813" y="2083633"/>
            <a:ext cx="9687751" cy="5381469"/>
          </a:xfrm>
        </p:spPr>
        <p:txBody>
          <a:bodyPr/>
          <a:lstStyle/>
          <a:p>
            <a:pPr marL="0" indent="0" algn="ctr">
              <a:buNone/>
            </a:pPr>
            <a:r>
              <a:rPr lang="hu-HU" sz="2600" dirty="0">
                <a:solidFill>
                  <a:schemeClr val="tx1"/>
                </a:solidFill>
                <a:latin typeface="Gill Sans MT" panose="020B0502020104020203" pitchFamily="34" charset="77"/>
              </a:rPr>
              <a:t>„Hozzátok gondotokat, örömötöket, szükségleteiteket és aggodalmaitokat, s mindazt, ami nyom és kínoz Isten elé! Terheiteket sohasem találja nehezeknek, soha ki nem fáraszthatjátok Őt. </a:t>
            </a:r>
            <a:r>
              <a:rPr lang="hu-HU" sz="2600" dirty="0" smtClean="0">
                <a:solidFill>
                  <a:schemeClr val="tx1"/>
                </a:solidFill>
                <a:latin typeface="Gill Sans MT" panose="020B0502020104020203" pitchFamily="34" charset="77"/>
              </a:rPr>
              <a:t>	. . </a:t>
            </a:r>
            <a:r>
              <a:rPr lang="hu-HU" sz="2600" dirty="0">
                <a:solidFill>
                  <a:schemeClr val="tx1"/>
                </a:solidFill>
                <a:latin typeface="Gill Sans MT" panose="020B0502020104020203" pitchFamily="34" charset="77"/>
              </a:rPr>
              <a:t>. Nyomorunk és jajkiáltásunk szívéig hat. Vigyétek őhozzá mindazt, ami szíveteket nyomja. Senki sem oly nehéz, hogy ne bírná el, mert hisz Ő tart fenn világokat, kormányozza a világmindenség ügyeit. Békességünk feltételei közül egyik sem oly jelentéktelen, hogy ne részesítené figyelemben. Élettapasztalataink egyetlen fejezete sem oly homályos, hogy el ne olvashatná; nem lehet olyan nehéz helyzetünk, hogy meg ne oldhatná. </a:t>
            </a:r>
            <a:r>
              <a:rPr lang="hu-HU" sz="2600" dirty="0" smtClean="0">
                <a:solidFill>
                  <a:schemeClr val="tx1"/>
                </a:solidFill>
                <a:latin typeface="Gill Sans MT" panose="020B0502020104020203" pitchFamily="34" charset="77"/>
              </a:rPr>
              <a:t>…</a:t>
            </a:r>
            <a:endParaRPr lang="hu-HU" sz="2600" dirty="0">
              <a:latin typeface="Gill Sans MT" panose="020B0502020104020203" pitchFamily="34" charset="77"/>
            </a:endParaRPr>
          </a:p>
        </p:txBody>
      </p:sp>
    </p:spTree>
    <p:extLst>
      <p:ext uri="{BB962C8B-B14F-4D97-AF65-F5344CB8AC3E}">
        <p14:creationId xmlns:p14="http://schemas.microsoft.com/office/powerpoint/2010/main" val="190745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and&#10;&#10;Description automatically generated with low confidence">
            <a:extLst>
              <a:ext uri="{FF2B5EF4-FFF2-40B4-BE49-F238E27FC236}">
                <a16:creationId xmlns="" xmlns:a16="http://schemas.microsoft.com/office/drawing/2014/main" id="{70A8C0C8-CFB0-D348-B071-E9B9BCC039B8}"/>
              </a:ext>
            </a:extLst>
          </p:cNvPr>
          <p:cNvPicPr>
            <a:picLocks noChangeAspect="1"/>
          </p:cNvPicPr>
          <p:nvPr/>
        </p:nvPicPr>
        <p:blipFill>
          <a:blip r:embed="rId3"/>
          <a:stretch>
            <a:fillRect/>
          </a:stretch>
        </p:blipFill>
        <p:spPr>
          <a:xfrm>
            <a:off x="0" y="0"/>
            <a:ext cx="12192000" cy="6858000"/>
          </a:xfrm>
          <a:prstGeom prst="rect">
            <a:avLst/>
          </a:prstGeom>
        </p:spPr>
      </p:pic>
      <p:sp>
        <p:nvSpPr>
          <p:cNvPr id="5" name="Content Placeholder 4">
            <a:extLst>
              <a:ext uri="{FF2B5EF4-FFF2-40B4-BE49-F238E27FC236}">
                <a16:creationId xmlns="" xmlns:a16="http://schemas.microsoft.com/office/drawing/2014/main" id="{A2C031CA-5A10-5242-8945-99DCA5C34FFD}"/>
              </a:ext>
            </a:extLst>
          </p:cNvPr>
          <p:cNvSpPr>
            <a:spLocks noGrp="1"/>
          </p:cNvSpPr>
          <p:nvPr>
            <p:ph idx="1"/>
          </p:nvPr>
        </p:nvSpPr>
        <p:spPr>
          <a:xfrm>
            <a:off x="636268" y="2437213"/>
            <a:ext cx="9320797" cy="3886095"/>
          </a:xfrm>
        </p:spPr>
        <p:txBody>
          <a:bodyPr/>
          <a:lstStyle/>
          <a:p>
            <a:pPr marL="0" indent="0" algn="ctr">
              <a:buNone/>
            </a:pPr>
            <a:r>
              <a:rPr lang="hu-HU" sz="2600" dirty="0" smtClean="0">
                <a:solidFill>
                  <a:schemeClr val="tx1"/>
                </a:solidFill>
                <a:latin typeface="Gill Sans MT" panose="020B0502020104020203" pitchFamily="34" charset="77"/>
              </a:rPr>
              <a:t>…Legkisebb </a:t>
            </a:r>
            <a:r>
              <a:rPr lang="hu-HU" sz="2600" dirty="0">
                <a:solidFill>
                  <a:schemeClr val="tx1"/>
                </a:solidFill>
                <a:latin typeface="Gill Sans MT" panose="020B0502020104020203" pitchFamily="34" charset="77"/>
              </a:rPr>
              <a:t>tanítványát sem érheti kár, nem kínozhatja gond szívünket, nem érhet öröm, és őszinte ima nem hagyhatja el ajkunkat, amely iránt ne viseltetne közvetlen érdeklődéssel. "Meggyógyítja a megtört szívűeket, és bekötözi sebeiket"(Zsolt 147:3). Isten és minden egyes lélek között oly gyengéd és bensőséges a viszony, mintha kívüle más lélek nem volna, akiért szeretett Fiának életét áldozta.” </a:t>
            </a:r>
            <a:endParaRPr lang="hu-HU" sz="2600" dirty="0" smtClean="0">
              <a:solidFill>
                <a:schemeClr val="tx1"/>
              </a:solidFill>
              <a:latin typeface="Gill Sans MT" panose="020B0502020104020203" pitchFamily="34" charset="77"/>
            </a:endParaRPr>
          </a:p>
          <a:p>
            <a:pPr marL="0" indent="0" algn="ctr">
              <a:buNone/>
            </a:pPr>
            <a:r>
              <a:rPr lang="hu-HU" sz="2600" dirty="0">
                <a:solidFill>
                  <a:schemeClr val="tx1"/>
                </a:solidFill>
                <a:latin typeface="Gill Sans MT" panose="020B0502020104020203" pitchFamily="34" charset="77"/>
              </a:rPr>
              <a:t>— </a:t>
            </a:r>
            <a:r>
              <a:rPr lang="hu-HU" sz="2600" dirty="0" smtClean="0">
                <a:solidFill>
                  <a:schemeClr val="tx1"/>
                </a:solidFill>
                <a:latin typeface="Gill Sans MT" panose="020B0502020104020203" pitchFamily="34" charset="77"/>
              </a:rPr>
              <a:t>Ellen </a:t>
            </a:r>
            <a:r>
              <a:rPr lang="hu-HU" sz="2600" dirty="0">
                <a:solidFill>
                  <a:schemeClr val="tx1"/>
                </a:solidFill>
                <a:latin typeface="Gill Sans MT" panose="020B0502020104020203" pitchFamily="34" charset="77"/>
              </a:rPr>
              <a:t>G. White: Jézushoz vezető út 100.o</a:t>
            </a:r>
            <a:r>
              <a:rPr lang="hu-HU" sz="2600" dirty="0" smtClean="0">
                <a:solidFill>
                  <a:schemeClr val="tx1"/>
                </a:solidFill>
                <a:latin typeface="Gill Sans MT" panose="020B0502020104020203" pitchFamily="34" charset="77"/>
              </a:rPr>
              <a:t>. </a:t>
            </a:r>
            <a:endParaRPr lang="en-US" sz="2600" dirty="0">
              <a:latin typeface="Gill Sans MT" panose="020B0502020104020203" pitchFamily="34" charset="77"/>
            </a:endParaRPr>
          </a:p>
        </p:txBody>
      </p:sp>
    </p:spTree>
    <p:extLst>
      <p:ext uri="{BB962C8B-B14F-4D97-AF65-F5344CB8AC3E}">
        <p14:creationId xmlns:p14="http://schemas.microsoft.com/office/powerpoint/2010/main" val="175294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 xmlns:a16="http://schemas.microsoft.com/office/drawing/2014/main" id="{7E5F7D9A-CE22-1341-824B-EC051C19D7B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0" y="224852"/>
            <a:ext cx="11312342" cy="1482504"/>
          </a:xfrm>
          <a:prstGeom prst="rect">
            <a:avLst/>
          </a:prstGeom>
        </p:spPr>
        <p:txBody>
          <a:bodyPr>
            <a:normAutofit fontScale="90000"/>
          </a:bodyPr>
          <a:lstStyle/>
          <a:p>
            <a:r>
              <a:rPr lang="hu-HU" sz="4000" b="1" dirty="0" smtClean="0">
                <a:solidFill>
                  <a:srgbClr val="009193"/>
                </a:solidFill>
                <a:latin typeface="Gill Sans MT" panose="020B0502020104020203" pitchFamily="34" charset="77"/>
              </a:rPr>
              <a:t>MÁSODIK TANULSÁG:</a:t>
            </a:r>
            <a:r>
              <a:rPr lang="hu-HU" b="1" dirty="0">
                <a:solidFill>
                  <a:srgbClr val="009193"/>
                </a:solidFill>
                <a:latin typeface="Gill Sans MT" panose="020B0502020104020203" pitchFamily="34" charset="77"/>
              </a:rPr>
              <a:t/>
            </a:r>
            <a:br>
              <a:rPr lang="hu-HU" b="1" dirty="0">
                <a:solidFill>
                  <a:srgbClr val="009193"/>
                </a:solidFill>
                <a:latin typeface="Gill Sans MT" panose="020B0502020104020203" pitchFamily="34" charset="77"/>
              </a:rPr>
            </a:br>
            <a:r>
              <a:rPr lang="hu-HU" b="1" dirty="0" smtClean="0">
                <a:solidFill>
                  <a:srgbClr val="009193"/>
                </a:solidFill>
                <a:latin typeface="Gill Sans MT" panose="020B0502020104020203" pitchFamily="34" charset="77"/>
              </a:rPr>
              <a:t>az imádság bűnvalláshoz és engedelmességhez vezet</a:t>
            </a:r>
            <a:endParaRPr lang="hu-HU" b="1" dirty="0">
              <a:solidFill>
                <a:srgbClr val="009193"/>
              </a:solidFill>
              <a:latin typeface="Gill Sans MT" panose="020B0502020104020203" pitchFamily="34" charset="77"/>
            </a:endParaRPr>
          </a:p>
        </p:txBody>
      </p:sp>
      <p:sp>
        <p:nvSpPr>
          <p:cNvPr id="3" name="Content Placeholder 2"/>
          <p:cNvSpPr>
            <a:spLocks noGrp="1"/>
          </p:cNvSpPr>
          <p:nvPr>
            <p:ph idx="4294967295"/>
          </p:nvPr>
        </p:nvSpPr>
        <p:spPr>
          <a:xfrm>
            <a:off x="476702" y="2393553"/>
            <a:ext cx="9333725" cy="3778250"/>
          </a:xfrm>
          <a:prstGeom prst="rect">
            <a:avLst/>
          </a:prstGeom>
        </p:spPr>
        <p:txBody>
          <a:bodyPr anchor="ctr"/>
          <a:lstStyle/>
          <a:p>
            <a:pPr marL="457200" lvl="1" indent="0" algn="ctr">
              <a:buNone/>
            </a:pPr>
            <a:r>
              <a:rPr lang="hu-HU" sz="2800" dirty="0">
                <a:solidFill>
                  <a:schemeClr val="tx1"/>
                </a:solidFill>
                <a:latin typeface="Gill Sans MT" panose="020B0502020104020203" pitchFamily="34" charset="77"/>
              </a:rPr>
              <a:t>„Vizsgálj meg engem, oh, Isten, és ismerd meg szívemet! </a:t>
            </a:r>
          </a:p>
          <a:p>
            <a:pPr marL="457200" lvl="1" indent="0" algn="ctr">
              <a:buNone/>
            </a:pPr>
            <a:r>
              <a:rPr lang="hu-HU" sz="2800" dirty="0">
                <a:solidFill>
                  <a:schemeClr val="tx1"/>
                </a:solidFill>
                <a:latin typeface="Gill Sans MT" panose="020B0502020104020203" pitchFamily="34" charset="77"/>
              </a:rPr>
              <a:t>Próbálj meg engem, és ismerd meg gondolataimat!</a:t>
            </a:r>
          </a:p>
          <a:p>
            <a:pPr marL="457200" lvl="1" indent="0" algn="ctr">
              <a:buNone/>
            </a:pPr>
            <a:r>
              <a:rPr lang="hu-HU" sz="2800" dirty="0">
                <a:solidFill>
                  <a:schemeClr val="tx1"/>
                </a:solidFill>
                <a:latin typeface="Gill Sans MT" panose="020B0502020104020203" pitchFamily="34" charset="77"/>
              </a:rPr>
              <a:t>És lásd meg, ha van-e nálam a gonoszságnak valamilyen útja? </a:t>
            </a:r>
          </a:p>
          <a:p>
            <a:pPr marL="457200" lvl="1" indent="0" algn="ctr">
              <a:buNone/>
            </a:pPr>
            <a:r>
              <a:rPr lang="hu-HU" sz="2800" dirty="0">
                <a:solidFill>
                  <a:schemeClr val="tx1"/>
                </a:solidFill>
                <a:latin typeface="Gill Sans MT" panose="020B0502020104020203" pitchFamily="34" charset="77"/>
              </a:rPr>
              <a:t>És vezérelj engem az örökkévalóság útján</a:t>
            </a:r>
            <a:r>
              <a:rPr lang="hu-HU" sz="2800" dirty="0" smtClean="0">
                <a:solidFill>
                  <a:schemeClr val="tx1"/>
                </a:solidFill>
                <a:latin typeface="Gill Sans MT" panose="020B0502020104020203" pitchFamily="34" charset="77"/>
              </a:rPr>
              <a:t>!”</a:t>
            </a:r>
            <a:endParaRPr lang="hu-HU" sz="2800" dirty="0">
              <a:solidFill>
                <a:schemeClr val="tx1"/>
              </a:solidFill>
              <a:latin typeface="Gill Sans MT" panose="020B0502020104020203" pitchFamily="34" charset="77"/>
            </a:endParaRPr>
          </a:p>
          <a:p>
            <a:pPr marL="457200" lvl="1" indent="0" algn="ctr">
              <a:buNone/>
            </a:pPr>
            <a:r>
              <a:rPr lang="hu-HU" sz="2800" dirty="0" smtClean="0">
                <a:solidFill>
                  <a:schemeClr val="tx1"/>
                </a:solidFill>
                <a:latin typeface="Gill Sans MT" panose="020B0502020104020203" pitchFamily="34" charset="77"/>
              </a:rPr>
              <a:t> — Zsolt 39:23-24</a:t>
            </a:r>
            <a:endParaRPr lang="hu-HU" sz="2800" dirty="0">
              <a:solidFill>
                <a:schemeClr val="tx1"/>
              </a:solidFill>
              <a:latin typeface="Gill Sans MT" panose="020B0502020104020203" pitchFamily="34" charset="77"/>
            </a:endParaRPr>
          </a:p>
        </p:txBody>
      </p:sp>
    </p:spTree>
    <p:extLst>
      <p:ext uri="{BB962C8B-B14F-4D97-AF65-F5344CB8AC3E}">
        <p14:creationId xmlns:p14="http://schemas.microsoft.com/office/powerpoint/2010/main" val="7778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 xmlns:a16="http://schemas.microsoft.com/office/drawing/2014/main" id="{4192079E-1C3F-3141-98C2-A436CF7554F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149902" y="305594"/>
            <a:ext cx="11208935" cy="1281112"/>
          </a:xfrm>
          <a:prstGeom prst="rect">
            <a:avLst/>
          </a:prstGeom>
        </p:spPr>
        <p:txBody>
          <a:bodyPr/>
          <a:lstStyle/>
          <a:p>
            <a:r>
              <a:rPr lang="hu-HU" b="1" dirty="0" smtClean="0">
                <a:solidFill>
                  <a:schemeClr val="accent1"/>
                </a:solidFill>
                <a:latin typeface="Gill Sans MT" panose="020B0502020104020203" pitchFamily="34" charset="77"/>
              </a:rPr>
              <a:t>Imádkozunk — </a:t>
            </a:r>
            <a:r>
              <a:rPr lang="hu-HU" b="1" dirty="0" smtClean="0">
                <a:latin typeface="Gill Sans MT" panose="020B0502020104020203" pitchFamily="34" charset="77"/>
              </a:rPr>
              <a:t/>
            </a:r>
            <a:br>
              <a:rPr lang="hu-HU" b="1" dirty="0" smtClean="0">
                <a:latin typeface="Gill Sans MT" panose="020B0502020104020203" pitchFamily="34" charset="77"/>
              </a:rPr>
            </a:br>
            <a:r>
              <a:rPr lang="hu-HU" b="1" dirty="0" smtClean="0">
                <a:latin typeface="Gill Sans MT" panose="020B0502020104020203" pitchFamily="34" charset="77"/>
              </a:rPr>
              <a:t>A </a:t>
            </a:r>
            <a:r>
              <a:rPr lang="hu-HU" b="1" dirty="0">
                <a:latin typeface="Gill Sans MT" panose="020B0502020104020203" pitchFamily="34" charset="77"/>
              </a:rPr>
              <a:t>Szentlélek megtapasztalásáért </a:t>
            </a:r>
            <a:r>
              <a:rPr lang="hu-HU" b="1" dirty="0" smtClean="0">
                <a:latin typeface="Gill Sans MT" panose="020B0502020104020203" pitchFamily="34" charset="77"/>
              </a:rPr>
              <a:t>könyörgünk</a:t>
            </a:r>
            <a:endParaRPr lang="hu-HU" b="1" dirty="0">
              <a:latin typeface="Gill Sans MT" panose="020B0502020104020203" pitchFamily="34" charset="77"/>
            </a:endParaRPr>
          </a:p>
        </p:txBody>
      </p:sp>
      <p:sp>
        <p:nvSpPr>
          <p:cNvPr id="3" name="Content Placeholder 2"/>
          <p:cNvSpPr>
            <a:spLocks noGrp="1"/>
          </p:cNvSpPr>
          <p:nvPr>
            <p:ph idx="4294967295"/>
          </p:nvPr>
        </p:nvSpPr>
        <p:spPr>
          <a:xfrm>
            <a:off x="678180" y="2133600"/>
            <a:ext cx="8930769" cy="3778250"/>
          </a:xfrm>
          <a:prstGeom prst="rect">
            <a:avLst/>
          </a:prstGeom>
        </p:spPr>
        <p:txBody>
          <a:bodyPr anchor="ctr">
            <a:normAutofit/>
          </a:bodyPr>
          <a:lstStyle/>
          <a:p>
            <a:pPr marL="0" indent="0" algn="ctr">
              <a:buNone/>
            </a:pPr>
            <a:r>
              <a:rPr lang="hu-HU" sz="2800" dirty="0" smtClean="0">
                <a:solidFill>
                  <a:schemeClr val="tx1"/>
                </a:solidFill>
                <a:latin typeface="Gill Sans MT" panose="020B0502020104020203" pitchFamily="34" charset="77"/>
              </a:rPr>
              <a:t> „Mindnyájan </a:t>
            </a:r>
            <a:r>
              <a:rPr lang="hu-HU" sz="2800" dirty="0">
                <a:solidFill>
                  <a:schemeClr val="tx1"/>
                </a:solidFill>
                <a:latin typeface="Gill Sans MT" panose="020B0502020104020203" pitchFamily="34" charset="77"/>
              </a:rPr>
              <a:t>egy akarattal együtt voltak.”  </a:t>
            </a:r>
          </a:p>
          <a:p>
            <a:pPr marL="0" indent="0" algn="ctr">
              <a:buNone/>
            </a:pPr>
            <a:r>
              <a:rPr lang="hu-HU" sz="2800" dirty="0" smtClean="0">
                <a:solidFill>
                  <a:schemeClr val="tx1"/>
                </a:solidFill>
                <a:latin typeface="Gill Sans MT" panose="020B0502020104020203" pitchFamily="34" charset="77"/>
              </a:rPr>
              <a:t>— ApCsel 2:1 </a:t>
            </a:r>
            <a:endParaRPr lang="hu-HU" sz="2800" dirty="0">
              <a:solidFill>
                <a:schemeClr val="tx1"/>
              </a:solidFill>
              <a:latin typeface="Gill Sans MT" panose="020B0502020104020203" pitchFamily="34" charset="77"/>
            </a:endParaRPr>
          </a:p>
        </p:txBody>
      </p:sp>
    </p:spTree>
    <p:extLst>
      <p:ext uri="{BB962C8B-B14F-4D97-AF65-F5344CB8AC3E}">
        <p14:creationId xmlns:p14="http://schemas.microsoft.com/office/powerpoint/2010/main" val="62116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 xmlns:a16="http://schemas.microsoft.com/office/drawing/2014/main" id="{0D032D8C-9562-B348-B42C-4CEFB8DB1F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623888"/>
            <a:ext cx="10835640" cy="1281112"/>
          </a:xfrm>
          <a:prstGeom prst="rect">
            <a:avLst/>
          </a:prstGeom>
        </p:spPr>
        <p:txBody>
          <a:bodyPr/>
          <a:lstStyle/>
          <a:p>
            <a:r>
              <a:rPr lang="hu-HU" b="1" dirty="0" smtClean="0">
                <a:solidFill>
                  <a:schemeClr val="accent1"/>
                </a:solidFill>
                <a:latin typeface="Gill Sans MT" panose="020B0502020104020203" pitchFamily="34" charset="77"/>
              </a:rPr>
              <a:t>Imádkozunk — </a:t>
            </a:r>
            <a:r>
              <a:rPr lang="hu-HU" b="1" dirty="0">
                <a:latin typeface="Gill Sans MT" panose="020B0502020104020203" pitchFamily="34" charset="77"/>
              </a:rPr>
              <a:t/>
            </a:r>
            <a:br>
              <a:rPr lang="hu-HU" b="1" dirty="0">
                <a:latin typeface="Gill Sans MT" panose="020B0502020104020203" pitchFamily="34" charset="77"/>
              </a:rPr>
            </a:br>
            <a:r>
              <a:rPr lang="hu-HU" b="1" dirty="0" smtClean="0">
                <a:latin typeface="Gill Sans MT" panose="020B0502020104020203" pitchFamily="34" charset="77"/>
              </a:rPr>
              <a:t>A </a:t>
            </a:r>
            <a:r>
              <a:rPr lang="hu-HU" b="1" dirty="0">
                <a:latin typeface="Gill Sans MT" panose="020B0502020104020203" pitchFamily="34" charset="77"/>
              </a:rPr>
              <a:t>Késői eső erejének kiáradására </a:t>
            </a:r>
            <a:r>
              <a:rPr lang="hu-HU" b="1" dirty="0" smtClean="0">
                <a:latin typeface="Gill Sans MT" panose="020B0502020104020203" pitchFamily="34" charset="77"/>
              </a:rPr>
              <a:t>várva </a:t>
            </a:r>
            <a:endParaRPr lang="hu-HU" b="1" dirty="0">
              <a:latin typeface="Gill Sans MT" panose="020B0502020104020203" pitchFamily="34" charset="77"/>
            </a:endParaRPr>
          </a:p>
        </p:txBody>
      </p:sp>
      <p:sp>
        <p:nvSpPr>
          <p:cNvPr id="3" name="Content Placeholder 2"/>
          <p:cNvSpPr>
            <a:spLocks noGrp="1"/>
          </p:cNvSpPr>
          <p:nvPr>
            <p:ph idx="4294967295"/>
          </p:nvPr>
        </p:nvSpPr>
        <p:spPr>
          <a:xfrm>
            <a:off x="678180" y="2133600"/>
            <a:ext cx="9147745" cy="3778250"/>
          </a:xfrm>
          <a:prstGeom prst="rect">
            <a:avLst/>
          </a:prstGeom>
        </p:spPr>
        <p:txBody>
          <a:bodyPr anchor="ctr"/>
          <a:lstStyle/>
          <a:p>
            <a:pPr marL="0" indent="0" algn="ctr">
              <a:buNone/>
            </a:pPr>
            <a:r>
              <a:rPr lang="hu-HU" sz="2800" dirty="0">
                <a:solidFill>
                  <a:schemeClr val="tx1"/>
                </a:solidFill>
                <a:latin typeface="Gill Sans MT" panose="020B0502020104020203" pitchFamily="34" charset="77"/>
              </a:rPr>
              <a:t>A késői eső nemcsak erőt ad bizonyságtételünknek, hanem megerősít bennünket a még nyomorúságosabb időkre, amelyek Isten népére várnak Jézus eljövetele előtt. </a:t>
            </a:r>
          </a:p>
          <a:p>
            <a:endParaRPr lang="en-US" sz="2000" dirty="0">
              <a:latin typeface="Gill Sans MT" panose="020B0502020104020203" pitchFamily="34" charset="77"/>
            </a:endParaRPr>
          </a:p>
        </p:txBody>
      </p:sp>
    </p:spTree>
    <p:extLst>
      <p:ext uri="{BB962C8B-B14F-4D97-AF65-F5344CB8AC3E}">
        <p14:creationId xmlns:p14="http://schemas.microsoft.com/office/powerpoint/2010/main" val="193598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 xmlns:a16="http://schemas.microsoft.com/office/drawing/2014/main" id="{BD02D520-AAA6-A04A-A086-1DF06CB9B16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098623" y="227614"/>
            <a:ext cx="7539902" cy="1281112"/>
          </a:xfrm>
          <a:prstGeom prst="rect">
            <a:avLst/>
          </a:prstGeom>
        </p:spPr>
        <p:txBody>
          <a:bodyPr>
            <a:normAutofit fontScale="90000"/>
          </a:bodyPr>
          <a:lstStyle/>
          <a:p>
            <a:r>
              <a:rPr lang="hu-HU" b="1" dirty="0">
                <a:solidFill>
                  <a:srgbClr val="009193"/>
                </a:solidFill>
              </a:rPr>
              <a:t>HARMADIK TANULSÁG:</a:t>
            </a:r>
            <a:br>
              <a:rPr lang="hu-HU" b="1" dirty="0">
                <a:solidFill>
                  <a:srgbClr val="009193"/>
                </a:solidFill>
              </a:rPr>
            </a:br>
            <a:r>
              <a:rPr lang="hu-HU" b="1" dirty="0" smtClean="0">
                <a:solidFill>
                  <a:srgbClr val="009193"/>
                </a:solidFill>
              </a:rPr>
              <a:t>Az imádkozás erősíti az emlékezetet </a:t>
            </a:r>
            <a:endParaRPr lang="hu-HU" b="1" dirty="0">
              <a:solidFill>
                <a:srgbClr val="009193"/>
              </a:solidFill>
            </a:endParaRPr>
          </a:p>
        </p:txBody>
      </p:sp>
      <p:sp>
        <p:nvSpPr>
          <p:cNvPr id="3" name="Content Placeholder 2"/>
          <p:cNvSpPr>
            <a:spLocks noGrp="1"/>
          </p:cNvSpPr>
          <p:nvPr>
            <p:ph idx="4294967295"/>
          </p:nvPr>
        </p:nvSpPr>
        <p:spPr>
          <a:xfrm>
            <a:off x="678180" y="2294238"/>
            <a:ext cx="9287230" cy="3778250"/>
          </a:xfrm>
          <a:prstGeom prst="rect">
            <a:avLst/>
          </a:prstGeom>
        </p:spPr>
        <p:txBody>
          <a:bodyPr anchor="ctr">
            <a:normAutofit/>
          </a:bodyPr>
          <a:lstStyle/>
          <a:p>
            <a:pPr marL="0" indent="0" algn="ctr">
              <a:buNone/>
            </a:pPr>
            <a:r>
              <a:rPr lang="hu-HU" sz="2800" dirty="0">
                <a:latin typeface="Gill Sans MT" panose="020B0502020104020203" pitchFamily="34" charset="77"/>
              </a:rPr>
              <a:t>„Ez jel lesz köztetek, ha fiaitok kérdezik majd apáiktól, mondván: Mire valók ezek a kövek? Tudassátok majd a ti fiaitokkal, mondván: Szárazon jött át Izráel ezen a Jordánon. Mert kiszárította az Úr, a ti Istenetek a Jordán vizét ti előttetek, míg általjöttetek rajta… Hogy megismerje a földnek minden népe az Úrnak kezét, hogy bizony erős az; hogy féljétek az Urat, a ti Isteneteket minden időben.” </a:t>
            </a:r>
            <a:endParaRPr lang="hu-HU" sz="2800" dirty="0" smtClean="0">
              <a:latin typeface="Gill Sans MT" panose="020B0502020104020203" pitchFamily="34" charset="77"/>
            </a:endParaRPr>
          </a:p>
          <a:p>
            <a:pPr marL="0" indent="0" algn="ctr">
              <a:buNone/>
            </a:pPr>
            <a:r>
              <a:rPr lang="hu-HU" sz="2800" dirty="0" smtClean="0">
                <a:latin typeface="Gill Sans MT" panose="020B0502020104020203" pitchFamily="34" charset="77"/>
              </a:rPr>
              <a:t>— Józsué 4:21-24 </a:t>
            </a:r>
            <a:endParaRPr lang="hu-HU" sz="2800" dirty="0">
              <a:latin typeface="Gill Sans MT" panose="020B0502020104020203" pitchFamily="34" charset="77"/>
            </a:endParaRPr>
          </a:p>
        </p:txBody>
      </p:sp>
    </p:spTree>
    <p:extLst>
      <p:ext uri="{BB962C8B-B14F-4D97-AF65-F5344CB8AC3E}">
        <p14:creationId xmlns:p14="http://schemas.microsoft.com/office/powerpoint/2010/main" val="130794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 xmlns:a16="http://schemas.microsoft.com/office/drawing/2014/main" id="{D3C8C8C5-E68D-904D-A705-2298C90088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104931" y="1"/>
            <a:ext cx="11017771" cy="1888760"/>
          </a:xfrm>
          <a:prstGeom prst="rect">
            <a:avLst/>
          </a:prstGeom>
        </p:spPr>
        <p:txBody>
          <a:bodyPr/>
          <a:lstStyle/>
          <a:p>
            <a:r>
              <a:rPr lang="hu-HU" b="1" dirty="0" smtClean="0">
                <a:solidFill>
                  <a:schemeClr val="accent1"/>
                </a:solidFill>
                <a:latin typeface="Gill Sans MT" panose="020B0502020104020203" pitchFamily="34" charset="77"/>
              </a:rPr>
              <a:t>Imádkozunk —</a:t>
            </a:r>
            <a:r>
              <a:rPr lang="hu-HU" b="1" dirty="0" smtClean="0">
                <a:latin typeface="Gill Sans MT" panose="020B0502020104020203" pitchFamily="34" charset="77"/>
              </a:rPr>
              <a:t/>
            </a:r>
            <a:br>
              <a:rPr lang="hu-HU" b="1" dirty="0" smtClean="0">
                <a:latin typeface="Gill Sans MT" panose="020B0502020104020203" pitchFamily="34" charset="77"/>
              </a:rPr>
            </a:br>
            <a:r>
              <a:rPr lang="hu-HU" b="1" dirty="0" smtClean="0">
                <a:latin typeface="Gill Sans MT" panose="020B0502020104020203" pitchFamily="34" charset="77"/>
              </a:rPr>
              <a:t>Nem feledjük, hogyan vezetett Isten eddig is bennünket</a:t>
            </a:r>
            <a:endParaRPr lang="hu-HU" b="1" dirty="0">
              <a:latin typeface="Gill Sans MT" panose="020B0502020104020203" pitchFamily="34" charset="77"/>
            </a:endParaRPr>
          </a:p>
        </p:txBody>
      </p:sp>
      <p:sp>
        <p:nvSpPr>
          <p:cNvPr id="3" name="Content Placeholder 2"/>
          <p:cNvSpPr>
            <a:spLocks noGrp="1"/>
          </p:cNvSpPr>
          <p:nvPr>
            <p:ph idx="4294967295"/>
          </p:nvPr>
        </p:nvSpPr>
        <p:spPr>
          <a:xfrm>
            <a:off x="678180" y="2145956"/>
            <a:ext cx="8946267" cy="3778250"/>
          </a:xfrm>
          <a:prstGeom prst="rect">
            <a:avLst/>
          </a:prstGeom>
        </p:spPr>
        <p:txBody>
          <a:bodyPr/>
          <a:lstStyle/>
          <a:p>
            <a:endParaRPr lang="en-US" sz="2800" dirty="0">
              <a:solidFill>
                <a:schemeClr val="tx1"/>
              </a:solidFill>
              <a:latin typeface="Gill Sans MT" panose="020B0502020104020203" pitchFamily="34" charset="77"/>
            </a:endParaRPr>
          </a:p>
          <a:p>
            <a:pPr>
              <a:buFont typeface="Arial" panose="020B0604020202020204" pitchFamily="34" charset="0"/>
              <a:buChar char="•"/>
            </a:pPr>
            <a:r>
              <a:rPr lang="hu-HU" sz="2800" dirty="0">
                <a:solidFill>
                  <a:schemeClr val="tx1"/>
                </a:solidFill>
                <a:latin typeface="Gill Sans MT" panose="020B0502020104020203" pitchFamily="34" charset="77"/>
              </a:rPr>
              <a:t>Milyen hatással lesz életünkre, ha néhány elmélyült órát szánunk saját emlékoltárunk építésére? </a:t>
            </a:r>
            <a:endParaRPr lang="hu-HU" sz="2800" dirty="0" smtClean="0">
              <a:solidFill>
                <a:schemeClr val="tx1"/>
              </a:solidFill>
              <a:latin typeface="Gill Sans MT" panose="020B0502020104020203" pitchFamily="34" charset="77"/>
            </a:endParaRPr>
          </a:p>
          <a:p>
            <a:pPr>
              <a:buFont typeface="Arial" panose="020B0604020202020204" pitchFamily="34" charset="0"/>
              <a:buChar char="•"/>
            </a:pPr>
            <a:r>
              <a:rPr lang="hu-HU" sz="2800" dirty="0">
                <a:solidFill>
                  <a:schemeClr val="tx1"/>
                </a:solidFill>
                <a:latin typeface="Gill Sans MT" panose="020B0502020104020203" pitchFamily="34" charset="77"/>
              </a:rPr>
              <a:t>Mi lenne, ha összegyűjtenénk és leírnánk tizenkét olyan esetet, amikor az Úr hatalmas dolgot tett értünk és megosztanánk a családunkkal, barátainkkal? </a:t>
            </a:r>
            <a:endParaRPr lang="en-US" sz="2800" dirty="0">
              <a:latin typeface="Gill Sans MT" panose="020B0502020104020203" pitchFamily="34" charset="77"/>
            </a:endParaRPr>
          </a:p>
        </p:txBody>
      </p:sp>
    </p:spTree>
    <p:extLst>
      <p:ext uri="{BB962C8B-B14F-4D97-AF65-F5344CB8AC3E}">
        <p14:creationId xmlns:p14="http://schemas.microsoft.com/office/powerpoint/2010/main" val="36603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 xmlns:a16="http://schemas.microsoft.com/office/drawing/2014/main" id="{61DA171F-B791-2C48-A656-0B071C6D8B50}"/>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1" y="189935"/>
            <a:ext cx="11002376" cy="1713816"/>
          </a:xfrm>
          <a:prstGeom prst="rect">
            <a:avLst/>
          </a:prstGeom>
        </p:spPr>
        <p:txBody>
          <a:bodyPr/>
          <a:lstStyle/>
          <a:p>
            <a:r>
              <a:rPr lang="hu-HU" b="1" dirty="0" smtClean="0">
                <a:solidFill>
                  <a:srgbClr val="009193"/>
                </a:solidFill>
                <a:latin typeface="Gill Sans MT" panose="020B0502020104020203" pitchFamily="34" charset="77"/>
              </a:rPr>
              <a:t>NEGYEDIK TANULSÁG:</a:t>
            </a:r>
            <a:r>
              <a:rPr lang="hu-HU" b="1" dirty="0" smtClean="0">
                <a:solidFill>
                  <a:srgbClr val="009193"/>
                </a:solidFill>
                <a:latin typeface="Gill Sans MT" panose="020B0502020104020203" pitchFamily="34" charset="77"/>
              </a:rPr>
              <a:t/>
            </a:r>
            <a:br>
              <a:rPr lang="hu-HU" b="1" dirty="0" smtClean="0">
                <a:solidFill>
                  <a:srgbClr val="009193"/>
                </a:solidFill>
                <a:latin typeface="Gill Sans MT" panose="020B0502020104020203" pitchFamily="34" charset="77"/>
              </a:rPr>
            </a:br>
            <a:r>
              <a:rPr lang="hu-HU" b="1" dirty="0" smtClean="0">
                <a:solidFill>
                  <a:srgbClr val="009193"/>
                </a:solidFill>
                <a:latin typeface="Gill Sans MT" panose="020B0502020104020203" pitchFamily="34" charset="77"/>
              </a:rPr>
              <a:t>Az imádság módot ad Istennek, hogy feltárja terveit </a:t>
            </a:r>
            <a:endParaRPr lang="hu-HU" b="1" dirty="0">
              <a:solidFill>
                <a:srgbClr val="009193"/>
              </a:solidFill>
              <a:latin typeface="Gill Sans MT" panose="020B0502020104020203" pitchFamily="34" charset="77"/>
            </a:endParaRPr>
          </a:p>
        </p:txBody>
      </p:sp>
      <p:sp>
        <p:nvSpPr>
          <p:cNvPr id="3" name="Content Placeholder 2"/>
          <p:cNvSpPr>
            <a:spLocks noGrp="1"/>
          </p:cNvSpPr>
          <p:nvPr>
            <p:ph idx="4294967295"/>
          </p:nvPr>
        </p:nvSpPr>
        <p:spPr>
          <a:xfrm>
            <a:off x="678180" y="2133600"/>
            <a:ext cx="8775786" cy="3778250"/>
          </a:xfrm>
          <a:prstGeom prst="rect">
            <a:avLst/>
          </a:prstGeom>
        </p:spPr>
        <p:txBody>
          <a:bodyPr anchor="ctr">
            <a:normAutofit/>
          </a:bodyPr>
          <a:lstStyle/>
          <a:p>
            <a:pPr marL="0" indent="0" algn="ctr">
              <a:buNone/>
            </a:pPr>
            <a:r>
              <a:rPr lang="hu-HU" sz="3200" dirty="0">
                <a:latin typeface="Gill Sans MT" panose="020B0502020104020203" pitchFamily="34" charset="77"/>
              </a:rPr>
              <a:t>„Közülünk való vagy-e te, vagy ellenségeink közül? </a:t>
            </a:r>
            <a:r>
              <a:rPr lang="hu-HU" sz="3200" dirty="0" smtClean="0">
                <a:latin typeface="Gill Sans MT" panose="020B0502020104020203" pitchFamily="34" charset="77"/>
              </a:rPr>
              <a:t> (Lásd Józsué 5:13)</a:t>
            </a:r>
            <a:endParaRPr lang="hu-HU" sz="3200" dirty="0">
              <a:latin typeface="Gill Sans MT" panose="020B0502020104020203" pitchFamily="34" charset="77"/>
            </a:endParaRPr>
          </a:p>
        </p:txBody>
      </p:sp>
    </p:spTree>
    <p:extLst>
      <p:ext uri="{BB962C8B-B14F-4D97-AF65-F5344CB8AC3E}">
        <p14:creationId xmlns:p14="http://schemas.microsoft.com/office/powerpoint/2010/main" val="20362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 xmlns:a16="http://schemas.microsoft.com/office/drawing/2014/main" id="{DA426193-23E3-544E-8EA7-5281EC909232}"/>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CBAEDD03-C056-F74B-A4FF-04E790E7509E}"/>
              </a:ext>
            </a:extLst>
          </p:cNvPr>
          <p:cNvSpPr txBox="1"/>
          <p:nvPr/>
        </p:nvSpPr>
        <p:spPr>
          <a:xfrm>
            <a:off x="110932" y="2042808"/>
            <a:ext cx="10835640" cy="4154984"/>
          </a:xfrm>
          <a:prstGeom prst="rect">
            <a:avLst/>
          </a:prstGeom>
          <a:noFill/>
        </p:spPr>
        <p:txBody>
          <a:bodyPr wrap="square">
            <a:spAutoFit/>
          </a:bodyPr>
          <a:lstStyle/>
          <a:p>
            <a:r>
              <a:rPr lang="hu-HU" sz="2400" dirty="0">
                <a:latin typeface="Gill Sans MT" panose="020B0502020104020203" pitchFamily="34" charset="77"/>
              </a:rPr>
              <a:t>„</a:t>
            </a:r>
            <a:r>
              <a:rPr lang="hu-HU" sz="2400" dirty="0" err="1">
                <a:latin typeface="Gill Sans MT" panose="020B0502020104020203" pitchFamily="34" charset="77"/>
              </a:rPr>
              <a:t>Lőn</a:t>
            </a:r>
            <a:r>
              <a:rPr lang="hu-HU" sz="2400" dirty="0">
                <a:latin typeface="Gill Sans MT" panose="020B0502020104020203" pitchFamily="34" charset="77"/>
              </a:rPr>
              <a:t> pedig, amikor Józsué </a:t>
            </a:r>
            <a:r>
              <a:rPr lang="hu-HU" sz="2400" dirty="0" err="1">
                <a:latin typeface="Gill Sans MT" panose="020B0502020104020203" pitchFamily="34" charset="77"/>
              </a:rPr>
              <a:t>Jérikhónál</a:t>
            </a:r>
            <a:r>
              <a:rPr lang="hu-HU" sz="2400" dirty="0">
                <a:latin typeface="Gill Sans MT" panose="020B0502020104020203" pitchFamily="34" charset="77"/>
              </a:rPr>
              <a:t> volt, felemelte az ő szemeit, és látta, hogy íme, egy férfiú állt előtte meztelen karddal kezében. És hozzá ment Józsué, és monda néki: Közülünk való vagy-e te, vagy ellenségeink közül? </a:t>
            </a:r>
            <a:endParaRPr lang="hu-HU" sz="2400" dirty="0" smtClean="0">
              <a:latin typeface="Gill Sans MT" panose="020B0502020104020203" pitchFamily="34" charset="77"/>
            </a:endParaRPr>
          </a:p>
          <a:p>
            <a:r>
              <a:rPr lang="hu-HU" sz="2400" dirty="0">
                <a:latin typeface="Gill Sans MT" panose="020B0502020104020203" pitchFamily="34" charset="77"/>
              </a:rPr>
              <a:t/>
            </a:r>
            <a:br>
              <a:rPr lang="hu-HU" sz="2400" dirty="0">
                <a:latin typeface="Gill Sans MT" panose="020B0502020104020203" pitchFamily="34" charset="77"/>
              </a:rPr>
            </a:br>
            <a:r>
              <a:rPr lang="hu-HU" sz="2400" dirty="0">
                <a:latin typeface="Gill Sans MT" panose="020B0502020104020203" pitchFamily="34" charset="77"/>
              </a:rPr>
              <a:t>Az pedig monda: Nem, mert én az Úr seregének fejedelme vagyok, most jöttem. És leborult Józsué a földre arccal, és meghajtotta magát, és monda néki: Mit szól az én Uram az ő szolgájának?</a:t>
            </a:r>
          </a:p>
          <a:p>
            <a:r>
              <a:rPr lang="hu-HU" sz="2400" dirty="0">
                <a:latin typeface="Gill Sans MT" panose="020B0502020104020203" pitchFamily="34" charset="77"/>
              </a:rPr>
              <a:t/>
            </a:r>
            <a:br>
              <a:rPr lang="hu-HU" sz="2400" dirty="0">
                <a:latin typeface="Gill Sans MT" panose="020B0502020104020203" pitchFamily="34" charset="77"/>
              </a:rPr>
            </a:br>
            <a:r>
              <a:rPr lang="hu-HU" sz="2400" dirty="0">
                <a:latin typeface="Gill Sans MT" panose="020B0502020104020203" pitchFamily="34" charset="77"/>
              </a:rPr>
              <a:t>És monda az Úr seregének fejedelme Józsuénak: Oldd le a te saruidat lábaidról, mert szent a hely, amelyen állasz. És úgy cselekedett Józsué.”</a:t>
            </a:r>
          </a:p>
          <a:p>
            <a:endParaRPr lang="en-US" sz="2400" dirty="0">
              <a:latin typeface="Gill Sans MT" panose="020B0502020104020203" pitchFamily="34" charset="77"/>
            </a:endParaRPr>
          </a:p>
        </p:txBody>
      </p:sp>
      <p:sp>
        <p:nvSpPr>
          <p:cNvPr id="4" name="Text Placeholder 3">
            <a:extLst>
              <a:ext uri="{FF2B5EF4-FFF2-40B4-BE49-F238E27FC236}">
                <a16:creationId xmlns="" xmlns:a16="http://schemas.microsoft.com/office/drawing/2014/main" id="{0B49FECD-6EF2-D647-8622-A79F3F572AB1}"/>
              </a:ext>
            </a:extLst>
          </p:cNvPr>
          <p:cNvSpPr txBox="1">
            <a:spLocks/>
          </p:cNvSpPr>
          <p:nvPr/>
        </p:nvSpPr>
        <p:spPr>
          <a:xfrm>
            <a:off x="2144499" y="6128378"/>
            <a:ext cx="10835640" cy="729622"/>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000" dirty="0" smtClean="0">
                <a:latin typeface="Gill Sans MT" panose="020B0502020104020203" pitchFamily="34" charset="77"/>
              </a:rPr>
              <a:t>—</a:t>
            </a:r>
            <a:r>
              <a:rPr lang="hu-HU" sz="2000" dirty="0" smtClean="0">
                <a:latin typeface="Gill Sans MT" panose="020B0502020104020203" pitchFamily="34" charset="77"/>
              </a:rPr>
              <a:t>Józsué 5:13-15 </a:t>
            </a:r>
            <a:endParaRPr lang="hu-HU" sz="2000" dirty="0">
              <a:latin typeface="Gill Sans MT" panose="020B0502020104020203" pitchFamily="34" charset="77"/>
            </a:endParaRPr>
          </a:p>
        </p:txBody>
      </p:sp>
    </p:spTree>
    <p:extLst>
      <p:ext uri="{BB962C8B-B14F-4D97-AF65-F5344CB8AC3E}">
        <p14:creationId xmlns:p14="http://schemas.microsoft.com/office/powerpoint/2010/main" val="292726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 xmlns:a16="http://schemas.microsoft.com/office/drawing/2014/main" id="{AE1BC690-F11D-5A41-9CA4-9E23D40ADC7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368214" y="265906"/>
            <a:ext cx="10835640" cy="1281112"/>
          </a:xfrm>
          <a:prstGeom prst="rect">
            <a:avLst/>
          </a:prstGeom>
        </p:spPr>
        <p:txBody>
          <a:bodyPr/>
          <a:lstStyle/>
          <a:p>
            <a:r>
              <a:rPr lang="hu-HU" b="1" dirty="0" smtClean="0">
                <a:solidFill>
                  <a:schemeClr val="accent1"/>
                </a:solidFill>
                <a:latin typeface="Gill Sans MT" panose="020B0502020104020203" pitchFamily="34" charset="77"/>
              </a:rPr>
              <a:t>Józsué imádkozik —</a:t>
            </a:r>
            <a:r>
              <a:rPr lang="hu-HU" b="1" dirty="0" smtClean="0">
                <a:latin typeface="Gill Sans MT" panose="020B0502020104020203" pitchFamily="34" charset="77"/>
              </a:rPr>
              <a:t/>
            </a:r>
            <a:br>
              <a:rPr lang="hu-HU" b="1" dirty="0" smtClean="0">
                <a:latin typeface="Gill Sans MT" panose="020B0502020104020203" pitchFamily="34" charset="77"/>
              </a:rPr>
            </a:br>
            <a:r>
              <a:rPr lang="hu-HU" b="1" dirty="0" smtClean="0">
                <a:latin typeface="Gill Sans MT" panose="020B0502020104020203" pitchFamily="34" charset="77"/>
              </a:rPr>
              <a:t>Isten utasítására várva </a:t>
            </a:r>
            <a:endParaRPr lang="hu-HU" b="1" dirty="0">
              <a:latin typeface="Gill Sans MT" panose="020B0502020104020203" pitchFamily="34" charset="77"/>
            </a:endParaRPr>
          </a:p>
        </p:txBody>
      </p:sp>
      <p:sp>
        <p:nvSpPr>
          <p:cNvPr id="3" name="Content Placeholder 2"/>
          <p:cNvSpPr>
            <a:spLocks noGrp="1"/>
          </p:cNvSpPr>
          <p:nvPr>
            <p:ph idx="4294967295"/>
          </p:nvPr>
        </p:nvSpPr>
        <p:spPr>
          <a:xfrm>
            <a:off x="678180" y="2173288"/>
            <a:ext cx="8884274" cy="3778250"/>
          </a:xfrm>
          <a:prstGeom prst="rect">
            <a:avLst/>
          </a:prstGeom>
        </p:spPr>
        <p:txBody>
          <a:bodyPr anchor="ctr">
            <a:normAutofit/>
          </a:bodyPr>
          <a:lstStyle/>
          <a:p>
            <a:pPr marL="0" indent="0" algn="ctr">
              <a:buNone/>
            </a:pPr>
            <a:r>
              <a:rPr lang="hu-HU" sz="2800" dirty="0">
                <a:latin typeface="Gill Sans MT" panose="020B0502020104020203" pitchFamily="34" charset="77"/>
              </a:rPr>
              <a:t>Mit szól az én Uram az ő szolgájának?” </a:t>
            </a:r>
          </a:p>
          <a:p>
            <a:pPr marL="0" indent="0" algn="ctr">
              <a:buNone/>
            </a:pPr>
            <a:r>
              <a:rPr lang="hu-HU" sz="2800" dirty="0">
                <a:latin typeface="Gill Sans MT" panose="020B0502020104020203" pitchFamily="34" charset="77"/>
              </a:rPr>
              <a:t> </a:t>
            </a:r>
          </a:p>
          <a:p>
            <a:pPr marL="0" indent="0" algn="ctr">
              <a:buNone/>
            </a:pPr>
            <a:r>
              <a:rPr lang="hu-HU" sz="2800" dirty="0" smtClean="0">
                <a:latin typeface="Gill Sans MT" panose="020B0502020104020203" pitchFamily="34" charset="77"/>
              </a:rPr>
              <a:t>— Józsué 5:14 </a:t>
            </a:r>
            <a:endParaRPr lang="hu-HU" sz="2800" dirty="0">
              <a:latin typeface="Gill Sans MT" panose="020B0502020104020203" pitchFamily="34" charset="77"/>
            </a:endParaRPr>
          </a:p>
        </p:txBody>
      </p:sp>
    </p:spTree>
    <p:extLst>
      <p:ext uri="{BB962C8B-B14F-4D97-AF65-F5344CB8AC3E}">
        <p14:creationId xmlns:p14="http://schemas.microsoft.com/office/powerpoint/2010/main" val="156563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 xmlns:a16="http://schemas.microsoft.com/office/drawing/2014/main" id="{8DB74025-0E43-904F-A7E2-86743F4E80B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10835640" cy="1281112"/>
          </a:xfrm>
          <a:prstGeom prst="rect">
            <a:avLst/>
          </a:prstGeom>
        </p:spPr>
        <p:txBody>
          <a:bodyPr/>
          <a:lstStyle/>
          <a:p>
            <a:r>
              <a:rPr lang="hu-HU" b="1" dirty="0">
                <a:solidFill>
                  <a:schemeClr val="accent1"/>
                </a:solidFill>
                <a:latin typeface="Gill Sans MT" panose="020B0502020104020203" pitchFamily="34" charset="77"/>
              </a:rPr>
              <a:t>Imádkozunk —</a:t>
            </a:r>
            <a:r>
              <a:rPr lang="hu-HU" b="1" dirty="0">
                <a:latin typeface="Gill Sans MT" panose="020B0502020104020203" pitchFamily="34" charset="77"/>
              </a:rPr>
              <a:t/>
            </a:r>
            <a:br>
              <a:rPr lang="hu-HU" b="1" dirty="0">
                <a:latin typeface="Gill Sans MT" panose="020B0502020104020203" pitchFamily="34" charset="77"/>
              </a:rPr>
            </a:br>
            <a:r>
              <a:rPr lang="hu-HU" b="1" dirty="0" smtClean="0">
                <a:latin typeface="Gill Sans MT" panose="020B0502020104020203" pitchFamily="34" charset="77"/>
              </a:rPr>
              <a:t>Segít </a:t>
            </a:r>
            <a:r>
              <a:rPr lang="hu-HU" b="1" dirty="0">
                <a:latin typeface="Gill Sans MT" panose="020B0502020104020203" pitchFamily="34" charset="77"/>
              </a:rPr>
              <a:t>felismernünk Isten hangját </a:t>
            </a:r>
          </a:p>
        </p:txBody>
      </p:sp>
      <p:sp>
        <p:nvSpPr>
          <p:cNvPr id="3" name="Content Placeholder 2"/>
          <p:cNvSpPr>
            <a:spLocks noGrp="1"/>
          </p:cNvSpPr>
          <p:nvPr>
            <p:ph idx="4294967295"/>
          </p:nvPr>
        </p:nvSpPr>
        <p:spPr>
          <a:xfrm>
            <a:off x="621353" y="2333228"/>
            <a:ext cx="9240735" cy="3778250"/>
          </a:xfrm>
          <a:prstGeom prst="rect">
            <a:avLst/>
          </a:prstGeom>
        </p:spPr>
        <p:txBody>
          <a:bodyPr anchor="ctr">
            <a:normAutofit/>
          </a:bodyPr>
          <a:lstStyle/>
          <a:p>
            <a:pPr marL="0" indent="0" algn="ctr">
              <a:buNone/>
            </a:pPr>
            <a:r>
              <a:rPr lang="hu-HU" sz="2800" dirty="0">
                <a:solidFill>
                  <a:schemeClr val="tx1"/>
                </a:solidFill>
                <a:latin typeface="Gill Sans MT" panose="020B0502020104020203" pitchFamily="34" charset="77"/>
              </a:rPr>
              <a:t>„Íme, az Úr, a mi Istenünk megmutatta nékünk az ő dicsőségét és nagyságát; és az ő szavát hallottuk a tűznek közepéből; e mai napon pedig láttuk, hogy az Isten emberrel szól, és ez mégis él</a:t>
            </a:r>
            <a:r>
              <a:rPr lang="hu-HU" sz="2800" dirty="0" smtClean="0">
                <a:solidFill>
                  <a:schemeClr val="tx1"/>
                </a:solidFill>
                <a:latin typeface="Gill Sans MT" panose="020B0502020104020203" pitchFamily="34" charset="77"/>
              </a:rPr>
              <a:t>.”</a:t>
            </a:r>
          </a:p>
          <a:p>
            <a:pPr marL="0" indent="0" algn="ctr">
              <a:buNone/>
            </a:pPr>
            <a:r>
              <a:rPr lang="hu-HU" sz="2800" dirty="0">
                <a:solidFill>
                  <a:schemeClr val="tx1"/>
                </a:solidFill>
                <a:latin typeface="Gill Sans MT" panose="020B0502020104020203" pitchFamily="34" charset="77"/>
              </a:rPr>
              <a:t>— </a:t>
            </a:r>
            <a:r>
              <a:rPr lang="hu-HU" sz="2800" dirty="0" smtClean="0">
                <a:solidFill>
                  <a:schemeClr val="tx1"/>
                </a:solidFill>
                <a:latin typeface="Gill Sans MT" panose="020B0502020104020203" pitchFamily="34" charset="77"/>
              </a:rPr>
              <a:t>5Móz 5:24</a:t>
            </a:r>
            <a:endParaRPr lang="hu-HU" sz="2800" dirty="0">
              <a:solidFill>
                <a:schemeClr val="tx1"/>
              </a:solidFill>
              <a:latin typeface="Gill Sans MT" panose="020B0502020104020203" pitchFamily="34" charset="77"/>
            </a:endParaRPr>
          </a:p>
        </p:txBody>
      </p:sp>
    </p:spTree>
    <p:extLst>
      <p:ext uri="{BB962C8B-B14F-4D97-AF65-F5344CB8AC3E}">
        <p14:creationId xmlns:p14="http://schemas.microsoft.com/office/powerpoint/2010/main" val="142900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 xmlns:a16="http://schemas.microsoft.com/office/drawing/2014/main" id="{2417C990-218E-014D-9553-092B450E4B2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06623" y="340625"/>
            <a:ext cx="10126873" cy="1281112"/>
          </a:xfrm>
          <a:prstGeom prst="rect">
            <a:avLst/>
          </a:prstGeom>
        </p:spPr>
        <p:txBody>
          <a:bodyPr/>
          <a:lstStyle/>
          <a:p>
            <a:r>
              <a:rPr lang="hu-HU" b="1" dirty="0">
                <a:solidFill>
                  <a:schemeClr val="tx1"/>
                </a:solidFill>
                <a:latin typeface="Gill Sans MT" panose="020B0502020104020203" pitchFamily="34" charset="77"/>
              </a:rPr>
              <a:t>A BIBLIAI ELBESZÉLÉS A MI TANULSÁGUNKRA ÍRATOTT </a:t>
            </a:r>
          </a:p>
        </p:txBody>
      </p:sp>
      <p:sp>
        <p:nvSpPr>
          <p:cNvPr id="3" name="Content Placeholder 2"/>
          <p:cNvSpPr>
            <a:spLocks noGrp="1"/>
          </p:cNvSpPr>
          <p:nvPr>
            <p:ph idx="4294967295"/>
          </p:nvPr>
        </p:nvSpPr>
        <p:spPr>
          <a:xfrm>
            <a:off x="206623" y="1861066"/>
            <a:ext cx="10126873" cy="4764586"/>
          </a:xfrm>
          <a:prstGeom prst="rect">
            <a:avLst/>
          </a:prstGeom>
        </p:spPr>
        <p:txBody>
          <a:bodyPr>
            <a:noAutofit/>
          </a:bodyPr>
          <a:lstStyle/>
          <a:p>
            <a:pPr marL="0" indent="0">
              <a:buNone/>
            </a:pPr>
            <a:r>
              <a:rPr lang="hu-HU" sz="2600" dirty="0" smtClean="0">
                <a:latin typeface="Gill Sans MT" panose="020B0502020104020203" pitchFamily="34" charset="77"/>
              </a:rPr>
              <a:t>Négy tanulságot vonhatunk le ebből az elbeszélésből az utolsó napokban  szükséges imádkozás módjáról:</a:t>
            </a:r>
          </a:p>
          <a:p>
            <a:pPr lvl="1">
              <a:buFont typeface="Arial" panose="020B0604020202020204" pitchFamily="34" charset="0"/>
              <a:buChar char="•"/>
            </a:pPr>
            <a:r>
              <a:rPr lang="hu-HU" sz="2600" dirty="0">
                <a:latin typeface="Gill Sans MT" panose="020B0502020104020203" pitchFamily="34" charset="77"/>
              </a:rPr>
              <a:t>Józsué </a:t>
            </a:r>
            <a:r>
              <a:rPr lang="hu-HU" sz="2600" b="1" dirty="0">
                <a:latin typeface="Gill Sans MT" panose="020B0502020104020203" pitchFamily="34" charset="77"/>
              </a:rPr>
              <a:t>emlékszik</a:t>
            </a:r>
            <a:r>
              <a:rPr lang="hu-HU" sz="2600" dirty="0">
                <a:latin typeface="Gill Sans MT" panose="020B0502020104020203" pitchFamily="34" charset="77"/>
              </a:rPr>
              <a:t>, mit cselekedett Isten a múltban, amikor szétválasztotta a vörös-tenger vizét.  </a:t>
            </a:r>
          </a:p>
          <a:p>
            <a:pPr lvl="1">
              <a:buFont typeface="Arial" panose="020B0604020202020204" pitchFamily="34" charset="0"/>
              <a:buChar char="•"/>
            </a:pPr>
            <a:r>
              <a:rPr lang="hu-HU" sz="2600" dirty="0">
                <a:latin typeface="Gill Sans MT" panose="020B0502020104020203" pitchFamily="34" charset="77"/>
              </a:rPr>
              <a:t>Józsué </a:t>
            </a:r>
            <a:r>
              <a:rPr lang="hu-HU" sz="2600" b="1" dirty="0">
                <a:latin typeface="Gill Sans MT" panose="020B0502020104020203" pitchFamily="34" charset="77"/>
              </a:rPr>
              <a:t>Isten utasítását várja</a:t>
            </a:r>
            <a:r>
              <a:rPr lang="hu-HU" sz="2600" dirty="0">
                <a:latin typeface="Gill Sans MT" panose="020B0502020104020203" pitchFamily="34" charset="77"/>
              </a:rPr>
              <a:t>, mielőtt megszervezné az átkelést.  </a:t>
            </a:r>
          </a:p>
          <a:p>
            <a:pPr lvl="1">
              <a:buFont typeface="Arial" panose="020B0604020202020204" pitchFamily="34" charset="0"/>
              <a:buChar char="•"/>
            </a:pPr>
            <a:r>
              <a:rPr lang="hu-HU" sz="2600" dirty="0">
                <a:latin typeface="Gill Sans MT" panose="020B0502020104020203" pitchFamily="34" charset="77"/>
              </a:rPr>
              <a:t>Józsué az Ígéret földjére való felkészülésként </a:t>
            </a:r>
            <a:r>
              <a:rPr lang="hu-HU" sz="2600" b="1" dirty="0">
                <a:latin typeface="Gill Sans MT" panose="020B0502020104020203" pitchFamily="34" charset="77"/>
              </a:rPr>
              <a:t>bűnvallásban és </a:t>
            </a:r>
            <a:r>
              <a:rPr lang="hu-HU" sz="2600" dirty="0">
                <a:latin typeface="Gill Sans MT" panose="020B0502020104020203" pitchFamily="34" charset="77"/>
              </a:rPr>
              <a:t>az Istennek való </a:t>
            </a:r>
            <a:r>
              <a:rPr lang="hu-HU" sz="2600" b="1" dirty="0">
                <a:latin typeface="Gill Sans MT" panose="020B0502020104020203" pitchFamily="34" charset="77"/>
              </a:rPr>
              <a:t>engedelmességben </a:t>
            </a:r>
            <a:r>
              <a:rPr lang="hu-HU" sz="2600" dirty="0">
                <a:latin typeface="Gill Sans MT" panose="020B0502020104020203" pitchFamily="34" charset="77"/>
              </a:rPr>
              <a:t>vezeti a hatalmas gyülekezetet.  </a:t>
            </a:r>
          </a:p>
          <a:p>
            <a:pPr lvl="1">
              <a:buFont typeface="Arial" panose="020B0604020202020204" pitchFamily="34" charset="0"/>
              <a:buChar char="•"/>
            </a:pPr>
            <a:r>
              <a:rPr lang="hu-HU" sz="2600" dirty="0">
                <a:latin typeface="Gill Sans MT" panose="020B0502020104020203" pitchFamily="34" charset="77"/>
              </a:rPr>
              <a:t>Józsué nem siet csatába a felfegyverezett harcosokkal. </a:t>
            </a:r>
            <a:r>
              <a:rPr lang="hu-HU" sz="2600" b="1" dirty="0">
                <a:latin typeface="Gill Sans MT" panose="020B0502020104020203" pitchFamily="34" charset="77"/>
              </a:rPr>
              <a:t>Az Úrra vár</a:t>
            </a:r>
            <a:r>
              <a:rPr lang="hu-HU" sz="2600" dirty="0">
                <a:latin typeface="Gill Sans MT" panose="020B0502020104020203" pitchFamily="34" charset="77"/>
              </a:rPr>
              <a:t>, hogy feltárja előtte Kánaán bevételére vonatkozó tervét. </a:t>
            </a:r>
          </a:p>
        </p:txBody>
      </p:sp>
    </p:spTree>
    <p:extLst>
      <p:ext uri="{BB962C8B-B14F-4D97-AF65-F5344CB8AC3E}">
        <p14:creationId xmlns:p14="http://schemas.microsoft.com/office/powerpoint/2010/main" val="33139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 xmlns:a16="http://schemas.microsoft.com/office/drawing/2014/main" id="{0A6B71BE-1CE8-F945-99A8-0973ECD09EC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296737" y="385948"/>
            <a:ext cx="10835640" cy="1281112"/>
          </a:xfrm>
          <a:prstGeom prst="rect">
            <a:avLst/>
          </a:prstGeom>
        </p:spPr>
        <p:txBody>
          <a:bodyPr/>
          <a:lstStyle/>
          <a:p>
            <a:r>
              <a:rPr lang="hu-HU" sz="4000" b="1" dirty="0" smtClean="0">
                <a:latin typeface="Gill Sans MT" panose="020B0502020104020203" pitchFamily="34" charset="77"/>
              </a:rPr>
              <a:t>Józsué válságban </a:t>
            </a:r>
            <a:endParaRPr lang="hu-HU" sz="4000" b="1" dirty="0">
              <a:latin typeface="Gill Sans MT" panose="020B0502020104020203" pitchFamily="34" charset="77"/>
            </a:endParaRPr>
          </a:p>
        </p:txBody>
      </p:sp>
      <p:sp>
        <p:nvSpPr>
          <p:cNvPr id="3" name="Content Placeholder 2"/>
          <p:cNvSpPr>
            <a:spLocks noGrp="1"/>
          </p:cNvSpPr>
          <p:nvPr>
            <p:ph idx="4294967295"/>
          </p:nvPr>
        </p:nvSpPr>
        <p:spPr>
          <a:xfrm>
            <a:off x="575707" y="2319161"/>
            <a:ext cx="9420700" cy="3778250"/>
          </a:xfrm>
          <a:prstGeom prst="rect">
            <a:avLst/>
          </a:prstGeom>
        </p:spPr>
        <p:txBody>
          <a:bodyPr>
            <a:normAutofit/>
          </a:bodyPr>
          <a:lstStyle/>
          <a:p>
            <a:pPr>
              <a:buFont typeface="Arial" panose="020B0604020202020204" pitchFamily="34" charset="0"/>
              <a:buChar char="•"/>
            </a:pPr>
            <a:r>
              <a:rPr lang="hu-HU" sz="2800" dirty="0">
                <a:latin typeface="Gill Sans MT" panose="020B0502020104020203" pitchFamily="34" charset="77"/>
              </a:rPr>
              <a:t>HOGYAN fogja Józsué átvezetni Isten népét a megáradt </a:t>
            </a:r>
            <a:r>
              <a:rPr lang="hu-HU" sz="2800" dirty="0" smtClean="0">
                <a:latin typeface="Gill Sans MT" panose="020B0502020104020203" pitchFamily="34" charset="77"/>
              </a:rPr>
              <a:t>folyón?</a:t>
            </a:r>
          </a:p>
          <a:p>
            <a:pPr>
              <a:buFont typeface="Arial" panose="020B0604020202020204" pitchFamily="34" charset="0"/>
              <a:buChar char="•"/>
            </a:pPr>
            <a:r>
              <a:rPr lang="hu-HU" sz="2800" dirty="0" smtClean="0">
                <a:latin typeface="Gill Sans MT" panose="020B0502020104020203" pitchFamily="34" charset="77"/>
              </a:rPr>
              <a:t>Józsué imádkozik.</a:t>
            </a:r>
          </a:p>
          <a:p>
            <a:pPr>
              <a:buFont typeface="Arial" panose="020B0604020202020204" pitchFamily="34" charset="0"/>
              <a:buChar char="•"/>
            </a:pPr>
            <a:r>
              <a:rPr lang="hu-HU" sz="2800" dirty="0" smtClean="0">
                <a:latin typeface="Gill Sans MT" panose="020B0502020104020203" pitchFamily="34" charset="77"/>
              </a:rPr>
              <a:t>A nép imádkozik.</a:t>
            </a:r>
          </a:p>
          <a:p>
            <a:pPr>
              <a:buFont typeface="Arial" panose="020B0604020202020204" pitchFamily="34" charset="0"/>
              <a:buChar char="•"/>
            </a:pPr>
            <a:r>
              <a:rPr lang="hu-HU" sz="2800" dirty="0" smtClean="0">
                <a:latin typeface="Gill Sans MT" panose="020B0502020104020203" pitchFamily="34" charset="77"/>
              </a:rPr>
              <a:t>A papok engedelmeskednek.</a:t>
            </a:r>
          </a:p>
          <a:p>
            <a:endParaRPr lang="en-US" sz="2800" dirty="0">
              <a:latin typeface="Gill Sans MT" panose="020B0502020104020203" pitchFamily="34" charset="77"/>
            </a:endParaRPr>
          </a:p>
        </p:txBody>
      </p:sp>
    </p:spTree>
    <p:extLst>
      <p:ext uri="{BB962C8B-B14F-4D97-AF65-F5344CB8AC3E}">
        <p14:creationId xmlns:p14="http://schemas.microsoft.com/office/powerpoint/2010/main" val="117171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hand&#10;&#10;Description automatically generated with low confidence">
            <a:extLst>
              <a:ext uri="{FF2B5EF4-FFF2-40B4-BE49-F238E27FC236}">
                <a16:creationId xmlns="" xmlns:a16="http://schemas.microsoft.com/office/drawing/2014/main" id="{5B35323D-5897-C341-91AC-7856B52A13E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523197" y="305594"/>
            <a:ext cx="10835640" cy="1281112"/>
          </a:xfrm>
          <a:prstGeom prst="rect">
            <a:avLst/>
          </a:prstGeom>
        </p:spPr>
        <p:txBody>
          <a:bodyPr/>
          <a:lstStyle/>
          <a:p>
            <a:r>
              <a:rPr lang="hu-HU" b="1" dirty="0" smtClean="0">
                <a:solidFill>
                  <a:schemeClr val="accent1"/>
                </a:solidFill>
                <a:latin typeface="Gill Sans MT" panose="020B0502020104020203" pitchFamily="34" charset="77"/>
              </a:rPr>
              <a:t>Józsué imádkozik —</a:t>
            </a:r>
            <a:r>
              <a:rPr lang="hu-HU" b="1" dirty="0" smtClean="0">
                <a:latin typeface="Gill Sans MT" panose="020B0502020104020203" pitchFamily="34" charset="77"/>
              </a:rPr>
              <a:t/>
            </a:r>
            <a:br>
              <a:rPr lang="hu-HU" b="1" dirty="0" smtClean="0">
                <a:latin typeface="Gill Sans MT" panose="020B0502020104020203" pitchFamily="34" charset="77"/>
              </a:rPr>
            </a:br>
            <a:r>
              <a:rPr lang="hu-HU" b="1" dirty="0" smtClean="0">
                <a:latin typeface="Gill Sans MT" panose="020B0502020104020203" pitchFamily="34" charset="77"/>
              </a:rPr>
              <a:t>Várja Isten utasítását</a:t>
            </a:r>
            <a:endParaRPr lang="hu-HU" b="1" dirty="0">
              <a:latin typeface="Gill Sans MT" panose="020B0502020104020203" pitchFamily="34" charset="77"/>
            </a:endParaRPr>
          </a:p>
        </p:txBody>
      </p:sp>
      <p:sp>
        <p:nvSpPr>
          <p:cNvPr id="3" name="Content Placeholder 2"/>
          <p:cNvSpPr>
            <a:spLocks noGrp="1"/>
          </p:cNvSpPr>
          <p:nvPr>
            <p:ph idx="4294967295"/>
          </p:nvPr>
        </p:nvSpPr>
        <p:spPr>
          <a:xfrm>
            <a:off x="678180" y="2133600"/>
            <a:ext cx="9550701" cy="3778250"/>
          </a:xfrm>
          <a:prstGeom prst="rect">
            <a:avLst/>
          </a:prstGeom>
        </p:spPr>
        <p:txBody>
          <a:bodyPr anchor="ctr">
            <a:normAutofit/>
          </a:bodyPr>
          <a:lstStyle/>
          <a:p>
            <a:pPr marL="0" indent="0" algn="ctr">
              <a:buNone/>
            </a:pPr>
            <a:r>
              <a:rPr lang="hu-HU" sz="2800" dirty="0" smtClean="0">
                <a:solidFill>
                  <a:schemeClr val="tx1"/>
                </a:solidFill>
                <a:latin typeface="Gill Sans MT" panose="020B0502020104020203" pitchFamily="34" charset="77"/>
              </a:rPr>
              <a:t>„… </a:t>
            </a:r>
            <a:r>
              <a:rPr lang="hu-HU" sz="2800" dirty="0">
                <a:solidFill>
                  <a:schemeClr val="tx1"/>
                </a:solidFill>
                <a:latin typeface="Gill Sans MT" panose="020B0502020104020203" pitchFamily="34" charset="77"/>
              </a:rPr>
              <a:t>most azért kelj fel, menj át ezen a Jordánon, te és mind ez a nép arra a földre, amelyet én adok nékik, az Izráel fiainak… </a:t>
            </a:r>
            <a:endParaRPr lang="hu-HU" sz="2800" dirty="0" smtClean="0">
              <a:solidFill>
                <a:schemeClr val="tx1"/>
              </a:solidFill>
              <a:latin typeface="Gill Sans MT" panose="020B0502020104020203" pitchFamily="34" charset="77"/>
            </a:endParaRPr>
          </a:p>
          <a:p>
            <a:pPr marL="0" indent="0" algn="ctr">
              <a:buNone/>
            </a:pPr>
            <a:r>
              <a:rPr lang="hu-HU" sz="2800" dirty="0" smtClean="0">
                <a:solidFill>
                  <a:schemeClr val="tx1"/>
                </a:solidFill>
                <a:latin typeface="Gill Sans MT" panose="020B0502020104020203" pitchFamily="34" charset="77"/>
              </a:rPr>
              <a:t>Avagy </a:t>
            </a:r>
            <a:r>
              <a:rPr lang="hu-HU" sz="2800" dirty="0">
                <a:solidFill>
                  <a:schemeClr val="tx1"/>
                </a:solidFill>
                <a:latin typeface="Gill Sans MT" panose="020B0502020104020203" pitchFamily="34" charset="77"/>
              </a:rPr>
              <a:t>nem parancsoltam-e meg néked: légy bátor és erős? Ne félj, és ne rettegj, mert veled lesz az Úr, a te Istened mindenben, amiben jársz” </a:t>
            </a:r>
            <a:endParaRPr lang="hu-HU" sz="2800" dirty="0" smtClean="0">
              <a:solidFill>
                <a:schemeClr val="tx1"/>
              </a:solidFill>
              <a:latin typeface="Gill Sans MT" panose="020B0502020104020203" pitchFamily="34" charset="77"/>
            </a:endParaRPr>
          </a:p>
          <a:p>
            <a:pPr marL="0" indent="0" algn="ctr">
              <a:buNone/>
            </a:pPr>
            <a:r>
              <a:rPr lang="hu-HU" sz="2800" dirty="0" smtClean="0">
                <a:latin typeface="Gill Sans MT" panose="020B0502020104020203" pitchFamily="34" charset="77"/>
              </a:rPr>
              <a:t>— </a:t>
            </a:r>
            <a:r>
              <a:rPr lang="hu-HU" sz="2800" dirty="0" smtClean="0">
                <a:solidFill>
                  <a:schemeClr val="tx1"/>
                </a:solidFill>
                <a:latin typeface="Gill Sans MT" panose="020B0502020104020203" pitchFamily="34" charset="77"/>
              </a:rPr>
              <a:t>Józsué 1:2; 9 </a:t>
            </a:r>
            <a:endParaRPr lang="hu-HU" sz="2800" dirty="0">
              <a:latin typeface="Gill Sans MT" panose="020B0502020104020203" pitchFamily="34" charset="77"/>
            </a:endParaRPr>
          </a:p>
        </p:txBody>
      </p:sp>
    </p:spTree>
    <p:extLst>
      <p:ext uri="{BB962C8B-B14F-4D97-AF65-F5344CB8AC3E}">
        <p14:creationId xmlns:p14="http://schemas.microsoft.com/office/powerpoint/2010/main" val="6481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 xmlns:a16="http://schemas.microsoft.com/office/drawing/2014/main" id="{E6F3F6AE-B03D-0946-A7CF-985FB2C5755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79397" y="319882"/>
            <a:ext cx="10835640" cy="1281112"/>
          </a:xfrm>
          <a:prstGeom prst="rect">
            <a:avLst/>
          </a:prstGeom>
        </p:spPr>
        <p:txBody>
          <a:bodyPr>
            <a:normAutofit fontScale="90000"/>
          </a:bodyPr>
          <a:lstStyle/>
          <a:p>
            <a:r>
              <a:rPr lang="hu-HU" sz="4000" b="1" dirty="0">
                <a:solidFill>
                  <a:schemeClr val="accent1"/>
                </a:solidFill>
                <a:latin typeface="Gill Sans MT" panose="020B0502020104020203" pitchFamily="34" charset="77"/>
              </a:rPr>
              <a:t>Izrael népe imádkozik —</a:t>
            </a:r>
            <a:r>
              <a:rPr lang="hu-HU" sz="4000" b="1" dirty="0">
                <a:latin typeface="Gill Sans MT" panose="020B0502020104020203" pitchFamily="34" charset="77"/>
              </a:rPr>
              <a:t/>
            </a:r>
            <a:br>
              <a:rPr lang="hu-HU" sz="4000" b="1" dirty="0">
                <a:latin typeface="Gill Sans MT" panose="020B0502020104020203" pitchFamily="34" charset="77"/>
              </a:rPr>
            </a:br>
            <a:r>
              <a:rPr lang="hu-HU" sz="4000" b="1" dirty="0">
                <a:latin typeface="Gill Sans MT" panose="020B0502020104020203" pitchFamily="34" charset="77"/>
              </a:rPr>
              <a:t>Megvallják bűneiket és </a:t>
            </a:r>
            <a:r>
              <a:rPr lang="hu-HU" sz="4000" b="1" dirty="0" smtClean="0">
                <a:latin typeface="Gill Sans MT" panose="020B0502020104020203" pitchFamily="34" charset="77"/>
              </a:rPr>
              <a:t>engedelmességet </a:t>
            </a:r>
            <a:r>
              <a:rPr lang="hu-HU" sz="4000" b="1" dirty="0">
                <a:latin typeface="Gill Sans MT" panose="020B0502020104020203" pitchFamily="34" charset="77"/>
              </a:rPr>
              <a:t>fogadnak</a:t>
            </a:r>
            <a:br>
              <a:rPr lang="hu-HU" sz="4000" b="1" dirty="0">
                <a:latin typeface="Gill Sans MT" panose="020B0502020104020203" pitchFamily="34" charset="77"/>
              </a:rPr>
            </a:br>
            <a:endParaRPr lang="hu-HU" sz="4000" b="1" dirty="0">
              <a:latin typeface="Gill Sans MT" panose="020B0502020104020203" pitchFamily="34" charset="77"/>
            </a:endParaRPr>
          </a:p>
        </p:txBody>
      </p:sp>
      <p:sp>
        <p:nvSpPr>
          <p:cNvPr id="3" name="Content Placeholder 2"/>
          <p:cNvSpPr>
            <a:spLocks noGrp="1"/>
          </p:cNvSpPr>
          <p:nvPr>
            <p:ph idx="4294967295"/>
          </p:nvPr>
        </p:nvSpPr>
        <p:spPr>
          <a:xfrm>
            <a:off x="244227" y="2453878"/>
            <a:ext cx="10835640" cy="3551238"/>
          </a:xfrm>
          <a:prstGeom prst="rect">
            <a:avLst/>
          </a:prstGeom>
        </p:spPr>
        <p:txBody>
          <a:bodyPr anchor="ctr">
            <a:normAutofit/>
          </a:bodyPr>
          <a:lstStyle/>
          <a:p>
            <a:pPr marL="0" indent="0" algn="ctr">
              <a:buNone/>
            </a:pPr>
            <a:r>
              <a:rPr lang="hu-HU" sz="2800" b="1" dirty="0">
                <a:solidFill>
                  <a:schemeClr val="tx1"/>
                </a:solidFill>
                <a:latin typeface="Gill Sans MT" panose="020B0502020104020203" pitchFamily="34" charset="77"/>
              </a:rPr>
              <a:t>„Mindent megcselekszünk, amit parancsoltál nékünk, </a:t>
            </a:r>
            <a:endParaRPr lang="hu-HU" sz="2800" b="1" dirty="0" smtClean="0">
              <a:solidFill>
                <a:schemeClr val="tx1"/>
              </a:solidFill>
              <a:latin typeface="Gill Sans MT" panose="020B0502020104020203" pitchFamily="34" charset="77"/>
            </a:endParaRPr>
          </a:p>
          <a:p>
            <a:pPr marL="0" indent="0" algn="ctr">
              <a:buNone/>
            </a:pPr>
            <a:r>
              <a:rPr lang="hu-HU" sz="2800" b="1" dirty="0" smtClean="0">
                <a:solidFill>
                  <a:schemeClr val="tx1"/>
                </a:solidFill>
                <a:latin typeface="Gill Sans MT" panose="020B0502020104020203" pitchFamily="34" charset="77"/>
              </a:rPr>
              <a:t>és </a:t>
            </a:r>
            <a:r>
              <a:rPr lang="hu-HU" sz="2800" b="1" dirty="0">
                <a:solidFill>
                  <a:schemeClr val="tx1"/>
                </a:solidFill>
                <a:latin typeface="Gill Sans MT" panose="020B0502020104020203" pitchFamily="34" charset="77"/>
              </a:rPr>
              <a:t>ahová küldesz minket, oda megyünk.” </a:t>
            </a:r>
            <a:r>
              <a:rPr lang="hu-HU" sz="2800" b="1" dirty="0" smtClean="0">
                <a:solidFill>
                  <a:schemeClr val="tx1"/>
                </a:solidFill>
                <a:latin typeface="Gill Sans MT" panose="020B0502020104020203" pitchFamily="34" charset="77"/>
              </a:rPr>
              <a:t> </a:t>
            </a:r>
            <a:endParaRPr lang="hu-HU" sz="2800" b="1" dirty="0">
              <a:solidFill>
                <a:schemeClr val="tx1"/>
              </a:solidFill>
              <a:latin typeface="Gill Sans MT" panose="020B0502020104020203" pitchFamily="34" charset="77"/>
            </a:endParaRPr>
          </a:p>
          <a:p>
            <a:pPr marL="0" indent="0" algn="ctr">
              <a:buNone/>
            </a:pPr>
            <a:r>
              <a:rPr lang="hu-HU" sz="2800" b="1" dirty="0" smtClean="0">
                <a:latin typeface="Gill Sans MT" panose="020B0502020104020203" pitchFamily="34" charset="77"/>
              </a:rPr>
              <a:t>— </a:t>
            </a:r>
            <a:r>
              <a:rPr lang="hu-HU" sz="2800" b="1" dirty="0" smtClean="0">
                <a:solidFill>
                  <a:schemeClr val="tx1"/>
                </a:solidFill>
                <a:latin typeface="Gill Sans MT" panose="020B0502020104020203" pitchFamily="34" charset="77"/>
              </a:rPr>
              <a:t>Józsué 1:16</a:t>
            </a:r>
            <a:endParaRPr lang="hu-HU" sz="2800" b="1" dirty="0">
              <a:latin typeface="Gill Sans MT" panose="020B0502020104020203" pitchFamily="34" charset="77"/>
            </a:endParaRPr>
          </a:p>
        </p:txBody>
      </p:sp>
    </p:spTree>
    <p:extLst>
      <p:ext uri="{BB962C8B-B14F-4D97-AF65-F5344CB8AC3E}">
        <p14:creationId xmlns:p14="http://schemas.microsoft.com/office/powerpoint/2010/main" val="102377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 xmlns:a16="http://schemas.microsoft.com/office/drawing/2014/main" id="{4494DEA3-7BDE-A54F-9727-5B784C12A46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678180" y="384969"/>
            <a:ext cx="10835640" cy="1363662"/>
          </a:xfrm>
          <a:prstGeom prst="rect">
            <a:avLst/>
          </a:prstGeom>
        </p:spPr>
        <p:txBody>
          <a:bodyPr>
            <a:normAutofit fontScale="90000"/>
          </a:bodyPr>
          <a:lstStyle/>
          <a:p>
            <a:r>
              <a:rPr lang="hu-HU" sz="4000" b="1" dirty="0">
                <a:solidFill>
                  <a:schemeClr val="accent1"/>
                </a:solidFill>
                <a:latin typeface="Gill Sans MT" panose="020B0502020104020203" pitchFamily="34" charset="77"/>
              </a:rPr>
              <a:t>A papok engedelmeskednek —</a:t>
            </a:r>
            <a:r>
              <a:rPr lang="hu-HU" sz="4000" b="1" dirty="0">
                <a:solidFill>
                  <a:schemeClr val="tx1"/>
                </a:solidFill>
                <a:latin typeface="Gill Sans MT" panose="020B0502020104020203" pitchFamily="34" charset="77"/>
              </a:rPr>
              <a:t/>
            </a:r>
            <a:br>
              <a:rPr lang="hu-HU" sz="4000" b="1" dirty="0">
                <a:solidFill>
                  <a:schemeClr val="tx1"/>
                </a:solidFill>
                <a:latin typeface="Gill Sans MT" panose="020B0502020104020203" pitchFamily="34" charset="77"/>
              </a:rPr>
            </a:br>
            <a:r>
              <a:rPr lang="hu-HU" sz="4000" b="1" dirty="0">
                <a:solidFill>
                  <a:schemeClr val="tx1"/>
                </a:solidFill>
                <a:latin typeface="Gill Sans MT" panose="020B0502020104020203" pitchFamily="34" charset="77"/>
              </a:rPr>
              <a:t>Hittel cselekszenek </a:t>
            </a:r>
            <a:r>
              <a:rPr lang="hu-HU" b="1" dirty="0" smtClean="0">
                <a:solidFill>
                  <a:schemeClr val="tx1"/>
                </a:solidFill>
                <a:latin typeface="Gill Sans MT" panose="020B0502020104020203" pitchFamily="34" charset="77"/>
              </a:rPr>
              <a:t/>
            </a:r>
            <a:br>
              <a:rPr lang="hu-HU" b="1" dirty="0" smtClean="0">
                <a:solidFill>
                  <a:schemeClr val="tx1"/>
                </a:solidFill>
                <a:latin typeface="Gill Sans MT" panose="020B0502020104020203" pitchFamily="34" charset="77"/>
              </a:rPr>
            </a:br>
            <a:endParaRPr lang="hu-HU" b="1" dirty="0">
              <a:latin typeface="Gill Sans MT" panose="020B0502020104020203" pitchFamily="34" charset="77"/>
            </a:endParaRPr>
          </a:p>
        </p:txBody>
      </p:sp>
      <p:sp>
        <p:nvSpPr>
          <p:cNvPr id="3" name="Content Placeholder 2"/>
          <p:cNvSpPr>
            <a:spLocks noGrp="1"/>
          </p:cNvSpPr>
          <p:nvPr>
            <p:ph idx="4294967295"/>
          </p:nvPr>
        </p:nvSpPr>
        <p:spPr>
          <a:xfrm>
            <a:off x="678180" y="2133600"/>
            <a:ext cx="9002533" cy="3778250"/>
          </a:xfrm>
          <a:prstGeom prst="rect">
            <a:avLst/>
          </a:prstGeom>
        </p:spPr>
        <p:txBody>
          <a:bodyPr anchor="ctr">
            <a:normAutofit/>
          </a:bodyPr>
          <a:lstStyle/>
          <a:p>
            <a:pPr marL="0" indent="0" algn="ctr">
              <a:buNone/>
            </a:pPr>
            <a:r>
              <a:rPr lang="hu-HU" sz="2600" dirty="0">
                <a:solidFill>
                  <a:schemeClr val="tx1"/>
                </a:solidFill>
                <a:latin typeface="Gill Sans MT" panose="020B0502020104020203" pitchFamily="34" charset="77"/>
              </a:rPr>
              <a:t>„A papok pedig, az Úr frigyládájának hordozói, ott állának a szárazon a Jordán közepében bátorsággal, és az egész Izráel szárazon ment át, mindaddig, míg az egész nép teljesen általment a Jordánon.” </a:t>
            </a:r>
          </a:p>
          <a:p>
            <a:pPr marL="0" indent="0" algn="ctr">
              <a:buNone/>
            </a:pPr>
            <a:r>
              <a:rPr lang="en-US" sz="2600" dirty="0" smtClean="0">
                <a:solidFill>
                  <a:schemeClr val="tx1"/>
                </a:solidFill>
                <a:latin typeface="Gill Sans MT" panose="020B0502020104020203" pitchFamily="34" charset="77"/>
              </a:rPr>
              <a:t>—</a:t>
            </a:r>
            <a:r>
              <a:rPr lang="hu-HU" sz="2600" dirty="0" smtClean="0">
                <a:solidFill>
                  <a:schemeClr val="tx1"/>
                </a:solidFill>
                <a:latin typeface="Gill Sans MT" panose="020B0502020104020203" pitchFamily="34" charset="77"/>
              </a:rPr>
              <a:t> </a:t>
            </a:r>
            <a:r>
              <a:rPr lang="en-US" sz="2600" dirty="0" smtClean="0">
                <a:solidFill>
                  <a:schemeClr val="tx1"/>
                </a:solidFill>
                <a:latin typeface="Gill Sans MT" panose="020B0502020104020203" pitchFamily="34" charset="77"/>
              </a:rPr>
              <a:t>J</a:t>
            </a:r>
            <a:r>
              <a:rPr lang="hu-HU" sz="2600" dirty="0" err="1" smtClean="0">
                <a:solidFill>
                  <a:schemeClr val="tx1"/>
                </a:solidFill>
                <a:latin typeface="Gill Sans MT" panose="020B0502020104020203" pitchFamily="34" charset="77"/>
              </a:rPr>
              <a:t>ózsué</a:t>
            </a:r>
            <a:r>
              <a:rPr lang="hu-HU" sz="2600" dirty="0" smtClean="0">
                <a:solidFill>
                  <a:schemeClr val="tx1"/>
                </a:solidFill>
                <a:latin typeface="Gill Sans MT" panose="020B0502020104020203" pitchFamily="34" charset="77"/>
              </a:rPr>
              <a:t> </a:t>
            </a:r>
            <a:r>
              <a:rPr lang="en-US" sz="2600" dirty="0" smtClean="0">
                <a:solidFill>
                  <a:schemeClr val="tx1"/>
                </a:solidFill>
                <a:latin typeface="Gill Sans MT" panose="020B0502020104020203" pitchFamily="34" charset="77"/>
              </a:rPr>
              <a:t>3:17</a:t>
            </a:r>
            <a:r>
              <a:rPr lang="hu-HU" sz="2600" dirty="0" smtClean="0">
                <a:solidFill>
                  <a:schemeClr val="tx1"/>
                </a:solidFill>
                <a:latin typeface="Gill Sans MT" panose="020B0502020104020203" pitchFamily="34" charset="77"/>
              </a:rPr>
              <a:t> </a:t>
            </a:r>
            <a:endParaRPr lang="en-US" sz="2600" dirty="0">
              <a:latin typeface="Gill Sans MT" panose="020B0502020104020203" pitchFamily="34" charset="77"/>
            </a:endParaRPr>
          </a:p>
        </p:txBody>
      </p:sp>
    </p:spTree>
    <p:extLst>
      <p:ext uri="{BB962C8B-B14F-4D97-AF65-F5344CB8AC3E}">
        <p14:creationId xmlns:p14="http://schemas.microsoft.com/office/powerpoint/2010/main" val="150326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hand&#10;&#10;Description automatically generated with low confidence">
            <a:extLst>
              <a:ext uri="{FF2B5EF4-FFF2-40B4-BE49-F238E27FC236}">
                <a16:creationId xmlns="" xmlns:a16="http://schemas.microsoft.com/office/drawing/2014/main" id="{40BC888F-0BED-3B4E-AB76-971AAF413C8F}"/>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45705" y="426244"/>
            <a:ext cx="10835640" cy="1281112"/>
          </a:xfrm>
          <a:prstGeom prst="rect">
            <a:avLst/>
          </a:prstGeom>
        </p:spPr>
        <p:txBody>
          <a:bodyPr/>
          <a:lstStyle/>
          <a:p>
            <a:r>
              <a:rPr lang="hu-HU" b="1" dirty="0" smtClean="0">
                <a:solidFill>
                  <a:srgbClr val="009193"/>
                </a:solidFill>
                <a:latin typeface="Gill Sans MT" panose="020B0502020104020203" pitchFamily="34" charset="77"/>
              </a:rPr>
              <a:t>ELSŐ TANULSÁG:</a:t>
            </a:r>
            <a:r>
              <a:rPr lang="hu-HU" b="1" dirty="0">
                <a:solidFill>
                  <a:srgbClr val="009193"/>
                </a:solidFill>
                <a:latin typeface="Gill Sans MT" panose="020B0502020104020203" pitchFamily="34" charset="77"/>
              </a:rPr>
              <a:t/>
            </a:r>
            <a:br>
              <a:rPr lang="hu-HU" b="1" dirty="0">
                <a:solidFill>
                  <a:srgbClr val="009193"/>
                </a:solidFill>
                <a:latin typeface="Gill Sans MT" panose="020B0502020104020203" pitchFamily="34" charset="77"/>
              </a:rPr>
            </a:br>
            <a:r>
              <a:rPr lang="hu-HU" b="1" dirty="0" smtClean="0">
                <a:solidFill>
                  <a:srgbClr val="009193"/>
                </a:solidFill>
                <a:latin typeface="Gill Sans MT" panose="020B0502020104020203" pitchFamily="34" charset="77"/>
              </a:rPr>
              <a:t>Az ima megnyitja a szívet Isten felé</a:t>
            </a:r>
            <a:endParaRPr lang="hu-HU" b="1" dirty="0">
              <a:solidFill>
                <a:srgbClr val="009193"/>
              </a:solidFill>
              <a:latin typeface="Gill Sans MT" panose="020B0502020104020203" pitchFamily="34" charset="77"/>
            </a:endParaRPr>
          </a:p>
        </p:txBody>
      </p:sp>
      <p:sp>
        <p:nvSpPr>
          <p:cNvPr id="3" name="Content Placeholder 2"/>
          <p:cNvSpPr>
            <a:spLocks noGrp="1"/>
          </p:cNvSpPr>
          <p:nvPr>
            <p:ph idx="4294967295"/>
          </p:nvPr>
        </p:nvSpPr>
        <p:spPr>
          <a:xfrm>
            <a:off x="600688" y="2393553"/>
            <a:ext cx="9622604" cy="4277070"/>
          </a:xfrm>
          <a:prstGeom prst="rect">
            <a:avLst/>
          </a:prstGeom>
        </p:spPr>
        <p:txBody>
          <a:bodyPr/>
          <a:lstStyle/>
          <a:p>
            <a:pPr>
              <a:buFont typeface="Arial" panose="020B0604020202020204" pitchFamily="34" charset="0"/>
              <a:buChar char="•"/>
            </a:pPr>
            <a:r>
              <a:rPr lang="hu-HU" sz="2600" dirty="0" smtClean="0">
                <a:latin typeface="Gill Sans MT" panose="020B0502020104020203" pitchFamily="34" charset="77"/>
              </a:rPr>
              <a:t>Isten arra vágyik, hogy:  </a:t>
            </a:r>
          </a:p>
          <a:p>
            <a:pPr lvl="1">
              <a:buFont typeface="Arial" panose="020B0604020202020204" pitchFamily="34" charset="0"/>
              <a:buChar char="•"/>
            </a:pPr>
            <a:r>
              <a:rPr lang="hu-HU" sz="2600" dirty="0" smtClean="0">
                <a:latin typeface="Gill Sans MT" panose="020B0502020104020203" pitchFamily="34" charset="77"/>
              </a:rPr>
              <a:t>Megragadjuk az Ő ígéreteit,  </a:t>
            </a:r>
          </a:p>
          <a:p>
            <a:pPr lvl="1">
              <a:buFont typeface="Arial" panose="020B0604020202020204" pitchFamily="34" charset="0"/>
              <a:buChar char="•"/>
            </a:pPr>
            <a:r>
              <a:rPr lang="hu-HU" sz="2600" dirty="0">
                <a:latin typeface="Gill Sans MT" panose="020B0502020104020203" pitchFamily="34" charset="77"/>
              </a:rPr>
              <a:t>higgyük el, hogy nekünk ugyanúgy szólnak, mint az eredeti hallgatóiknak, </a:t>
            </a:r>
            <a:endParaRPr lang="hu-HU" sz="2600" dirty="0" smtClean="0">
              <a:latin typeface="Gill Sans MT" panose="020B0502020104020203" pitchFamily="34" charset="77"/>
            </a:endParaRPr>
          </a:p>
          <a:p>
            <a:pPr lvl="1">
              <a:buFont typeface="Arial" panose="020B0604020202020204" pitchFamily="34" charset="0"/>
              <a:buChar char="•"/>
            </a:pPr>
            <a:r>
              <a:rPr lang="hu-HU" sz="2600" dirty="0" smtClean="0">
                <a:latin typeface="Gill Sans MT" panose="020B0502020104020203" pitchFamily="34" charset="77"/>
              </a:rPr>
              <a:t>és </a:t>
            </a:r>
            <a:r>
              <a:rPr lang="hu-HU" sz="2600" dirty="0">
                <a:latin typeface="Gill Sans MT" panose="020B0502020104020203" pitchFamily="34" charset="77"/>
              </a:rPr>
              <a:t>őszintén várjunk nagy dolgokat Istentől</a:t>
            </a:r>
            <a:r>
              <a:rPr lang="hu-HU" sz="2600" dirty="0" smtClean="0">
                <a:latin typeface="Gill Sans MT" panose="020B0502020104020203" pitchFamily="34" charset="77"/>
              </a:rPr>
              <a:t>.</a:t>
            </a:r>
          </a:p>
          <a:p>
            <a:pPr lvl="1">
              <a:buFont typeface="Arial" panose="020B0604020202020204" pitchFamily="34" charset="0"/>
              <a:buChar char="•"/>
            </a:pPr>
            <a:r>
              <a:rPr lang="hu-HU" sz="2600" dirty="0" smtClean="0">
                <a:latin typeface="Gill Sans MT" panose="020B0502020104020203" pitchFamily="34" charset="77"/>
              </a:rPr>
              <a:t>Ahelyett, hogy egyedül küszködnénk gondjainkkal. </a:t>
            </a:r>
          </a:p>
          <a:p>
            <a:pPr>
              <a:buFont typeface="Arial" panose="020B0604020202020204" pitchFamily="34" charset="0"/>
              <a:buChar char="•"/>
            </a:pPr>
            <a:r>
              <a:rPr lang="hu-HU" sz="2600" dirty="0" smtClean="0">
                <a:latin typeface="Gill Sans MT" panose="020B0502020104020203" pitchFamily="34" charset="77"/>
              </a:rPr>
              <a:t>Hatalmas </a:t>
            </a:r>
            <a:r>
              <a:rPr lang="hu-HU" sz="2600" dirty="0">
                <a:latin typeface="Gill Sans MT" panose="020B0502020104020203" pitchFamily="34" charset="77"/>
              </a:rPr>
              <a:t>győzelem, amikor végre megengedjük Jézusnak, hogy Ura legyen ne csak az életünknek, de még a gondolatainknak is!</a:t>
            </a:r>
          </a:p>
        </p:txBody>
      </p:sp>
    </p:spTree>
    <p:extLst>
      <p:ext uri="{BB962C8B-B14F-4D97-AF65-F5344CB8AC3E}">
        <p14:creationId xmlns:p14="http://schemas.microsoft.com/office/powerpoint/2010/main" val="1450435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 xmlns:a16="http://schemas.microsoft.com/office/drawing/2014/main" id="{FFDCA5BE-A8EB-6047-8C6C-21436D221EC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p:cNvSpPr>
            <a:spLocks noGrp="1"/>
          </p:cNvSpPr>
          <p:nvPr>
            <p:ph type="title" idx="4294967295"/>
          </p:nvPr>
        </p:nvSpPr>
        <p:spPr>
          <a:xfrm>
            <a:off x="414709" y="305594"/>
            <a:ext cx="9473210" cy="1281112"/>
          </a:xfrm>
          <a:prstGeom prst="rect">
            <a:avLst/>
          </a:prstGeom>
        </p:spPr>
        <p:txBody>
          <a:bodyPr/>
          <a:lstStyle/>
          <a:p>
            <a:r>
              <a:rPr lang="hu-HU" b="1" dirty="0" smtClean="0">
                <a:solidFill>
                  <a:schemeClr val="accent1"/>
                </a:solidFill>
                <a:latin typeface="Gill Sans MT" panose="020B0502020104020203" pitchFamily="34" charset="77"/>
              </a:rPr>
              <a:t>Imádkozunk —</a:t>
            </a:r>
            <a:r>
              <a:rPr lang="hu-HU" b="1" dirty="0">
                <a:latin typeface="Gill Sans MT" panose="020B0502020104020203" pitchFamily="34" charset="77"/>
              </a:rPr>
              <a:t/>
            </a:r>
            <a:br>
              <a:rPr lang="hu-HU" b="1" dirty="0">
                <a:latin typeface="Gill Sans MT" panose="020B0502020104020203" pitchFamily="34" charset="77"/>
              </a:rPr>
            </a:br>
            <a:r>
              <a:rPr lang="hu-HU" b="1" dirty="0">
                <a:latin typeface="Gill Sans MT" panose="020B0502020104020203" pitchFamily="34" charset="77"/>
              </a:rPr>
              <a:t>Kapcsolatba lépünk Istennel </a:t>
            </a:r>
          </a:p>
        </p:txBody>
      </p:sp>
      <p:sp>
        <p:nvSpPr>
          <p:cNvPr id="3" name="Content Placeholder 2"/>
          <p:cNvSpPr>
            <a:spLocks noGrp="1"/>
          </p:cNvSpPr>
          <p:nvPr>
            <p:ph idx="4294967295"/>
          </p:nvPr>
        </p:nvSpPr>
        <p:spPr>
          <a:xfrm>
            <a:off x="-266506" y="2118101"/>
            <a:ext cx="10835640" cy="3778250"/>
          </a:xfrm>
          <a:prstGeom prst="rect">
            <a:avLst/>
          </a:prstGeom>
        </p:spPr>
        <p:txBody>
          <a:bodyPr anchor="ctr">
            <a:normAutofit/>
          </a:bodyPr>
          <a:lstStyle/>
          <a:p>
            <a:pPr marL="0" indent="0" algn="ctr">
              <a:buNone/>
            </a:pPr>
            <a:r>
              <a:rPr lang="nl-NL" sz="2800" dirty="0" smtClean="0">
                <a:latin typeface="Gill Sans MT" panose="020B0502020104020203" pitchFamily="34" charset="77"/>
              </a:rPr>
              <a:t> </a:t>
            </a:r>
            <a:r>
              <a:rPr lang="nl-NL" sz="2800" dirty="0">
                <a:latin typeface="Gill Sans MT" panose="020B0502020104020203" pitchFamily="34" charset="77"/>
              </a:rPr>
              <a:t>„Kelj fel! Miért is borulsz te arcra?” </a:t>
            </a:r>
            <a:endParaRPr lang="hu-HU" sz="2800" dirty="0" smtClean="0">
              <a:latin typeface="Gill Sans MT" panose="020B0502020104020203" pitchFamily="34" charset="77"/>
            </a:endParaRPr>
          </a:p>
          <a:p>
            <a:pPr marL="0" indent="0" algn="ctr">
              <a:buNone/>
            </a:pPr>
            <a:r>
              <a:rPr lang="hu-HU" sz="2800" dirty="0" smtClean="0">
                <a:latin typeface="Gill Sans MT" panose="020B0502020104020203" pitchFamily="34" charset="77"/>
              </a:rPr>
              <a:t>— Józsué 7:10 </a:t>
            </a:r>
          </a:p>
          <a:p>
            <a:pPr marL="0" indent="0" algn="ctr">
              <a:buNone/>
            </a:pPr>
            <a:endParaRPr lang="hu-HU" sz="2800" dirty="0" smtClean="0">
              <a:latin typeface="Gill Sans MT" panose="020B0502020104020203" pitchFamily="34" charset="77"/>
            </a:endParaRPr>
          </a:p>
          <a:p>
            <a:pPr marL="0" indent="0" algn="ctr">
              <a:buNone/>
            </a:pPr>
            <a:r>
              <a:rPr lang="hu-HU" sz="2800" dirty="0" smtClean="0">
                <a:latin typeface="Gill Sans MT" panose="020B0502020104020203" pitchFamily="34" charset="77"/>
              </a:rPr>
              <a:t>„Aki </a:t>
            </a:r>
            <a:r>
              <a:rPr lang="hu-HU" sz="2800" dirty="0">
                <a:latin typeface="Gill Sans MT" panose="020B0502020104020203" pitchFamily="34" charset="77"/>
              </a:rPr>
              <a:t>hozzám jő, semmiképpen ki nem vetem.” </a:t>
            </a:r>
            <a:endParaRPr lang="hu-HU" sz="2800" dirty="0" smtClean="0">
              <a:latin typeface="Gill Sans MT" panose="020B0502020104020203" pitchFamily="34" charset="77"/>
            </a:endParaRPr>
          </a:p>
          <a:p>
            <a:pPr marL="0" indent="0" algn="ctr">
              <a:buNone/>
            </a:pPr>
            <a:r>
              <a:rPr lang="hu-HU" sz="2800" dirty="0" smtClean="0">
                <a:latin typeface="Gill Sans MT" panose="020B0502020104020203" pitchFamily="34" charset="77"/>
              </a:rPr>
              <a:t>— János 6:37 </a:t>
            </a:r>
            <a:endParaRPr lang="hu-HU" sz="2800" dirty="0">
              <a:latin typeface="Gill Sans MT" panose="020B0502020104020203" pitchFamily="34" charset="77"/>
            </a:endParaRPr>
          </a:p>
        </p:txBody>
      </p:sp>
    </p:spTree>
    <p:extLst>
      <p:ext uri="{BB962C8B-B14F-4D97-AF65-F5344CB8AC3E}">
        <p14:creationId xmlns:p14="http://schemas.microsoft.com/office/powerpoint/2010/main" val="103487383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{3C3DCD85-D2D1-3A49-ADEA-372B6815AB3B}tf10001069</Template>
  <TotalTime>729</TotalTime>
  <Words>2753</Words>
  <Application>Microsoft Office PowerPoint</Application>
  <PresentationFormat>Szélesvásznú</PresentationFormat>
  <Paragraphs>238</Paragraphs>
  <Slides>21</Slides>
  <Notes>21</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21</vt:i4>
      </vt:variant>
    </vt:vector>
  </HeadingPairs>
  <TitlesOfParts>
    <vt:vector size="31" baseType="lpstr">
      <vt:lpstr>Arial</vt:lpstr>
      <vt:lpstr>Avenir Next</vt:lpstr>
      <vt:lpstr>Calibri</vt:lpstr>
      <vt:lpstr>Century Gothic</vt:lpstr>
      <vt:lpstr>Gill Sans MT</vt:lpstr>
      <vt:lpstr>Symbol</vt:lpstr>
      <vt:lpstr>Times New Roman</vt:lpstr>
      <vt:lpstr>Verdana</vt:lpstr>
      <vt:lpstr>Wingdings 3</vt:lpstr>
      <vt:lpstr>Wisp</vt:lpstr>
      <vt:lpstr>Imádkozás az utolsó időkben</vt:lpstr>
      <vt:lpstr>PowerPoint bemutató</vt:lpstr>
      <vt:lpstr>A BIBLIAI ELBESZÉLÉS A MI TANULSÁGUNKRA ÍRATOTT </vt:lpstr>
      <vt:lpstr>Józsué válságban </vt:lpstr>
      <vt:lpstr>Józsué imádkozik — Várja Isten utasítását</vt:lpstr>
      <vt:lpstr>Izrael népe imádkozik — Megvallják bűneiket és engedelmességet fogadnak </vt:lpstr>
      <vt:lpstr>A papok engedelmeskednek — Hittel cselekszenek  </vt:lpstr>
      <vt:lpstr>ELSŐ TANULSÁG: Az ima megnyitja a szívet Isten felé</vt:lpstr>
      <vt:lpstr>Imádkozunk — Kapcsolatba lépünk Istennel </vt:lpstr>
      <vt:lpstr>Imádkozunk — Kapcsolatba lépünk Istennel </vt:lpstr>
      <vt:lpstr>Jézus imádkozik — Felkészülés az ellenséggel vívott harcra  </vt:lpstr>
      <vt:lpstr>PowerPoint bemutató</vt:lpstr>
      <vt:lpstr>PowerPoint bemutató</vt:lpstr>
      <vt:lpstr>MÁSODIK TANULSÁG: az imádság bűnvalláshoz és engedelmességhez vezet</vt:lpstr>
      <vt:lpstr>Imádkozunk —  A Szentlélek megtapasztalásáért könyörgünk</vt:lpstr>
      <vt:lpstr>Imádkozunk —  A Késői eső erejének kiáradására várva </vt:lpstr>
      <vt:lpstr>HARMADIK TANULSÁG: Az imádkozás erősíti az emlékezetet </vt:lpstr>
      <vt:lpstr>Imádkozunk — Nem feledjük, hogyan vezetett Isten eddig is bennünket</vt:lpstr>
      <vt:lpstr>NEGYEDIK TANULSÁG: Az imádság módot ad Istennek, hogy feltárja terveit </vt:lpstr>
      <vt:lpstr>Józsué imádkozik — Isten utasítására várva </vt:lpstr>
      <vt:lpstr>Imádkozunk — Segít felismernünk Isten hangját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Timon</dc:creator>
  <cp:lastModifiedBy>Bea</cp:lastModifiedBy>
  <cp:revision>74</cp:revision>
  <dcterms:created xsi:type="dcterms:W3CDTF">2021-11-18T20:28:34Z</dcterms:created>
  <dcterms:modified xsi:type="dcterms:W3CDTF">2022-02-13T11:20:59Z</dcterms:modified>
</cp:coreProperties>
</file>