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F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2" autoAdjust="0"/>
    <p:restoredTop sz="58299"/>
  </p:normalViewPr>
  <p:slideViewPr>
    <p:cSldViewPr snapToGrid="0" snapToObjects="1">
      <p:cViewPr varScale="1">
        <p:scale>
          <a:sx n="48" d="100"/>
          <a:sy n="48" d="100"/>
        </p:scale>
        <p:origin x="326" y="53"/>
      </p:cViewPr>
      <p:guideLst/>
    </p:cSldViewPr>
  </p:slideViewPr>
  <p:notesTextViewPr>
    <p:cViewPr>
      <p:scale>
        <a:sx n="1" d="1"/>
        <a:sy n="1" d="1"/>
      </p:scale>
      <p:origin x="0" y="0"/>
    </p:cViewPr>
  </p:notesTextViewPr>
  <p:notesViewPr>
    <p:cSldViewPr snapToGrid="0" snapToObjects="1">
      <p:cViewPr varScale="1">
        <p:scale>
          <a:sx n="87" d="100"/>
          <a:sy n="87" d="100"/>
        </p:scale>
        <p:origin x="390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6D72FA-CAF8-1E44-8E36-0F72953B6D3D}" type="datetimeFigureOut">
              <a:rPr lang="en-US" smtClean="0"/>
              <a:t>5/9/2021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9324F-69F8-8540-A5F8-5BA70CE284CC}" type="slidenum">
              <a:rPr lang="en-US" smtClean="0"/>
              <a:t>‹#›</a:t>
            </a:fld>
            <a:endParaRPr lang="en-US"/>
          </a:p>
        </p:txBody>
      </p:sp>
    </p:spTree>
    <p:extLst>
      <p:ext uri="{BB962C8B-B14F-4D97-AF65-F5344CB8AC3E}">
        <p14:creationId xmlns:p14="http://schemas.microsoft.com/office/powerpoint/2010/main" val="365417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GYERTEK,</a:t>
            </a:r>
            <a:r>
              <a:rPr lang="hu-HU" baseline="0" dirty="0" smtClean="0"/>
              <a:t> LÁSSÁTOK A VILÁG MEGVÁLTÓJÁT!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Idézet a Bibliából: János </a:t>
            </a:r>
            <a:r>
              <a:rPr lang="en-US" sz="1200" kern="1200" dirty="0" smtClean="0">
                <a:solidFill>
                  <a:schemeClr val="tx1"/>
                </a:solidFill>
                <a:effectLst/>
                <a:latin typeface="+mn-lt"/>
                <a:ea typeface="+mn-ea"/>
                <a:cs typeface="+mn-cs"/>
              </a:rPr>
              <a:t>4:28-30</a:t>
            </a:r>
            <a:r>
              <a:rPr lang="en-US" sz="1200" kern="1200" dirty="0">
                <a:solidFill>
                  <a:schemeClr val="tx1"/>
                </a:solidFill>
                <a:effectLst/>
                <a:latin typeface="+mn-lt"/>
                <a:ea typeface="+mn-ea"/>
                <a:cs typeface="+mn-cs"/>
              </a:rPr>
              <a:t>, 39-42</a:t>
            </a:r>
          </a:p>
        </p:txBody>
      </p:sp>
      <p:sp>
        <p:nvSpPr>
          <p:cNvPr id="4" name="Slide Number Placeholder 3"/>
          <p:cNvSpPr>
            <a:spLocks noGrp="1"/>
          </p:cNvSpPr>
          <p:nvPr>
            <p:ph type="sldNum" sz="quarter" idx="5"/>
          </p:nvPr>
        </p:nvSpPr>
        <p:spPr/>
        <p:txBody>
          <a:bodyPr/>
          <a:lstStyle/>
          <a:p>
            <a:fld id="{95C9324F-69F8-8540-A5F8-5BA70CE284CC}" type="slidenum">
              <a:rPr lang="en-US" smtClean="0"/>
              <a:t>1</a:t>
            </a:fld>
            <a:endParaRPr lang="en-US"/>
          </a:p>
        </p:txBody>
      </p:sp>
    </p:spTree>
    <p:extLst>
      <p:ext uri="{BB962C8B-B14F-4D97-AF65-F5344CB8AC3E}">
        <p14:creationId xmlns:p14="http://schemas.microsoft.com/office/powerpoint/2010/main" val="1031625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Tökéletlen életünk mellett a tudásunk, vagy képességeink hiánya is ürügyül szolgálhat a vonakodásra világunk elérésétől. – „Nem tudom, hogyan kell Biblia-tanulmányozó leckéket adni!” – „Szégyenlős vagyok, Nem tudok mások előtt beszélni.” – „Nem ismerem elég jól a Bibliát.” – „Túl öreg vagyok már ehhez.” – „ Túl fiatal vagyok még ehhez.” – Ó, hányszor hallottunk, vagy mondtunk már hasonló mondatokat!  Korlátainkkal gátoljuk a misszióban való részvételünket.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Minden, amit Jézusról tudnunk kell, a következő: Ő mindent tud rólunk, és mégis, még mindig szeret bennünket. Nem a tudásunk nagysága számít, hanem az, hogy amennyit már tudunk, az mennyire befolyásolja az életünket.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Nem kell </a:t>
            </a:r>
            <a:r>
              <a:rPr lang="hu-HU" sz="1200" b="1" kern="1200" dirty="0" smtClean="0">
                <a:solidFill>
                  <a:schemeClr val="tx1"/>
                </a:solidFill>
                <a:effectLst/>
                <a:latin typeface="+mn-lt"/>
                <a:ea typeface="+mn-ea"/>
                <a:cs typeface="+mn-cs"/>
              </a:rPr>
              <a:t>mindent tudnunk Jézusról</a:t>
            </a:r>
            <a:r>
              <a:rPr lang="hu-HU" sz="1200" kern="1200" dirty="0" smtClean="0">
                <a:solidFill>
                  <a:schemeClr val="tx1"/>
                </a:solidFill>
                <a:effectLst/>
                <a:latin typeface="+mn-lt"/>
                <a:ea typeface="+mn-ea"/>
                <a:cs typeface="+mn-cs"/>
              </a:rPr>
              <a:t>, csak </a:t>
            </a:r>
            <a:r>
              <a:rPr lang="hu-HU" sz="1200" b="1" kern="1200" dirty="0" smtClean="0">
                <a:solidFill>
                  <a:schemeClr val="tx1"/>
                </a:solidFill>
                <a:effectLst/>
                <a:latin typeface="+mn-lt"/>
                <a:ea typeface="+mn-ea"/>
                <a:cs typeface="+mn-cs"/>
              </a:rPr>
              <a:t>be kell Őt mutatnunk </a:t>
            </a:r>
            <a:r>
              <a:rPr lang="hu-HU" sz="1200" b="0" kern="1200" dirty="0" smtClean="0">
                <a:solidFill>
                  <a:schemeClr val="tx1"/>
                </a:solidFill>
                <a:effectLst/>
                <a:latin typeface="+mn-lt"/>
                <a:ea typeface="+mn-ea"/>
                <a:cs typeface="+mn-cs"/>
              </a:rPr>
              <a:t>másoknak.</a:t>
            </a:r>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„Jertek, lássatok egy embert… Nem ez-e a Krisztus?” (29. v.)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Világunk eléréséhez </a:t>
            </a:r>
            <a:r>
              <a:rPr lang="hu-HU" sz="1200" b="1" kern="1200" dirty="0" smtClean="0">
                <a:solidFill>
                  <a:schemeClr val="tx1"/>
                </a:solidFill>
                <a:effectLst/>
                <a:latin typeface="+mn-lt"/>
                <a:ea typeface="+mn-ea"/>
                <a:cs typeface="+mn-cs"/>
              </a:rPr>
              <a:t>nem kell mindent tudnunk.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10</a:t>
            </a:fld>
            <a:endParaRPr lang="en-US"/>
          </a:p>
        </p:txBody>
      </p:sp>
    </p:spTree>
    <p:extLst>
      <p:ext uri="{BB962C8B-B14F-4D97-AF65-F5344CB8AC3E}">
        <p14:creationId xmlns:p14="http://schemas.microsoft.com/office/powerpoint/2010/main" val="3788784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3. </a:t>
            </a:r>
            <a:r>
              <a:rPr lang="hu-HU" sz="1200" b="1" kern="1200" dirty="0" smtClean="0">
                <a:solidFill>
                  <a:schemeClr val="tx1"/>
                </a:solidFill>
                <a:effectLst/>
                <a:latin typeface="+mn-lt"/>
                <a:ea typeface="+mn-ea"/>
                <a:cs typeface="+mn-cs"/>
              </a:rPr>
              <a:t>VILÁGUNK ELÉRÉSÉHEZ NEM KELL. . . MESSZIRE MENNÜNK</a:t>
            </a:r>
            <a:endParaRPr lang="hu-H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Jézus jelenléte és üzenetének hatására a </a:t>
            </a:r>
            <a:r>
              <a:rPr lang="hu-HU" sz="1200" kern="1200" noProof="0" dirty="0" err="1" smtClean="0">
                <a:solidFill>
                  <a:schemeClr val="tx1"/>
                </a:solidFill>
                <a:effectLst/>
                <a:latin typeface="+mn-lt"/>
                <a:ea typeface="+mn-ea"/>
                <a:cs typeface="+mn-cs"/>
              </a:rPr>
              <a:t>samáriai</a:t>
            </a:r>
            <a:r>
              <a:rPr lang="hu-HU" sz="1200" kern="1200" noProof="0" dirty="0" smtClean="0">
                <a:solidFill>
                  <a:schemeClr val="tx1"/>
                </a:solidFill>
                <a:effectLst/>
                <a:latin typeface="+mn-lt"/>
                <a:ea typeface="+mn-ea"/>
                <a:cs typeface="+mn-cs"/>
              </a:rPr>
              <a:t> asszony minden terhét Jézus lába elé helyezte. Korsóját is ottfelejtve azonnal hazaindult. </a:t>
            </a:r>
            <a:r>
              <a:rPr lang="hu-HU" sz="1200" b="1" kern="1200" noProof="0" dirty="0" smtClean="0">
                <a:solidFill>
                  <a:schemeClr val="tx1"/>
                </a:solidFill>
                <a:effectLst/>
                <a:latin typeface="+mn-lt"/>
                <a:ea typeface="+mn-ea"/>
                <a:cs typeface="+mn-cs"/>
              </a:rPr>
              <a:t>Vajon félelmében futott el? Nem! Terhe alól felszabadulva szaladt haza </a:t>
            </a:r>
            <a:r>
              <a:rPr lang="hu-HU" sz="1200" kern="1200" noProof="0" dirty="0" smtClean="0">
                <a:solidFill>
                  <a:schemeClr val="tx1"/>
                </a:solidFill>
                <a:effectLst/>
                <a:latin typeface="+mn-lt"/>
                <a:ea typeface="+mn-ea"/>
                <a:cs typeface="+mn-cs"/>
              </a:rPr>
              <a:t>és bíztatta a szomszédságát, hogy menjenek vele a kúthoz</a:t>
            </a:r>
            <a:r>
              <a:rPr lang="en-US" sz="1200"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Először otthon a „férjének”adta tovább Jézus jó hírét. Utána a szomszédoknak is beszélt Jézusról. végül pedig az egész város lakosságának bizonyságot tett. </a:t>
            </a:r>
          </a:p>
          <a:p>
            <a:endParaRPr lang="hu-HU" sz="1200" kern="1200" noProof="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A </a:t>
            </a:r>
            <a:r>
              <a:rPr lang="hu-HU" sz="1200" kern="1200" noProof="0" dirty="0" err="1" smtClean="0">
                <a:solidFill>
                  <a:schemeClr val="tx1"/>
                </a:solidFill>
                <a:effectLst/>
                <a:latin typeface="+mn-lt"/>
                <a:ea typeface="+mn-ea"/>
                <a:cs typeface="+mn-cs"/>
              </a:rPr>
              <a:t>samaritánus</a:t>
            </a:r>
            <a:r>
              <a:rPr lang="hu-HU" sz="1200" kern="1200" noProof="0" dirty="0" smtClean="0">
                <a:solidFill>
                  <a:schemeClr val="tx1"/>
                </a:solidFill>
                <a:effectLst/>
                <a:latin typeface="+mn-lt"/>
                <a:ea typeface="+mn-ea"/>
                <a:cs typeface="+mn-cs"/>
              </a:rPr>
              <a:t> asszony leginkább azzal törődött, hogy az embereket Jézushoz vezesse. A tanítványok legnagyobb gondja pedig az volt, hogy kenyeret vigyenek Jézusnak, az Élet Kenyerének.  </a:t>
            </a:r>
          </a:p>
          <a:p>
            <a:endParaRPr lang="hu-HU" sz="1200" kern="1200" noProof="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„Kimentek azért a városból, és hozzá mentek, Aközben pedig kérték őt a tanítványok, mondván: Mester, egyél! (30-31. v.) </a:t>
            </a:r>
          </a:p>
          <a:p>
            <a:endParaRPr lang="hu-HU" noProof="0" dirty="0"/>
          </a:p>
        </p:txBody>
      </p:sp>
      <p:sp>
        <p:nvSpPr>
          <p:cNvPr id="4" name="Slide Number Placeholder 3"/>
          <p:cNvSpPr>
            <a:spLocks noGrp="1"/>
          </p:cNvSpPr>
          <p:nvPr>
            <p:ph type="sldNum" sz="quarter" idx="5"/>
          </p:nvPr>
        </p:nvSpPr>
        <p:spPr/>
        <p:txBody>
          <a:bodyPr/>
          <a:lstStyle/>
          <a:p>
            <a:fld id="{95C9324F-69F8-8540-A5F8-5BA70CE284CC}" type="slidenum">
              <a:rPr lang="en-US" smtClean="0"/>
              <a:t>11</a:t>
            </a:fld>
            <a:endParaRPr lang="en-US"/>
          </a:p>
        </p:txBody>
      </p:sp>
    </p:spTree>
    <p:extLst>
      <p:ext uri="{BB962C8B-B14F-4D97-AF65-F5344CB8AC3E}">
        <p14:creationId xmlns:p14="http://schemas.microsoft.com/office/powerpoint/2010/main" val="4147207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Testvéreim! A mi legfontosabb befolyási központunk a családunkban és a szomszédaink között van! Ők folyton látnak bennünket. Ismernek minket. Az életmódunk – prédikáció, amiből megérthetik, hogy ha Jézusnak van hatalma rendbe tenni a mi zűrzavaros életünket, akkor az ő rendetlen életüket is megváltoztathatja.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távoli, még eléretlen területekre való elindulás legnagyobb akadálya ugyanaz a kifogás, amivel a helyi misszióba való bekapcsolódást is igyekszünk elkerülni. – „Nem nyílnak meg az ajtók.” – „Túl sok a keményszívű ember. –„Mindenki világias felfogással él.” – Ezeket az akadályokat gyakran az evangélium megosztásának gátjaként tüntetik fel.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De meg kell engednünk Jézusnak, </a:t>
            </a:r>
            <a:r>
              <a:rPr lang="hu-HU" sz="1200" b="1" kern="1200" dirty="0" smtClean="0">
                <a:solidFill>
                  <a:schemeClr val="tx1"/>
                </a:solidFill>
                <a:effectLst/>
                <a:latin typeface="+mn-lt"/>
                <a:ea typeface="+mn-ea"/>
                <a:cs typeface="+mn-cs"/>
              </a:rPr>
              <a:t>hogy átalakult életünket </a:t>
            </a:r>
            <a:r>
              <a:rPr lang="hu-HU" sz="1200" b="0" kern="1200" dirty="0" smtClean="0">
                <a:solidFill>
                  <a:schemeClr val="tx1"/>
                </a:solidFill>
                <a:effectLst/>
                <a:latin typeface="+mn-lt"/>
                <a:ea typeface="+mn-ea"/>
                <a:cs typeface="+mn-cs"/>
              </a:rPr>
              <a:t>a családunk, barátaink és szomszédaink</a:t>
            </a:r>
            <a:r>
              <a:rPr lang="hu-HU" sz="1200" b="1" kern="1200" dirty="0" smtClean="0">
                <a:solidFill>
                  <a:schemeClr val="tx1"/>
                </a:solidFill>
                <a:effectLst/>
                <a:latin typeface="+mn-lt"/>
                <a:ea typeface="+mn-ea"/>
                <a:cs typeface="+mn-cs"/>
              </a:rPr>
              <a:t> életének átalakítására használja fel.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„Abból a városból pedig sokan hittek benne a </a:t>
            </a:r>
            <a:r>
              <a:rPr lang="hu-HU" sz="1200" kern="1200" dirty="0" err="1" smtClean="0">
                <a:solidFill>
                  <a:schemeClr val="tx1"/>
                </a:solidFill>
                <a:effectLst/>
                <a:latin typeface="+mn-lt"/>
                <a:ea typeface="+mn-ea"/>
                <a:cs typeface="+mn-cs"/>
              </a:rPr>
              <a:t>Samaritánusok</a:t>
            </a:r>
            <a:r>
              <a:rPr lang="hu-HU" sz="1200" kern="1200" dirty="0" smtClean="0">
                <a:solidFill>
                  <a:schemeClr val="tx1"/>
                </a:solidFill>
                <a:effectLst/>
                <a:latin typeface="+mn-lt"/>
                <a:ea typeface="+mn-ea"/>
                <a:cs typeface="+mn-cs"/>
              </a:rPr>
              <a:t> közül annak az asszonynak beszédéért. (39. v.)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Világunk eléréséhez </a:t>
            </a:r>
            <a:r>
              <a:rPr lang="hu-HU" sz="1200" b="1" kern="1200" dirty="0" smtClean="0">
                <a:solidFill>
                  <a:schemeClr val="tx1"/>
                </a:solidFill>
                <a:effectLst/>
                <a:latin typeface="+mn-lt"/>
                <a:ea typeface="+mn-ea"/>
                <a:cs typeface="+mn-cs"/>
              </a:rPr>
              <a:t>nem kell messzire mennünk.</a:t>
            </a:r>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12</a:t>
            </a:fld>
            <a:endParaRPr lang="en-US"/>
          </a:p>
        </p:txBody>
      </p:sp>
    </p:spTree>
    <p:extLst>
      <p:ext uri="{BB962C8B-B14F-4D97-AF65-F5344CB8AC3E}">
        <p14:creationId xmlns:p14="http://schemas.microsoft.com/office/powerpoint/2010/main" val="1722232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noProof="0" dirty="0" smtClean="0">
                <a:solidFill>
                  <a:schemeClr val="tx1"/>
                </a:solidFill>
                <a:effectLst/>
                <a:latin typeface="+mn-lt"/>
                <a:ea typeface="+mn-ea"/>
                <a:cs typeface="+mn-cs"/>
              </a:rPr>
              <a:t>Megtanultuk, hogy </a:t>
            </a:r>
            <a:r>
              <a:rPr lang="hu-HU" sz="1200" b="1" kern="1200" noProof="0" dirty="0" smtClean="0">
                <a:solidFill>
                  <a:schemeClr val="tx1"/>
                </a:solidFill>
                <a:effectLst/>
                <a:latin typeface="+mn-lt"/>
                <a:ea typeface="+mn-ea"/>
                <a:cs typeface="+mn-cs"/>
              </a:rPr>
              <a:t>KÉPESEK VAGYUNK, EL TUDUNK </a:t>
            </a:r>
            <a:r>
              <a:rPr lang="hu-HU" sz="1200" kern="1200" noProof="0" dirty="0" smtClean="0">
                <a:solidFill>
                  <a:schemeClr val="tx1"/>
                </a:solidFill>
                <a:effectLst/>
                <a:latin typeface="+mn-lt"/>
                <a:ea typeface="+mn-ea"/>
                <a:cs typeface="+mn-cs"/>
              </a:rPr>
              <a:t>menni a világunkat elérni. De nem kell tökéletesnek lennünk, nem kell mindent tudnunk és még messzire sem kell mennünk. A </a:t>
            </a:r>
            <a:r>
              <a:rPr lang="hu-HU" sz="1200" kern="1200" noProof="0" dirty="0" err="1" smtClean="0">
                <a:solidFill>
                  <a:schemeClr val="tx1"/>
                </a:solidFill>
                <a:effectLst/>
                <a:latin typeface="+mn-lt"/>
                <a:ea typeface="+mn-ea"/>
                <a:cs typeface="+mn-cs"/>
              </a:rPr>
              <a:t>samáriai</a:t>
            </a:r>
            <a:r>
              <a:rPr lang="hu-HU" sz="1200" kern="1200" noProof="0" dirty="0" smtClean="0">
                <a:solidFill>
                  <a:schemeClr val="tx1"/>
                </a:solidFill>
                <a:effectLst/>
                <a:latin typeface="+mn-lt"/>
                <a:ea typeface="+mn-ea"/>
                <a:cs typeface="+mn-cs"/>
              </a:rPr>
              <a:t> asszony története azt is megmutatja, hogyan változtathatunk azon, </a:t>
            </a:r>
            <a:r>
              <a:rPr lang="hu-HU" sz="1200" b="1" kern="1200" noProof="0" dirty="0" smtClean="0">
                <a:solidFill>
                  <a:schemeClr val="tx1"/>
                </a:solidFill>
                <a:effectLst/>
                <a:latin typeface="+mn-lt"/>
                <a:ea typeface="+mn-ea"/>
                <a:cs typeface="+mn-cs"/>
              </a:rPr>
              <a:t>HOGYAN </a:t>
            </a:r>
            <a:r>
              <a:rPr lang="hu-HU" sz="1200" kern="1200" noProof="0" dirty="0" smtClean="0">
                <a:solidFill>
                  <a:schemeClr val="tx1"/>
                </a:solidFill>
                <a:effectLst/>
                <a:latin typeface="+mn-lt"/>
                <a:ea typeface="+mn-ea"/>
                <a:cs typeface="+mn-cs"/>
              </a:rPr>
              <a:t>hívjunk meg másokat, hogy lássák a világ Megváltóját. </a:t>
            </a:r>
            <a:r>
              <a:rPr lang="hu-HU" sz="1200" b="1" kern="1200" noProof="0" dirty="0" smtClean="0">
                <a:solidFill>
                  <a:schemeClr val="tx1"/>
                </a:solidFill>
                <a:effectLst/>
                <a:latin typeface="+mn-lt"/>
                <a:ea typeface="+mn-ea"/>
                <a:cs typeface="+mn-cs"/>
              </a:rPr>
              <a:t>Azt kell első helyre tennünk</a:t>
            </a:r>
            <a:r>
              <a:rPr lang="hu-HU" sz="1200" kern="1200" noProof="0" dirty="0" smtClean="0">
                <a:solidFill>
                  <a:schemeClr val="tx1"/>
                </a:solidFill>
                <a:effectLst/>
                <a:latin typeface="+mn-lt"/>
                <a:ea typeface="+mn-ea"/>
                <a:cs typeface="+mn-cs"/>
              </a:rPr>
              <a:t>, ami a legfontosabb, </a:t>
            </a:r>
            <a:r>
              <a:rPr lang="hu-HU" sz="1200" b="1" kern="1200" noProof="0" dirty="0" smtClean="0">
                <a:solidFill>
                  <a:schemeClr val="tx1"/>
                </a:solidFill>
                <a:effectLst/>
                <a:latin typeface="+mn-lt"/>
                <a:ea typeface="+mn-ea"/>
                <a:cs typeface="+mn-cs"/>
              </a:rPr>
              <a:t>bizonyságot kell tennünk</a:t>
            </a:r>
            <a:r>
              <a:rPr lang="hu-HU" sz="1200" kern="1200" noProof="0" dirty="0" smtClean="0">
                <a:solidFill>
                  <a:schemeClr val="tx1"/>
                </a:solidFill>
                <a:effectLst/>
                <a:latin typeface="+mn-lt"/>
                <a:ea typeface="+mn-ea"/>
                <a:cs typeface="+mn-cs"/>
              </a:rPr>
              <a:t>, és önmagunk helyett </a:t>
            </a:r>
            <a:r>
              <a:rPr lang="hu-HU" sz="1200" b="1" kern="1200" noProof="0" dirty="0" smtClean="0">
                <a:solidFill>
                  <a:schemeClr val="tx1"/>
                </a:solidFill>
                <a:effectLst/>
                <a:latin typeface="+mn-lt"/>
                <a:ea typeface="+mn-ea"/>
                <a:cs typeface="+mn-cs"/>
              </a:rPr>
              <a:t>Jézusra kell összpontosítanunk.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smtClean="0">
                <a:solidFill>
                  <a:schemeClr val="tx1"/>
                </a:solidFill>
                <a:effectLst/>
                <a:latin typeface="+mn-lt"/>
                <a:ea typeface="+mn-ea"/>
                <a:cs typeface="+mn-cs"/>
              </a:rPr>
              <a:t>HOGYAN MENJÜNK?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13</a:t>
            </a:fld>
            <a:endParaRPr lang="en-US"/>
          </a:p>
        </p:txBody>
      </p:sp>
    </p:spTree>
    <p:extLst>
      <p:ext uri="{BB962C8B-B14F-4D97-AF65-F5344CB8AC3E}">
        <p14:creationId xmlns:p14="http://schemas.microsoft.com/office/powerpoint/2010/main" val="2956785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1200" b="1" kern="1200" dirty="0" smtClean="0">
                <a:solidFill>
                  <a:schemeClr val="tx1"/>
                </a:solidFill>
                <a:effectLst/>
                <a:latin typeface="+mn-lt"/>
                <a:ea typeface="+mn-ea"/>
                <a:cs typeface="+mn-cs"/>
              </a:rPr>
              <a:t>A VÁLTOZTATÁSHOZ. . . FONTOSSÁGI SORRENDET KELL FELÁLLÍTANUNK</a:t>
            </a:r>
          </a:p>
          <a:p>
            <a:pPr lvl="0"/>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Jézussal való találkozás hatására a </a:t>
            </a:r>
            <a:r>
              <a:rPr lang="hu-HU" sz="1200" kern="1200" dirty="0" err="1" smtClean="0">
                <a:solidFill>
                  <a:schemeClr val="tx1"/>
                </a:solidFill>
                <a:effectLst/>
                <a:latin typeface="+mn-lt"/>
                <a:ea typeface="+mn-ea"/>
                <a:cs typeface="+mn-cs"/>
              </a:rPr>
              <a:t>samáriai</a:t>
            </a:r>
            <a:r>
              <a:rPr lang="hu-HU" sz="1200" kern="1200" dirty="0" smtClean="0">
                <a:solidFill>
                  <a:schemeClr val="tx1"/>
                </a:solidFill>
                <a:effectLst/>
                <a:latin typeface="+mn-lt"/>
                <a:ea typeface="+mn-ea"/>
                <a:cs typeface="+mn-cs"/>
              </a:rPr>
              <a:t> asszony értékrendje teljesen megváltozott. Még napi teendőinek fontossági sorrendje is megváltozott. Még a délutáni házimunkához való víz, - amiért a kúthoz ment – sem volt már annyira fontos számára, mint a jó hír megosztása.  Az ottfelejtett vizeskorsó jól látható külső jele az asszony szívében végbement változásnak.</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Amikor Jézus lába előtt hagyjuk terheinket,  </a:t>
            </a:r>
            <a:r>
              <a:rPr lang="hu-HU" sz="1200" b="1" kern="1200" dirty="0" smtClean="0">
                <a:solidFill>
                  <a:schemeClr val="tx1"/>
                </a:solidFill>
                <a:effectLst/>
                <a:latin typeface="+mn-lt"/>
                <a:ea typeface="+mn-ea"/>
                <a:cs typeface="+mn-cs"/>
              </a:rPr>
              <a:t>fontossági sorrendünkben a jó hír megosztása a terhek cipelése elé kerül. </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14</a:t>
            </a:fld>
            <a:endParaRPr lang="en-US"/>
          </a:p>
        </p:txBody>
      </p:sp>
    </p:spTree>
    <p:extLst>
      <p:ext uri="{BB962C8B-B14F-4D97-AF65-F5344CB8AC3E}">
        <p14:creationId xmlns:p14="http://schemas.microsoft.com/office/powerpoint/2010/main" val="3797327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Az asszony magáévá tette Jézus fontossági sorrendjét. Jézus számára </a:t>
            </a:r>
            <a:r>
              <a:rPr lang="hu-HU" sz="1200" b="1" kern="1200" dirty="0" smtClean="0">
                <a:solidFill>
                  <a:schemeClr val="tx1"/>
                </a:solidFill>
                <a:effectLst/>
                <a:latin typeface="+mn-lt"/>
                <a:ea typeface="+mn-ea"/>
                <a:cs typeface="+mn-cs"/>
              </a:rPr>
              <a:t>a szívek begyűjtése </a:t>
            </a:r>
            <a:r>
              <a:rPr lang="hu-HU" sz="1200" kern="1200" dirty="0" smtClean="0">
                <a:solidFill>
                  <a:schemeClr val="tx1"/>
                </a:solidFill>
                <a:effectLst/>
                <a:latin typeface="+mn-lt"/>
                <a:ea typeface="+mn-ea"/>
                <a:cs typeface="+mn-cs"/>
              </a:rPr>
              <a:t>fontosabb volt az étkezésnél és az ivásnál. A </a:t>
            </a:r>
            <a:r>
              <a:rPr lang="hu-HU" sz="1200" kern="1200" dirty="0" err="1" smtClean="0">
                <a:solidFill>
                  <a:schemeClr val="tx1"/>
                </a:solidFill>
                <a:effectLst/>
                <a:latin typeface="+mn-lt"/>
                <a:ea typeface="+mn-ea"/>
                <a:cs typeface="+mn-cs"/>
              </a:rPr>
              <a:t>samáriai</a:t>
            </a:r>
            <a:r>
              <a:rPr lang="hu-HU" sz="1200" kern="1200" dirty="0" smtClean="0">
                <a:solidFill>
                  <a:schemeClr val="tx1"/>
                </a:solidFill>
                <a:effectLst/>
                <a:latin typeface="+mn-lt"/>
                <a:ea typeface="+mn-ea"/>
                <a:cs typeface="+mn-cs"/>
              </a:rPr>
              <a:t> asszonynak fontosabb volt </a:t>
            </a:r>
            <a:r>
              <a:rPr lang="hu-HU" sz="1200" b="1" kern="1200" dirty="0" smtClean="0">
                <a:solidFill>
                  <a:schemeClr val="tx1"/>
                </a:solidFill>
                <a:effectLst/>
                <a:latin typeface="+mn-lt"/>
                <a:ea typeface="+mn-ea"/>
                <a:cs typeface="+mn-cs"/>
              </a:rPr>
              <a:t>a lelkek megmentése</a:t>
            </a:r>
            <a:r>
              <a:rPr lang="hu-HU" sz="1200" kern="1200" dirty="0" smtClean="0">
                <a:solidFill>
                  <a:schemeClr val="tx1"/>
                </a:solidFill>
                <a:effectLst/>
                <a:latin typeface="+mn-lt"/>
                <a:ea typeface="+mn-ea"/>
                <a:cs typeface="+mn-cs"/>
              </a:rPr>
              <a:t>, mint a víz felhúzása, vagy az ebéd elfogyasztása.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 az élet </a:t>
            </a:r>
            <a:r>
              <a:rPr lang="hu-HU" sz="1200" b="1" kern="1200" dirty="0" smtClean="0">
                <a:solidFill>
                  <a:schemeClr val="tx1"/>
                </a:solidFill>
                <a:effectLst/>
                <a:latin typeface="+mn-lt"/>
                <a:ea typeface="+mn-ea"/>
                <a:cs typeface="+mn-cs"/>
              </a:rPr>
              <a:t>minden más területénél fontosabb számunkra a szolgálat</a:t>
            </a:r>
            <a:r>
              <a:rPr lang="hu-HU" sz="1200" kern="1200" dirty="0" smtClean="0">
                <a:solidFill>
                  <a:schemeClr val="tx1"/>
                </a:solidFill>
                <a:effectLst/>
                <a:latin typeface="+mn-lt"/>
                <a:ea typeface="+mn-ea"/>
                <a:cs typeface="+mn-cs"/>
              </a:rPr>
              <a:t>, akkor a szolgálat </a:t>
            </a:r>
            <a:r>
              <a:rPr lang="hu-HU" sz="1200" b="1" kern="1200" dirty="0" smtClean="0">
                <a:solidFill>
                  <a:schemeClr val="tx1"/>
                </a:solidFill>
                <a:effectLst/>
                <a:latin typeface="+mn-lt"/>
                <a:ea typeface="+mn-ea"/>
                <a:cs typeface="+mn-cs"/>
              </a:rPr>
              <a:t>életünk minden területének része lesz.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„Otthagyta azért az asszony a vedrét, és visszament a városba.” (28. v.)</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Világunk eléréséhez </a:t>
            </a:r>
            <a:r>
              <a:rPr lang="hu-HU" sz="1200" b="1" kern="1200" dirty="0" smtClean="0">
                <a:solidFill>
                  <a:schemeClr val="tx1"/>
                </a:solidFill>
                <a:effectLst/>
                <a:latin typeface="+mn-lt"/>
                <a:ea typeface="+mn-ea"/>
                <a:cs typeface="+mn-cs"/>
              </a:rPr>
              <a:t>fontossági sorrendet kell felállítanunk.</a:t>
            </a:r>
            <a:endParaRPr lang="hu-H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15</a:t>
            </a:fld>
            <a:endParaRPr lang="en-US"/>
          </a:p>
        </p:txBody>
      </p:sp>
    </p:spTree>
    <p:extLst>
      <p:ext uri="{BB962C8B-B14F-4D97-AF65-F5344CB8AC3E}">
        <p14:creationId xmlns:p14="http://schemas.microsoft.com/office/powerpoint/2010/main" val="837972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2. </a:t>
            </a:r>
            <a:r>
              <a:rPr lang="hu-HU" sz="1200" b="1" kern="1200" dirty="0" smtClean="0">
                <a:solidFill>
                  <a:schemeClr val="tx1"/>
                </a:solidFill>
                <a:effectLst/>
                <a:latin typeface="+mn-lt"/>
                <a:ea typeface="+mn-ea"/>
                <a:cs typeface="+mn-cs"/>
              </a:rPr>
              <a:t>A VÁLTOZTATÁSHOZ. . . BIZONYSÁGOT KELL TENNÜNK</a:t>
            </a:r>
          </a:p>
          <a:p>
            <a:pPr lvl="0"/>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Az asszony nem prédikációt mondott, hanem a saját érveit: - „Mindent elmondott, amit valaha is tettem.” </a:t>
            </a:r>
            <a:r>
              <a:rPr lang="hu-HU" sz="1200" kern="1200" dirty="0" smtClean="0">
                <a:solidFill>
                  <a:schemeClr val="tx1"/>
                </a:solidFill>
                <a:effectLst/>
                <a:latin typeface="+mn-lt"/>
                <a:ea typeface="+mn-ea"/>
                <a:cs typeface="+mn-cs"/>
              </a:rPr>
              <a:t>Logikus: a város lakói gyanakodva figyelték a nő életmódját és elítélték őt. Jézus pedig, annak ellenétre, hogy mindent tudott a múltjáról, még mindig szerette őt. Az asszony bizonyságtétele, bár egyszerű volt, nagy hatással bírt.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Az asszony változása nem kerülhette el a figyelmét azoknak, akik ismerték az életét. Szomorú szemei, amelyekkel szégyene miatt soha nem nézett mások szemébe, most reményteljesen ragyogtak a szívében gyúlt tűztől.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Bár </a:t>
            </a:r>
            <a:r>
              <a:rPr lang="hu-HU" sz="1200" b="1" kern="1200" dirty="0" smtClean="0">
                <a:solidFill>
                  <a:schemeClr val="tx1"/>
                </a:solidFill>
                <a:effectLst/>
                <a:latin typeface="+mn-lt"/>
                <a:ea typeface="+mn-ea"/>
                <a:cs typeface="+mn-cs"/>
              </a:rPr>
              <a:t>üres kézzel </a:t>
            </a:r>
            <a:r>
              <a:rPr lang="hu-HU" sz="1200" b="0" kern="1200" dirty="0" smtClean="0">
                <a:solidFill>
                  <a:schemeClr val="tx1"/>
                </a:solidFill>
                <a:effectLst/>
                <a:latin typeface="+mn-lt"/>
                <a:ea typeface="+mn-ea"/>
                <a:cs typeface="+mn-cs"/>
              </a:rPr>
              <a:t>tért </a:t>
            </a:r>
            <a:r>
              <a:rPr lang="hu-HU" sz="1200" kern="1200" dirty="0" smtClean="0">
                <a:solidFill>
                  <a:schemeClr val="tx1"/>
                </a:solidFill>
                <a:effectLst/>
                <a:latin typeface="+mn-lt"/>
                <a:ea typeface="+mn-ea"/>
                <a:cs typeface="+mn-cs"/>
              </a:rPr>
              <a:t>vissza a kúttól, </a:t>
            </a:r>
            <a:r>
              <a:rPr lang="hu-HU" sz="1200" b="1" kern="1200" dirty="0" smtClean="0">
                <a:solidFill>
                  <a:schemeClr val="tx1"/>
                </a:solidFill>
                <a:effectLst/>
                <a:latin typeface="+mn-lt"/>
                <a:ea typeface="+mn-ea"/>
                <a:cs typeface="+mn-cs"/>
              </a:rPr>
              <a:t>a szíve csordultig volt örömmel</a:t>
            </a:r>
            <a:r>
              <a:rPr lang="hu-HU" sz="1200" kern="1200" dirty="0" smtClean="0">
                <a:solidFill>
                  <a:schemeClr val="tx1"/>
                </a:solidFill>
                <a:effectLst/>
                <a:latin typeface="+mn-lt"/>
                <a:ea typeface="+mn-ea"/>
                <a:cs typeface="+mn-cs"/>
              </a:rPr>
              <a:t>. Az élő vízzel Jézus a kegyelmét ajánlotta fel neki. A városban mindenki láthatta, hogy az asszony tényleg megváltozott.  </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16</a:t>
            </a:fld>
            <a:endParaRPr lang="en-US"/>
          </a:p>
        </p:txBody>
      </p:sp>
    </p:spTree>
    <p:extLst>
      <p:ext uri="{BB962C8B-B14F-4D97-AF65-F5344CB8AC3E}">
        <p14:creationId xmlns:p14="http://schemas.microsoft.com/office/powerpoint/2010/main" val="1156993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Semmilyen módon nem lehet elrejteni a Krisztus kegyelme által megérintett élet erejét. Ha életünket átalakította Isten hatalma, meg kell osztanunk az igazságot! Az embereknek látniuk kell, milyen változásokat hoz Krisztus az életünkbe! Az embereknek meg kell tudniuk, hogy Jézus őket is elfogadja és nekik is felkínálja kegyelmét.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a:t>
            </a:r>
            <a:r>
              <a:rPr lang="hu-HU" sz="1200" b="1" kern="1200" dirty="0" smtClean="0">
                <a:solidFill>
                  <a:schemeClr val="tx1"/>
                </a:solidFill>
                <a:effectLst/>
                <a:latin typeface="+mn-lt"/>
                <a:ea typeface="+mn-ea"/>
                <a:cs typeface="+mn-cs"/>
              </a:rPr>
              <a:t>megtért </a:t>
            </a:r>
            <a:r>
              <a:rPr lang="hu-HU" sz="1200" kern="1200" dirty="0" smtClean="0">
                <a:solidFill>
                  <a:schemeClr val="tx1"/>
                </a:solidFill>
                <a:effectLst/>
                <a:latin typeface="+mn-lt"/>
                <a:ea typeface="+mn-ea"/>
                <a:cs typeface="+mn-cs"/>
              </a:rPr>
              <a:t>ember maga is </a:t>
            </a:r>
            <a:r>
              <a:rPr lang="hu-HU" sz="1200" b="1" kern="1200" dirty="0" smtClean="0">
                <a:solidFill>
                  <a:schemeClr val="tx1"/>
                </a:solidFill>
                <a:effectLst/>
                <a:latin typeface="+mn-lt"/>
                <a:ea typeface="+mn-ea"/>
                <a:cs typeface="+mn-cs"/>
              </a:rPr>
              <a:t>evangelizátorrá</a:t>
            </a:r>
            <a:r>
              <a:rPr lang="hu-HU" sz="1200" kern="1200" dirty="0" smtClean="0">
                <a:solidFill>
                  <a:schemeClr val="tx1"/>
                </a:solidFill>
                <a:effectLst/>
                <a:latin typeface="+mn-lt"/>
                <a:ea typeface="+mn-ea"/>
                <a:cs typeface="+mn-cs"/>
              </a:rPr>
              <a:t> válik.</a:t>
            </a:r>
            <a:r>
              <a:rPr lang="hu-HU" sz="1200" b="1" kern="1200" dirty="0" smtClean="0">
                <a:solidFill>
                  <a:schemeClr val="tx1"/>
                </a:solidFill>
                <a:effectLst/>
                <a:latin typeface="+mn-lt"/>
                <a:ea typeface="+mn-ea"/>
                <a:cs typeface="+mn-cs"/>
              </a:rPr>
              <a:t>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„Nem a te beszédedért hiszünk immár: mert magunk hallottuk… (42. v.)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Világunk eléréséhez </a:t>
            </a:r>
            <a:r>
              <a:rPr lang="hu-HU" sz="1200" b="1" kern="1200" dirty="0" smtClean="0">
                <a:solidFill>
                  <a:schemeClr val="tx1"/>
                </a:solidFill>
                <a:effectLst/>
                <a:latin typeface="+mn-lt"/>
                <a:ea typeface="+mn-ea"/>
                <a:cs typeface="+mn-cs"/>
              </a:rPr>
              <a:t>bizonyságot kell tennünk.</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17</a:t>
            </a:fld>
            <a:endParaRPr lang="en-US"/>
          </a:p>
        </p:txBody>
      </p:sp>
    </p:spTree>
    <p:extLst>
      <p:ext uri="{BB962C8B-B14F-4D97-AF65-F5344CB8AC3E}">
        <p14:creationId xmlns:p14="http://schemas.microsoft.com/office/powerpoint/2010/main" val="2270694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3</a:t>
            </a:r>
            <a:r>
              <a:rPr lang="hu-HU"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 VÁLTOZTATÁSHOZ . . . JÉZUSRA KELL ÖSSZPONTOSÍTANUNK </a:t>
            </a:r>
            <a:endParaRPr lang="hu-HU" sz="1200" b="1" kern="1200" dirty="0" smtClean="0">
              <a:solidFill>
                <a:schemeClr val="tx1"/>
              </a:solidFill>
              <a:effectLst/>
              <a:latin typeface="+mn-lt"/>
              <a:ea typeface="+mn-ea"/>
              <a:cs typeface="+mn-cs"/>
            </a:endParaRPr>
          </a:p>
          <a:p>
            <a:pPr lvl="0"/>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A </a:t>
            </a:r>
            <a:r>
              <a:rPr lang="hu-HU" sz="1200" b="1" kern="1200" dirty="0" err="1" smtClean="0">
                <a:solidFill>
                  <a:schemeClr val="tx1"/>
                </a:solidFill>
                <a:effectLst/>
                <a:latin typeface="+mn-lt"/>
                <a:ea typeface="+mn-ea"/>
                <a:cs typeface="+mn-cs"/>
              </a:rPr>
              <a:t>samáriai</a:t>
            </a:r>
            <a:r>
              <a:rPr lang="hu-HU" sz="1200" b="1" kern="1200" dirty="0" smtClean="0">
                <a:solidFill>
                  <a:schemeClr val="tx1"/>
                </a:solidFill>
                <a:effectLst/>
                <a:latin typeface="+mn-lt"/>
                <a:ea typeface="+mn-ea"/>
                <a:cs typeface="+mn-cs"/>
              </a:rPr>
              <a:t> asszony nem mondott olyasmit, hogy élete leghihetetlenebb élményét tapasztalta. Egyszerűen csak ennyit mondott. „Gyertek, lássátok a férfit, aki…” </a:t>
            </a:r>
            <a:r>
              <a:rPr lang="hu-HU" sz="1200" kern="1200" dirty="0" smtClean="0">
                <a:solidFill>
                  <a:schemeClr val="tx1"/>
                </a:solidFill>
                <a:effectLst/>
                <a:latin typeface="+mn-lt"/>
                <a:ea typeface="+mn-ea"/>
                <a:cs typeface="+mn-cs"/>
              </a:rPr>
              <a:t>Ez a személyes bizonyságtevés egyik legjobb módja. Tanúbizonysága érdeklődést ébresztett, de Jézus személye állt üzenetének középpontjában.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18</a:t>
            </a:fld>
            <a:endParaRPr lang="en-US"/>
          </a:p>
        </p:txBody>
      </p:sp>
    </p:spTree>
    <p:extLst>
      <p:ext uri="{BB962C8B-B14F-4D97-AF65-F5344CB8AC3E}">
        <p14:creationId xmlns:p14="http://schemas.microsoft.com/office/powerpoint/2010/main" val="2489553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 mi küldetésünk: bemutatni a Megváltót a világnak. Üzenetünk középpontjában Krisztus áll még akkor is, ha a saját bizonyságtevésünket, vagy egyéb eszközöket, módszereket használunk az emberek figyelmének felkeltésére. Az Ő életéről, haláláról és feltámadásáról kell beszélnünk. A szolgálatáról és arról, hogy hamarosan visszajön értünk, hogy hazavigyen bennünket.</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Nekünk, magunknak kell Jézust szemlélnünk </a:t>
            </a:r>
            <a:r>
              <a:rPr lang="hu-HU" sz="1200" b="0" kern="1200" dirty="0" smtClean="0">
                <a:solidFill>
                  <a:schemeClr val="tx1"/>
                </a:solidFill>
                <a:effectLst/>
                <a:latin typeface="+mn-lt"/>
                <a:ea typeface="+mn-ea"/>
                <a:cs typeface="+mn-cs"/>
              </a:rPr>
              <a:t>és az Ő igéje szerint élnünk</a:t>
            </a:r>
            <a:r>
              <a:rPr lang="hu-HU" sz="1200" b="1" kern="1200" dirty="0" smtClean="0">
                <a:solidFill>
                  <a:schemeClr val="tx1"/>
                </a:solidFill>
                <a:effectLst/>
                <a:latin typeface="+mn-lt"/>
                <a:ea typeface="+mn-ea"/>
                <a:cs typeface="+mn-cs"/>
              </a:rPr>
              <a:t>, mielőtt másokat is hívnánk, hogy jöjjenek, lássák meg Őt.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„És sokkal többen hittek a maga beszédéért.” (41. v.)</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Világunk eléréséhez </a:t>
            </a:r>
            <a:r>
              <a:rPr lang="hu-HU" sz="1200" b="1" kern="1200" dirty="0" smtClean="0">
                <a:solidFill>
                  <a:schemeClr val="tx1"/>
                </a:solidFill>
                <a:effectLst/>
                <a:latin typeface="+mn-lt"/>
                <a:ea typeface="+mn-ea"/>
                <a:cs typeface="+mn-cs"/>
              </a:rPr>
              <a:t>Jézusra kell összpontosítanunk. </a:t>
            </a:r>
            <a:endParaRPr lang="hu-H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19</a:t>
            </a:fld>
            <a:endParaRPr lang="en-US"/>
          </a:p>
        </p:txBody>
      </p:sp>
    </p:spTree>
    <p:extLst>
      <p:ext uri="{BB962C8B-B14F-4D97-AF65-F5344CB8AC3E}">
        <p14:creationId xmlns:p14="http://schemas.microsoft.com/office/powerpoint/2010/main" val="3782696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BEVEZETÉS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János evangéliumának első fejezete feljegyzi, hogy amikor Keresztelő János két tanítványa hallotta mesterét Jézusra tekintve így szólni: „Íme, az Isten Báránya!” (János 1:36), követni kezdték az embert, akire János mutatott. Amikor Jézus megfordult és észrevette őket, egy kérdést tett fel nekik: „Mit kerestek?” (39. v.)</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Vajon mit keresett az a két férfi? Talán evangelizációs prédikálásra, vagy Bibliatanulmányozásra akarták </a:t>
            </a:r>
            <a:r>
              <a:rPr lang="hu-HU" sz="1200" kern="1200" dirty="0" smtClean="0">
                <a:solidFill>
                  <a:schemeClr val="tx1"/>
                </a:solidFill>
                <a:effectLst/>
                <a:latin typeface="+mn-lt"/>
                <a:ea typeface="+mn-ea"/>
                <a:cs typeface="+mn-cs"/>
              </a:rPr>
              <a:t>felkérni </a:t>
            </a:r>
            <a:r>
              <a:rPr lang="hu-HU" sz="1200" kern="1200" dirty="0" smtClean="0">
                <a:solidFill>
                  <a:schemeClr val="tx1"/>
                </a:solidFill>
                <a:effectLst/>
                <a:latin typeface="+mn-lt"/>
                <a:ea typeface="+mn-ea"/>
                <a:cs typeface="+mn-cs"/>
              </a:rPr>
              <a:t>Jézust? Elkérték a lelkészigazolványát, a végzettségét igazoló iratokat, vagy talán a családfája érdekelte őket? Nem, bizony!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Meg szerették volna ismerni Őt. Ezért a következő kérdéssel feleltek: „Mester, hol lakol?” (39. v.). A tanítványok megértették, hogy úgy lehet legjobban megismerni valakit, ha időt töltünk vele a saját környezetében, kérdéseket teszünk fel neki és meghallgatjuk a történeteit.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2</a:t>
            </a:fld>
            <a:endParaRPr lang="en-US"/>
          </a:p>
        </p:txBody>
      </p:sp>
    </p:spTree>
    <p:extLst>
      <p:ext uri="{BB962C8B-B14F-4D97-AF65-F5344CB8AC3E}">
        <p14:creationId xmlns:p14="http://schemas.microsoft.com/office/powerpoint/2010/main" val="793186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A GYAKORLATI HIT MŰKÖDÉSE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Ellen G. White így ír a </a:t>
            </a:r>
            <a:r>
              <a:rPr lang="hu-HU" sz="1200" kern="1200" dirty="0" err="1" smtClean="0">
                <a:solidFill>
                  <a:schemeClr val="tx1"/>
                </a:solidFill>
                <a:effectLst/>
                <a:latin typeface="+mn-lt"/>
                <a:ea typeface="+mn-ea"/>
                <a:cs typeface="+mn-cs"/>
              </a:rPr>
              <a:t>samáriai</a:t>
            </a:r>
            <a:r>
              <a:rPr lang="hu-HU" sz="1200" kern="1200" dirty="0" smtClean="0">
                <a:solidFill>
                  <a:schemeClr val="tx1"/>
                </a:solidFill>
                <a:effectLst/>
                <a:latin typeface="+mn-lt"/>
                <a:ea typeface="+mn-ea"/>
                <a:cs typeface="+mn-cs"/>
              </a:rPr>
              <a:t> asszony tapasztalatáról és szolgálatáról: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„Mihelyt megtalálta a Megváltót, a </a:t>
            </a:r>
            <a:r>
              <a:rPr lang="hu-HU" sz="1200" kern="1200" dirty="0" err="1" smtClean="0">
                <a:solidFill>
                  <a:schemeClr val="tx1"/>
                </a:solidFill>
                <a:effectLst/>
                <a:latin typeface="+mn-lt"/>
                <a:ea typeface="+mn-ea"/>
                <a:cs typeface="+mn-cs"/>
              </a:rPr>
              <a:t>samáriai</a:t>
            </a:r>
            <a:r>
              <a:rPr lang="hu-HU" sz="1200" kern="1200" dirty="0" smtClean="0">
                <a:solidFill>
                  <a:schemeClr val="tx1"/>
                </a:solidFill>
                <a:effectLst/>
                <a:latin typeface="+mn-lt"/>
                <a:ea typeface="+mn-ea"/>
                <a:cs typeface="+mn-cs"/>
              </a:rPr>
              <a:t> asszony másokat is elhozott hozzá. Jobb misszionáriusnak bizonyult, mint Jézus tanítványai. Ők ugyanis egyáltalán nem látták ígéretes munkaterületnek </a:t>
            </a:r>
            <a:r>
              <a:rPr lang="hu-HU" sz="1200" kern="1200" dirty="0" err="1" smtClean="0">
                <a:solidFill>
                  <a:schemeClr val="tx1"/>
                </a:solidFill>
                <a:effectLst/>
                <a:latin typeface="+mn-lt"/>
                <a:ea typeface="+mn-ea"/>
                <a:cs typeface="+mn-cs"/>
              </a:rPr>
              <a:t>Samáriát</a:t>
            </a:r>
            <a:r>
              <a:rPr lang="hu-HU" sz="1200" kern="1200" dirty="0" smtClean="0">
                <a:solidFill>
                  <a:schemeClr val="tx1"/>
                </a:solidFill>
                <a:effectLst/>
                <a:latin typeface="+mn-lt"/>
                <a:ea typeface="+mn-ea"/>
                <a:cs typeface="+mn-cs"/>
              </a:rPr>
              <a:t>. Gondolataik a nagy munka felé irányultak, amelyet a jövőben kell elvégezniük. Nem látták, hogy éppen körülöttük van az aratnivaló, amit be kell gyűjteni. A lenézett asszony viszont egy egész várost hozott el, hogy hallhassák a Megváltót. Azonnal elvitte a világosságot embertársainak.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20</a:t>
            </a:fld>
            <a:endParaRPr lang="en-US"/>
          </a:p>
        </p:txBody>
      </p:sp>
    </p:spTree>
    <p:extLst>
      <p:ext uri="{BB962C8B-B14F-4D97-AF65-F5344CB8AC3E}">
        <p14:creationId xmlns:p14="http://schemas.microsoft.com/office/powerpoint/2010/main" val="3099842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noProof="0" dirty="0" smtClean="0">
                <a:solidFill>
                  <a:schemeClr val="tx1"/>
                </a:solidFill>
                <a:effectLst/>
                <a:latin typeface="+mn-lt"/>
                <a:ea typeface="+mn-ea"/>
                <a:cs typeface="+mn-cs"/>
              </a:rPr>
              <a:t>Ez az asszony a Krisztusban való gyakorlati hit munkálkodását jeleníti meg. Minden igaz tanítvány misszionáriusként születik Isten országába. </a:t>
            </a:r>
            <a:r>
              <a:rPr lang="hu-HU" sz="1200" b="1" kern="1200" noProof="0" dirty="0" smtClean="0">
                <a:solidFill>
                  <a:schemeClr val="tx1"/>
                </a:solidFill>
                <a:effectLst/>
                <a:latin typeface="+mn-lt"/>
                <a:ea typeface="+mn-ea"/>
                <a:cs typeface="+mn-cs"/>
              </a:rPr>
              <a:t>Aki az élet vizéből iszik, az élet kútfejévé válik. </a:t>
            </a:r>
            <a:r>
              <a:rPr lang="hu-HU" sz="1200" kern="1200" noProof="0" dirty="0" smtClean="0">
                <a:solidFill>
                  <a:schemeClr val="tx1"/>
                </a:solidFill>
                <a:effectLst/>
                <a:latin typeface="+mn-lt"/>
                <a:ea typeface="+mn-ea"/>
                <a:cs typeface="+mn-cs"/>
              </a:rPr>
              <a:t>Krisztus kegyelme olyan a léleknek, mint a forrás a pusztának: azért buzog, hogy mindenkit felüdítsen, és vágyat ébresszen az elveszendőben az élet vize után.”  (Ellen G. White: </a:t>
            </a:r>
            <a:r>
              <a:rPr lang="hu-HU" sz="1200" i="1" kern="1200" noProof="0" dirty="0" smtClean="0">
                <a:solidFill>
                  <a:schemeClr val="tx1"/>
                </a:solidFill>
                <a:effectLst/>
                <a:latin typeface="+mn-lt"/>
                <a:ea typeface="+mn-ea"/>
                <a:cs typeface="+mn-cs"/>
              </a:rPr>
              <a:t>Jézus élete </a:t>
            </a:r>
            <a:r>
              <a:rPr lang="hu-HU" sz="1200" kern="1200" noProof="0" dirty="0" smtClean="0">
                <a:solidFill>
                  <a:schemeClr val="tx1"/>
                </a:solidFill>
                <a:effectLst/>
                <a:latin typeface="+mn-lt"/>
                <a:ea typeface="+mn-ea"/>
                <a:cs typeface="+mn-cs"/>
              </a:rPr>
              <a:t>195.o.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noProof="0" dirty="0" smtClean="0">
                <a:solidFill>
                  <a:schemeClr val="tx1"/>
                </a:solidFill>
                <a:effectLst/>
                <a:latin typeface="+mn-lt"/>
                <a:ea typeface="+mn-ea"/>
                <a:cs typeface="+mn-cs"/>
              </a:rPr>
              <a:t>Isten napjainkban is felhasznál asszonyokat, akik hajlandók elérni a világot. Sokan találják meg Jézust mindenfelé olyan asszonyok által, akik felkelnek és így szólnak. – „Gyertek, lássátok a férfit, Aki mindent elmondott nekem a múltamról, és mégis szeret!”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noProof="0" dirty="0" smtClean="0">
                <a:solidFill>
                  <a:schemeClr val="tx1"/>
                </a:solidFill>
                <a:effectLst/>
                <a:latin typeface="+mn-lt"/>
                <a:ea typeface="+mn-ea"/>
                <a:cs typeface="+mn-cs"/>
              </a:rPr>
              <a:t>Hallgassuk meg a következő történetet egy asszonyról, aki bemutatja, milyen hatása lehet, ha Isten hatalmaz fel egy nőt a nevelésre és a világ elérésére. Elhatározta, hogy „Elmegyek, és elérem a világomat”, és ez lehetővé tette, hogy változásokat hozzon Dél-Amerikában. </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21</a:t>
            </a:fld>
            <a:endParaRPr lang="en-US"/>
          </a:p>
        </p:txBody>
      </p:sp>
    </p:spTree>
    <p:extLst>
      <p:ext uri="{BB962C8B-B14F-4D97-AF65-F5344CB8AC3E}">
        <p14:creationId xmlns:p14="http://schemas.microsoft.com/office/powerpoint/2010/main" val="1358008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noProof="0" dirty="0" smtClean="0">
                <a:solidFill>
                  <a:schemeClr val="tx1"/>
                </a:solidFill>
                <a:effectLst/>
                <a:latin typeface="+mn-lt"/>
                <a:ea typeface="+mn-ea"/>
                <a:cs typeface="+mn-cs"/>
              </a:rPr>
              <a:t>Ana </a:t>
            </a:r>
            <a:r>
              <a:rPr lang="hu-HU" sz="1200" kern="1200" noProof="0" dirty="0" err="1" smtClean="0">
                <a:solidFill>
                  <a:schemeClr val="tx1"/>
                </a:solidFill>
                <a:effectLst/>
                <a:latin typeface="+mn-lt"/>
                <a:ea typeface="+mn-ea"/>
                <a:cs typeface="+mn-cs"/>
              </a:rPr>
              <a:t>Cristina</a:t>
            </a:r>
            <a:r>
              <a:rPr lang="hu-HU" sz="1200" kern="1200" noProof="0" dirty="0" smtClean="0">
                <a:solidFill>
                  <a:schemeClr val="tx1"/>
                </a:solidFill>
                <a:effectLst/>
                <a:latin typeface="+mn-lt"/>
                <a:ea typeface="+mn-ea"/>
                <a:cs typeface="+mn-cs"/>
              </a:rPr>
              <a:t> </a:t>
            </a:r>
            <a:r>
              <a:rPr lang="hu-HU" sz="1200" kern="1200" noProof="0" dirty="0" err="1" smtClean="0">
                <a:solidFill>
                  <a:schemeClr val="tx1"/>
                </a:solidFill>
                <a:effectLst/>
                <a:latin typeface="+mn-lt"/>
                <a:ea typeface="+mn-ea"/>
                <a:cs typeface="+mn-cs"/>
              </a:rPr>
              <a:t>Carlson</a:t>
            </a:r>
            <a:r>
              <a:rPr lang="hu-HU" sz="1200" kern="1200" noProof="0" dirty="0" smtClean="0">
                <a:solidFill>
                  <a:schemeClr val="tx1"/>
                </a:solidFill>
                <a:effectLst/>
                <a:latin typeface="+mn-lt"/>
                <a:ea typeface="+mn-ea"/>
                <a:cs typeface="+mn-cs"/>
              </a:rPr>
              <a:t> </a:t>
            </a:r>
            <a:r>
              <a:rPr lang="hu-HU" sz="1200" kern="1200" noProof="0" dirty="0" err="1" smtClean="0">
                <a:solidFill>
                  <a:schemeClr val="tx1"/>
                </a:solidFill>
                <a:effectLst/>
                <a:latin typeface="+mn-lt"/>
                <a:ea typeface="+mn-ea"/>
                <a:cs typeface="+mn-cs"/>
              </a:rPr>
              <a:t>Stahl</a:t>
            </a:r>
            <a:r>
              <a:rPr lang="hu-HU" sz="1200" kern="1200" noProof="0" dirty="0" smtClean="0">
                <a:solidFill>
                  <a:schemeClr val="tx1"/>
                </a:solidFill>
                <a:effectLst/>
                <a:latin typeface="+mn-lt"/>
                <a:ea typeface="+mn-ea"/>
                <a:cs typeface="+mn-cs"/>
              </a:rPr>
              <a:t> Svájcban született 1870-ben. Tizenhat éves volt, amikor a családja az Egyesült Államokba emigrált. </a:t>
            </a:r>
          </a:p>
          <a:p>
            <a:r>
              <a:rPr lang="hu-HU" sz="1200" kern="1200" noProof="0" dirty="0" smtClean="0">
                <a:solidFill>
                  <a:schemeClr val="tx1"/>
                </a:solidFill>
                <a:effectLst/>
                <a:latin typeface="+mn-lt"/>
                <a:ea typeface="+mn-ea"/>
                <a:cs typeface="+mn-cs"/>
              </a:rPr>
              <a:t> </a:t>
            </a:r>
          </a:p>
          <a:p>
            <a:r>
              <a:rPr lang="hu-HU" sz="1200" kern="1200" noProof="0" dirty="0" smtClean="0">
                <a:solidFill>
                  <a:schemeClr val="tx1"/>
                </a:solidFill>
                <a:effectLst/>
                <a:latin typeface="+mn-lt"/>
                <a:ea typeface="+mn-ea"/>
                <a:cs typeface="+mn-cs"/>
              </a:rPr>
              <a:t>1892-ben kötött házasságot </a:t>
            </a:r>
            <a:r>
              <a:rPr lang="hu-HU" sz="1200" kern="1200" noProof="0" dirty="0" err="1" smtClean="0">
                <a:solidFill>
                  <a:schemeClr val="tx1"/>
                </a:solidFill>
                <a:effectLst/>
                <a:latin typeface="+mn-lt"/>
                <a:ea typeface="+mn-ea"/>
                <a:cs typeface="+mn-cs"/>
              </a:rPr>
              <a:t>Fernando</a:t>
            </a:r>
            <a:r>
              <a:rPr lang="hu-HU" sz="1200" kern="1200" noProof="0" dirty="0" smtClean="0">
                <a:solidFill>
                  <a:schemeClr val="tx1"/>
                </a:solidFill>
                <a:effectLst/>
                <a:latin typeface="+mn-lt"/>
                <a:ea typeface="+mn-ea"/>
                <a:cs typeface="+mn-cs"/>
              </a:rPr>
              <a:t> </a:t>
            </a:r>
            <a:r>
              <a:rPr lang="hu-HU" sz="1200" kern="1200" noProof="0" dirty="0" err="1" smtClean="0">
                <a:solidFill>
                  <a:schemeClr val="tx1"/>
                </a:solidFill>
                <a:effectLst/>
                <a:latin typeface="+mn-lt"/>
                <a:ea typeface="+mn-ea"/>
                <a:cs typeface="+mn-cs"/>
              </a:rPr>
              <a:t>Stahl-lal</a:t>
            </a:r>
            <a:r>
              <a:rPr lang="hu-HU" sz="1200" kern="1200" noProof="0" dirty="0" smtClean="0">
                <a:solidFill>
                  <a:schemeClr val="tx1"/>
                </a:solidFill>
                <a:effectLst/>
                <a:latin typeface="+mn-lt"/>
                <a:ea typeface="+mn-ea"/>
                <a:cs typeface="+mn-cs"/>
              </a:rPr>
              <a:t>. A következő esztendőben olvasták el Ellen G. White: A nagy küzdelem c. könyvét, amit egy könyvevangélistától vásároltak.  Bibliatanulmányokat is kaptak tőle. A könyvterjesztő munkás hatására a </a:t>
            </a:r>
            <a:r>
              <a:rPr lang="hu-HU" sz="1200" kern="1200" noProof="0" dirty="0" err="1" smtClean="0">
                <a:solidFill>
                  <a:schemeClr val="tx1"/>
                </a:solidFill>
                <a:effectLst/>
                <a:latin typeface="+mn-lt"/>
                <a:ea typeface="+mn-ea"/>
                <a:cs typeface="+mn-cs"/>
              </a:rPr>
              <a:t>Stahl</a:t>
            </a:r>
            <a:r>
              <a:rPr lang="hu-HU" sz="1200" kern="1200" noProof="0" dirty="0" smtClean="0">
                <a:solidFill>
                  <a:schemeClr val="tx1"/>
                </a:solidFill>
                <a:effectLst/>
                <a:latin typeface="+mn-lt"/>
                <a:ea typeface="+mn-ea"/>
                <a:cs typeface="+mn-cs"/>
              </a:rPr>
              <a:t> házaspár elkezdte megtartani a szombatot, és </a:t>
            </a:r>
            <a:r>
              <a:rPr lang="hu-HU" sz="1200" kern="1200" noProof="0" dirty="0" err="1" smtClean="0">
                <a:solidFill>
                  <a:schemeClr val="tx1"/>
                </a:solidFill>
                <a:effectLst/>
                <a:latin typeface="+mn-lt"/>
                <a:ea typeface="+mn-ea"/>
                <a:cs typeface="+mn-cs"/>
              </a:rPr>
              <a:t>Fernando</a:t>
            </a:r>
            <a:r>
              <a:rPr lang="hu-HU" sz="1200" kern="1200" noProof="0" dirty="0" smtClean="0">
                <a:solidFill>
                  <a:schemeClr val="tx1"/>
                </a:solidFill>
                <a:effectLst/>
                <a:latin typeface="+mn-lt"/>
                <a:ea typeface="+mn-ea"/>
                <a:cs typeface="+mn-cs"/>
              </a:rPr>
              <a:t> abbahagyta a dohányzást. </a:t>
            </a:r>
          </a:p>
          <a:p>
            <a:endParaRPr lang="hu-HU" sz="1200" kern="1200" noProof="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Amikor </a:t>
            </a:r>
            <a:r>
              <a:rPr lang="hu-HU" sz="1200" kern="1200" noProof="0" dirty="0" err="1" smtClean="0">
                <a:solidFill>
                  <a:schemeClr val="tx1"/>
                </a:solidFill>
                <a:effectLst/>
                <a:latin typeface="+mn-lt"/>
                <a:ea typeface="+mn-ea"/>
                <a:cs typeface="+mn-cs"/>
              </a:rPr>
              <a:t>Fernando-t</a:t>
            </a:r>
            <a:r>
              <a:rPr lang="hu-HU" sz="1200" kern="1200" noProof="0" dirty="0" smtClean="0">
                <a:solidFill>
                  <a:schemeClr val="tx1"/>
                </a:solidFill>
                <a:effectLst/>
                <a:latin typeface="+mn-lt"/>
                <a:ea typeface="+mn-ea"/>
                <a:cs typeface="+mn-cs"/>
              </a:rPr>
              <a:t> elbocsájtották az állásából, </a:t>
            </a:r>
            <a:r>
              <a:rPr lang="hu-HU" sz="1200" kern="1200" noProof="0" dirty="0" err="1" smtClean="0">
                <a:solidFill>
                  <a:schemeClr val="tx1"/>
                </a:solidFill>
                <a:effectLst/>
                <a:latin typeface="+mn-lt"/>
                <a:ea typeface="+mn-ea"/>
                <a:cs typeface="+mn-cs"/>
              </a:rPr>
              <a:t>Ana-val</a:t>
            </a:r>
            <a:r>
              <a:rPr lang="hu-HU" sz="1200" kern="1200" noProof="0" dirty="0" smtClean="0">
                <a:solidFill>
                  <a:schemeClr val="tx1"/>
                </a:solidFill>
                <a:effectLst/>
                <a:latin typeface="+mn-lt"/>
                <a:ea typeface="+mn-ea"/>
                <a:cs typeface="+mn-cs"/>
              </a:rPr>
              <a:t> együtt felismerték, hogy olyan környezetben szeretnének dolgozni, ahol lehetőségük nyílik bemutatni Jézust az embereknek. Életük átalakulása elegendő indok volt másoknak ezt mondani: - „Gyertek, lássátok a világ Megváltóját! Ő megmentett minket és benneteket is meg tud menteni.” Rendszeres imádságban kérték Isten segítségét álmaik megvalósításához. Hitből léptek, és együtt beiratkoztak egy ápolóképző iskolába.  </a:t>
            </a:r>
          </a:p>
          <a:p>
            <a:endParaRPr lang="hu-HU" sz="1200" kern="1200" noProof="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1909-ben, amikor ápolóként dolgoztak </a:t>
            </a:r>
            <a:r>
              <a:rPr lang="hu-HU" sz="1200" kern="1200" noProof="0" dirty="0" err="1" smtClean="0">
                <a:solidFill>
                  <a:schemeClr val="tx1"/>
                </a:solidFill>
                <a:effectLst/>
                <a:latin typeface="+mn-lt"/>
                <a:ea typeface="+mn-ea"/>
                <a:cs typeface="+mn-cs"/>
              </a:rPr>
              <a:t>Ohio-ban</a:t>
            </a:r>
            <a:r>
              <a:rPr lang="hu-HU" sz="1200" kern="1200" noProof="0" dirty="0" smtClean="0">
                <a:solidFill>
                  <a:schemeClr val="tx1"/>
                </a:solidFill>
                <a:effectLst/>
                <a:latin typeface="+mn-lt"/>
                <a:ea typeface="+mn-ea"/>
                <a:cs typeface="+mn-cs"/>
              </a:rPr>
              <a:t>, meghallották a Dél-Amerikai Egyházterület elnökének, Joseph W. </a:t>
            </a:r>
            <a:r>
              <a:rPr lang="hu-HU" sz="1200" kern="1200" noProof="0" dirty="0" err="1" smtClean="0">
                <a:solidFill>
                  <a:schemeClr val="tx1"/>
                </a:solidFill>
                <a:effectLst/>
                <a:latin typeface="+mn-lt"/>
                <a:ea typeface="+mn-ea"/>
                <a:cs typeface="+mn-cs"/>
              </a:rPr>
              <a:t>Westphal</a:t>
            </a:r>
            <a:r>
              <a:rPr lang="hu-HU" sz="1200" kern="1200" noProof="0" dirty="0" smtClean="0">
                <a:solidFill>
                  <a:schemeClr val="tx1"/>
                </a:solidFill>
                <a:effectLst/>
                <a:latin typeface="+mn-lt"/>
                <a:ea typeface="+mn-ea"/>
                <a:cs typeface="+mn-cs"/>
              </a:rPr>
              <a:t> lelkésznek a felhívását, aki misszionáriusokat keresett a kontinensre. Megérkezett a válasz imádságaikra! Evangélista ápolók, vagy ápoló evangelizátorok lesznek! A </a:t>
            </a:r>
            <a:r>
              <a:rPr lang="hu-HU" sz="1200" kern="1200" noProof="0" dirty="0" err="1" smtClean="0">
                <a:solidFill>
                  <a:schemeClr val="tx1"/>
                </a:solidFill>
                <a:effectLst/>
                <a:latin typeface="+mn-lt"/>
                <a:ea typeface="+mn-ea"/>
                <a:cs typeface="+mn-cs"/>
              </a:rPr>
              <a:t>Stahl</a:t>
            </a:r>
            <a:r>
              <a:rPr lang="hu-HU" sz="1200" kern="1200" noProof="0" dirty="0" smtClean="0">
                <a:solidFill>
                  <a:schemeClr val="tx1"/>
                </a:solidFill>
                <a:effectLst/>
                <a:latin typeface="+mn-lt"/>
                <a:ea typeface="+mn-ea"/>
                <a:cs typeface="+mn-cs"/>
              </a:rPr>
              <a:t> házaspár hajón utazott Peruba, hogy terjesszék az evangéliumot, bár egyetlen szót sem beszéltek spanyolul. </a:t>
            </a:r>
          </a:p>
        </p:txBody>
      </p:sp>
      <p:sp>
        <p:nvSpPr>
          <p:cNvPr id="4" name="Slide Number Placeholder 3"/>
          <p:cNvSpPr>
            <a:spLocks noGrp="1"/>
          </p:cNvSpPr>
          <p:nvPr>
            <p:ph type="sldNum" sz="quarter" idx="5"/>
          </p:nvPr>
        </p:nvSpPr>
        <p:spPr/>
        <p:txBody>
          <a:bodyPr/>
          <a:lstStyle/>
          <a:p>
            <a:fld id="{95C9324F-69F8-8540-A5F8-5BA70CE284CC}" type="slidenum">
              <a:rPr lang="en-US" smtClean="0"/>
              <a:t>22</a:t>
            </a:fld>
            <a:endParaRPr lang="en-US"/>
          </a:p>
        </p:txBody>
      </p:sp>
    </p:spTree>
    <p:extLst>
      <p:ext uri="{BB962C8B-B14F-4D97-AF65-F5344CB8AC3E}">
        <p14:creationId xmlns:p14="http://schemas.microsoft.com/office/powerpoint/2010/main" val="3350263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Ana és a férje orvosi, gyógyító szolgálatot látott el. Iskolákat és gyülekezeteteket alapítottak. Segítettek a helyieknek a mezőgazdaság jobb szervezésében és a higiéniai gyakorlatok javításában. Kormányzati támogatást eszközöltek ki az indiánok számára. Közbenjártak törzsi konfliktusok megoldásában és segítették más misszionáriusok humanitárius munkáját is. Nagyon sok mindent vittek véghez Dél-Amerikában végzett munkájuk során. Erőfeszítéseik árán több tízezer embert vezettek Krisztushoz. </a:t>
            </a:r>
            <a:r>
              <a:rPr lang="hu-HU" sz="1200" kern="1200" dirty="0" err="1" smtClean="0">
                <a:solidFill>
                  <a:schemeClr val="tx1"/>
                </a:solidFill>
                <a:effectLst/>
                <a:latin typeface="+mn-lt"/>
                <a:ea typeface="+mn-ea"/>
                <a:cs typeface="+mn-cs"/>
              </a:rPr>
              <a:t>Ana-ra</a:t>
            </a:r>
            <a:r>
              <a:rPr lang="hu-HU" sz="1200" kern="1200" dirty="0" smtClean="0">
                <a:solidFill>
                  <a:schemeClr val="tx1"/>
                </a:solidFill>
                <a:effectLst/>
                <a:latin typeface="+mn-lt"/>
                <a:ea typeface="+mn-ea"/>
                <a:cs typeface="+mn-cs"/>
              </a:rPr>
              <a:t> és a férjére, </a:t>
            </a:r>
            <a:r>
              <a:rPr lang="hu-HU" sz="1200" kern="1200" dirty="0" err="1" smtClean="0">
                <a:solidFill>
                  <a:schemeClr val="tx1"/>
                </a:solidFill>
                <a:effectLst/>
                <a:latin typeface="+mn-lt"/>
                <a:ea typeface="+mn-ea"/>
                <a:cs typeface="+mn-cs"/>
              </a:rPr>
              <a:t>Fernando</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Stahl-ra</a:t>
            </a:r>
            <a:r>
              <a:rPr lang="hu-HU" sz="1200" kern="1200" dirty="0" smtClean="0">
                <a:solidFill>
                  <a:schemeClr val="tx1"/>
                </a:solidFill>
                <a:effectLst/>
                <a:latin typeface="+mn-lt"/>
                <a:ea typeface="+mn-ea"/>
                <a:cs typeface="+mn-cs"/>
              </a:rPr>
              <a:t> hatékony szolgálatuk miatt még ma is emlékeznek az adventisták és a nem adventisták is.</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110 évvel azután, hogy Peruba érkeztek, még ma is énekelnek a </a:t>
            </a:r>
            <a:r>
              <a:rPr lang="hu-HU" sz="1200" kern="1200" dirty="0" err="1" smtClean="0">
                <a:solidFill>
                  <a:schemeClr val="tx1"/>
                </a:solidFill>
                <a:effectLst/>
                <a:latin typeface="+mn-lt"/>
                <a:ea typeface="+mn-ea"/>
                <a:cs typeface="+mn-cs"/>
              </a:rPr>
              <a:t>Stahl</a:t>
            </a:r>
            <a:r>
              <a:rPr lang="hu-HU" sz="1200" kern="1200" dirty="0" smtClean="0">
                <a:solidFill>
                  <a:schemeClr val="tx1"/>
                </a:solidFill>
                <a:effectLst/>
                <a:latin typeface="+mn-lt"/>
                <a:ea typeface="+mn-ea"/>
                <a:cs typeface="+mn-cs"/>
              </a:rPr>
              <a:t> házaspárról az Andok-hegység közösségeiben. Peruban és Bolíviában manapság is sok gyermek kapja az Ana és a </a:t>
            </a:r>
            <a:r>
              <a:rPr lang="hu-HU" sz="1200" kern="1200" dirty="0" err="1" smtClean="0">
                <a:solidFill>
                  <a:schemeClr val="tx1"/>
                </a:solidFill>
                <a:effectLst/>
                <a:latin typeface="+mn-lt"/>
                <a:ea typeface="+mn-ea"/>
                <a:cs typeface="+mn-cs"/>
              </a:rPr>
              <a:t>Fernando</a:t>
            </a:r>
            <a:r>
              <a:rPr lang="hu-HU" sz="1200" kern="1200" dirty="0" smtClean="0">
                <a:solidFill>
                  <a:schemeClr val="tx1"/>
                </a:solidFill>
                <a:effectLst/>
                <a:latin typeface="+mn-lt"/>
                <a:ea typeface="+mn-ea"/>
                <a:cs typeface="+mn-cs"/>
              </a:rPr>
              <a:t> nevet. Gyülekezetek, iskolák és missziós központok is viselik Ana </a:t>
            </a:r>
            <a:r>
              <a:rPr lang="hu-HU" sz="1200" kern="1200" dirty="0" err="1" smtClean="0">
                <a:solidFill>
                  <a:schemeClr val="tx1"/>
                </a:solidFill>
                <a:effectLst/>
                <a:latin typeface="+mn-lt"/>
                <a:ea typeface="+mn-ea"/>
                <a:cs typeface="+mn-cs"/>
              </a:rPr>
              <a:t>Stahl</a:t>
            </a:r>
            <a:r>
              <a:rPr lang="hu-HU" sz="1200" kern="1200" dirty="0" smtClean="0">
                <a:solidFill>
                  <a:schemeClr val="tx1"/>
                </a:solidFill>
                <a:effectLst/>
                <a:latin typeface="+mn-lt"/>
                <a:ea typeface="+mn-ea"/>
                <a:cs typeface="+mn-cs"/>
              </a:rPr>
              <a:t> nevét. Például az  Ana </a:t>
            </a:r>
            <a:r>
              <a:rPr lang="hu-HU" sz="1200" kern="1200" dirty="0" err="1" smtClean="0">
                <a:solidFill>
                  <a:schemeClr val="tx1"/>
                </a:solidFill>
                <a:effectLst/>
                <a:latin typeface="+mn-lt"/>
                <a:ea typeface="+mn-ea"/>
                <a:cs typeface="+mn-cs"/>
              </a:rPr>
              <a:t>Stahl</a:t>
            </a:r>
            <a:r>
              <a:rPr lang="hu-HU" sz="1200" kern="1200" dirty="0" smtClean="0">
                <a:solidFill>
                  <a:schemeClr val="tx1"/>
                </a:solidFill>
                <a:effectLst/>
                <a:latin typeface="+mn-lt"/>
                <a:ea typeface="+mn-ea"/>
                <a:cs typeface="+mn-cs"/>
              </a:rPr>
              <a:t> Klinika a perui </a:t>
            </a:r>
            <a:r>
              <a:rPr lang="hu-HU" sz="1200" kern="1200" dirty="0" err="1" smtClean="0">
                <a:solidFill>
                  <a:schemeClr val="tx1"/>
                </a:solidFill>
                <a:effectLst/>
                <a:latin typeface="+mn-lt"/>
                <a:ea typeface="+mn-ea"/>
                <a:cs typeface="+mn-cs"/>
              </a:rPr>
              <a:t>Iquitos-ban</a:t>
            </a:r>
            <a:r>
              <a:rPr lang="hu-HU" sz="1200" kern="1200" dirty="0" smtClean="0">
                <a:solidFill>
                  <a:schemeClr val="tx1"/>
                </a:solidFill>
                <a:effectLst/>
                <a:latin typeface="+mn-lt"/>
                <a:ea typeface="+mn-ea"/>
                <a:cs typeface="+mn-cs"/>
              </a:rPr>
              <a:t>, és a kaliforniai La Sierra Egyetem </a:t>
            </a:r>
            <a:r>
              <a:rPr lang="hu-HU" sz="1200" kern="1200" dirty="0" err="1" smtClean="0">
                <a:solidFill>
                  <a:schemeClr val="tx1"/>
                </a:solidFill>
                <a:effectLst/>
                <a:latin typeface="+mn-lt"/>
                <a:ea typeface="+mn-ea"/>
                <a:cs typeface="+mn-cs"/>
              </a:rPr>
              <a:t>Stahl</a:t>
            </a:r>
            <a:r>
              <a:rPr lang="hu-HU" sz="1200" kern="1200" dirty="0" smtClean="0">
                <a:solidFill>
                  <a:schemeClr val="tx1"/>
                </a:solidFill>
                <a:effectLst/>
                <a:latin typeface="+mn-lt"/>
                <a:ea typeface="+mn-ea"/>
                <a:cs typeface="+mn-cs"/>
              </a:rPr>
              <a:t> Missziós Központja. Könyvek is jelentek meg </a:t>
            </a:r>
            <a:r>
              <a:rPr lang="hu-HU" sz="1200" kern="1200" dirty="0" err="1" smtClean="0">
                <a:solidFill>
                  <a:schemeClr val="tx1"/>
                </a:solidFill>
                <a:effectLst/>
                <a:latin typeface="+mn-lt"/>
                <a:ea typeface="+mn-ea"/>
                <a:cs typeface="+mn-cs"/>
              </a:rPr>
              <a:t>Ana-ról</a:t>
            </a:r>
            <a:r>
              <a:rPr lang="hu-HU" sz="1200" kern="1200" dirty="0" smtClean="0">
                <a:solidFill>
                  <a:schemeClr val="tx1"/>
                </a:solidFill>
                <a:effectLst/>
                <a:latin typeface="+mn-lt"/>
                <a:ea typeface="+mn-ea"/>
                <a:cs typeface="+mn-cs"/>
              </a:rPr>
              <a:t> történetének felelevenítésével, nemzedékről nemzedékre ösztönözve a nőket a világ elérésére. </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23</a:t>
            </a:fld>
            <a:endParaRPr lang="en-US"/>
          </a:p>
        </p:txBody>
      </p:sp>
    </p:spTree>
    <p:extLst>
      <p:ext uri="{BB962C8B-B14F-4D97-AF65-F5344CB8AC3E}">
        <p14:creationId xmlns:p14="http://schemas.microsoft.com/office/powerpoint/2010/main" val="3054001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noProof="0" dirty="0" smtClean="0">
                <a:solidFill>
                  <a:schemeClr val="tx1"/>
                </a:solidFill>
                <a:effectLst/>
                <a:latin typeface="+mn-lt"/>
                <a:ea typeface="+mn-ea"/>
                <a:cs typeface="+mn-cs"/>
              </a:rPr>
              <a:t>Sok nő változtatja meg nap, mint nap otthon a családja és gyülekezete életét. Munkájukkal és befolyásukkal lakóközösségek, városok, megyék, sőt még nemzetek életét is megváltoztatják.  </a:t>
            </a:r>
            <a:r>
              <a:rPr lang="hu-HU" sz="1200" b="1" kern="1200" noProof="0" dirty="0" smtClean="0">
                <a:solidFill>
                  <a:schemeClr val="tx1"/>
                </a:solidFill>
                <a:effectLst/>
                <a:latin typeface="+mn-lt"/>
                <a:ea typeface="+mn-ea"/>
                <a:cs typeface="+mn-cs"/>
              </a:rPr>
              <a:t>Változást hozunk, ha elhívjuk a többieket, hogy jöjjenek és lássák a világ Megváltóját. </a:t>
            </a:r>
            <a:endParaRPr lang="hu-HU" b="1" noProof="0" dirty="0"/>
          </a:p>
        </p:txBody>
      </p:sp>
      <p:sp>
        <p:nvSpPr>
          <p:cNvPr id="4" name="Slide Number Placeholder 3"/>
          <p:cNvSpPr>
            <a:spLocks noGrp="1"/>
          </p:cNvSpPr>
          <p:nvPr>
            <p:ph type="sldNum" sz="quarter" idx="5"/>
          </p:nvPr>
        </p:nvSpPr>
        <p:spPr/>
        <p:txBody>
          <a:bodyPr/>
          <a:lstStyle/>
          <a:p>
            <a:fld id="{95C9324F-69F8-8540-A5F8-5BA70CE284CC}" type="slidenum">
              <a:rPr lang="en-US" smtClean="0"/>
              <a:t>24</a:t>
            </a:fld>
            <a:endParaRPr lang="en-US"/>
          </a:p>
        </p:txBody>
      </p:sp>
    </p:spTree>
    <p:extLst>
      <p:ext uri="{BB962C8B-B14F-4D97-AF65-F5344CB8AC3E}">
        <p14:creationId xmlns:p14="http://schemas.microsoft.com/office/powerpoint/2010/main" val="2585209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ARRA HÍVATTUNK, HOGY MENJÜNK EL, ÉS ÉRJÜK EL VILÁGUNKAT</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Nem számít, kik vagyunk, </a:t>
            </a:r>
            <a:r>
              <a:rPr lang="hu-HU" sz="1200" b="1" kern="1200" dirty="0" smtClean="0">
                <a:solidFill>
                  <a:schemeClr val="tx1"/>
                </a:solidFill>
                <a:effectLst/>
                <a:latin typeface="+mn-lt"/>
                <a:ea typeface="+mn-ea"/>
                <a:cs typeface="+mn-cs"/>
              </a:rPr>
              <a:t>KÉPESEK VAGYUNK</a:t>
            </a:r>
            <a:r>
              <a:rPr lang="hu-HU" sz="1200" kern="1200" dirty="0" smtClean="0">
                <a:solidFill>
                  <a:schemeClr val="tx1"/>
                </a:solidFill>
                <a:effectLst/>
                <a:latin typeface="+mn-lt"/>
                <a:ea typeface="+mn-ea"/>
                <a:cs typeface="+mn-cs"/>
              </a:rPr>
              <a:t> meghívni másokat, hogy jöjjenek és lássák a világ </a:t>
            </a:r>
            <a:r>
              <a:rPr lang="hu-HU" sz="1200" kern="1200" dirty="0" smtClean="0">
                <a:solidFill>
                  <a:schemeClr val="tx1"/>
                </a:solidFill>
                <a:effectLst/>
                <a:latin typeface="+mn-lt"/>
                <a:ea typeface="+mn-ea"/>
                <a:cs typeface="+mn-cs"/>
              </a:rPr>
              <a:t>Megváltóját</a:t>
            </a:r>
            <a:r>
              <a:rPr lang="hu-HU" sz="1200" kern="1200" dirty="0" smtClean="0">
                <a:solidFill>
                  <a:schemeClr val="tx1"/>
                </a:solidFill>
                <a:effectLst/>
                <a:latin typeface="+mn-lt"/>
                <a:ea typeface="+mn-ea"/>
                <a:cs typeface="+mn-cs"/>
              </a:rPr>
              <a:t>. Hogy </a:t>
            </a:r>
            <a:r>
              <a:rPr lang="hu-HU" sz="1200" b="1" kern="1200" dirty="0" smtClean="0">
                <a:solidFill>
                  <a:schemeClr val="tx1"/>
                </a:solidFill>
                <a:effectLst/>
                <a:latin typeface="+mn-lt"/>
                <a:ea typeface="+mn-ea"/>
                <a:cs typeface="+mn-cs"/>
              </a:rPr>
              <a:t>HOGYAN </a:t>
            </a:r>
            <a:r>
              <a:rPr lang="hu-HU" sz="1200" kern="1200" dirty="0" smtClean="0">
                <a:solidFill>
                  <a:schemeClr val="tx1"/>
                </a:solidFill>
                <a:effectLst/>
                <a:latin typeface="+mn-lt"/>
                <a:ea typeface="+mn-ea"/>
                <a:cs typeface="+mn-cs"/>
              </a:rPr>
              <a:t>osztjuk meg Jézus szeretetét másokkal, azt a Vele megélt személyes tapasztalatunk teszi eredményessé.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Ti és én is elhívást kaptunk világunk elérésére. Ne engedjük, hogy tökéletlenségeink, ismereteink, vagy képességeink hiányossága megállítson! Tegyük legelső helyre a missziónkat, tegyünk tanúbizonyságot, Jézusra összpontosítsunk, és amerre csak járunk, legyünk Jézus élő emlékeztetői! Semmi kétség, hogy ha így teszünk, a mi átalakulásunkat látva mások is hinni fognak Jézusban!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25</a:t>
            </a:fld>
            <a:endParaRPr lang="en-US"/>
          </a:p>
        </p:txBody>
      </p:sp>
    </p:spTree>
    <p:extLst>
      <p:ext uri="{BB962C8B-B14F-4D97-AF65-F5344CB8AC3E}">
        <p14:creationId xmlns:p14="http://schemas.microsoft.com/office/powerpoint/2010/main" val="2886512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Ti férfiak és nők, szeretnétek ti is azokkal a szavakkal szívetekben elhagyni ma ezt a szent gyülekezetet, amelyekkel a </a:t>
            </a:r>
            <a:r>
              <a:rPr lang="hu-HU" sz="1200" kern="1200" dirty="0" err="1" smtClean="0">
                <a:solidFill>
                  <a:schemeClr val="tx1"/>
                </a:solidFill>
                <a:effectLst/>
                <a:latin typeface="+mn-lt"/>
                <a:ea typeface="+mn-ea"/>
                <a:cs typeface="+mn-cs"/>
              </a:rPr>
              <a:t>samáriai</a:t>
            </a:r>
            <a:r>
              <a:rPr lang="hu-HU" sz="1200" kern="1200" dirty="0" smtClean="0">
                <a:solidFill>
                  <a:schemeClr val="tx1"/>
                </a:solidFill>
                <a:effectLst/>
                <a:latin typeface="+mn-lt"/>
                <a:ea typeface="+mn-ea"/>
                <a:cs typeface="+mn-cs"/>
              </a:rPr>
              <a:t> asszony? </a:t>
            </a:r>
            <a:r>
              <a:rPr lang="hu-HU" sz="1200" b="1" kern="1200" dirty="0" smtClean="0">
                <a:solidFill>
                  <a:schemeClr val="tx1"/>
                </a:solidFill>
                <a:effectLst/>
                <a:latin typeface="+mn-lt"/>
                <a:ea typeface="+mn-ea"/>
                <a:cs typeface="+mn-cs"/>
              </a:rPr>
              <a:t> „Gyertek, lássátok </a:t>
            </a:r>
            <a:r>
              <a:rPr lang="hu-HU" sz="1200" kern="1200" dirty="0" smtClean="0">
                <a:solidFill>
                  <a:schemeClr val="tx1"/>
                </a:solidFill>
                <a:effectLst/>
                <a:latin typeface="+mn-lt"/>
                <a:ea typeface="+mn-ea"/>
                <a:cs typeface="+mn-cs"/>
              </a:rPr>
              <a:t>a férfit, aki mindent elmondott nekem a múltamról” (29. v.). </a:t>
            </a:r>
          </a:p>
          <a:p>
            <a:r>
              <a:rPr lang="hu-HU" sz="1200" kern="1200" dirty="0" smtClean="0">
                <a:solidFill>
                  <a:schemeClr val="tx1"/>
                </a:solidFill>
                <a:effectLst/>
                <a:latin typeface="+mn-lt"/>
                <a:ea typeface="+mn-ea"/>
                <a:cs typeface="+mn-cs"/>
              </a:rPr>
              <a:t>Vágytok rá, hogy bemutassátok Jézust a családotoknak, a barátaitoknak és a szomszédaitoknak, azért, amit Ő tett értetek? Lesz lehetőségük a szeretteiteknek ezt mondani: „mert magunk hallottuk, és tudjuk, hogy bizonnyal ez </a:t>
            </a:r>
            <a:r>
              <a:rPr lang="hu-HU" sz="1200" b="1" kern="1200" dirty="0" smtClean="0">
                <a:solidFill>
                  <a:schemeClr val="tx1"/>
                </a:solidFill>
                <a:effectLst/>
                <a:latin typeface="+mn-lt"/>
                <a:ea typeface="+mn-ea"/>
                <a:cs typeface="+mn-cs"/>
              </a:rPr>
              <a:t>a világ üdvözítője, a Krisztus.” </a:t>
            </a:r>
            <a:r>
              <a:rPr lang="hu-HU" sz="1200" kern="1200" dirty="0" smtClean="0">
                <a:solidFill>
                  <a:schemeClr val="tx1"/>
                </a:solidFill>
                <a:effectLst/>
                <a:latin typeface="+mn-lt"/>
                <a:ea typeface="+mn-ea"/>
                <a:cs typeface="+mn-cs"/>
              </a:rPr>
              <a:t>(42. v)?</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26</a:t>
            </a:fld>
            <a:endParaRPr lang="en-US"/>
          </a:p>
        </p:txBody>
      </p:sp>
    </p:spTree>
    <p:extLst>
      <p:ext uri="{BB962C8B-B14F-4D97-AF65-F5344CB8AC3E}">
        <p14:creationId xmlns:p14="http://schemas.microsoft.com/office/powerpoint/2010/main" val="3468100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Álljunk fel és imádságban kérjük Istent, adjon nekünk lehetőségeket és bátorságot a válaszhoz: </a:t>
            </a:r>
          </a:p>
          <a:p>
            <a:endParaRPr lang="hu-HU" sz="1200" kern="1200" dirty="0" smtClean="0">
              <a:solidFill>
                <a:schemeClr val="tx1"/>
              </a:solidFill>
              <a:effectLst/>
              <a:latin typeface="+mn-lt"/>
              <a:ea typeface="+mn-ea"/>
              <a:cs typeface="+mn-cs"/>
            </a:endParaRPr>
          </a:p>
          <a:p>
            <a:pPr algn="ctr"/>
            <a:r>
              <a:rPr lang="hu-HU" sz="1200" b="1" kern="1200" dirty="0" smtClean="0">
                <a:solidFill>
                  <a:schemeClr val="tx1"/>
                </a:solidFill>
                <a:effectLst/>
                <a:latin typeface="+mn-lt"/>
                <a:ea typeface="+mn-ea"/>
                <a:cs typeface="+mn-cs"/>
              </a:rPr>
              <a:t>„Itt vagyok, Uram. Küldj el engem! Elmegyek és elérem a világomat.” </a:t>
            </a:r>
            <a:endParaRPr lang="hu-H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27</a:t>
            </a:fld>
            <a:endParaRPr lang="en-US"/>
          </a:p>
        </p:txBody>
      </p:sp>
    </p:spTree>
    <p:extLst>
      <p:ext uri="{BB962C8B-B14F-4D97-AF65-F5344CB8AC3E}">
        <p14:creationId xmlns:p14="http://schemas.microsoft.com/office/powerpoint/2010/main" val="162040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„Jöjjetek és lássátok meg.” (40. v.)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Ez a találkozás megváltoztatta a férfiakat. András azonnal elhívta a fivérét, hogy ő is találkozzon a Messiással. Nem küldte Simont egyedül Jézus keresésére, hanem ő maga vezette oda hozzá.</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János evangéliuma első fejezetének folytatása Fülöp találkozását örökíti meg Jézussal. Amint találkozott barátjával, </a:t>
            </a:r>
            <a:r>
              <a:rPr lang="hu-HU" sz="1200" kern="1200" dirty="0" err="1" smtClean="0">
                <a:solidFill>
                  <a:schemeClr val="tx1"/>
                </a:solidFill>
                <a:effectLst/>
                <a:latin typeface="+mn-lt"/>
                <a:ea typeface="+mn-ea"/>
                <a:cs typeface="+mn-cs"/>
              </a:rPr>
              <a:t>Nátánaellel</a:t>
            </a:r>
            <a:r>
              <a:rPr lang="hu-HU" sz="1200" kern="1200" dirty="0" smtClean="0">
                <a:solidFill>
                  <a:schemeClr val="tx1"/>
                </a:solidFill>
                <a:effectLst/>
                <a:latin typeface="+mn-lt"/>
                <a:ea typeface="+mn-ea"/>
                <a:cs typeface="+mn-cs"/>
              </a:rPr>
              <a:t>, Fülöp azonnal elmondta neki: „Aki felől írt Mózes a törvényben, és a próféták, megtaláltuk [a Messiást]… a názáreti Jézust, Józsefnek fiát.” (46. v.). Fülöp ezután a „Jer és lásd meg!” felszólítással személyesen vezette el </a:t>
            </a:r>
            <a:r>
              <a:rPr lang="hu-HU" sz="1200" kern="1200" dirty="0" err="1" smtClean="0">
                <a:solidFill>
                  <a:schemeClr val="tx1"/>
                </a:solidFill>
                <a:effectLst/>
                <a:latin typeface="+mn-lt"/>
                <a:ea typeface="+mn-ea"/>
                <a:cs typeface="+mn-cs"/>
              </a:rPr>
              <a:t>Nátánaelt</a:t>
            </a:r>
            <a:r>
              <a:rPr lang="hu-HU" sz="1200" kern="1200" dirty="0" smtClean="0">
                <a:solidFill>
                  <a:schemeClr val="tx1"/>
                </a:solidFill>
                <a:effectLst/>
                <a:latin typeface="+mn-lt"/>
                <a:ea typeface="+mn-ea"/>
                <a:cs typeface="+mn-cs"/>
              </a:rPr>
              <a:t> Jézushoz. (47. v.)</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János evangéliumának 4. fejezetében lejegyzett történet a </a:t>
            </a:r>
            <a:r>
              <a:rPr lang="hu-HU" sz="1200" kern="1200" dirty="0" err="1" smtClean="0">
                <a:solidFill>
                  <a:schemeClr val="tx1"/>
                </a:solidFill>
                <a:effectLst/>
                <a:latin typeface="+mn-lt"/>
                <a:ea typeface="+mn-ea"/>
                <a:cs typeface="+mn-cs"/>
              </a:rPr>
              <a:t>samáriai</a:t>
            </a:r>
            <a:r>
              <a:rPr lang="hu-HU" sz="1200" kern="1200" dirty="0" smtClean="0">
                <a:solidFill>
                  <a:schemeClr val="tx1"/>
                </a:solidFill>
                <a:effectLst/>
                <a:latin typeface="+mn-lt"/>
                <a:ea typeface="+mn-ea"/>
                <a:cs typeface="+mn-cs"/>
              </a:rPr>
              <a:t> asszonyról szól, akit szintén megváltoztatott a Jézussal való találkozás a kútnál. Bár tanulatlan, bűnben élő asszony volt, azonnal ismerőseihez szaladt a frissen megismert Igazság hírével és Jézushoz invitálta őket. Majd személyesen vezette oda Őket Jézushoz, a világ Megváltójához. </a:t>
            </a:r>
          </a:p>
          <a:p>
            <a:endParaRPr lang="hu-HU" sz="1200" kern="1200" dirty="0" smtClean="0">
              <a:solidFill>
                <a:schemeClr val="tx1"/>
              </a:solidFill>
              <a:effectLst/>
              <a:latin typeface="+mn-lt"/>
              <a:ea typeface="+mn-ea"/>
              <a:cs typeface="+mn-cs"/>
            </a:endParaRPr>
          </a:p>
          <a:p>
            <a:endParaRPr lang="hu-HU" dirty="0"/>
          </a:p>
        </p:txBody>
      </p:sp>
      <p:sp>
        <p:nvSpPr>
          <p:cNvPr id="4" name="Slide Number Placeholder 3"/>
          <p:cNvSpPr>
            <a:spLocks noGrp="1"/>
          </p:cNvSpPr>
          <p:nvPr>
            <p:ph type="sldNum" sz="quarter" idx="5"/>
          </p:nvPr>
        </p:nvSpPr>
        <p:spPr/>
        <p:txBody>
          <a:bodyPr/>
          <a:lstStyle/>
          <a:p>
            <a:fld id="{95C9324F-69F8-8540-A5F8-5BA70CE284CC}" type="slidenum">
              <a:rPr lang="en-US" smtClean="0"/>
              <a:t>3</a:t>
            </a:fld>
            <a:endParaRPr lang="en-US"/>
          </a:p>
        </p:txBody>
      </p:sp>
    </p:spTree>
    <p:extLst>
      <p:ext uri="{BB962C8B-B14F-4D97-AF65-F5344CB8AC3E}">
        <p14:creationId xmlns:p14="http://schemas.microsoft.com/office/powerpoint/2010/main" val="341695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Ma, amikor a nőket és a szolgálatukat ünnepeljük, több tanulságot is megismerünk egy csodálatos nő, a </a:t>
            </a:r>
            <a:r>
              <a:rPr lang="hu-HU" sz="1200" kern="1200" dirty="0" err="1" smtClean="0">
                <a:solidFill>
                  <a:schemeClr val="tx1"/>
                </a:solidFill>
                <a:effectLst/>
                <a:latin typeface="+mn-lt"/>
                <a:ea typeface="+mn-ea"/>
                <a:cs typeface="+mn-cs"/>
              </a:rPr>
              <a:t>samáriai</a:t>
            </a:r>
            <a:r>
              <a:rPr lang="hu-HU" sz="1200" kern="1200" dirty="0" smtClean="0">
                <a:solidFill>
                  <a:schemeClr val="tx1"/>
                </a:solidFill>
                <a:effectLst/>
                <a:latin typeface="+mn-lt"/>
                <a:ea typeface="+mn-ea"/>
                <a:cs typeface="+mn-cs"/>
              </a:rPr>
              <a:t> asszony történetéből, akinek még a nevét sem örökítették meg. Felismerhetjük, hogy mi mindnyájan — férfiak, nők és gyermekek — megtehetjük azt, amit a </a:t>
            </a:r>
            <a:r>
              <a:rPr lang="hu-HU" sz="1200" kern="1200" dirty="0" err="1" smtClean="0">
                <a:solidFill>
                  <a:schemeClr val="tx1"/>
                </a:solidFill>
                <a:effectLst/>
                <a:latin typeface="+mn-lt"/>
                <a:ea typeface="+mn-ea"/>
                <a:cs typeface="+mn-cs"/>
              </a:rPr>
              <a:t>samáriai</a:t>
            </a:r>
            <a:r>
              <a:rPr lang="hu-HU" sz="1200" kern="1200" dirty="0" smtClean="0">
                <a:solidFill>
                  <a:schemeClr val="tx1"/>
                </a:solidFill>
                <a:effectLst/>
                <a:latin typeface="+mn-lt"/>
                <a:ea typeface="+mn-ea"/>
                <a:cs typeface="+mn-cs"/>
              </a:rPr>
              <a:t> asszony tett, amit Fülöp tett, amit András tett, és amit Jézus tett. Nem számít, hol élünk, meghívhatjuk a családunkat, barátainkat és szomszédainkat: - </a:t>
            </a:r>
            <a:r>
              <a:rPr lang="hu-HU" sz="1200" b="1" kern="1200" dirty="0" smtClean="0">
                <a:solidFill>
                  <a:schemeClr val="tx1"/>
                </a:solidFill>
                <a:effectLst/>
                <a:latin typeface="+mn-lt"/>
                <a:ea typeface="+mn-ea"/>
                <a:cs typeface="+mn-cs"/>
              </a:rPr>
              <a:t>GYERTEK, LÁSSÁTOK Jézust!</a:t>
            </a:r>
          </a:p>
          <a:p>
            <a:r>
              <a:rPr lang="hu-HU" sz="1200" b="1"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4</a:t>
            </a:fld>
            <a:endParaRPr lang="en-US"/>
          </a:p>
        </p:txBody>
      </p:sp>
    </p:spTree>
    <p:extLst>
      <p:ext uri="{BB962C8B-B14F-4D97-AF65-F5344CB8AC3E}">
        <p14:creationId xmlns:p14="http://schemas.microsoft.com/office/powerpoint/2010/main" val="412795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AZ ASSZONY A KÚTNÁL</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Ez egy nagyon ismert történet, ezért csak részleteket fogunk felolvasni János evangéliumának 4. fejezetéből. A 28-30, és a 39-42 verseket fogom felolvasni. </a:t>
            </a:r>
          </a:p>
          <a:p>
            <a:r>
              <a:rPr lang="hu-HU" sz="1200" kern="1200" dirty="0" smtClean="0">
                <a:solidFill>
                  <a:schemeClr val="tx1"/>
                </a:solidFill>
                <a:effectLst/>
                <a:latin typeface="+mn-lt"/>
                <a:ea typeface="+mn-ea"/>
                <a:cs typeface="+mn-cs"/>
              </a:rPr>
              <a:t> </a:t>
            </a:r>
          </a:p>
          <a:p>
            <a:r>
              <a:rPr lang="hu-HU" sz="1200" i="1" kern="1200" baseline="30000" dirty="0" smtClean="0">
                <a:solidFill>
                  <a:schemeClr val="tx1"/>
                </a:solidFill>
                <a:effectLst/>
                <a:latin typeface="+mn-lt"/>
                <a:ea typeface="+mn-ea"/>
                <a:cs typeface="+mn-cs"/>
              </a:rPr>
              <a:t> „28</a:t>
            </a:r>
            <a:r>
              <a:rPr lang="hu-HU" sz="1200" kern="120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Ott hagyta azért az asszony a vedrét, és elment a városba, és monda az embereknek:</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29 Jertek, lássatok egy embert, aki megmondott nékem mindent, amit cselekedtem. Nem </a:t>
            </a:r>
            <a:r>
              <a:rPr lang="hu-HU" sz="1200" i="1" kern="1200" dirty="0" err="1" smtClean="0">
                <a:solidFill>
                  <a:schemeClr val="tx1"/>
                </a:solidFill>
                <a:effectLst/>
                <a:latin typeface="+mn-lt"/>
                <a:ea typeface="+mn-ea"/>
                <a:cs typeface="+mn-cs"/>
              </a:rPr>
              <a:t>ez-é</a:t>
            </a:r>
            <a:r>
              <a:rPr lang="hu-HU" sz="1200" i="1" kern="1200" dirty="0" smtClean="0">
                <a:solidFill>
                  <a:schemeClr val="tx1"/>
                </a:solidFill>
                <a:effectLst/>
                <a:latin typeface="+mn-lt"/>
                <a:ea typeface="+mn-ea"/>
                <a:cs typeface="+mn-cs"/>
              </a:rPr>
              <a:t> a Krisztus? 30</a:t>
            </a:r>
            <a:r>
              <a:rPr lang="hu-HU" sz="1200" b="1" i="1" kern="120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Kimentek azért a városból, és hozzámentek.” </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i="1" kern="1200" baseline="30000" dirty="0" smtClean="0">
                <a:solidFill>
                  <a:schemeClr val="tx1"/>
                </a:solidFill>
                <a:effectLst/>
                <a:latin typeface="+mn-lt"/>
                <a:ea typeface="+mn-ea"/>
                <a:cs typeface="+mn-cs"/>
              </a:rPr>
              <a:t>„39</a:t>
            </a:r>
            <a:r>
              <a:rPr lang="hu-HU" sz="1200" i="1" kern="1200" dirty="0" smtClean="0">
                <a:solidFill>
                  <a:schemeClr val="tx1"/>
                </a:solidFill>
                <a:effectLst/>
                <a:latin typeface="+mn-lt"/>
                <a:ea typeface="+mn-ea"/>
                <a:cs typeface="+mn-cs"/>
              </a:rPr>
              <a:t>Abból a városból pedig sokan hittek benne a </a:t>
            </a:r>
            <a:r>
              <a:rPr lang="hu-HU" sz="1200" i="1" kern="1200" dirty="0" err="1" smtClean="0">
                <a:solidFill>
                  <a:schemeClr val="tx1"/>
                </a:solidFill>
                <a:effectLst/>
                <a:latin typeface="+mn-lt"/>
                <a:ea typeface="+mn-ea"/>
                <a:cs typeface="+mn-cs"/>
              </a:rPr>
              <a:t>Samaritánusok</a:t>
            </a:r>
            <a:r>
              <a:rPr lang="hu-HU" sz="1200" i="1" kern="1200" dirty="0" smtClean="0">
                <a:solidFill>
                  <a:schemeClr val="tx1"/>
                </a:solidFill>
                <a:effectLst/>
                <a:latin typeface="+mn-lt"/>
                <a:ea typeface="+mn-ea"/>
                <a:cs typeface="+mn-cs"/>
              </a:rPr>
              <a:t> közül annak az asszonynak beszédéért, aki bizonyságot tett, hogy: Mindent megmondott nékem, amit cselekedtem. </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40 Amint azért odamentek hozzá a </a:t>
            </a:r>
            <a:r>
              <a:rPr lang="hu-HU" sz="1200" i="1" kern="1200" dirty="0" err="1" smtClean="0">
                <a:solidFill>
                  <a:schemeClr val="tx1"/>
                </a:solidFill>
                <a:effectLst/>
                <a:latin typeface="+mn-lt"/>
                <a:ea typeface="+mn-ea"/>
                <a:cs typeface="+mn-cs"/>
              </a:rPr>
              <a:t>Samaritánusok</a:t>
            </a:r>
            <a:r>
              <a:rPr lang="hu-HU" sz="1200" i="1" kern="1200" dirty="0" smtClean="0">
                <a:solidFill>
                  <a:schemeClr val="tx1"/>
                </a:solidFill>
                <a:effectLst/>
                <a:latin typeface="+mn-lt"/>
                <a:ea typeface="+mn-ea"/>
                <a:cs typeface="+mn-cs"/>
              </a:rPr>
              <a:t>, kérték őt, hogy maradjon náluk; és ott maradt két napig. 41 És sokkal többen hittek a maga beszédéért, 42 És azt mondták az asszonynak, hogy: Nem a te beszédedért hiszünk immár: mert magunk hallottuk, és tudjuk, hogy bizonnyal ez a világ Üdvözítője, a Krisztus.” </a:t>
            </a:r>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5</a:t>
            </a:fld>
            <a:endParaRPr lang="en-US"/>
          </a:p>
        </p:txBody>
      </p:sp>
    </p:spTree>
    <p:extLst>
      <p:ext uri="{BB962C8B-B14F-4D97-AF65-F5344CB8AC3E}">
        <p14:creationId xmlns:p14="http://schemas.microsoft.com/office/powerpoint/2010/main" val="2789235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 </a:t>
            </a:r>
            <a:r>
              <a:rPr lang="hu-HU" sz="1200" kern="1200" dirty="0" err="1" smtClean="0">
                <a:solidFill>
                  <a:schemeClr val="tx1"/>
                </a:solidFill>
                <a:effectLst/>
                <a:latin typeface="+mn-lt"/>
                <a:ea typeface="+mn-ea"/>
                <a:cs typeface="+mn-cs"/>
              </a:rPr>
              <a:t>samaritánus</a:t>
            </a:r>
            <a:r>
              <a:rPr lang="hu-HU" sz="1200" kern="1200" dirty="0" smtClean="0">
                <a:solidFill>
                  <a:schemeClr val="tx1"/>
                </a:solidFill>
                <a:effectLst/>
                <a:latin typeface="+mn-lt"/>
                <a:ea typeface="+mn-ea"/>
                <a:cs typeface="+mn-cs"/>
              </a:rPr>
              <a:t> asszony délidőben ment Jákob kútjához, a háztartási munkához szükséges vízért. Azt remélte, hogy egyedül lesz. Ám amikor odaért, egy férfit talált a kút mellett üldögélve. Általában úgy teltek a napjai, ahogy megszokta és elvárta. Ez viszont most nem csupán egy megszokott út volt a kúthoz. Ez a férfi nem egy akármilyen ember volt.  Ez a nap nem egy átlagos hétköznap volt. Attól a pillanattól, hogy Jézussal találkozott az asszony már nem ugyanaz az ember volt.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a:t>
            </a:r>
            <a:r>
              <a:rPr lang="hu-HU" sz="1200" kern="1200" dirty="0" err="1" smtClean="0">
                <a:solidFill>
                  <a:schemeClr val="tx1"/>
                </a:solidFill>
                <a:effectLst/>
                <a:latin typeface="+mn-lt"/>
                <a:ea typeface="+mn-ea"/>
                <a:cs typeface="+mn-cs"/>
              </a:rPr>
              <a:t>samaritánus</a:t>
            </a:r>
            <a:r>
              <a:rPr lang="hu-HU" sz="1200" kern="1200" dirty="0" smtClean="0">
                <a:solidFill>
                  <a:schemeClr val="tx1"/>
                </a:solidFill>
                <a:effectLst/>
                <a:latin typeface="+mn-lt"/>
                <a:ea typeface="+mn-ea"/>
                <a:cs typeface="+mn-cs"/>
              </a:rPr>
              <a:t> asszonyhoz hasonlóan mi is megváltozunk, amikor Jézussal találkozunk. Mi is meg tudjuk tenni, amit ez a </a:t>
            </a:r>
            <a:r>
              <a:rPr lang="hu-HU" sz="1200" kern="1200" dirty="0" err="1" smtClean="0">
                <a:solidFill>
                  <a:schemeClr val="tx1"/>
                </a:solidFill>
                <a:effectLst/>
                <a:latin typeface="+mn-lt"/>
                <a:ea typeface="+mn-ea"/>
                <a:cs typeface="+mn-cs"/>
              </a:rPr>
              <a:t>samáriai</a:t>
            </a:r>
            <a:r>
              <a:rPr lang="hu-HU" sz="1200" kern="1200" dirty="0" smtClean="0">
                <a:solidFill>
                  <a:schemeClr val="tx1"/>
                </a:solidFill>
                <a:effectLst/>
                <a:latin typeface="+mn-lt"/>
                <a:ea typeface="+mn-ea"/>
                <a:cs typeface="+mn-cs"/>
              </a:rPr>
              <a:t> asszony tett, amikor Jézus misszióra küld bennünket: „Menj el, hívd a férjedet” (János 4:16), vagy „Menj, mondd el a családodnak, a barátaidnak, és mindenkinek, akivel csak találkozol!” Mindenkivel megoszthatjuk, hogyan változtatott meg bennünket Jézus.</a:t>
            </a:r>
          </a:p>
          <a:p>
            <a:endParaRPr lang="en-US" sz="1200" kern="1200" dirty="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EL TUDUNK MENNI</a:t>
            </a:r>
            <a:endParaRPr lang="hu-HU"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Valaki talán ezt kérdezheti: - Én? Hogyan? Más így érvelhet: - De hát én nem tanultam teológiát! Megint mások így szólhatnak: - Én nem mehetek el misszionáriusnak!  Sokan csak magukban gondolhatják: - Hiszen annyi gondom-bajom van az életemben, igazán nincs mit megosztanom. Néhányan bevallhatják: - Nem vagyok ehhez eléggé megszentelt életű.  Egyesek akár vissza is utasíthatják: - Nem hiszem, hogy Isten misszióra hívott volna el engem.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a:t>
            </a:r>
            <a:r>
              <a:rPr lang="hu-HU" sz="1200" kern="1200" dirty="0" err="1" smtClean="0">
                <a:solidFill>
                  <a:schemeClr val="tx1"/>
                </a:solidFill>
                <a:effectLst/>
                <a:latin typeface="+mn-lt"/>
                <a:ea typeface="+mn-ea"/>
                <a:cs typeface="+mn-cs"/>
              </a:rPr>
              <a:t>samáriai</a:t>
            </a:r>
            <a:r>
              <a:rPr lang="hu-HU" sz="1200" kern="1200" dirty="0" smtClean="0">
                <a:solidFill>
                  <a:schemeClr val="tx1"/>
                </a:solidFill>
                <a:effectLst/>
                <a:latin typeface="+mn-lt"/>
                <a:ea typeface="+mn-ea"/>
                <a:cs typeface="+mn-cs"/>
              </a:rPr>
              <a:t> asszony története a kútnál jól példázza, hogy nem kell tökéletesnek lennünk ahhoz, hogy a Jézusról szóló jó hírt továbbadjuk. Nem kell mindent tudnunk, és távoli földrészekre sem kell elutaznunk.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6</a:t>
            </a:fld>
            <a:endParaRPr lang="en-US"/>
          </a:p>
        </p:txBody>
      </p:sp>
    </p:spTree>
    <p:extLst>
      <p:ext uri="{BB962C8B-B14F-4D97-AF65-F5344CB8AC3E}">
        <p14:creationId xmlns:p14="http://schemas.microsoft.com/office/powerpoint/2010/main" val="2601215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1200" b="1" kern="1200" dirty="0" smtClean="0">
                <a:solidFill>
                  <a:schemeClr val="tx1"/>
                </a:solidFill>
                <a:effectLst/>
                <a:latin typeface="+mn-lt"/>
                <a:ea typeface="+mn-ea"/>
                <a:cs typeface="+mn-cs"/>
              </a:rPr>
              <a:t>VILÁGUNK ELÉRÉSÉHEZ NEM KELL. . . TÖKÉLETESNEK LENNÜNK</a:t>
            </a:r>
          </a:p>
          <a:p>
            <a:pPr lvl="0"/>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A </a:t>
            </a:r>
            <a:r>
              <a:rPr lang="hu-HU" sz="1200" b="1" kern="1200" dirty="0" err="1" smtClean="0">
                <a:solidFill>
                  <a:schemeClr val="tx1"/>
                </a:solidFill>
                <a:effectLst/>
                <a:latin typeface="+mn-lt"/>
                <a:ea typeface="+mn-ea"/>
                <a:cs typeface="+mn-cs"/>
              </a:rPr>
              <a:t>samáriai</a:t>
            </a:r>
            <a:r>
              <a:rPr lang="hu-HU" sz="1200" b="1" kern="1200" dirty="0" smtClean="0">
                <a:solidFill>
                  <a:schemeClr val="tx1"/>
                </a:solidFill>
                <a:effectLst/>
                <a:latin typeface="+mn-lt"/>
                <a:ea typeface="+mn-ea"/>
                <a:cs typeface="+mn-cs"/>
              </a:rPr>
              <a:t> asszony nem volt tökéletes. </a:t>
            </a:r>
            <a:r>
              <a:rPr lang="hu-HU" sz="1200" kern="1200" dirty="0" smtClean="0">
                <a:solidFill>
                  <a:schemeClr val="tx1"/>
                </a:solidFill>
                <a:effectLst/>
                <a:latin typeface="+mn-lt"/>
                <a:ea typeface="+mn-ea"/>
                <a:cs typeface="+mn-cs"/>
              </a:rPr>
              <a:t>Hogy messze nem volt tökéletes, tudhatjuk abból a tényből is, hogy olyan időpontban ment vizet meríteni a kúthoz, amikor általában nem nagyon találkozhatott másokkal. Jézus kijelentése a házaséletéről leleplezte, hogy nem tartotta be tökéletesen a Törvényt. </a:t>
            </a:r>
            <a:r>
              <a:rPr lang="hu-HU" sz="1200" b="1" kern="1200" dirty="0" smtClean="0">
                <a:solidFill>
                  <a:schemeClr val="tx1"/>
                </a:solidFill>
                <a:effectLst/>
                <a:latin typeface="+mn-lt"/>
                <a:ea typeface="+mn-ea"/>
                <a:cs typeface="+mn-cs"/>
              </a:rPr>
              <a:t>Ám annak legnagyobb bizonyítéka, hogy valami hiányzik az életéből, szomjas lelke felkiáltása volt: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„Uram, add nékem azt a vizet, hogy meg ne szomjúhozzam, és ne jöjjek ide meríteni! (15. v.)</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7</a:t>
            </a:fld>
            <a:endParaRPr lang="en-US"/>
          </a:p>
        </p:txBody>
      </p:sp>
    </p:spTree>
    <p:extLst>
      <p:ext uri="{BB962C8B-B14F-4D97-AF65-F5344CB8AC3E}">
        <p14:creationId xmlns:p14="http://schemas.microsoft.com/office/powerpoint/2010/main" val="119598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 </a:t>
            </a:r>
            <a:r>
              <a:rPr lang="hu-HU" sz="1200" kern="1200" dirty="0" err="1" smtClean="0">
                <a:solidFill>
                  <a:schemeClr val="tx1"/>
                </a:solidFill>
                <a:effectLst/>
                <a:latin typeface="+mn-lt"/>
                <a:ea typeface="+mn-ea"/>
                <a:cs typeface="+mn-cs"/>
              </a:rPr>
              <a:t>samaritánus</a:t>
            </a:r>
            <a:r>
              <a:rPr lang="hu-HU" sz="1200" kern="1200" dirty="0" smtClean="0">
                <a:solidFill>
                  <a:schemeClr val="tx1"/>
                </a:solidFill>
                <a:effectLst/>
                <a:latin typeface="+mn-lt"/>
                <a:ea typeface="+mn-ea"/>
                <a:cs typeface="+mn-cs"/>
              </a:rPr>
              <a:t> asszony bűnben élt. Bűntudat nyomta a szívét. Lelkiismeret-furdalás gyötörte. Elítélő tekintetek fájdították lelkét. Nem csupán kínos volt másokkal találkoznia a kútnál, hanem megalázó is. Napról napra küzdött helyzetének feldolgozásával. Olyasmire szomjazott, amit ivóvízzel nem tudott csillapítani. Szeretetre, békességre, szabadságra és örömteli életre szomjazott!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Egészen biztosan nem ezt az asszonyt választanánk, ha misszionáriust szeretnék küldeni valahová, ahol még soha nem hallották az evangéliumot. Valójában még ő maga sem gondolta, hogy gyülekezete missziós programjában részt vegyen. Mégis azonnal továbbadta tapasztalatait, amint megismerte Jézust. Akiknek beszélt Róla, még nem ismerték Jézust. Csak őt ismerték. Az élete nem vált tökéletessé, amikor a tökéletes emberrel találkozott, de más emberré lett.  </a:t>
            </a:r>
          </a:p>
          <a:p>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Tökéletlen élete kifogás helyett </a:t>
            </a:r>
            <a:r>
              <a:rPr lang="hu-HU" sz="1200" kern="1200" dirty="0" smtClean="0">
                <a:solidFill>
                  <a:schemeClr val="tx1"/>
                </a:solidFill>
                <a:effectLst/>
                <a:latin typeface="+mn-lt"/>
                <a:ea typeface="+mn-ea"/>
                <a:cs typeface="+mn-cs"/>
              </a:rPr>
              <a:t>éppen hogy </a:t>
            </a:r>
            <a:r>
              <a:rPr lang="hu-HU" sz="1200" b="1" kern="1200" dirty="0" smtClean="0">
                <a:solidFill>
                  <a:schemeClr val="tx1"/>
                </a:solidFill>
                <a:effectLst/>
                <a:latin typeface="+mn-lt"/>
                <a:ea typeface="+mn-ea"/>
                <a:cs typeface="+mn-cs"/>
              </a:rPr>
              <a:t>üzenetének lényege lett. </a:t>
            </a:r>
          </a:p>
          <a:p>
            <a:r>
              <a:rPr lang="hu-HU" sz="1200" b="1"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„Jertek, lássatok egy embert, aki megmondott nékem mindent, amit cselekedtem.” (29. v.)</a:t>
            </a:r>
          </a:p>
          <a:p>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Nem kell tökéletesnek lennünk</a:t>
            </a:r>
            <a:r>
              <a:rPr lang="hu-HU" sz="1200" kern="1200" dirty="0" smtClean="0">
                <a:solidFill>
                  <a:schemeClr val="tx1"/>
                </a:solidFill>
                <a:effectLst/>
                <a:latin typeface="+mn-lt"/>
                <a:ea typeface="+mn-ea"/>
                <a:cs typeface="+mn-cs"/>
              </a:rPr>
              <a:t> ahhoz, hogy elérjük a saját világunkat</a:t>
            </a:r>
            <a:r>
              <a:rPr lang="hu-HU" sz="1200" b="1" kern="1200" dirty="0" smtClean="0">
                <a:solidFill>
                  <a:schemeClr val="tx1"/>
                </a:solidFill>
                <a:effectLst/>
                <a:latin typeface="+mn-lt"/>
                <a:ea typeface="+mn-ea"/>
                <a:cs typeface="+mn-cs"/>
              </a:rPr>
              <a:t>.</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8</a:t>
            </a:fld>
            <a:endParaRPr lang="en-US"/>
          </a:p>
        </p:txBody>
      </p:sp>
    </p:spTree>
    <p:extLst>
      <p:ext uri="{BB962C8B-B14F-4D97-AF65-F5344CB8AC3E}">
        <p14:creationId xmlns:p14="http://schemas.microsoft.com/office/powerpoint/2010/main" val="259456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1200" b="1" kern="1200" dirty="0" smtClean="0">
                <a:solidFill>
                  <a:schemeClr val="tx1"/>
                </a:solidFill>
                <a:effectLst/>
                <a:latin typeface="+mn-lt"/>
                <a:ea typeface="+mn-ea"/>
                <a:cs typeface="+mn-cs"/>
              </a:rPr>
              <a:t>VILÁGUNK ELÉRÉSÉHEZ NEM KELL. . . MINDENT TUDNUNK</a:t>
            </a:r>
          </a:p>
          <a:p>
            <a:pPr lvl="0"/>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A </a:t>
            </a:r>
            <a:r>
              <a:rPr lang="hu-HU" sz="1200" b="1" kern="1200" dirty="0" err="1" smtClean="0">
                <a:solidFill>
                  <a:schemeClr val="tx1"/>
                </a:solidFill>
                <a:effectLst/>
                <a:latin typeface="+mn-lt"/>
                <a:ea typeface="+mn-ea"/>
                <a:cs typeface="+mn-cs"/>
              </a:rPr>
              <a:t>samaritánus</a:t>
            </a:r>
            <a:r>
              <a:rPr lang="hu-HU" sz="1200" b="1" kern="1200" dirty="0" smtClean="0">
                <a:solidFill>
                  <a:schemeClr val="tx1"/>
                </a:solidFill>
                <a:effectLst/>
                <a:latin typeface="+mn-lt"/>
                <a:ea typeface="+mn-ea"/>
                <a:cs typeface="+mn-cs"/>
              </a:rPr>
              <a:t> asszony nem tudott mindent a vallásról. </a:t>
            </a:r>
            <a:r>
              <a:rPr lang="hu-HU" sz="1200" kern="1200" dirty="0" smtClean="0">
                <a:solidFill>
                  <a:schemeClr val="tx1"/>
                </a:solidFill>
                <a:effectLst/>
                <a:latin typeface="+mn-lt"/>
                <a:ea typeface="+mn-ea"/>
                <a:cs typeface="+mn-cs"/>
              </a:rPr>
              <a:t>Még csak most találkozott ezzel a rabbival és kérdéseket tett fel neki a Bibliáról. Össze volt zavarodva az istentisztelet helyes gyakorlásával kapcsolatban. És bár várta a Messiást, még nem készült fel, hogy aznap találkozzon Vele.</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„Tudom, hogy Messiás jő (aki Krisztusnak mondatik); mikor az eljön, megjelent nékünk mindent.” (25. v.)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9</a:t>
            </a:fld>
            <a:endParaRPr lang="en-US"/>
          </a:p>
        </p:txBody>
      </p:sp>
    </p:spTree>
    <p:extLst>
      <p:ext uri="{BB962C8B-B14F-4D97-AF65-F5344CB8AC3E}">
        <p14:creationId xmlns:p14="http://schemas.microsoft.com/office/powerpoint/2010/main" val="224476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90D745-2671-8A42-AB79-745AE7AB2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9F190DC-D780-D449-B28D-5A4B389A66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AF65EEF-47BA-FC4D-A5AB-FAC9B47265BE}"/>
              </a:ext>
            </a:extLst>
          </p:cNvPr>
          <p:cNvSpPr>
            <a:spLocks noGrp="1"/>
          </p:cNvSpPr>
          <p:nvPr>
            <p:ph type="dt" sz="half" idx="10"/>
          </p:nvPr>
        </p:nvSpPr>
        <p:spPr/>
        <p:txBody>
          <a:bodyPr/>
          <a:lstStyle/>
          <a:p>
            <a:fld id="{66D421B8-0B90-6C42-A994-E0E9473A4721}" type="datetimeFigureOut">
              <a:rPr lang="en-US" smtClean="0"/>
              <a:t>5/9/2021</a:t>
            </a:fld>
            <a:endParaRPr lang="en-US"/>
          </a:p>
        </p:txBody>
      </p:sp>
      <p:sp>
        <p:nvSpPr>
          <p:cNvPr id="5" name="Footer Placeholder 4">
            <a:extLst>
              <a:ext uri="{FF2B5EF4-FFF2-40B4-BE49-F238E27FC236}">
                <a16:creationId xmlns="" xmlns:a16="http://schemas.microsoft.com/office/drawing/2014/main" id="{DD3EC0A8-24EC-6F48-A869-E4809CDBD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228D62-5792-C14A-A07A-5FCFBD6F40D5}"/>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3033414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EAA471-8553-F749-A6B8-6441719EFA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3F2565E-BB4F-1D44-99B0-4BFC455834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255A736-F125-AA46-9FCD-5ACA91D201DF}"/>
              </a:ext>
            </a:extLst>
          </p:cNvPr>
          <p:cNvSpPr>
            <a:spLocks noGrp="1"/>
          </p:cNvSpPr>
          <p:nvPr>
            <p:ph type="dt" sz="half" idx="10"/>
          </p:nvPr>
        </p:nvSpPr>
        <p:spPr/>
        <p:txBody>
          <a:bodyPr/>
          <a:lstStyle/>
          <a:p>
            <a:fld id="{66D421B8-0B90-6C42-A994-E0E9473A4721}" type="datetimeFigureOut">
              <a:rPr lang="en-US" smtClean="0"/>
              <a:t>5/9/2021</a:t>
            </a:fld>
            <a:endParaRPr lang="en-US"/>
          </a:p>
        </p:txBody>
      </p:sp>
      <p:sp>
        <p:nvSpPr>
          <p:cNvPr id="5" name="Footer Placeholder 4">
            <a:extLst>
              <a:ext uri="{FF2B5EF4-FFF2-40B4-BE49-F238E27FC236}">
                <a16:creationId xmlns="" xmlns:a16="http://schemas.microsoft.com/office/drawing/2014/main" id="{EB07A7EA-EE23-2943-A442-8A4340A49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038A90D-1586-204C-A859-E1EF39729935}"/>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198926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981660B-8DD6-6F4C-A116-0BE3367C19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81C7C96-41CA-1745-B19D-A9F3E6D1EA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F0CFABE-AF7B-3B4B-A425-A72BC9C04898}"/>
              </a:ext>
            </a:extLst>
          </p:cNvPr>
          <p:cNvSpPr>
            <a:spLocks noGrp="1"/>
          </p:cNvSpPr>
          <p:nvPr>
            <p:ph type="dt" sz="half" idx="10"/>
          </p:nvPr>
        </p:nvSpPr>
        <p:spPr/>
        <p:txBody>
          <a:bodyPr/>
          <a:lstStyle/>
          <a:p>
            <a:fld id="{66D421B8-0B90-6C42-A994-E0E9473A4721}" type="datetimeFigureOut">
              <a:rPr lang="en-US" smtClean="0"/>
              <a:t>5/9/2021</a:t>
            </a:fld>
            <a:endParaRPr lang="en-US"/>
          </a:p>
        </p:txBody>
      </p:sp>
      <p:sp>
        <p:nvSpPr>
          <p:cNvPr id="5" name="Footer Placeholder 4">
            <a:extLst>
              <a:ext uri="{FF2B5EF4-FFF2-40B4-BE49-F238E27FC236}">
                <a16:creationId xmlns="" xmlns:a16="http://schemas.microsoft.com/office/drawing/2014/main" id="{83B30F6F-7EC0-6A48-8E23-53CE6A015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B7E6178-E0C9-7049-96ED-C9DB678BB11E}"/>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284108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8BA75E-609E-D845-A25B-B1CBD37FA6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612F5AF-DFF2-164A-A647-51A67D3518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DFB11C-FC80-C242-A303-ED5A449EFA54}"/>
              </a:ext>
            </a:extLst>
          </p:cNvPr>
          <p:cNvSpPr>
            <a:spLocks noGrp="1"/>
          </p:cNvSpPr>
          <p:nvPr>
            <p:ph type="dt" sz="half" idx="10"/>
          </p:nvPr>
        </p:nvSpPr>
        <p:spPr/>
        <p:txBody>
          <a:bodyPr/>
          <a:lstStyle/>
          <a:p>
            <a:fld id="{66D421B8-0B90-6C42-A994-E0E9473A4721}" type="datetimeFigureOut">
              <a:rPr lang="en-US" smtClean="0"/>
              <a:t>5/9/2021</a:t>
            </a:fld>
            <a:endParaRPr lang="en-US"/>
          </a:p>
        </p:txBody>
      </p:sp>
      <p:sp>
        <p:nvSpPr>
          <p:cNvPr id="5" name="Footer Placeholder 4">
            <a:extLst>
              <a:ext uri="{FF2B5EF4-FFF2-40B4-BE49-F238E27FC236}">
                <a16:creationId xmlns="" xmlns:a16="http://schemas.microsoft.com/office/drawing/2014/main" id="{85F1DCA3-AF5D-064D-AC98-A0A30975B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779C8DB-CEAE-E847-94B1-8C86AA42A29C}"/>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32755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EA590B-EDD5-5942-B7BB-12556753B0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9D2E7A1-65F4-2F4D-B333-A232BF0455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F689E16-B04D-484A-ACBB-17EF4074F46B}"/>
              </a:ext>
            </a:extLst>
          </p:cNvPr>
          <p:cNvSpPr>
            <a:spLocks noGrp="1"/>
          </p:cNvSpPr>
          <p:nvPr>
            <p:ph type="dt" sz="half" idx="10"/>
          </p:nvPr>
        </p:nvSpPr>
        <p:spPr/>
        <p:txBody>
          <a:bodyPr/>
          <a:lstStyle/>
          <a:p>
            <a:fld id="{66D421B8-0B90-6C42-A994-E0E9473A4721}" type="datetimeFigureOut">
              <a:rPr lang="en-US" smtClean="0"/>
              <a:t>5/9/2021</a:t>
            </a:fld>
            <a:endParaRPr lang="en-US"/>
          </a:p>
        </p:txBody>
      </p:sp>
      <p:sp>
        <p:nvSpPr>
          <p:cNvPr id="5" name="Footer Placeholder 4">
            <a:extLst>
              <a:ext uri="{FF2B5EF4-FFF2-40B4-BE49-F238E27FC236}">
                <a16:creationId xmlns="" xmlns:a16="http://schemas.microsoft.com/office/drawing/2014/main" id="{D73832CE-621D-8542-9CE7-4D9DEECC5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77142FE-1FA0-0B42-A64F-89F2B3D1EDDB}"/>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265338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AE5CF8-9980-A146-BDF1-B68B208C08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1CE13FD-E1E0-6E47-9827-794336DF0B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0C706CB-D15B-D343-B7A6-B44DC9EEF6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38D42D2-F224-544E-B291-B91664156F33}"/>
              </a:ext>
            </a:extLst>
          </p:cNvPr>
          <p:cNvSpPr>
            <a:spLocks noGrp="1"/>
          </p:cNvSpPr>
          <p:nvPr>
            <p:ph type="dt" sz="half" idx="10"/>
          </p:nvPr>
        </p:nvSpPr>
        <p:spPr/>
        <p:txBody>
          <a:bodyPr/>
          <a:lstStyle/>
          <a:p>
            <a:fld id="{66D421B8-0B90-6C42-A994-E0E9473A4721}" type="datetimeFigureOut">
              <a:rPr lang="en-US" smtClean="0"/>
              <a:t>5/9/2021</a:t>
            </a:fld>
            <a:endParaRPr lang="en-US"/>
          </a:p>
        </p:txBody>
      </p:sp>
      <p:sp>
        <p:nvSpPr>
          <p:cNvPr id="6" name="Footer Placeholder 5">
            <a:extLst>
              <a:ext uri="{FF2B5EF4-FFF2-40B4-BE49-F238E27FC236}">
                <a16:creationId xmlns="" xmlns:a16="http://schemas.microsoft.com/office/drawing/2014/main" id="{469C0156-420C-904E-B972-203E9238B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F423176-092B-254F-A9D6-055529B3E207}"/>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350912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3C15D1-3249-D64D-992F-E1C9AB7FE0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3596AC2-4EDC-0F41-991C-34669C65F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0324F39-FAA1-0949-81CC-82E5ABD426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DE6C4E1-1827-C248-A688-5D90E42B3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81690FB-6C5B-5E4B-8688-C858A56EB5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598A0B1-9DE9-664F-97C5-F9049E4EBB88}"/>
              </a:ext>
            </a:extLst>
          </p:cNvPr>
          <p:cNvSpPr>
            <a:spLocks noGrp="1"/>
          </p:cNvSpPr>
          <p:nvPr>
            <p:ph type="dt" sz="half" idx="10"/>
          </p:nvPr>
        </p:nvSpPr>
        <p:spPr/>
        <p:txBody>
          <a:bodyPr/>
          <a:lstStyle/>
          <a:p>
            <a:fld id="{66D421B8-0B90-6C42-A994-E0E9473A4721}" type="datetimeFigureOut">
              <a:rPr lang="en-US" smtClean="0"/>
              <a:t>5/9/2021</a:t>
            </a:fld>
            <a:endParaRPr lang="en-US"/>
          </a:p>
        </p:txBody>
      </p:sp>
      <p:sp>
        <p:nvSpPr>
          <p:cNvPr id="8" name="Footer Placeholder 7">
            <a:extLst>
              <a:ext uri="{FF2B5EF4-FFF2-40B4-BE49-F238E27FC236}">
                <a16:creationId xmlns="" xmlns:a16="http://schemas.microsoft.com/office/drawing/2014/main" id="{3129B64B-9A5B-3F49-A06A-8FD93620A9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EF39526-CF7C-1441-AE2F-70F3DCD42CAA}"/>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42432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0E99E4-09F1-C644-8A9F-0E960DF9FF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1075B14-8198-2F42-B1EF-A700B877967D}"/>
              </a:ext>
            </a:extLst>
          </p:cNvPr>
          <p:cNvSpPr>
            <a:spLocks noGrp="1"/>
          </p:cNvSpPr>
          <p:nvPr>
            <p:ph type="dt" sz="half" idx="10"/>
          </p:nvPr>
        </p:nvSpPr>
        <p:spPr/>
        <p:txBody>
          <a:bodyPr/>
          <a:lstStyle/>
          <a:p>
            <a:fld id="{66D421B8-0B90-6C42-A994-E0E9473A4721}" type="datetimeFigureOut">
              <a:rPr lang="en-US" smtClean="0"/>
              <a:t>5/9/2021</a:t>
            </a:fld>
            <a:endParaRPr lang="en-US"/>
          </a:p>
        </p:txBody>
      </p:sp>
      <p:sp>
        <p:nvSpPr>
          <p:cNvPr id="4" name="Footer Placeholder 3">
            <a:extLst>
              <a:ext uri="{FF2B5EF4-FFF2-40B4-BE49-F238E27FC236}">
                <a16:creationId xmlns="" xmlns:a16="http://schemas.microsoft.com/office/drawing/2014/main" id="{850CA824-71C6-504B-8B7E-03C9F237AB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FEB0D32-23F5-434D-BB20-60EF940D6432}"/>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81474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DB0AF0E-B70B-4F42-B06A-CC75F71597B3}"/>
              </a:ext>
            </a:extLst>
          </p:cNvPr>
          <p:cNvSpPr>
            <a:spLocks noGrp="1"/>
          </p:cNvSpPr>
          <p:nvPr>
            <p:ph type="dt" sz="half" idx="10"/>
          </p:nvPr>
        </p:nvSpPr>
        <p:spPr/>
        <p:txBody>
          <a:bodyPr/>
          <a:lstStyle/>
          <a:p>
            <a:fld id="{66D421B8-0B90-6C42-A994-E0E9473A4721}" type="datetimeFigureOut">
              <a:rPr lang="en-US" smtClean="0"/>
              <a:t>5/9/2021</a:t>
            </a:fld>
            <a:endParaRPr lang="en-US"/>
          </a:p>
        </p:txBody>
      </p:sp>
      <p:sp>
        <p:nvSpPr>
          <p:cNvPr id="3" name="Footer Placeholder 2">
            <a:extLst>
              <a:ext uri="{FF2B5EF4-FFF2-40B4-BE49-F238E27FC236}">
                <a16:creationId xmlns="" xmlns:a16="http://schemas.microsoft.com/office/drawing/2014/main" id="{AB6B49B3-C61B-F94E-8C50-FDAD89BB3D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C379ADD-52DE-3C4B-B5C1-00CD4D1C5DC8}"/>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207211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8F1605-6D3E-1949-A4E6-29E100B4B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759CF29B-291F-FB41-95F2-0B17DD1130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B7DB337-DDDE-F34A-A009-639019A30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B154A67-D0DE-6944-8E5D-0CA651324B2B}"/>
              </a:ext>
            </a:extLst>
          </p:cNvPr>
          <p:cNvSpPr>
            <a:spLocks noGrp="1"/>
          </p:cNvSpPr>
          <p:nvPr>
            <p:ph type="dt" sz="half" idx="10"/>
          </p:nvPr>
        </p:nvSpPr>
        <p:spPr/>
        <p:txBody>
          <a:bodyPr/>
          <a:lstStyle/>
          <a:p>
            <a:fld id="{66D421B8-0B90-6C42-A994-E0E9473A4721}" type="datetimeFigureOut">
              <a:rPr lang="en-US" smtClean="0"/>
              <a:t>5/9/2021</a:t>
            </a:fld>
            <a:endParaRPr lang="en-US"/>
          </a:p>
        </p:txBody>
      </p:sp>
      <p:sp>
        <p:nvSpPr>
          <p:cNvPr id="6" name="Footer Placeholder 5">
            <a:extLst>
              <a:ext uri="{FF2B5EF4-FFF2-40B4-BE49-F238E27FC236}">
                <a16:creationId xmlns="" xmlns:a16="http://schemas.microsoft.com/office/drawing/2014/main" id="{2D484B20-87EF-5042-A6A9-3C3C1491F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DF81AFB-0FE4-304E-BC29-1AB65285E68A}"/>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3466501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299A3D-EAC3-184A-97A3-0FD635212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8B3B53D-3C7A-7848-AFF0-697F2E037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D171B59-EBF1-0346-8C65-913FA146F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DA4E8F-6F77-3E47-B6A6-EC24B07FE342}"/>
              </a:ext>
            </a:extLst>
          </p:cNvPr>
          <p:cNvSpPr>
            <a:spLocks noGrp="1"/>
          </p:cNvSpPr>
          <p:nvPr>
            <p:ph type="dt" sz="half" idx="10"/>
          </p:nvPr>
        </p:nvSpPr>
        <p:spPr/>
        <p:txBody>
          <a:bodyPr/>
          <a:lstStyle/>
          <a:p>
            <a:fld id="{66D421B8-0B90-6C42-A994-E0E9473A4721}" type="datetimeFigureOut">
              <a:rPr lang="en-US" smtClean="0"/>
              <a:t>5/9/2021</a:t>
            </a:fld>
            <a:endParaRPr lang="en-US"/>
          </a:p>
        </p:txBody>
      </p:sp>
      <p:sp>
        <p:nvSpPr>
          <p:cNvPr id="6" name="Footer Placeholder 5">
            <a:extLst>
              <a:ext uri="{FF2B5EF4-FFF2-40B4-BE49-F238E27FC236}">
                <a16:creationId xmlns="" xmlns:a16="http://schemas.microsoft.com/office/drawing/2014/main" id="{E0CFC3D8-7A11-6F41-A7B7-B15E4D682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C5627CD-5A3E-164A-9E1D-38CFA5958BBA}"/>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372092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66CF3F4-14B7-C843-B21F-DD952662A3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C5C1ACE-B73A-6540-A3C6-8DF3E0DBB6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38157E4-64C3-AC4B-9231-264B373B4D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D421B8-0B90-6C42-A994-E0E9473A4721}" type="datetimeFigureOut">
              <a:rPr lang="en-US" smtClean="0"/>
              <a:t>5/9/2021</a:t>
            </a:fld>
            <a:endParaRPr lang="en-US"/>
          </a:p>
        </p:txBody>
      </p:sp>
      <p:sp>
        <p:nvSpPr>
          <p:cNvPr id="5" name="Footer Placeholder 4">
            <a:extLst>
              <a:ext uri="{FF2B5EF4-FFF2-40B4-BE49-F238E27FC236}">
                <a16:creationId xmlns="" xmlns:a16="http://schemas.microsoft.com/office/drawing/2014/main" id="{D16C2727-ABF0-3344-B2EF-3A5108F725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254E79D7-0F69-FB4E-BF50-BE0E77361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8862F-09E0-FD4A-9F1F-C857E22EBE38}" type="slidenum">
              <a:rPr lang="en-US" smtClean="0"/>
              <a:t>‹#›</a:t>
            </a:fld>
            <a:endParaRPr lang="en-US"/>
          </a:p>
        </p:txBody>
      </p:sp>
    </p:spTree>
    <p:extLst>
      <p:ext uri="{BB962C8B-B14F-4D97-AF65-F5344CB8AC3E}">
        <p14:creationId xmlns:p14="http://schemas.microsoft.com/office/powerpoint/2010/main" val="159399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C1DD1A8A-57D5-4A81-AD04-532B043C56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ky, outdoor, mountain&#10;&#10;Description automatically generated">
            <a:extLst>
              <a:ext uri="{FF2B5EF4-FFF2-40B4-BE49-F238E27FC236}">
                <a16:creationId xmlns="" xmlns:a16="http://schemas.microsoft.com/office/drawing/2014/main" id="{84688B42-7E76-FC41-A95E-8C0A711B8F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 y="0"/>
            <a:ext cx="12191999" cy="6858000"/>
          </a:xfrm>
          <a:prstGeom prst="rect">
            <a:avLst/>
          </a:prstGeom>
        </p:spPr>
      </p:pic>
      <p:sp>
        <p:nvSpPr>
          <p:cNvPr id="12" name="Rectangle 11">
            <a:extLst>
              <a:ext uri="{FF2B5EF4-FFF2-40B4-BE49-F238E27FC236}">
                <a16:creationId xmlns="" xmlns:a16="http://schemas.microsoft.com/office/drawing/2014/main" id="{007891EC-4501-44ED-A8C8-B11B6DB767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2587E87-3AA9-0947-84A8-C5FE2E5EBAEA}"/>
              </a:ext>
            </a:extLst>
          </p:cNvPr>
          <p:cNvSpPr>
            <a:spLocks noGrp="1"/>
          </p:cNvSpPr>
          <p:nvPr>
            <p:ph type="ctrTitle"/>
          </p:nvPr>
        </p:nvSpPr>
        <p:spPr>
          <a:xfrm>
            <a:off x="1097279" y="-294016"/>
            <a:ext cx="7332345" cy="3574778"/>
          </a:xfrm>
          <a:effectLst>
            <a:outerShdw blurRad="50800" dist="38100" dir="2700000" algn="tl" rotWithShape="0">
              <a:prstClr val="black">
                <a:alpha val="40000"/>
              </a:prstClr>
            </a:outerShdw>
          </a:effectLst>
        </p:spPr>
        <p:txBody>
          <a:bodyPr>
            <a:normAutofit/>
          </a:bodyPr>
          <a:lstStyle/>
          <a:p>
            <a:r>
              <a:rPr lang="hu-HU" sz="7200" b="1" dirty="0" smtClean="0">
                <a:solidFill>
                  <a:srgbClr val="FFFFFF"/>
                </a:solidFill>
                <a:latin typeface="Ink Free" panose="020F0502020204030204" pitchFamily="34" charset="0"/>
                <a:cs typeface="Ink Free" panose="020F0502020204030204" pitchFamily="34" charset="0"/>
              </a:rPr>
              <a:t>Gyertek</a:t>
            </a:r>
            <a:r>
              <a:rPr lang="en-US" sz="7200" b="1" dirty="0" smtClean="0">
                <a:solidFill>
                  <a:srgbClr val="FFFFFF"/>
                </a:solidFill>
                <a:latin typeface="Ink Free" panose="020F0502020204030204" pitchFamily="34" charset="0"/>
                <a:cs typeface="Ink Free" panose="020F0502020204030204" pitchFamily="34" charset="0"/>
              </a:rPr>
              <a:t>, </a:t>
            </a:r>
            <a:r>
              <a:rPr lang="hu-HU" sz="7200" b="1" dirty="0" smtClean="0">
                <a:solidFill>
                  <a:srgbClr val="FFFFFF"/>
                </a:solidFill>
                <a:latin typeface="Ink Free" panose="020F0502020204030204" pitchFamily="34" charset="0"/>
                <a:cs typeface="Ink Free" panose="020F0502020204030204" pitchFamily="34" charset="0"/>
              </a:rPr>
              <a:t>lássátok</a:t>
            </a:r>
            <a:r>
              <a:rPr lang="en-US" sz="5200" b="1" dirty="0">
                <a:solidFill>
                  <a:srgbClr val="FFFFFF"/>
                </a:solidFill>
              </a:rPr>
              <a:t/>
            </a:r>
            <a:br>
              <a:rPr lang="en-US" sz="5200" b="1" dirty="0">
                <a:solidFill>
                  <a:srgbClr val="FFFFFF"/>
                </a:solidFill>
              </a:rPr>
            </a:br>
            <a:r>
              <a:rPr lang="hu-HU" sz="4000" b="1" dirty="0" smtClean="0">
                <a:solidFill>
                  <a:srgbClr val="121F65"/>
                </a:solidFill>
                <a:latin typeface="Avenir Next" panose="020B0503020202020204" pitchFamily="34" charset="0"/>
              </a:rPr>
              <a:t>A VILÁG MEGVÁLTÓJÁT!</a:t>
            </a:r>
            <a:endParaRPr lang="en-US" sz="5200" dirty="0">
              <a:solidFill>
                <a:srgbClr val="FFFFFF"/>
              </a:solidFill>
            </a:endParaRPr>
          </a:p>
        </p:txBody>
      </p:sp>
      <p:sp>
        <p:nvSpPr>
          <p:cNvPr id="3" name="Subtitle 2">
            <a:extLst>
              <a:ext uri="{FF2B5EF4-FFF2-40B4-BE49-F238E27FC236}">
                <a16:creationId xmlns="" xmlns:a16="http://schemas.microsoft.com/office/drawing/2014/main" id="{103F6AB9-70DC-384C-85AF-676625CFFA36}"/>
              </a:ext>
            </a:extLst>
          </p:cNvPr>
          <p:cNvSpPr>
            <a:spLocks noGrp="1"/>
          </p:cNvSpPr>
          <p:nvPr>
            <p:ph type="subTitle" idx="1"/>
          </p:nvPr>
        </p:nvSpPr>
        <p:spPr>
          <a:xfrm>
            <a:off x="6553200" y="5983976"/>
            <a:ext cx="4017818" cy="818612"/>
          </a:xfrm>
          <a:effectLst>
            <a:outerShdw blurRad="50800" dist="38100" dir="2700000" algn="tl" rotWithShape="0">
              <a:prstClr val="black">
                <a:alpha val="40000"/>
              </a:prstClr>
            </a:outerShdw>
          </a:effectLst>
        </p:spPr>
        <p:txBody>
          <a:bodyPr>
            <a:normAutofit fontScale="92500" lnSpcReduction="10000"/>
          </a:bodyPr>
          <a:lstStyle/>
          <a:p>
            <a:pPr>
              <a:lnSpc>
                <a:spcPct val="100000"/>
              </a:lnSpc>
            </a:pPr>
            <a:r>
              <a:rPr lang="en-US" sz="1200" dirty="0">
                <a:solidFill>
                  <a:srgbClr val="FFFFFF"/>
                </a:solidFill>
                <a:latin typeface="Avenir Next" panose="020B0503020202020204" pitchFamily="34" charset="0"/>
              </a:rPr>
              <a:t>SERMON PREPARED BY SOUTH AMERICAN</a:t>
            </a:r>
          </a:p>
          <a:p>
            <a:pPr>
              <a:lnSpc>
                <a:spcPct val="100000"/>
              </a:lnSpc>
            </a:pPr>
            <a:r>
              <a:rPr lang="en-US" sz="1200" dirty="0">
                <a:solidFill>
                  <a:srgbClr val="FFFFFF"/>
                </a:solidFill>
                <a:latin typeface="Avenir Next" panose="020B0503020202020204" pitchFamily="34" charset="0"/>
              </a:rPr>
              <a:t> DIVISON WOMEN’S M NISTRIES DEPARTMENT</a:t>
            </a:r>
          </a:p>
          <a:p>
            <a:pPr>
              <a:lnSpc>
                <a:spcPct val="100000"/>
              </a:lnSpc>
            </a:pPr>
            <a:r>
              <a:rPr lang="en-US" sz="1200" dirty="0">
                <a:solidFill>
                  <a:srgbClr val="FFFFFF"/>
                </a:solidFill>
                <a:latin typeface="Avenir Next" panose="020B0503020202020204" pitchFamily="34" charset="0"/>
              </a:rPr>
              <a:t>WRITTEN BY PASTOR DAVI FRANÇA</a:t>
            </a:r>
          </a:p>
          <a:p>
            <a:pPr>
              <a:lnSpc>
                <a:spcPct val="100000"/>
              </a:lnSpc>
            </a:pPr>
            <a:endParaRPr lang="en-US" sz="1200" dirty="0">
              <a:solidFill>
                <a:srgbClr val="FFFFFF"/>
              </a:solidFill>
              <a:latin typeface="Avenir Next" panose="020B0503020202020204" pitchFamily="34" charset="0"/>
            </a:endParaRPr>
          </a:p>
        </p:txBody>
      </p:sp>
      <p:pic>
        <p:nvPicPr>
          <p:cNvPr id="9" name="Picture 8">
            <a:extLst>
              <a:ext uri="{FF2B5EF4-FFF2-40B4-BE49-F238E27FC236}">
                <a16:creationId xmlns="" xmlns:a16="http://schemas.microsoft.com/office/drawing/2014/main" id="{71B3A0B9-B96F-0C4B-BFB8-4B1DD35892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7813" y="5543569"/>
            <a:ext cx="543621" cy="380280"/>
          </a:xfrm>
          <a:prstGeom prst="rect">
            <a:avLst/>
          </a:prstGeom>
        </p:spPr>
      </p:pic>
    </p:spTree>
    <p:extLst>
      <p:ext uri="{BB962C8B-B14F-4D97-AF65-F5344CB8AC3E}">
        <p14:creationId xmlns:p14="http://schemas.microsoft.com/office/powerpoint/2010/main" val="3730648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 xmlns:a16="http://schemas.microsoft.com/office/drawing/2014/main" id="{87EBCCBF-A1E3-C442-9F2F-07CE7F5F1D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589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 xmlns:a16="http://schemas.microsoft.com/office/drawing/2014/main" id="{E9F7A4E7-9322-1040-AD85-46FACEF8AB8C}"/>
              </a:ext>
            </a:extLst>
          </p:cNvPr>
          <p:cNvSpPr>
            <a:spLocks noGrp="1"/>
          </p:cNvSpPr>
          <p:nvPr>
            <p:ph idx="1"/>
          </p:nvPr>
        </p:nvSpPr>
        <p:spPr>
          <a:xfrm>
            <a:off x="471058" y="2502568"/>
            <a:ext cx="9337962" cy="3467443"/>
          </a:xfrm>
        </p:spPr>
        <p:txBody>
          <a:bodyPr anchor="ctr">
            <a:noAutofit/>
          </a:bodyPr>
          <a:lstStyle/>
          <a:p>
            <a:pPr marL="0" indent="0" algn="ctr">
              <a:buNone/>
            </a:pPr>
            <a:r>
              <a:rPr lang="hu-HU" sz="2600" dirty="0"/>
              <a:t>Nem kell </a:t>
            </a:r>
            <a:r>
              <a:rPr lang="hu-HU" sz="2600" b="1" dirty="0"/>
              <a:t>mindent tudnunk Jézusról</a:t>
            </a:r>
            <a:r>
              <a:rPr lang="hu-HU" sz="2600" dirty="0"/>
              <a:t>, csak </a:t>
            </a:r>
            <a:r>
              <a:rPr lang="hu-HU" sz="2600" b="1" dirty="0"/>
              <a:t>be kell Őt mutatnunk </a:t>
            </a:r>
            <a:r>
              <a:rPr lang="hu-HU" sz="2600" dirty="0"/>
              <a:t>másoknak. </a:t>
            </a:r>
          </a:p>
          <a:p>
            <a:pPr marL="0" indent="0">
              <a:buNone/>
            </a:pPr>
            <a:r>
              <a:rPr lang="hu-HU" sz="2600" dirty="0" smtClean="0"/>
              <a:t>	</a:t>
            </a:r>
            <a:r>
              <a:rPr lang="hu-HU" sz="2600" dirty="0" smtClean="0">
                <a:solidFill>
                  <a:srgbClr val="C00000"/>
                </a:solidFill>
              </a:rPr>
              <a:t>„Jertek</a:t>
            </a:r>
            <a:r>
              <a:rPr lang="hu-HU" sz="2600" dirty="0">
                <a:solidFill>
                  <a:srgbClr val="C00000"/>
                </a:solidFill>
              </a:rPr>
              <a:t>, lássatok egy embert… Nem ez-e a Krisztus?” (29. v.) </a:t>
            </a:r>
          </a:p>
          <a:p>
            <a:pPr marL="0" indent="0">
              <a:buNone/>
            </a:pPr>
            <a:endParaRPr lang="hu-HU" sz="2600" dirty="0" smtClean="0">
              <a:solidFill>
                <a:srgbClr val="C00000"/>
              </a:solidFill>
            </a:endParaRPr>
          </a:p>
          <a:p>
            <a:pPr marL="0" indent="0">
              <a:buNone/>
            </a:pPr>
            <a:endParaRPr lang="hu-HU" sz="2600" dirty="0" smtClean="0"/>
          </a:p>
          <a:p>
            <a:pPr marL="0" indent="0" algn="ctr">
              <a:lnSpc>
                <a:spcPct val="100000"/>
              </a:lnSpc>
              <a:buNone/>
            </a:pPr>
            <a:r>
              <a:rPr lang="hu-HU" sz="2600" dirty="0" smtClean="0">
                <a:latin typeface="Avenir Next" panose="020B0503020202020204" pitchFamily="34" charset="0"/>
              </a:rPr>
              <a:t>VILÁGUNK ELÉRÉSÉHEZ  </a:t>
            </a:r>
          </a:p>
          <a:p>
            <a:pPr marL="0" indent="0" algn="ctr">
              <a:lnSpc>
                <a:spcPct val="100000"/>
              </a:lnSpc>
              <a:buNone/>
            </a:pPr>
            <a:r>
              <a:rPr lang="hu-HU" sz="2600" b="1" dirty="0" smtClean="0">
                <a:solidFill>
                  <a:srgbClr val="C00000"/>
                </a:solidFill>
                <a:latin typeface="Avenir Next" panose="020B0503020202020204" pitchFamily="34" charset="0"/>
              </a:rPr>
              <a:t>NEM KELL </a:t>
            </a:r>
            <a:r>
              <a:rPr lang="hu-HU" sz="2600" b="1" dirty="0" smtClean="0">
                <a:latin typeface="Avenir Next" panose="020B0503020202020204" pitchFamily="34" charset="0"/>
              </a:rPr>
              <a:t>MINDENT TUDNUNK</a:t>
            </a:r>
          </a:p>
          <a:p>
            <a:pPr marL="0" indent="0">
              <a:buNone/>
            </a:pPr>
            <a:endParaRPr lang="hu-HU" sz="2600" dirty="0"/>
          </a:p>
        </p:txBody>
      </p:sp>
    </p:spTree>
    <p:extLst>
      <p:ext uri="{BB962C8B-B14F-4D97-AF65-F5344CB8AC3E}">
        <p14:creationId xmlns:p14="http://schemas.microsoft.com/office/powerpoint/2010/main" val="291271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3488F6DB-AE81-4C8D-B1F2-045AB0C89A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low confidence">
            <a:extLst>
              <a:ext uri="{FF2B5EF4-FFF2-40B4-BE49-F238E27FC236}">
                <a16:creationId xmlns="" xmlns:a16="http://schemas.microsoft.com/office/drawing/2014/main" id="{3E75238F-9B61-D648-8218-57C3E1ED0EA2}"/>
              </a:ext>
            </a:extLst>
          </p:cNvPr>
          <p:cNvPicPr>
            <a:picLocks noChangeAspect="1"/>
          </p:cNvPicPr>
          <p:nvPr/>
        </p:nvPicPr>
        <p:blipFill rotWithShape="1">
          <a:blip r:embed="rId3"/>
          <a:srcRect b="2598"/>
          <a:stretch/>
        </p:blipFill>
        <p:spPr>
          <a:xfrm>
            <a:off x="20" y="10"/>
            <a:ext cx="12191980" cy="6857990"/>
          </a:xfrm>
          <a:prstGeom prst="rect">
            <a:avLst/>
          </a:prstGeom>
        </p:spPr>
      </p:pic>
      <p:sp>
        <p:nvSpPr>
          <p:cNvPr id="11" name="Graphic 1">
            <a:extLst>
              <a:ext uri="{FF2B5EF4-FFF2-40B4-BE49-F238E27FC236}">
                <a16:creationId xmlns="" xmlns:a16="http://schemas.microsoft.com/office/drawing/2014/main" id="{721F817A-BF7E-440D-B296-66D86EDB06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a:effectLst/>
        </p:spPr>
        <p:txBody>
          <a:bodyPr rtlCol="0" anchor="ctr"/>
          <a:lstStyle/>
          <a:p>
            <a:endParaRPr lang="en-US" dirty="0"/>
          </a:p>
        </p:txBody>
      </p:sp>
      <p:sp>
        <p:nvSpPr>
          <p:cNvPr id="2" name="Title 1">
            <a:extLst>
              <a:ext uri="{FF2B5EF4-FFF2-40B4-BE49-F238E27FC236}">
                <a16:creationId xmlns="" xmlns:a16="http://schemas.microsoft.com/office/drawing/2014/main" id="{D1B4C934-988E-F742-AD7D-E6209EBE9131}"/>
              </a:ext>
            </a:extLst>
          </p:cNvPr>
          <p:cNvSpPr>
            <a:spLocks noGrp="1"/>
          </p:cNvSpPr>
          <p:nvPr>
            <p:ph type="title"/>
          </p:nvPr>
        </p:nvSpPr>
        <p:spPr>
          <a:xfrm>
            <a:off x="2261937" y="1379621"/>
            <a:ext cx="6803545" cy="1613531"/>
          </a:xfrm>
        </p:spPr>
        <p:txBody>
          <a:bodyPr anchor="b">
            <a:normAutofit fontScale="90000"/>
          </a:bodyPr>
          <a:lstStyle/>
          <a:p>
            <a:pPr algn="ctr">
              <a:lnSpc>
                <a:spcPct val="100000"/>
              </a:lnSpc>
            </a:pPr>
            <a:r>
              <a:rPr lang="en-US" sz="3100" b="1" dirty="0">
                <a:solidFill>
                  <a:srgbClr val="C00000"/>
                </a:solidFill>
                <a:latin typeface="Avenir Next" panose="020B0503020202020204" pitchFamily="34" charset="0"/>
              </a:rPr>
              <a:t>3. </a:t>
            </a:r>
            <a:r>
              <a:rPr lang="en-US" sz="3100" b="1" dirty="0" smtClean="0">
                <a:solidFill>
                  <a:srgbClr val="C00000"/>
                </a:solidFill>
                <a:latin typeface="Avenir Next" panose="020B0503020202020204" pitchFamily="34" charset="0"/>
              </a:rPr>
              <a:t>VILÁGUNK </a:t>
            </a:r>
            <a:r>
              <a:rPr lang="en-US" sz="3100" b="1" dirty="0">
                <a:solidFill>
                  <a:srgbClr val="C00000"/>
                </a:solidFill>
                <a:latin typeface="Avenir Next" panose="020B0503020202020204" pitchFamily="34" charset="0"/>
              </a:rPr>
              <a:t>ELÉRÉSÉHEZ </a:t>
            </a:r>
            <a:r>
              <a:rPr lang="en-US" sz="3100" b="1" dirty="0" smtClean="0">
                <a:solidFill>
                  <a:srgbClr val="C00000"/>
                </a:solidFill>
                <a:latin typeface="Avenir Next" panose="020B0503020202020204" pitchFamily="34" charset="0"/>
              </a:rPr>
              <a:t> </a:t>
            </a:r>
            <a:r>
              <a:rPr lang="en-US" sz="3100" b="1" dirty="0">
                <a:solidFill>
                  <a:srgbClr val="C00000"/>
                </a:solidFill>
                <a:latin typeface="Avenir Next" panose="020B0503020202020204" pitchFamily="34" charset="0"/>
              </a:rPr>
              <a:t/>
            </a:r>
            <a:br>
              <a:rPr lang="en-US" sz="3100" b="1" dirty="0">
                <a:solidFill>
                  <a:srgbClr val="C00000"/>
                </a:solidFill>
                <a:latin typeface="Avenir Next" panose="020B0503020202020204" pitchFamily="34" charset="0"/>
              </a:rPr>
            </a:br>
            <a:r>
              <a:rPr lang="hu-HU" sz="3100" b="1" dirty="0" smtClean="0">
                <a:latin typeface="Book Antiqua" panose="02040602050305030304" pitchFamily="18" charset="0"/>
              </a:rPr>
              <a:t>NEM </a:t>
            </a:r>
            <a:r>
              <a:rPr lang="hu-HU" sz="3100" b="1" dirty="0">
                <a:latin typeface="Book Antiqua" panose="02040602050305030304" pitchFamily="18" charset="0"/>
              </a:rPr>
              <a:t>KELL. . . MESSZIRE MENNÜNK</a:t>
            </a:r>
            <a:r>
              <a:rPr lang="en-US" sz="3100" dirty="0"/>
              <a:t/>
            </a:r>
            <a:br>
              <a:rPr lang="en-US" sz="3100" dirty="0"/>
            </a:br>
            <a:endParaRPr lang="en-US" sz="3100" dirty="0"/>
          </a:p>
        </p:txBody>
      </p:sp>
      <p:sp>
        <p:nvSpPr>
          <p:cNvPr id="3" name="Content Placeholder 2">
            <a:extLst>
              <a:ext uri="{FF2B5EF4-FFF2-40B4-BE49-F238E27FC236}">
                <a16:creationId xmlns="" xmlns:a16="http://schemas.microsoft.com/office/drawing/2014/main" id="{A980AAA4-4C89-7845-A2F3-10EBE4362221}"/>
              </a:ext>
            </a:extLst>
          </p:cNvPr>
          <p:cNvSpPr>
            <a:spLocks noGrp="1"/>
          </p:cNvSpPr>
          <p:nvPr>
            <p:ph idx="1"/>
          </p:nvPr>
        </p:nvSpPr>
        <p:spPr>
          <a:xfrm>
            <a:off x="914400" y="2993152"/>
            <a:ext cx="8829959" cy="3378451"/>
          </a:xfrm>
        </p:spPr>
        <p:txBody>
          <a:bodyPr>
            <a:normAutofit/>
          </a:bodyPr>
          <a:lstStyle/>
          <a:p>
            <a:pPr marL="0" indent="0" algn="ctr">
              <a:lnSpc>
                <a:spcPct val="110000"/>
              </a:lnSpc>
              <a:buNone/>
            </a:pPr>
            <a:r>
              <a:rPr lang="hu-HU" dirty="0"/>
              <a:t>Jézus jelenléte és üzenetének hatására a </a:t>
            </a:r>
            <a:r>
              <a:rPr lang="hu-HU" dirty="0" err="1"/>
              <a:t>samáriai</a:t>
            </a:r>
            <a:r>
              <a:rPr lang="hu-HU" dirty="0"/>
              <a:t> asszony minden terhét Jézus lába elé helyezte. Korsóját is ottfelejtve azonnal hazaindult</a:t>
            </a:r>
            <a:r>
              <a:rPr lang="hu-HU" b="1" dirty="0"/>
              <a:t>. Vajon félelmében futott el? Nem! Terhe alól felszabadulva szaladt haza </a:t>
            </a:r>
            <a:r>
              <a:rPr lang="hu-HU" dirty="0"/>
              <a:t>és bíztatta a szomszédságát, hogy menjenek vele a kúthoz. </a:t>
            </a:r>
          </a:p>
          <a:p>
            <a:pPr marL="0" indent="0">
              <a:lnSpc>
                <a:spcPct val="110000"/>
              </a:lnSpc>
              <a:buNone/>
            </a:pPr>
            <a:endParaRPr lang="en-US" sz="2400" dirty="0"/>
          </a:p>
        </p:txBody>
      </p:sp>
    </p:spTree>
    <p:extLst>
      <p:ext uri="{BB962C8B-B14F-4D97-AF65-F5344CB8AC3E}">
        <p14:creationId xmlns:p14="http://schemas.microsoft.com/office/powerpoint/2010/main" val="153319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 xmlns:a16="http://schemas.microsoft.com/office/drawing/2014/main" id="{1648C7DA-01EB-FA4B-A498-574DF7B1B2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5894"/>
          <a:stretch/>
        </p:blipFill>
        <p:spPr>
          <a:xfrm>
            <a:off x="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 xmlns:a16="http://schemas.microsoft.com/office/drawing/2014/main" id="{AC00C1C3-0CAF-F245-8D63-F96D53E26E3E}"/>
              </a:ext>
            </a:extLst>
          </p:cNvPr>
          <p:cNvSpPr>
            <a:spLocks noGrp="1"/>
          </p:cNvSpPr>
          <p:nvPr>
            <p:ph idx="1"/>
          </p:nvPr>
        </p:nvSpPr>
        <p:spPr>
          <a:xfrm>
            <a:off x="609600" y="2213811"/>
            <a:ext cx="8775031" cy="4379494"/>
          </a:xfrm>
        </p:spPr>
        <p:txBody>
          <a:bodyPr anchor="ctr">
            <a:normAutofit/>
          </a:bodyPr>
          <a:lstStyle/>
          <a:p>
            <a:pPr marL="0" indent="0">
              <a:lnSpc>
                <a:spcPct val="100000"/>
              </a:lnSpc>
              <a:buNone/>
            </a:pPr>
            <a:r>
              <a:rPr lang="hu-HU" sz="2600" dirty="0" smtClean="0"/>
              <a:t>De </a:t>
            </a:r>
            <a:r>
              <a:rPr lang="hu-HU" sz="2600" dirty="0"/>
              <a:t>meg kell engednünk Jézusnak, </a:t>
            </a:r>
            <a:r>
              <a:rPr lang="hu-HU" sz="2600" b="1" dirty="0"/>
              <a:t>hogy átalakult életünket </a:t>
            </a:r>
            <a:r>
              <a:rPr lang="hu-HU" sz="2600" dirty="0"/>
              <a:t>a családunk, barátaink és szomszédaink </a:t>
            </a:r>
            <a:r>
              <a:rPr lang="hu-HU" sz="2600" b="1" dirty="0"/>
              <a:t>életének átalakítására használja fel. </a:t>
            </a:r>
          </a:p>
          <a:p>
            <a:pPr marL="0" indent="0" algn="ctr">
              <a:lnSpc>
                <a:spcPct val="100000"/>
              </a:lnSpc>
              <a:buNone/>
            </a:pPr>
            <a:r>
              <a:rPr lang="hu-HU" sz="2600" dirty="0" smtClean="0">
                <a:solidFill>
                  <a:srgbClr val="C00000"/>
                </a:solidFill>
              </a:rPr>
              <a:t> „Abból </a:t>
            </a:r>
            <a:r>
              <a:rPr lang="hu-HU" sz="2600" dirty="0">
                <a:solidFill>
                  <a:srgbClr val="C00000"/>
                </a:solidFill>
              </a:rPr>
              <a:t>a városból pedig sokan hittek benne a </a:t>
            </a:r>
            <a:r>
              <a:rPr lang="hu-HU" sz="2600" dirty="0" err="1">
                <a:solidFill>
                  <a:srgbClr val="C00000"/>
                </a:solidFill>
              </a:rPr>
              <a:t>Samaritánusok</a:t>
            </a:r>
            <a:r>
              <a:rPr lang="hu-HU" sz="2600" dirty="0">
                <a:solidFill>
                  <a:srgbClr val="C00000"/>
                </a:solidFill>
              </a:rPr>
              <a:t> közül annak az asszonynak beszédéért. (39. v.) </a:t>
            </a:r>
          </a:p>
          <a:p>
            <a:pPr marL="0" indent="0">
              <a:lnSpc>
                <a:spcPct val="100000"/>
              </a:lnSpc>
              <a:buNone/>
            </a:pPr>
            <a:endParaRPr lang="hu-HU" sz="2600" dirty="0" smtClean="0">
              <a:solidFill>
                <a:srgbClr val="C00000"/>
              </a:solidFill>
            </a:endParaRPr>
          </a:p>
          <a:p>
            <a:pPr marL="0" indent="0" algn="ctr">
              <a:lnSpc>
                <a:spcPct val="100000"/>
              </a:lnSpc>
              <a:buNone/>
            </a:pPr>
            <a:r>
              <a:rPr lang="hu-HU" sz="2600" dirty="0" smtClean="0">
                <a:latin typeface="Avenir Next" panose="020B0503020202020204" pitchFamily="34" charset="0"/>
              </a:rPr>
              <a:t>VILÁGUNK ELÉRÉSÉHEZ </a:t>
            </a:r>
          </a:p>
          <a:p>
            <a:pPr marL="0" indent="0" algn="ctr">
              <a:lnSpc>
                <a:spcPct val="100000"/>
              </a:lnSpc>
              <a:buNone/>
            </a:pPr>
            <a:r>
              <a:rPr lang="hu-HU" sz="2600" b="1" dirty="0" smtClean="0">
                <a:solidFill>
                  <a:srgbClr val="C00000"/>
                </a:solidFill>
                <a:latin typeface="Avenir Next" panose="020B0503020202020204" pitchFamily="34" charset="0"/>
              </a:rPr>
              <a:t>NEM KELL </a:t>
            </a:r>
            <a:r>
              <a:rPr lang="hu-HU" sz="2600" b="1" dirty="0" smtClean="0">
                <a:latin typeface="Avenir Next" panose="020B0503020202020204" pitchFamily="34" charset="0"/>
              </a:rPr>
              <a:t>MESZIRE MENNÜNK</a:t>
            </a:r>
            <a:endParaRPr lang="hu-HU" sz="2600" dirty="0" smtClean="0">
              <a:latin typeface="Avenir Next" panose="020B0503020202020204" pitchFamily="34" charset="0"/>
            </a:endParaRPr>
          </a:p>
          <a:p>
            <a:pPr marL="0" indent="0">
              <a:lnSpc>
                <a:spcPct val="100000"/>
              </a:lnSpc>
              <a:buNone/>
            </a:pPr>
            <a:endParaRPr lang="hu-HU" sz="2600" dirty="0"/>
          </a:p>
        </p:txBody>
      </p:sp>
    </p:spTree>
    <p:extLst>
      <p:ext uri="{BB962C8B-B14F-4D97-AF65-F5344CB8AC3E}">
        <p14:creationId xmlns:p14="http://schemas.microsoft.com/office/powerpoint/2010/main" val="3086777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sky, outdoor, mountain&#10;&#10;Description automatically generated">
            <a:extLst>
              <a:ext uri="{FF2B5EF4-FFF2-40B4-BE49-F238E27FC236}">
                <a16:creationId xmlns="" xmlns:a16="http://schemas.microsoft.com/office/drawing/2014/main" id="{BFED2C85-DCB6-424C-9D2F-14FFC0B7C4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091" t="9091"/>
          <a:stretch/>
        </p:blipFill>
        <p:spPr>
          <a:xfrm>
            <a:off x="20" y="0"/>
            <a:ext cx="12191980" cy="6954981"/>
          </a:xfrm>
          <a:prstGeom prst="rect">
            <a:avLst/>
          </a:prstGeom>
        </p:spPr>
      </p:pic>
      <p:sp>
        <p:nvSpPr>
          <p:cNvPr id="13" name="Rectangle 8">
            <a:extLst>
              <a:ext uri="{FF2B5EF4-FFF2-40B4-BE49-F238E27FC236}">
                <a16:creationId xmlns="" xmlns:a16="http://schemas.microsoft.com/office/drawing/2014/main" id="{2B1D4F77-A17C-43D7-B7FA-545148E4E9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0147E3E6-CFC4-2143-AF55-6F69833ADF05}"/>
              </a:ext>
            </a:extLst>
          </p:cNvPr>
          <p:cNvSpPr>
            <a:spLocks noGrp="1"/>
          </p:cNvSpPr>
          <p:nvPr>
            <p:ph idx="1"/>
          </p:nvPr>
        </p:nvSpPr>
        <p:spPr>
          <a:xfrm>
            <a:off x="7492064" y="389941"/>
            <a:ext cx="4285289" cy="5827978"/>
          </a:xfrm>
        </p:spPr>
        <p:txBody>
          <a:bodyPr>
            <a:normAutofit fontScale="85000" lnSpcReduction="10000"/>
          </a:bodyPr>
          <a:lstStyle/>
          <a:p>
            <a:pPr marL="0" indent="0" algn="ctr">
              <a:lnSpc>
                <a:spcPct val="110000"/>
              </a:lnSpc>
              <a:buNone/>
            </a:pPr>
            <a:r>
              <a:rPr lang="hu-HU" sz="2400" dirty="0"/>
              <a:t>Megtanultuk, hogy </a:t>
            </a:r>
            <a:r>
              <a:rPr lang="hu-HU" sz="2400" b="1" dirty="0">
                <a:solidFill>
                  <a:srgbClr val="FF0000"/>
                </a:solidFill>
              </a:rPr>
              <a:t>KÉPESEK VAGYUNK, EL TUDUNK </a:t>
            </a:r>
            <a:r>
              <a:rPr lang="hu-HU" sz="2400" dirty="0"/>
              <a:t>menni a világunkat elérni. </a:t>
            </a:r>
            <a:r>
              <a:rPr lang="hu-HU" sz="2400" b="1" i="1" dirty="0"/>
              <a:t>De nem kell tökéletesnek lennünk, nem kell mindent tudnunk és még messzire sem kell mennünk. </a:t>
            </a:r>
            <a:endParaRPr lang="hu-HU" sz="2400" b="1" i="1" dirty="0" smtClean="0"/>
          </a:p>
          <a:p>
            <a:pPr marL="0" indent="0" algn="ctr">
              <a:lnSpc>
                <a:spcPct val="110000"/>
              </a:lnSpc>
              <a:buNone/>
            </a:pPr>
            <a:r>
              <a:rPr lang="hu-HU" sz="2400" dirty="0" smtClean="0"/>
              <a:t>A </a:t>
            </a:r>
            <a:r>
              <a:rPr lang="hu-HU" sz="2400" dirty="0" err="1"/>
              <a:t>samáriai</a:t>
            </a:r>
            <a:r>
              <a:rPr lang="hu-HU" sz="2400" dirty="0"/>
              <a:t> asszony története azt is megmutatja, hogyan változtathatunk azon, </a:t>
            </a:r>
            <a:r>
              <a:rPr lang="hu-HU" sz="2400" b="1" dirty="0">
                <a:solidFill>
                  <a:srgbClr val="FF0000"/>
                </a:solidFill>
              </a:rPr>
              <a:t>HOGYAN</a:t>
            </a:r>
            <a:r>
              <a:rPr lang="hu-HU" sz="2400" dirty="0"/>
              <a:t> hívjunk meg másokat, hogy lássák a világ Megváltóját. </a:t>
            </a:r>
            <a:r>
              <a:rPr lang="hu-HU" sz="2400" b="1" dirty="0"/>
              <a:t>Azt kell első helyre tennünk</a:t>
            </a:r>
            <a:r>
              <a:rPr lang="hu-HU" sz="2400" dirty="0"/>
              <a:t>, ami a legfontosabb, </a:t>
            </a:r>
            <a:r>
              <a:rPr lang="hu-HU" sz="2400" b="1" dirty="0"/>
              <a:t>bizonyságot kell tennünk, </a:t>
            </a:r>
            <a:r>
              <a:rPr lang="hu-HU" sz="2400" dirty="0"/>
              <a:t>és önmagunk helyett </a:t>
            </a:r>
            <a:r>
              <a:rPr lang="hu-HU" sz="2400" b="1" dirty="0"/>
              <a:t>Jézusra kell összpontosítanunk. </a:t>
            </a:r>
          </a:p>
          <a:p>
            <a:pPr marL="0" indent="0">
              <a:buNone/>
            </a:pPr>
            <a:endParaRPr lang="hu-HU" sz="1800" dirty="0" smtClean="0"/>
          </a:p>
          <a:p>
            <a:pPr marL="0" indent="0">
              <a:spcBef>
                <a:spcPts val="0"/>
              </a:spcBef>
              <a:buNone/>
              <a:defRPr/>
            </a:pPr>
            <a:endParaRPr lang="hu-HU" sz="1800" b="1" dirty="0" smtClean="0"/>
          </a:p>
          <a:p>
            <a:pPr marL="0" indent="0">
              <a:spcBef>
                <a:spcPts val="0"/>
              </a:spcBef>
              <a:buNone/>
              <a:defRPr/>
            </a:pPr>
            <a:endParaRPr lang="hu-HU" sz="1800" b="1" dirty="0" smtClean="0"/>
          </a:p>
          <a:p>
            <a:pPr marL="0" indent="0">
              <a:spcBef>
                <a:spcPts val="0"/>
              </a:spcBef>
              <a:buNone/>
              <a:defRPr/>
            </a:pPr>
            <a:endParaRPr lang="hu-HU" sz="1800" b="1" dirty="0" smtClean="0"/>
          </a:p>
          <a:p>
            <a:pPr marL="0" indent="0" algn="ctr">
              <a:spcBef>
                <a:spcPts val="0"/>
              </a:spcBef>
              <a:buNone/>
              <a:defRPr/>
            </a:pPr>
            <a:r>
              <a:rPr lang="hu-HU" sz="3500" b="1" spc="600" dirty="0" smtClean="0">
                <a:solidFill>
                  <a:srgbClr val="C00000"/>
                </a:solidFill>
              </a:rPr>
              <a:t>HOGYAN </a:t>
            </a:r>
            <a:r>
              <a:rPr lang="hu-HU" sz="3500" b="1" spc="600" dirty="0">
                <a:solidFill>
                  <a:srgbClr val="C00000"/>
                </a:solidFill>
              </a:rPr>
              <a:t>MENJÜNK?</a:t>
            </a:r>
          </a:p>
          <a:p>
            <a:pPr marL="0" indent="0">
              <a:buNone/>
            </a:pPr>
            <a:endParaRPr lang="en-US" sz="1800" dirty="0"/>
          </a:p>
        </p:txBody>
      </p:sp>
    </p:spTree>
    <p:extLst>
      <p:ext uri="{BB962C8B-B14F-4D97-AF65-F5344CB8AC3E}">
        <p14:creationId xmlns:p14="http://schemas.microsoft.com/office/powerpoint/2010/main" val="1277070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3488F6DB-AE81-4C8D-B1F2-045AB0C89A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low confidence">
            <a:extLst>
              <a:ext uri="{FF2B5EF4-FFF2-40B4-BE49-F238E27FC236}">
                <a16:creationId xmlns="" xmlns:a16="http://schemas.microsoft.com/office/drawing/2014/main" id="{E571B7A9-C09E-1249-9BF0-58DE6C7E0E55}"/>
              </a:ext>
            </a:extLst>
          </p:cNvPr>
          <p:cNvPicPr>
            <a:picLocks noChangeAspect="1"/>
          </p:cNvPicPr>
          <p:nvPr/>
        </p:nvPicPr>
        <p:blipFill rotWithShape="1">
          <a:blip r:embed="rId3"/>
          <a:srcRect b="2598"/>
          <a:stretch/>
        </p:blipFill>
        <p:spPr>
          <a:xfrm>
            <a:off x="20" y="-96982"/>
            <a:ext cx="12191980" cy="6954982"/>
          </a:xfrm>
          <a:prstGeom prst="rect">
            <a:avLst/>
          </a:prstGeom>
        </p:spPr>
      </p:pic>
      <p:sp>
        <p:nvSpPr>
          <p:cNvPr id="11" name="Graphic 1">
            <a:extLst>
              <a:ext uri="{FF2B5EF4-FFF2-40B4-BE49-F238E27FC236}">
                <a16:creationId xmlns="" xmlns:a16="http://schemas.microsoft.com/office/drawing/2014/main" id="{721F817A-BF7E-440D-B296-66D86EDB06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a:effectLst/>
        </p:spPr>
        <p:txBody>
          <a:bodyPr rtlCol="0" anchor="ctr"/>
          <a:lstStyle/>
          <a:p>
            <a:endParaRPr lang="en-US" dirty="0"/>
          </a:p>
        </p:txBody>
      </p:sp>
      <p:sp>
        <p:nvSpPr>
          <p:cNvPr id="2" name="Title 1">
            <a:extLst>
              <a:ext uri="{FF2B5EF4-FFF2-40B4-BE49-F238E27FC236}">
                <a16:creationId xmlns="" xmlns:a16="http://schemas.microsoft.com/office/drawing/2014/main" id="{5F72D97D-4805-5B48-AABA-9FAB86CC3805}"/>
              </a:ext>
            </a:extLst>
          </p:cNvPr>
          <p:cNvSpPr>
            <a:spLocks noGrp="1"/>
          </p:cNvSpPr>
          <p:nvPr>
            <p:ph type="title"/>
          </p:nvPr>
        </p:nvSpPr>
        <p:spPr>
          <a:xfrm>
            <a:off x="1796716" y="1379621"/>
            <a:ext cx="7532006" cy="1752079"/>
          </a:xfrm>
        </p:spPr>
        <p:txBody>
          <a:bodyPr anchor="b">
            <a:noAutofit/>
          </a:bodyPr>
          <a:lstStyle/>
          <a:p>
            <a:pPr algn="ctr">
              <a:lnSpc>
                <a:spcPct val="100000"/>
              </a:lnSpc>
            </a:pPr>
            <a:r>
              <a:rPr lang="en-US" sz="2800" dirty="0">
                <a:latin typeface="Avenir Next" panose="020B0503020202020204" pitchFamily="34" charset="0"/>
              </a:rPr>
              <a:t/>
            </a:r>
            <a:br>
              <a:rPr lang="en-US" sz="2800" dirty="0">
                <a:latin typeface="Avenir Next" panose="020B0503020202020204" pitchFamily="34" charset="0"/>
              </a:rPr>
            </a:br>
            <a:r>
              <a:rPr lang="en-US" sz="2800" b="1" dirty="0">
                <a:latin typeface="Avenir Next" panose="020B0503020202020204" pitchFamily="34" charset="0"/>
              </a:rPr>
              <a:t>1. </a:t>
            </a:r>
            <a:r>
              <a:rPr lang="hu-HU" sz="2800" b="1" dirty="0" smtClean="0">
                <a:latin typeface="Avenir Next" panose="020B0503020202020204" pitchFamily="34" charset="0"/>
              </a:rPr>
              <a:t>A VÁLTOZTATÁSHOZ</a:t>
            </a:r>
            <a:r>
              <a:rPr lang="hu-HU" sz="2800" b="1" dirty="0" smtClean="0">
                <a:solidFill>
                  <a:schemeClr val="accent2">
                    <a:lumMod val="75000"/>
                  </a:schemeClr>
                </a:solidFill>
                <a:latin typeface="Avenir Next" panose="020B0503020202020204" pitchFamily="34" charset="0"/>
              </a:rPr>
              <a:t> </a:t>
            </a:r>
            <a:br>
              <a:rPr lang="hu-HU" sz="2800" b="1" dirty="0" smtClean="0">
                <a:solidFill>
                  <a:schemeClr val="accent2">
                    <a:lumMod val="75000"/>
                  </a:schemeClr>
                </a:solidFill>
                <a:latin typeface="Avenir Next" panose="020B0503020202020204" pitchFamily="34" charset="0"/>
              </a:rPr>
            </a:br>
            <a:r>
              <a:rPr lang="hu-HU" sz="2800" b="1" dirty="0" smtClean="0">
                <a:solidFill>
                  <a:schemeClr val="accent2">
                    <a:lumMod val="75000"/>
                  </a:schemeClr>
                </a:solidFill>
                <a:latin typeface="Avenir Next" panose="020B0503020202020204" pitchFamily="34" charset="0"/>
              </a:rPr>
              <a:t>FONTOSSÁGI </a:t>
            </a:r>
            <a:r>
              <a:rPr lang="hu-HU" sz="2800" b="1" dirty="0">
                <a:solidFill>
                  <a:schemeClr val="accent2">
                    <a:lumMod val="75000"/>
                  </a:schemeClr>
                </a:solidFill>
                <a:latin typeface="Avenir Next" panose="020B0503020202020204" pitchFamily="34" charset="0"/>
              </a:rPr>
              <a:t>SORRENDET KELL FELÁLLÍTANUNK </a:t>
            </a:r>
            <a:r>
              <a:rPr lang="en-US" sz="2800" dirty="0">
                <a:latin typeface="Avenir Next" panose="020B0503020202020204" pitchFamily="34" charset="0"/>
              </a:rPr>
              <a:t/>
            </a:r>
            <a:br>
              <a:rPr lang="en-US" sz="2800" dirty="0">
                <a:latin typeface="Avenir Next" panose="020B0503020202020204" pitchFamily="34" charset="0"/>
              </a:rPr>
            </a:br>
            <a:endParaRPr lang="en-US" sz="2800" dirty="0">
              <a:latin typeface="Avenir Next" panose="020B0503020202020204" pitchFamily="34" charset="0"/>
            </a:endParaRPr>
          </a:p>
        </p:txBody>
      </p:sp>
      <p:sp>
        <p:nvSpPr>
          <p:cNvPr id="3" name="Content Placeholder 2">
            <a:extLst>
              <a:ext uri="{FF2B5EF4-FFF2-40B4-BE49-F238E27FC236}">
                <a16:creationId xmlns="" xmlns:a16="http://schemas.microsoft.com/office/drawing/2014/main" id="{5C3A2EEE-C4B3-2442-88F5-642A9AF21CBE}"/>
              </a:ext>
            </a:extLst>
          </p:cNvPr>
          <p:cNvSpPr>
            <a:spLocks noGrp="1"/>
          </p:cNvSpPr>
          <p:nvPr>
            <p:ph idx="1"/>
          </p:nvPr>
        </p:nvSpPr>
        <p:spPr>
          <a:xfrm>
            <a:off x="1796716" y="3313295"/>
            <a:ext cx="7532006" cy="1870955"/>
          </a:xfrm>
        </p:spPr>
        <p:txBody>
          <a:bodyPr>
            <a:normAutofit/>
          </a:bodyPr>
          <a:lstStyle/>
          <a:p>
            <a:pPr marL="0" indent="0" algn="ctr">
              <a:lnSpc>
                <a:spcPct val="100000"/>
              </a:lnSpc>
              <a:buNone/>
            </a:pPr>
            <a:r>
              <a:rPr lang="hu-HU" sz="3200" dirty="0"/>
              <a:t>Amikor Jézus lába előtt hagyjuk terheinket,  fontossági sorrendünkben a jó hír megosztása a terhek cipelése elé kerül. </a:t>
            </a:r>
          </a:p>
          <a:p>
            <a:pPr>
              <a:lnSpc>
                <a:spcPct val="100000"/>
              </a:lnSpc>
            </a:pPr>
            <a:endParaRPr lang="hu-HU" dirty="0"/>
          </a:p>
        </p:txBody>
      </p:sp>
    </p:spTree>
    <p:extLst>
      <p:ext uri="{BB962C8B-B14F-4D97-AF65-F5344CB8AC3E}">
        <p14:creationId xmlns:p14="http://schemas.microsoft.com/office/powerpoint/2010/main" val="153323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sky, outdoor, mountain&#10;&#10;Description automatically generated">
            <a:extLst>
              <a:ext uri="{FF2B5EF4-FFF2-40B4-BE49-F238E27FC236}">
                <a16:creationId xmlns="" xmlns:a16="http://schemas.microsoft.com/office/drawing/2014/main" id="{388299A3-C141-3E4A-B58B-CA2C2A2B1C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091" t="9091"/>
          <a:stretch/>
        </p:blipFill>
        <p:spPr>
          <a:xfrm>
            <a:off x="20" y="10"/>
            <a:ext cx="12191980" cy="6857990"/>
          </a:xfrm>
          <a:prstGeom prst="rect">
            <a:avLst/>
          </a:prstGeom>
        </p:spPr>
      </p:pic>
      <p:sp>
        <p:nvSpPr>
          <p:cNvPr id="16" name="Rectangle 15">
            <a:extLst>
              <a:ext uri="{FF2B5EF4-FFF2-40B4-BE49-F238E27FC236}">
                <a16:creationId xmlns="" xmlns:a16="http://schemas.microsoft.com/office/drawing/2014/main" id="{2B1D4F77-A17C-43D7-B7FA-545148E4E9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896D298B-19C1-E94C-AA20-CD285A2E354B}"/>
              </a:ext>
            </a:extLst>
          </p:cNvPr>
          <p:cNvSpPr>
            <a:spLocks noGrp="1"/>
          </p:cNvSpPr>
          <p:nvPr>
            <p:ph idx="1"/>
          </p:nvPr>
        </p:nvSpPr>
        <p:spPr>
          <a:xfrm>
            <a:off x="7492065" y="526473"/>
            <a:ext cx="4187318" cy="5691446"/>
          </a:xfrm>
        </p:spPr>
        <p:txBody>
          <a:bodyPr>
            <a:normAutofit lnSpcReduction="10000"/>
          </a:bodyPr>
          <a:lstStyle/>
          <a:p>
            <a:pPr marL="0" indent="0" algn="ctr">
              <a:lnSpc>
                <a:spcPct val="100000"/>
              </a:lnSpc>
              <a:buNone/>
            </a:pPr>
            <a:r>
              <a:rPr lang="hu-HU" sz="2400" dirty="0"/>
              <a:t>Ha az élet </a:t>
            </a:r>
            <a:r>
              <a:rPr lang="hu-HU" sz="2400" b="1" dirty="0"/>
              <a:t>minden más területénél fontosabb számunkra a szolgálat,</a:t>
            </a:r>
            <a:r>
              <a:rPr lang="hu-HU" sz="2400" dirty="0"/>
              <a:t> akkor a szolgálat </a:t>
            </a:r>
            <a:r>
              <a:rPr lang="hu-HU" sz="2400" b="1" dirty="0"/>
              <a:t>életünk minden területének része lesz. </a:t>
            </a:r>
          </a:p>
          <a:p>
            <a:pPr marL="0" indent="0" algn="ctr">
              <a:lnSpc>
                <a:spcPct val="100000"/>
              </a:lnSpc>
              <a:buNone/>
            </a:pPr>
            <a:endParaRPr lang="hu-HU" sz="2400" dirty="0" smtClean="0"/>
          </a:p>
          <a:p>
            <a:pPr marL="0" indent="0" algn="ctr">
              <a:lnSpc>
                <a:spcPct val="100000"/>
              </a:lnSpc>
              <a:buNone/>
            </a:pPr>
            <a:r>
              <a:rPr lang="hu-HU" sz="2400" b="1" dirty="0" smtClean="0">
                <a:solidFill>
                  <a:srgbClr val="C00000"/>
                </a:solidFill>
              </a:rPr>
              <a:t>„</a:t>
            </a:r>
            <a:r>
              <a:rPr lang="hu-HU" sz="2400" b="1" dirty="0">
                <a:solidFill>
                  <a:srgbClr val="C00000"/>
                </a:solidFill>
              </a:rPr>
              <a:t>Otthagyta azért az asszony a vedrét, és visszament a városba.” </a:t>
            </a:r>
            <a:endParaRPr lang="hu-HU" sz="2400" b="1" dirty="0" smtClean="0">
              <a:solidFill>
                <a:srgbClr val="C00000"/>
              </a:solidFill>
            </a:endParaRPr>
          </a:p>
          <a:p>
            <a:pPr marL="0" indent="0" algn="ctr">
              <a:lnSpc>
                <a:spcPct val="100000"/>
              </a:lnSpc>
              <a:buNone/>
            </a:pPr>
            <a:r>
              <a:rPr lang="hu-HU" sz="2400" b="1" dirty="0" smtClean="0">
                <a:solidFill>
                  <a:srgbClr val="C00000"/>
                </a:solidFill>
              </a:rPr>
              <a:t>(</a:t>
            </a:r>
            <a:r>
              <a:rPr lang="hu-HU" sz="2400" dirty="0">
                <a:solidFill>
                  <a:srgbClr val="C00000"/>
                </a:solidFill>
              </a:rPr>
              <a:t>28. v.)</a:t>
            </a:r>
          </a:p>
          <a:p>
            <a:pPr marL="0" indent="0" algn="ctr">
              <a:lnSpc>
                <a:spcPct val="100000"/>
              </a:lnSpc>
              <a:buNone/>
            </a:pPr>
            <a:endParaRPr lang="hu-HU" sz="2400" dirty="0" smtClean="0"/>
          </a:p>
          <a:p>
            <a:pPr marL="0" indent="0" algn="ctr">
              <a:lnSpc>
                <a:spcPct val="100000"/>
              </a:lnSpc>
              <a:buNone/>
            </a:pPr>
            <a:r>
              <a:rPr lang="hu-HU" sz="2400" dirty="0" smtClean="0">
                <a:latin typeface="Avenir Next" panose="020B0503020202020204" pitchFamily="34" charset="0"/>
              </a:rPr>
              <a:t>VILÁGUNK ELÉRÉSÉHEZ  </a:t>
            </a:r>
          </a:p>
          <a:p>
            <a:pPr marL="0" indent="0" algn="ctr">
              <a:lnSpc>
                <a:spcPct val="100000"/>
              </a:lnSpc>
              <a:buNone/>
            </a:pPr>
            <a:r>
              <a:rPr lang="hu-HU" sz="2400" b="1" dirty="0" smtClean="0">
                <a:solidFill>
                  <a:srgbClr val="121F65"/>
                </a:solidFill>
                <a:latin typeface="Avenir Next" panose="020B0503020202020204" pitchFamily="34" charset="0"/>
              </a:rPr>
              <a:t>FONTOSSÁGI </a:t>
            </a:r>
            <a:r>
              <a:rPr lang="hu-HU" sz="2400" b="1" dirty="0">
                <a:solidFill>
                  <a:srgbClr val="121F65"/>
                </a:solidFill>
                <a:latin typeface="Avenir Next" panose="020B0503020202020204" pitchFamily="34" charset="0"/>
              </a:rPr>
              <a:t>SORRENDET </a:t>
            </a:r>
            <a:r>
              <a:rPr lang="hu-HU" sz="2400" b="1" dirty="0" smtClean="0">
                <a:latin typeface="Avenir Next" panose="020B0503020202020204" pitchFamily="34" charset="0"/>
              </a:rPr>
              <a:t>KELL FELÁLLÍTANUNK</a:t>
            </a:r>
            <a:endParaRPr lang="hu-HU" sz="2400" dirty="0" smtClean="0">
              <a:latin typeface="Avenir Next" panose="020B0503020202020204" pitchFamily="34" charset="0"/>
            </a:endParaRPr>
          </a:p>
          <a:p>
            <a:pPr marL="0" indent="0">
              <a:lnSpc>
                <a:spcPct val="100000"/>
              </a:lnSpc>
              <a:buNone/>
            </a:pPr>
            <a:endParaRPr lang="en-US" sz="2400" dirty="0"/>
          </a:p>
        </p:txBody>
      </p:sp>
    </p:spTree>
    <p:extLst>
      <p:ext uri="{BB962C8B-B14F-4D97-AF65-F5344CB8AC3E}">
        <p14:creationId xmlns:p14="http://schemas.microsoft.com/office/powerpoint/2010/main" val="4026339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3488F6DB-AE81-4C8D-B1F2-045AB0C89A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low confidence">
            <a:extLst>
              <a:ext uri="{FF2B5EF4-FFF2-40B4-BE49-F238E27FC236}">
                <a16:creationId xmlns="" xmlns:a16="http://schemas.microsoft.com/office/drawing/2014/main" id="{84151EC0-98C3-A048-B6B1-55C59AA436A9}"/>
              </a:ext>
            </a:extLst>
          </p:cNvPr>
          <p:cNvPicPr>
            <a:picLocks noChangeAspect="1"/>
          </p:cNvPicPr>
          <p:nvPr/>
        </p:nvPicPr>
        <p:blipFill rotWithShape="1">
          <a:blip r:embed="rId3"/>
          <a:srcRect b="2598"/>
          <a:stretch/>
        </p:blipFill>
        <p:spPr>
          <a:xfrm>
            <a:off x="20" y="10"/>
            <a:ext cx="12191980" cy="6857990"/>
          </a:xfrm>
          <a:prstGeom prst="rect">
            <a:avLst/>
          </a:prstGeom>
        </p:spPr>
      </p:pic>
      <p:sp>
        <p:nvSpPr>
          <p:cNvPr id="11" name="Graphic 1">
            <a:extLst>
              <a:ext uri="{FF2B5EF4-FFF2-40B4-BE49-F238E27FC236}">
                <a16:creationId xmlns="" xmlns:a16="http://schemas.microsoft.com/office/drawing/2014/main" id="{721F817A-BF7E-440D-B296-66D86EDB06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a:effectLst/>
        </p:spPr>
        <p:txBody>
          <a:bodyPr rtlCol="0" anchor="ctr"/>
          <a:lstStyle/>
          <a:p>
            <a:endParaRPr lang="en-US" dirty="0"/>
          </a:p>
        </p:txBody>
      </p:sp>
      <p:sp>
        <p:nvSpPr>
          <p:cNvPr id="2" name="Title 1">
            <a:extLst>
              <a:ext uri="{FF2B5EF4-FFF2-40B4-BE49-F238E27FC236}">
                <a16:creationId xmlns="" xmlns:a16="http://schemas.microsoft.com/office/drawing/2014/main" id="{099E0DE9-B6E2-8E4A-812E-9213F2B0D255}"/>
              </a:ext>
            </a:extLst>
          </p:cNvPr>
          <p:cNvSpPr>
            <a:spLocks noGrp="1"/>
          </p:cNvSpPr>
          <p:nvPr>
            <p:ph type="title"/>
          </p:nvPr>
        </p:nvSpPr>
        <p:spPr>
          <a:xfrm>
            <a:off x="2220695" y="1553823"/>
            <a:ext cx="7200392" cy="1549595"/>
          </a:xfrm>
        </p:spPr>
        <p:txBody>
          <a:bodyPr anchor="b">
            <a:noAutofit/>
          </a:bodyPr>
          <a:lstStyle/>
          <a:p>
            <a:pPr algn="ctr">
              <a:lnSpc>
                <a:spcPct val="100000"/>
              </a:lnSpc>
            </a:pPr>
            <a:r>
              <a:rPr lang="en-US" sz="2800" b="1" dirty="0">
                <a:latin typeface="Avenir Next" panose="020B0503020202020204" pitchFamily="34" charset="0"/>
              </a:rPr>
              <a:t>2. </a:t>
            </a:r>
            <a:r>
              <a:rPr lang="hu-HU" sz="2800" b="1" dirty="0">
                <a:latin typeface="Avenir Next" panose="020B0503020202020204" pitchFamily="34" charset="0"/>
              </a:rPr>
              <a:t>A </a:t>
            </a:r>
            <a:r>
              <a:rPr lang="hu-HU" sz="2800" b="1" dirty="0" smtClean="0">
                <a:latin typeface="Avenir Next" panose="020B0503020202020204" pitchFamily="34" charset="0"/>
              </a:rPr>
              <a:t>VÁLTOZTATÁSHOZ</a:t>
            </a:r>
            <a:br>
              <a:rPr lang="hu-HU" sz="2800" b="1" dirty="0" smtClean="0">
                <a:latin typeface="Avenir Next" panose="020B0503020202020204" pitchFamily="34" charset="0"/>
              </a:rPr>
            </a:br>
            <a:r>
              <a:rPr lang="hu-HU" sz="2800" b="1" dirty="0" smtClean="0">
                <a:solidFill>
                  <a:schemeClr val="accent2">
                    <a:lumMod val="75000"/>
                  </a:schemeClr>
                </a:solidFill>
                <a:latin typeface="Avenir Next" panose="020B0503020202020204" pitchFamily="34" charset="0"/>
              </a:rPr>
              <a:t>BIZONYSÁGOT </a:t>
            </a:r>
            <a:r>
              <a:rPr lang="hu-HU" sz="2800" b="1" dirty="0">
                <a:solidFill>
                  <a:schemeClr val="accent2">
                    <a:lumMod val="75000"/>
                  </a:schemeClr>
                </a:solidFill>
                <a:latin typeface="Avenir Next" panose="020B0503020202020204" pitchFamily="34" charset="0"/>
              </a:rPr>
              <a:t>KELL TENNÜNK </a:t>
            </a:r>
            <a:endParaRPr lang="hu-HU" sz="2800" dirty="0">
              <a:latin typeface="Avenir Next" panose="020B0503020202020204" pitchFamily="34" charset="0"/>
            </a:endParaRPr>
          </a:p>
        </p:txBody>
      </p:sp>
      <p:sp>
        <p:nvSpPr>
          <p:cNvPr id="3" name="Content Placeholder 2">
            <a:extLst>
              <a:ext uri="{FF2B5EF4-FFF2-40B4-BE49-F238E27FC236}">
                <a16:creationId xmlns="" xmlns:a16="http://schemas.microsoft.com/office/drawing/2014/main" id="{64AC6984-33A9-3541-8A7E-2418B2D22EF7}"/>
              </a:ext>
            </a:extLst>
          </p:cNvPr>
          <p:cNvSpPr>
            <a:spLocks noGrp="1"/>
          </p:cNvSpPr>
          <p:nvPr>
            <p:ph idx="1"/>
          </p:nvPr>
        </p:nvSpPr>
        <p:spPr>
          <a:xfrm>
            <a:off x="1385456" y="3311905"/>
            <a:ext cx="8686800" cy="2423877"/>
          </a:xfrm>
        </p:spPr>
        <p:txBody>
          <a:bodyPr>
            <a:normAutofit fontScale="92500" lnSpcReduction="10000"/>
          </a:bodyPr>
          <a:lstStyle/>
          <a:p>
            <a:pPr marL="0" indent="0" algn="ctr">
              <a:lnSpc>
                <a:spcPct val="100000"/>
              </a:lnSpc>
              <a:buNone/>
            </a:pPr>
            <a:r>
              <a:rPr lang="hu-HU" b="1" dirty="0"/>
              <a:t>Az asszony nem prédikációt mondott, hanem a saját érveit: - „Mindent elmondott, amit valaha is tettem.” </a:t>
            </a:r>
            <a:r>
              <a:rPr lang="hu-HU" dirty="0"/>
              <a:t>Logikus: a város lakói gyanakodva figyelték a nő életmódját és elítélték őt. Jézus pedig, annak ellenétre, hogy mindent tudott a múltjáról, még mindig szerette őt. Az asszony bizonyságtétele, bár egyszerű volt, nagy hatással bírt. </a:t>
            </a:r>
          </a:p>
        </p:txBody>
      </p:sp>
    </p:spTree>
    <p:extLst>
      <p:ext uri="{BB962C8B-B14F-4D97-AF65-F5344CB8AC3E}">
        <p14:creationId xmlns:p14="http://schemas.microsoft.com/office/powerpoint/2010/main" val="98134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sky, outdoor, mountain&#10;&#10;Description automatically generated">
            <a:extLst>
              <a:ext uri="{FF2B5EF4-FFF2-40B4-BE49-F238E27FC236}">
                <a16:creationId xmlns="" xmlns:a16="http://schemas.microsoft.com/office/drawing/2014/main" id="{72182601-EC6D-A843-8443-4A73E9D8AD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091" t="9091"/>
          <a:stretch/>
        </p:blipFill>
        <p:spPr>
          <a:xfrm>
            <a:off x="20" y="10"/>
            <a:ext cx="12191980" cy="6857990"/>
          </a:xfrm>
          <a:prstGeom prst="rect">
            <a:avLst/>
          </a:prstGeom>
        </p:spPr>
      </p:pic>
      <p:sp>
        <p:nvSpPr>
          <p:cNvPr id="9" name="Rectangle 8">
            <a:extLst>
              <a:ext uri="{FF2B5EF4-FFF2-40B4-BE49-F238E27FC236}">
                <a16:creationId xmlns="" xmlns:a16="http://schemas.microsoft.com/office/drawing/2014/main" id="{2B1D4F77-A17C-43D7-B7FA-545148E4E9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F5874616-EA6F-124D-BE5C-D070DBC92562}"/>
              </a:ext>
            </a:extLst>
          </p:cNvPr>
          <p:cNvSpPr>
            <a:spLocks noGrp="1"/>
          </p:cNvSpPr>
          <p:nvPr>
            <p:ph idx="1"/>
          </p:nvPr>
        </p:nvSpPr>
        <p:spPr>
          <a:xfrm>
            <a:off x="7672175" y="678871"/>
            <a:ext cx="4022052" cy="5539048"/>
          </a:xfrm>
        </p:spPr>
        <p:txBody>
          <a:bodyPr>
            <a:noAutofit/>
          </a:bodyPr>
          <a:lstStyle/>
          <a:p>
            <a:pPr marL="0" indent="0" algn="ctr">
              <a:buNone/>
            </a:pPr>
            <a:r>
              <a:rPr lang="hu-HU" sz="2600" dirty="0"/>
              <a:t>A </a:t>
            </a:r>
            <a:r>
              <a:rPr lang="hu-HU" sz="2600" b="1" dirty="0"/>
              <a:t>megtért </a:t>
            </a:r>
            <a:r>
              <a:rPr lang="hu-HU" sz="2600" dirty="0"/>
              <a:t>ember maga is </a:t>
            </a:r>
            <a:r>
              <a:rPr lang="hu-HU" sz="2600" b="1" dirty="0"/>
              <a:t>evangelizátorrá</a:t>
            </a:r>
            <a:r>
              <a:rPr lang="hu-HU" sz="2600" dirty="0"/>
              <a:t> válik. </a:t>
            </a:r>
          </a:p>
          <a:p>
            <a:pPr marL="0" indent="0" algn="ctr">
              <a:buNone/>
            </a:pPr>
            <a:endParaRPr lang="hu-HU" sz="2600" dirty="0" smtClean="0"/>
          </a:p>
          <a:p>
            <a:pPr marL="0" indent="0" algn="ctr">
              <a:buNone/>
            </a:pPr>
            <a:r>
              <a:rPr lang="hu-HU" sz="2600" b="1" dirty="0" smtClean="0">
                <a:solidFill>
                  <a:srgbClr val="C00000"/>
                </a:solidFill>
              </a:rPr>
              <a:t>„Nem </a:t>
            </a:r>
            <a:r>
              <a:rPr lang="hu-HU" sz="2600" b="1" dirty="0">
                <a:solidFill>
                  <a:srgbClr val="C00000"/>
                </a:solidFill>
              </a:rPr>
              <a:t>a te beszédedért hiszünk immár: mert magunk hallottuk… </a:t>
            </a:r>
            <a:endParaRPr lang="hu-HU" sz="2600" b="1" dirty="0" smtClean="0">
              <a:solidFill>
                <a:srgbClr val="C00000"/>
              </a:solidFill>
            </a:endParaRPr>
          </a:p>
          <a:p>
            <a:pPr marL="0" indent="0" algn="ctr">
              <a:buNone/>
            </a:pPr>
            <a:r>
              <a:rPr lang="hu-HU" sz="2600" dirty="0" smtClean="0">
                <a:solidFill>
                  <a:srgbClr val="C00000"/>
                </a:solidFill>
              </a:rPr>
              <a:t>(</a:t>
            </a:r>
            <a:r>
              <a:rPr lang="hu-HU" sz="2600" dirty="0">
                <a:solidFill>
                  <a:srgbClr val="C00000"/>
                </a:solidFill>
              </a:rPr>
              <a:t>42. v.)  </a:t>
            </a:r>
          </a:p>
          <a:p>
            <a:pPr marL="0" indent="0" algn="ctr">
              <a:buNone/>
            </a:pPr>
            <a:endParaRPr lang="hu-HU" sz="2600" dirty="0" smtClean="0"/>
          </a:p>
          <a:p>
            <a:pPr marL="0" indent="0" algn="ctr">
              <a:lnSpc>
                <a:spcPct val="100000"/>
              </a:lnSpc>
              <a:buNone/>
            </a:pPr>
            <a:r>
              <a:rPr lang="hu-HU" sz="2600" dirty="0" smtClean="0">
                <a:latin typeface="Avenir Next" panose="020B0503020202020204" pitchFamily="34" charset="0"/>
              </a:rPr>
              <a:t>VILÁGUNK ELÉRÉSÉHEZ</a:t>
            </a:r>
            <a:r>
              <a:rPr lang="hu-HU" sz="2600" dirty="0">
                <a:latin typeface="Avenir Next" panose="020B0503020202020204" pitchFamily="34" charset="0"/>
              </a:rPr>
              <a:t> </a:t>
            </a:r>
            <a:r>
              <a:rPr lang="hu-HU" sz="2600" b="1" dirty="0" smtClean="0">
                <a:solidFill>
                  <a:srgbClr val="002060"/>
                </a:solidFill>
                <a:latin typeface="Avenir Next" panose="020B0503020202020204" pitchFamily="34" charset="0"/>
              </a:rPr>
              <a:t>BIZONYSÁGOT </a:t>
            </a:r>
          </a:p>
          <a:p>
            <a:pPr marL="0" indent="0" algn="ctr">
              <a:lnSpc>
                <a:spcPct val="100000"/>
              </a:lnSpc>
              <a:buNone/>
            </a:pPr>
            <a:r>
              <a:rPr lang="hu-HU" sz="2600" b="1" dirty="0" smtClean="0">
                <a:latin typeface="Avenir Next" panose="020B0503020202020204" pitchFamily="34" charset="0"/>
              </a:rPr>
              <a:t>KELL TENNÜNK</a:t>
            </a:r>
            <a:endParaRPr lang="hu-HU" sz="2600" b="1" dirty="0" smtClean="0">
              <a:solidFill>
                <a:srgbClr val="121F65"/>
              </a:solidFill>
              <a:latin typeface="Avenir Next" panose="020B0503020202020204" pitchFamily="34" charset="0"/>
            </a:endParaRPr>
          </a:p>
          <a:p>
            <a:pPr marL="0" indent="0" algn="ctr">
              <a:buNone/>
            </a:pPr>
            <a:endParaRPr lang="en-US" sz="2600" dirty="0"/>
          </a:p>
        </p:txBody>
      </p:sp>
    </p:spTree>
    <p:extLst>
      <p:ext uri="{BB962C8B-B14F-4D97-AF65-F5344CB8AC3E}">
        <p14:creationId xmlns:p14="http://schemas.microsoft.com/office/powerpoint/2010/main" val="1213085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0C777BBD-C42C-46C6-8D2D-BD2F9613D6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low confidence">
            <a:extLst>
              <a:ext uri="{FF2B5EF4-FFF2-40B4-BE49-F238E27FC236}">
                <a16:creationId xmlns="" xmlns:a16="http://schemas.microsoft.com/office/drawing/2014/main" id="{29A95481-18B2-0A40-B435-2A93DBC7FB0C}"/>
              </a:ext>
            </a:extLst>
          </p:cNvPr>
          <p:cNvPicPr>
            <a:picLocks noChangeAspect="1"/>
          </p:cNvPicPr>
          <p:nvPr/>
        </p:nvPicPr>
        <p:blipFill rotWithShape="1">
          <a:blip r:embed="rId3"/>
          <a:srcRect b="2598"/>
          <a:stretch/>
        </p:blipFill>
        <p:spPr>
          <a:xfrm>
            <a:off x="20" y="10"/>
            <a:ext cx="12191980" cy="6857990"/>
          </a:xfrm>
          <a:prstGeom prst="rect">
            <a:avLst/>
          </a:prstGeom>
        </p:spPr>
      </p:pic>
      <p:sp>
        <p:nvSpPr>
          <p:cNvPr id="11" name="Graphic 1">
            <a:extLst>
              <a:ext uri="{FF2B5EF4-FFF2-40B4-BE49-F238E27FC236}">
                <a16:creationId xmlns="" xmlns:a16="http://schemas.microsoft.com/office/drawing/2014/main" id="{721F817A-BF7E-440D-B296-66D86EDB06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 xmlns:a16="http://schemas.microsoft.com/office/drawing/2014/main" id="{0CACF805-F2BC-734C-9750-602702C675A8}"/>
              </a:ext>
            </a:extLst>
          </p:cNvPr>
          <p:cNvSpPr>
            <a:spLocks noGrp="1"/>
          </p:cNvSpPr>
          <p:nvPr>
            <p:ph type="title"/>
          </p:nvPr>
        </p:nvSpPr>
        <p:spPr>
          <a:xfrm>
            <a:off x="2493818" y="1396655"/>
            <a:ext cx="6571664" cy="1868697"/>
          </a:xfrm>
        </p:spPr>
        <p:txBody>
          <a:bodyPr anchor="b">
            <a:normAutofit/>
          </a:bodyPr>
          <a:lstStyle/>
          <a:p>
            <a:pPr algn="ctr">
              <a:lnSpc>
                <a:spcPct val="100000"/>
              </a:lnSpc>
            </a:pPr>
            <a:r>
              <a:rPr lang="hu-HU" sz="3100" b="1" dirty="0" smtClean="0">
                <a:latin typeface="Avenir Next" panose="020B0503020202020204" pitchFamily="34" charset="0"/>
              </a:rPr>
              <a:t>3</a:t>
            </a:r>
            <a:r>
              <a:rPr lang="hu-HU" sz="3100" b="1" dirty="0">
                <a:latin typeface="Avenir Next" panose="020B0503020202020204" pitchFamily="34" charset="0"/>
              </a:rPr>
              <a:t>. </a:t>
            </a:r>
            <a:r>
              <a:rPr lang="hu-HU" sz="3100" b="1" dirty="0" smtClean="0">
                <a:latin typeface="Avenir Next" panose="020B0503020202020204" pitchFamily="34" charset="0"/>
              </a:rPr>
              <a:t>A </a:t>
            </a:r>
            <a:r>
              <a:rPr lang="hu-HU" sz="3100" b="1" dirty="0">
                <a:latin typeface="Avenir Next" panose="020B0503020202020204" pitchFamily="34" charset="0"/>
              </a:rPr>
              <a:t>VÁLTOZTATÁSHOZ</a:t>
            </a:r>
            <a:br>
              <a:rPr lang="hu-HU" sz="3100" b="1" dirty="0">
                <a:latin typeface="Avenir Next" panose="020B0503020202020204" pitchFamily="34" charset="0"/>
              </a:rPr>
            </a:br>
            <a:r>
              <a:rPr lang="hu-HU" sz="3100" b="1" dirty="0" smtClean="0">
                <a:solidFill>
                  <a:schemeClr val="accent2">
                    <a:lumMod val="75000"/>
                  </a:schemeClr>
                </a:solidFill>
                <a:latin typeface="Avenir Next" panose="020B0503020202020204" pitchFamily="34" charset="0"/>
              </a:rPr>
              <a:t>JÉZUSRA </a:t>
            </a:r>
            <a:r>
              <a:rPr lang="hu-HU" sz="3100" b="1" dirty="0">
                <a:solidFill>
                  <a:schemeClr val="accent2">
                    <a:lumMod val="75000"/>
                  </a:schemeClr>
                </a:solidFill>
                <a:latin typeface="Avenir Next" panose="020B0503020202020204" pitchFamily="34" charset="0"/>
              </a:rPr>
              <a:t>KELL ÖSSZPONTOSÍTANUNK </a:t>
            </a:r>
            <a:r>
              <a:rPr lang="hu-HU" sz="3100" b="1" dirty="0" smtClean="0">
                <a:solidFill>
                  <a:schemeClr val="accent2">
                    <a:lumMod val="75000"/>
                  </a:schemeClr>
                </a:solidFill>
                <a:latin typeface="Avenir Next" panose="020B0503020202020204" pitchFamily="34" charset="0"/>
              </a:rPr>
              <a:t> </a:t>
            </a:r>
            <a:r>
              <a:rPr lang="en-US" sz="3100" dirty="0">
                <a:latin typeface="Avenir Next" panose="020B0503020202020204" pitchFamily="34" charset="0"/>
              </a:rPr>
              <a:t/>
            </a:r>
            <a:br>
              <a:rPr lang="en-US" sz="3100" dirty="0">
                <a:latin typeface="Avenir Next" panose="020B0503020202020204" pitchFamily="34" charset="0"/>
              </a:rPr>
            </a:br>
            <a:endParaRPr lang="en-US" sz="3100" dirty="0">
              <a:latin typeface="Avenir Next" panose="020B0503020202020204" pitchFamily="34" charset="0"/>
            </a:endParaRPr>
          </a:p>
        </p:txBody>
      </p:sp>
      <p:sp>
        <p:nvSpPr>
          <p:cNvPr id="3" name="Content Placeholder 2">
            <a:extLst>
              <a:ext uri="{FF2B5EF4-FFF2-40B4-BE49-F238E27FC236}">
                <a16:creationId xmlns="" xmlns:a16="http://schemas.microsoft.com/office/drawing/2014/main" id="{C1B0C338-4D2E-034C-B149-624A428F270F}"/>
              </a:ext>
            </a:extLst>
          </p:cNvPr>
          <p:cNvSpPr>
            <a:spLocks noGrp="1"/>
          </p:cNvSpPr>
          <p:nvPr>
            <p:ph idx="1"/>
          </p:nvPr>
        </p:nvSpPr>
        <p:spPr>
          <a:xfrm>
            <a:off x="1634835" y="3370973"/>
            <a:ext cx="8252721" cy="2888301"/>
          </a:xfrm>
        </p:spPr>
        <p:txBody>
          <a:bodyPr>
            <a:normAutofit/>
          </a:bodyPr>
          <a:lstStyle/>
          <a:p>
            <a:pPr marL="0" indent="0" algn="ctr">
              <a:lnSpc>
                <a:spcPct val="100000"/>
              </a:lnSpc>
              <a:buNone/>
            </a:pPr>
            <a:r>
              <a:rPr lang="hu-HU" b="1" dirty="0"/>
              <a:t>A </a:t>
            </a:r>
            <a:r>
              <a:rPr lang="hu-HU" b="1" dirty="0" err="1"/>
              <a:t>samáriai</a:t>
            </a:r>
            <a:r>
              <a:rPr lang="hu-HU" b="1" dirty="0"/>
              <a:t> asszony nem mondott olyasmit, hogy élete leghihetetlenebb élményét tapasztalta. Egyszerűen csak ennyit mondott. „Gyertek, lássátok a férfit, aki…” </a:t>
            </a:r>
            <a:r>
              <a:rPr lang="hu-HU" dirty="0"/>
              <a:t>Ez a személyes bizonyságtevés egyik legjobb módja. Tanúbizonysága érdeklődést ébresztett, de Jézus személye állt üzenetének középpontjában. </a:t>
            </a:r>
          </a:p>
          <a:p>
            <a:pPr algn="ctr">
              <a:lnSpc>
                <a:spcPct val="100000"/>
              </a:lnSpc>
            </a:pPr>
            <a:endParaRPr lang="en-US" dirty="0"/>
          </a:p>
        </p:txBody>
      </p:sp>
    </p:spTree>
    <p:extLst>
      <p:ext uri="{BB962C8B-B14F-4D97-AF65-F5344CB8AC3E}">
        <p14:creationId xmlns:p14="http://schemas.microsoft.com/office/powerpoint/2010/main" val="4114884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sky, outdoor, mountain&#10;&#10;Description automatically generated">
            <a:extLst>
              <a:ext uri="{FF2B5EF4-FFF2-40B4-BE49-F238E27FC236}">
                <a16:creationId xmlns="" xmlns:a16="http://schemas.microsoft.com/office/drawing/2014/main" id="{1CD73245-25D7-9E43-9B30-C2C852DFC9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091" t="9091"/>
          <a:stretch/>
        </p:blipFill>
        <p:spPr>
          <a:xfrm>
            <a:off x="20" y="10"/>
            <a:ext cx="12191980" cy="6857990"/>
          </a:xfrm>
          <a:prstGeom prst="rect">
            <a:avLst/>
          </a:prstGeom>
        </p:spPr>
      </p:pic>
      <p:sp>
        <p:nvSpPr>
          <p:cNvPr id="9" name="Rectangle 8">
            <a:extLst>
              <a:ext uri="{FF2B5EF4-FFF2-40B4-BE49-F238E27FC236}">
                <a16:creationId xmlns="" xmlns:a16="http://schemas.microsoft.com/office/drawing/2014/main" id="{2B1D4F77-A17C-43D7-B7FA-545148E4E9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31B9667B-DB44-C243-98E0-32445554C17D}"/>
              </a:ext>
            </a:extLst>
          </p:cNvPr>
          <p:cNvSpPr>
            <a:spLocks noGrp="1"/>
          </p:cNvSpPr>
          <p:nvPr>
            <p:ph idx="1"/>
          </p:nvPr>
        </p:nvSpPr>
        <p:spPr>
          <a:xfrm>
            <a:off x="7680014" y="665013"/>
            <a:ext cx="4075081" cy="5250873"/>
          </a:xfrm>
        </p:spPr>
        <p:txBody>
          <a:bodyPr>
            <a:normAutofit lnSpcReduction="10000"/>
          </a:bodyPr>
          <a:lstStyle/>
          <a:p>
            <a:pPr marL="0" indent="0" algn="ctr">
              <a:buNone/>
            </a:pPr>
            <a:r>
              <a:rPr lang="hu-HU" sz="2600" b="1" dirty="0"/>
              <a:t>Nekünk, magunknak kell Jézust szemlélnünk </a:t>
            </a:r>
            <a:r>
              <a:rPr lang="hu-HU" sz="2600" dirty="0"/>
              <a:t>és az Ő igéje szerint élnünk, </a:t>
            </a:r>
            <a:r>
              <a:rPr lang="hu-HU" sz="2600" b="1" dirty="0"/>
              <a:t>mielőtt másokat is hívnánk, hogy jöjjenek, lássák meg Őt. </a:t>
            </a:r>
          </a:p>
          <a:p>
            <a:pPr marL="0" indent="0" algn="ctr">
              <a:buNone/>
            </a:pPr>
            <a:endParaRPr lang="hu-HU" sz="2600" dirty="0" smtClean="0"/>
          </a:p>
          <a:p>
            <a:pPr marL="0" indent="0" algn="ctr">
              <a:buNone/>
            </a:pPr>
            <a:r>
              <a:rPr lang="hu-HU" sz="2600" b="1" dirty="0" smtClean="0">
                <a:solidFill>
                  <a:srgbClr val="C00000"/>
                </a:solidFill>
              </a:rPr>
              <a:t>„</a:t>
            </a:r>
            <a:r>
              <a:rPr lang="hu-HU" sz="2600" b="1" dirty="0">
                <a:solidFill>
                  <a:srgbClr val="C00000"/>
                </a:solidFill>
              </a:rPr>
              <a:t>És sokkal többen hittek a maga beszédéért.” </a:t>
            </a:r>
            <a:endParaRPr lang="hu-HU" sz="2600" b="1" dirty="0" smtClean="0">
              <a:solidFill>
                <a:srgbClr val="C00000"/>
              </a:solidFill>
            </a:endParaRPr>
          </a:p>
          <a:p>
            <a:pPr marL="0" indent="0" algn="ctr">
              <a:buNone/>
            </a:pPr>
            <a:r>
              <a:rPr lang="hu-HU" sz="2600" dirty="0" smtClean="0">
                <a:solidFill>
                  <a:srgbClr val="C00000"/>
                </a:solidFill>
              </a:rPr>
              <a:t>(</a:t>
            </a:r>
            <a:r>
              <a:rPr lang="hu-HU" sz="2600" dirty="0">
                <a:solidFill>
                  <a:srgbClr val="C00000"/>
                </a:solidFill>
              </a:rPr>
              <a:t>41. v.)</a:t>
            </a:r>
          </a:p>
          <a:p>
            <a:pPr marL="0" indent="0" algn="ctr">
              <a:buNone/>
            </a:pPr>
            <a:endParaRPr lang="en-US" sz="2600" dirty="0"/>
          </a:p>
          <a:p>
            <a:pPr marL="0" indent="0" algn="ctr">
              <a:buNone/>
            </a:pPr>
            <a:r>
              <a:rPr lang="en-US" sz="2600" dirty="0" smtClean="0">
                <a:latin typeface="Avenir Next" panose="020B0503020202020204" pitchFamily="34" charset="0"/>
              </a:rPr>
              <a:t>VILÁGUNK </a:t>
            </a:r>
            <a:r>
              <a:rPr lang="en-US" sz="2600" dirty="0">
                <a:latin typeface="Avenir Next" panose="020B0503020202020204" pitchFamily="34" charset="0"/>
              </a:rPr>
              <a:t>ELÉRÉSÉHEZ </a:t>
            </a:r>
            <a:r>
              <a:rPr lang="en-US" sz="2600" dirty="0" smtClean="0">
                <a:latin typeface="Avenir Next" panose="020B0503020202020204" pitchFamily="34" charset="0"/>
              </a:rPr>
              <a:t> </a:t>
            </a:r>
            <a:endParaRPr lang="en-US" sz="2600" dirty="0">
              <a:latin typeface="Avenir Next" panose="020B0503020202020204" pitchFamily="34" charset="0"/>
            </a:endParaRPr>
          </a:p>
          <a:p>
            <a:pPr marL="0" indent="0" algn="ctr">
              <a:buNone/>
            </a:pPr>
            <a:r>
              <a:rPr lang="en-US" sz="2600" b="1" dirty="0" smtClean="0">
                <a:solidFill>
                  <a:srgbClr val="002060"/>
                </a:solidFill>
                <a:latin typeface="Avenir Next" panose="020B0503020202020204" pitchFamily="34" charset="0"/>
              </a:rPr>
              <a:t>JÉZUSRA</a:t>
            </a:r>
            <a:r>
              <a:rPr lang="en-US" sz="2600" b="1" dirty="0" smtClean="0">
                <a:latin typeface="Avenir Next" panose="020B0503020202020204" pitchFamily="34" charset="0"/>
              </a:rPr>
              <a:t> </a:t>
            </a:r>
            <a:r>
              <a:rPr lang="en-US" sz="2600" b="1" dirty="0">
                <a:latin typeface="Avenir Next" panose="020B0503020202020204" pitchFamily="34" charset="0"/>
              </a:rPr>
              <a:t>KELL </a:t>
            </a:r>
            <a:r>
              <a:rPr lang="en-US" sz="2600" b="1" dirty="0">
                <a:solidFill>
                  <a:srgbClr val="002060"/>
                </a:solidFill>
                <a:latin typeface="Avenir Next" panose="020B0503020202020204" pitchFamily="34" charset="0"/>
              </a:rPr>
              <a:t>ÖSSZPONTOSÍTANUNK</a:t>
            </a:r>
            <a:r>
              <a:rPr lang="en-US" sz="2600" b="1" dirty="0">
                <a:latin typeface="Avenir Next" panose="020B0503020202020204" pitchFamily="34" charset="0"/>
              </a:rPr>
              <a:t> </a:t>
            </a:r>
            <a:endParaRPr lang="en-US" sz="2600" dirty="0"/>
          </a:p>
        </p:txBody>
      </p:sp>
    </p:spTree>
    <p:extLst>
      <p:ext uri="{BB962C8B-B14F-4D97-AF65-F5344CB8AC3E}">
        <p14:creationId xmlns:p14="http://schemas.microsoft.com/office/powerpoint/2010/main" val="170957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 xmlns:a16="http://schemas.microsoft.com/office/drawing/2014/main" id="{940B6DD7-EC3C-714E-B778-F1D9245ACB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51" y="-91856"/>
            <a:ext cx="12192000" cy="6857990"/>
          </a:xfrm>
          <a:prstGeom prst="rect">
            <a:avLst/>
          </a:prstGeom>
        </p:spPr>
      </p:pic>
      <p:sp>
        <p:nvSpPr>
          <p:cNvPr id="1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9190A725-5357-CD48-9E8F-1EDC2BE84EDB}"/>
              </a:ext>
            </a:extLst>
          </p:cNvPr>
          <p:cNvSpPr>
            <a:spLocks noGrp="1"/>
          </p:cNvSpPr>
          <p:nvPr>
            <p:ph type="title"/>
          </p:nvPr>
        </p:nvSpPr>
        <p:spPr>
          <a:xfrm>
            <a:off x="598610" y="2288025"/>
            <a:ext cx="4204137" cy="1342754"/>
          </a:xfrm>
        </p:spPr>
        <p:txBody>
          <a:bodyPr>
            <a:normAutofit/>
          </a:bodyPr>
          <a:lstStyle/>
          <a:p>
            <a:pPr algn="ctr">
              <a:lnSpc>
                <a:spcPct val="100000"/>
              </a:lnSpc>
            </a:pPr>
            <a:r>
              <a:rPr lang="hu-HU" sz="2800" b="1" dirty="0" smtClean="0">
                <a:solidFill>
                  <a:srgbClr val="C00000"/>
                </a:solidFill>
                <a:latin typeface="Avenir Next" panose="020B0503020202020204" pitchFamily="34" charset="0"/>
                <a:cs typeface="Cavolini" panose="03000502040302020204" pitchFamily="66" charset="0"/>
              </a:rPr>
              <a:t>„HOL LAKSZ?” </a:t>
            </a:r>
            <a:endParaRPr lang="hu-HU" sz="2800" b="1" dirty="0">
              <a:solidFill>
                <a:srgbClr val="C00000"/>
              </a:solidFill>
              <a:latin typeface="Avenir Next" panose="020B0503020202020204" pitchFamily="34" charset="0"/>
              <a:cs typeface="Cavolini" panose="03000502040302020204" pitchFamily="66" charset="0"/>
            </a:endParaRPr>
          </a:p>
        </p:txBody>
      </p:sp>
      <p:cxnSp>
        <p:nvCxnSpPr>
          <p:cNvPr id="20" name="Straight Connector 11">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751D414A-BF38-7C4B-A092-D2BBE5B8A917}"/>
              </a:ext>
            </a:extLst>
          </p:cNvPr>
          <p:cNvSpPr>
            <a:spLocks noGrp="1"/>
          </p:cNvSpPr>
          <p:nvPr>
            <p:ph idx="1"/>
          </p:nvPr>
        </p:nvSpPr>
        <p:spPr>
          <a:xfrm>
            <a:off x="288758" y="3630779"/>
            <a:ext cx="9520260" cy="2905399"/>
          </a:xfrm>
        </p:spPr>
        <p:txBody>
          <a:bodyPr anchor="ctr">
            <a:noAutofit/>
          </a:bodyPr>
          <a:lstStyle/>
          <a:p>
            <a:pPr marL="0" indent="0">
              <a:lnSpc>
                <a:spcPct val="110000"/>
              </a:lnSpc>
              <a:buNone/>
            </a:pPr>
            <a:r>
              <a:rPr lang="hu-HU" sz="2200" dirty="0"/>
              <a:t>Vajon mit keresett az a két férfi? Talán evangelizációs prédikálásra, vagy Bibliatanulmányozásra akarták </a:t>
            </a:r>
            <a:r>
              <a:rPr lang="hu-HU" sz="2200" dirty="0" smtClean="0"/>
              <a:t>felkérni </a:t>
            </a:r>
            <a:r>
              <a:rPr lang="hu-HU" sz="2200" dirty="0"/>
              <a:t>Jézust? Elkérték a lelkészigazolványát, a végzettségét igazoló iratokat, vagy talán a családfája érdekelte őket? Nem, bizony! </a:t>
            </a:r>
          </a:p>
          <a:p>
            <a:pPr marL="0" indent="0">
              <a:lnSpc>
                <a:spcPct val="110000"/>
              </a:lnSpc>
              <a:buNone/>
            </a:pPr>
            <a:r>
              <a:rPr lang="hu-HU" sz="2200" b="1" dirty="0"/>
              <a:t>Meg szerették volna </a:t>
            </a:r>
            <a:r>
              <a:rPr lang="hu-HU" sz="2200" b="1" dirty="0" smtClean="0"/>
              <a:t>ismerni Őt. </a:t>
            </a:r>
            <a:r>
              <a:rPr lang="hu-HU" sz="2200" b="1" dirty="0"/>
              <a:t>Ezért a következő kérdéssel feleltek: „Mester, hol lakol?” (39. v.). A tanítványok megértették, hogy úgy lehet legjobban megismerni valakit, ha időt töltünk vele a saját környezetében, kérdéseket teszünk fel neki és meghallgatjuk a történeteit. </a:t>
            </a:r>
          </a:p>
          <a:p>
            <a:pPr>
              <a:lnSpc>
                <a:spcPct val="110000"/>
              </a:lnSpc>
            </a:pPr>
            <a:endParaRPr lang="hu-HU" sz="2400" dirty="0"/>
          </a:p>
        </p:txBody>
      </p:sp>
    </p:spTree>
    <p:extLst>
      <p:ext uri="{BB962C8B-B14F-4D97-AF65-F5344CB8AC3E}">
        <p14:creationId xmlns:p14="http://schemas.microsoft.com/office/powerpoint/2010/main" val="329825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 xmlns:a16="http://schemas.microsoft.com/office/drawing/2014/main" id="{5C8908E2-EE49-44D2-9428-A28D2312A8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7" name="Group 9">
            <a:extLst>
              <a:ext uri="{FF2B5EF4-FFF2-40B4-BE49-F238E27FC236}">
                <a16:creationId xmlns="" xmlns:a16="http://schemas.microsoft.com/office/drawing/2014/main" id="{A23D792D-D9F2-4EB4-ADE2-65A518DA648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467600" y="0"/>
            <a:ext cx="4724400" cy="6858000"/>
            <a:chOff x="7467600" y="0"/>
            <a:chExt cx="4724400" cy="6858000"/>
          </a:xfrm>
        </p:grpSpPr>
        <p:sp>
          <p:nvSpPr>
            <p:cNvPr id="11" name="Rectangle 10">
              <a:extLst>
                <a:ext uri="{FF2B5EF4-FFF2-40B4-BE49-F238E27FC236}">
                  <a16:creationId xmlns="" xmlns:a16="http://schemas.microsoft.com/office/drawing/2014/main" id="{25592A9C-8D2C-465B-A803-5CC96FD808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1">
              <a:extLst>
                <a:ext uri="{FF2B5EF4-FFF2-40B4-BE49-F238E27FC236}">
                  <a16:creationId xmlns="" xmlns:a16="http://schemas.microsoft.com/office/drawing/2014/main" id="{6B6D3DC2-5D3E-4BC5-AE58-2714933793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 xmlns:a16="http://schemas.microsoft.com/office/drawing/2014/main" id="{D06891CE-5B9C-4B9E-AA78-3A5E25434F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 xmlns:a16="http://schemas.microsoft.com/office/drawing/2014/main" id="{ED888B23-07FA-482A-96DF-47E31AF1A6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 xmlns:a16="http://schemas.microsoft.com/office/drawing/2014/main" id="{430A59A7-1866-CA47-9BEC-4238AA9EF880}"/>
              </a:ext>
            </a:extLst>
          </p:cNvPr>
          <p:cNvSpPr>
            <a:spLocks noGrp="1"/>
          </p:cNvSpPr>
          <p:nvPr>
            <p:ph type="title"/>
          </p:nvPr>
        </p:nvSpPr>
        <p:spPr>
          <a:xfrm>
            <a:off x="457197" y="1676400"/>
            <a:ext cx="5320145" cy="3505200"/>
          </a:xfrm>
        </p:spPr>
        <p:txBody>
          <a:bodyPr anchor="t">
            <a:normAutofit fontScale="90000"/>
          </a:bodyPr>
          <a:lstStyle/>
          <a:p>
            <a:pPr algn="ctr"/>
            <a:r>
              <a:rPr lang="hu-HU" sz="4000" b="1" dirty="0" smtClean="0">
                <a:solidFill>
                  <a:srgbClr val="002060"/>
                </a:solidFill>
                <a:latin typeface="Avenir Next" panose="020B0503020202020204" pitchFamily="34" charset="0"/>
              </a:rPr>
              <a:t/>
            </a:r>
            <a:br>
              <a:rPr lang="hu-HU" sz="4000" b="1" dirty="0" smtClean="0">
                <a:solidFill>
                  <a:srgbClr val="002060"/>
                </a:solidFill>
                <a:latin typeface="Avenir Next" panose="020B0503020202020204" pitchFamily="34" charset="0"/>
              </a:rPr>
            </a:br>
            <a:r>
              <a:rPr lang="hu-HU" b="1" i="1" dirty="0" smtClean="0">
                <a:solidFill>
                  <a:srgbClr val="002060"/>
                </a:solidFill>
                <a:latin typeface="Book Antiqua" panose="02040602050305030304" pitchFamily="18" charset="0"/>
              </a:rPr>
              <a:t>A gyakorlati hit </a:t>
            </a:r>
            <a:r>
              <a:rPr lang="hu-HU" sz="4000" b="1" i="1" dirty="0" smtClean="0">
                <a:solidFill>
                  <a:srgbClr val="002060"/>
                </a:solidFill>
                <a:latin typeface="Book Antiqua" panose="02040602050305030304" pitchFamily="18" charset="0"/>
              </a:rPr>
              <a:t/>
            </a:r>
            <a:br>
              <a:rPr lang="hu-HU" sz="4000" b="1" i="1" dirty="0" smtClean="0">
                <a:solidFill>
                  <a:srgbClr val="002060"/>
                </a:solidFill>
                <a:latin typeface="Book Antiqua" panose="02040602050305030304" pitchFamily="18" charset="0"/>
              </a:rPr>
            </a:br>
            <a:r>
              <a:rPr lang="hu-HU" sz="4000" b="1" i="1" dirty="0">
                <a:solidFill>
                  <a:srgbClr val="002060"/>
                </a:solidFill>
                <a:latin typeface="Book Antiqua" panose="02040602050305030304" pitchFamily="18" charset="0"/>
              </a:rPr>
              <a:t/>
            </a:r>
            <a:br>
              <a:rPr lang="hu-HU" sz="4000" b="1" i="1" dirty="0">
                <a:solidFill>
                  <a:srgbClr val="002060"/>
                </a:solidFill>
                <a:latin typeface="Book Antiqua" panose="02040602050305030304" pitchFamily="18" charset="0"/>
              </a:rPr>
            </a:br>
            <a:r>
              <a:rPr lang="hu-HU" sz="4800" b="1" i="1" dirty="0" smtClean="0">
                <a:solidFill>
                  <a:srgbClr val="002060"/>
                </a:solidFill>
                <a:latin typeface="Book Antiqua" panose="02040602050305030304" pitchFamily="18" charset="0"/>
              </a:rPr>
              <a:t> MŰKÖDÉSE</a:t>
            </a:r>
            <a:r>
              <a:rPr lang="hu-HU" sz="4800" b="1" i="1" dirty="0">
                <a:solidFill>
                  <a:srgbClr val="002060"/>
                </a:solidFill>
                <a:latin typeface="Book Antiqua" panose="02040602050305030304" pitchFamily="18" charset="0"/>
              </a:rPr>
              <a:t/>
            </a:r>
            <a:br>
              <a:rPr lang="hu-HU" sz="4800" b="1" i="1" dirty="0">
                <a:solidFill>
                  <a:srgbClr val="002060"/>
                </a:solidFill>
                <a:latin typeface="Book Antiqua" panose="02040602050305030304" pitchFamily="18" charset="0"/>
              </a:rPr>
            </a:br>
            <a:r>
              <a:rPr lang="hu-HU" sz="4000" dirty="0" smtClean="0">
                <a:solidFill>
                  <a:srgbClr val="002060"/>
                </a:solidFill>
                <a:latin typeface="Avenir Next" panose="020B0503020202020204" pitchFamily="34" charset="0"/>
              </a:rPr>
              <a:t/>
            </a:r>
            <a:br>
              <a:rPr lang="hu-HU" sz="4000" dirty="0" smtClean="0">
                <a:solidFill>
                  <a:srgbClr val="002060"/>
                </a:solidFill>
                <a:latin typeface="Avenir Next" panose="020B0503020202020204" pitchFamily="34" charset="0"/>
              </a:rPr>
            </a:br>
            <a:endParaRPr lang="hu-HU" sz="4000" dirty="0">
              <a:solidFill>
                <a:srgbClr val="00206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09BCDB8B-1E0A-0446-ACA8-BDC519785359}"/>
              </a:ext>
            </a:extLst>
          </p:cNvPr>
          <p:cNvSpPr>
            <a:spLocks noGrp="1"/>
          </p:cNvSpPr>
          <p:nvPr>
            <p:ph idx="1"/>
          </p:nvPr>
        </p:nvSpPr>
        <p:spPr>
          <a:xfrm>
            <a:off x="5430985" y="1454727"/>
            <a:ext cx="5846621" cy="4197928"/>
          </a:xfrm>
        </p:spPr>
        <p:txBody>
          <a:bodyPr>
            <a:normAutofit lnSpcReduction="10000"/>
          </a:bodyPr>
          <a:lstStyle/>
          <a:p>
            <a:pPr marL="0" indent="0" algn="ctr">
              <a:lnSpc>
                <a:spcPct val="100000"/>
              </a:lnSpc>
              <a:buNone/>
            </a:pPr>
            <a:r>
              <a:rPr lang="hu-HU" sz="2400" b="1" dirty="0">
                <a:solidFill>
                  <a:schemeClr val="tx1">
                    <a:alpha val="55000"/>
                  </a:schemeClr>
                </a:solidFill>
                <a:latin typeface="+mj-lt"/>
              </a:rPr>
              <a:t>„Mihelyt megtalálta a Megváltót, a </a:t>
            </a:r>
            <a:r>
              <a:rPr lang="hu-HU" sz="2400" b="1" dirty="0" err="1">
                <a:solidFill>
                  <a:schemeClr val="tx1">
                    <a:alpha val="55000"/>
                  </a:schemeClr>
                </a:solidFill>
                <a:latin typeface="+mj-lt"/>
              </a:rPr>
              <a:t>samáriai</a:t>
            </a:r>
            <a:r>
              <a:rPr lang="hu-HU" sz="2400" b="1" dirty="0">
                <a:solidFill>
                  <a:schemeClr val="tx1">
                    <a:alpha val="55000"/>
                  </a:schemeClr>
                </a:solidFill>
                <a:latin typeface="+mj-lt"/>
              </a:rPr>
              <a:t> asszony másokat is elhozott hozzá. </a:t>
            </a:r>
            <a:r>
              <a:rPr lang="hu-HU" sz="2400" b="1" dirty="0">
                <a:solidFill>
                  <a:srgbClr val="C00000">
                    <a:alpha val="55000"/>
                  </a:srgbClr>
                </a:solidFill>
                <a:latin typeface="+mj-lt"/>
              </a:rPr>
              <a:t>Jobb misszionáriusnak bizonyult, mint Jézus tanítványai. </a:t>
            </a:r>
            <a:r>
              <a:rPr lang="hu-HU" sz="2400" b="1" dirty="0">
                <a:solidFill>
                  <a:schemeClr val="tx1">
                    <a:alpha val="55000"/>
                  </a:schemeClr>
                </a:solidFill>
                <a:latin typeface="+mj-lt"/>
              </a:rPr>
              <a:t>Ők ugyanis egyáltalán nem látták ígéretes munkaterületnek </a:t>
            </a:r>
            <a:r>
              <a:rPr lang="hu-HU" sz="2400" b="1" dirty="0" err="1">
                <a:solidFill>
                  <a:schemeClr val="tx1">
                    <a:alpha val="55000"/>
                  </a:schemeClr>
                </a:solidFill>
                <a:latin typeface="+mj-lt"/>
              </a:rPr>
              <a:t>Samáriát</a:t>
            </a:r>
            <a:r>
              <a:rPr lang="hu-HU" sz="2400" b="1" dirty="0">
                <a:solidFill>
                  <a:schemeClr val="tx1">
                    <a:alpha val="55000"/>
                  </a:schemeClr>
                </a:solidFill>
                <a:latin typeface="+mj-lt"/>
              </a:rPr>
              <a:t>. Gondolataik a nagy munka felé irányultak, amelyet a jövőben kell elvégezniük. Nem látták, hogy éppen körülöttük van az aratnivaló, amit be kell gyűjteni. A lenézett asszony viszont egy egész várost hozott el, hogy hallhassák a Megváltót. Azonnal elvitte a világosságot embertársainak.    </a:t>
            </a:r>
          </a:p>
        </p:txBody>
      </p:sp>
    </p:spTree>
    <p:extLst>
      <p:ext uri="{BB962C8B-B14F-4D97-AF65-F5344CB8AC3E}">
        <p14:creationId xmlns:p14="http://schemas.microsoft.com/office/powerpoint/2010/main" val="2325808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5C8908E2-EE49-44D2-9428-A28D2312A8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 xmlns:a16="http://schemas.microsoft.com/office/drawing/2014/main" id="{D8C3AFD7-4CCE-484E-84C6-80FB3E3E209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467600" y="0"/>
            <a:ext cx="4724400" cy="6858000"/>
            <a:chOff x="7467600" y="0"/>
            <a:chExt cx="4724400" cy="6858000"/>
          </a:xfrm>
        </p:grpSpPr>
        <p:sp>
          <p:nvSpPr>
            <p:cNvPr id="11" name="Rectangle 10">
              <a:extLst>
                <a:ext uri="{FF2B5EF4-FFF2-40B4-BE49-F238E27FC236}">
                  <a16:creationId xmlns="" xmlns:a16="http://schemas.microsoft.com/office/drawing/2014/main" id="{490C807E-560D-4B1E-8911-1B0B4631F6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 xmlns:a16="http://schemas.microsoft.com/office/drawing/2014/main" id="{3CCC1DF5-83E7-46A1-8737-18B5AA0F14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 xmlns:a16="http://schemas.microsoft.com/office/drawing/2014/main" id="{02114E49-C077-4083-B5C1-6A6E70F4D9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 xmlns:a16="http://schemas.microsoft.com/office/drawing/2014/main" id="{ED888B23-07FA-482A-96DF-47E31AF1A6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990600"/>
            <a:ext cx="92964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 xmlns:a16="http://schemas.microsoft.com/office/drawing/2014/main" id="{3FB10E92-DDBC-EB45-BBFB-388504DCA864}"/>
              </a:ext>
            </a:extLst>
          </p:cNvPr>
          <p:cNvSpPr>
            <a:spLocks noGrp="1"/>
          </p:cNvSpPr>
          <p:nvPr>
            <p:ph idx="1"/>
          </p:nvPr>
        </p:nvSpPr>
        <p:spPr>
          <a:xfrm>
            <a:off x="685800" y="1794162"/>
            <a:ext cx="6781800" cy="3650674"/>
          </a:xfrm>
        </p:spPr>
        <p:txBody>
          <a:bodyPr>
            <a:normAutofit/>
          </a:bodyPr>
          <a:lstStyle/>
          <a:p>
            <a:pPr marL="0" indent="0" algn="ctr">
              <a:lnSpc>
                <a:spcPct val="100000"/>
              </a:lnSpc>
              <a:buNone/>
            </a:pPr>
            <a:r>
              <a:rPr lang="hu-HU" sz="2400" b="1" dirty="0">
                <a:solidFill>
                  <a:schemeClr val="tx1">
                    <a:alpha val="55000"/>
                  </a:schemeClr>
                </a:solidFill>
                <a:latin typeface="+mj-lt"/>
              </a:rPr>
              <a:t>Ez az asszony a Krisztusban való gyakorlati hit munkálkodását jeleníti meg. Minden igaz tanítvány misszionáriusként születik Isten országába. </a:t>
            </a:r>
            <a:r>
              <a:rPr lang="hu-HU" sz="2400" b="1" dirty="0">
                <a:solidFill>
                  <a:srgbClr val="C00000">
                    <a:alpha val="55000"/>
                  </a:srgbClr>
                </a:solidFill>
                <a:latin typeface="+mj-lt"/>
              </a:rPr>
              <a:t>Aki az élet vizéből iszik, az élet kútfejévé válik. </a:t>
            </a:r>
            <a:r>
              <a:rPr lang="hu-HU" sz="2400" b="1" dirty="0">
                <a:solidFill>
                  <a:schemeClr val="tx1">
                    <a:alpha val="55000"/>
                  </a:schemeClr>
                </a:solidFill>
                <a:latin typeface="+mj-lt"/>
              </a:rPr>
              <a:t>Krisztus kegyelme olyan a léleknek, mint a forrás a pusztának: azért buzog, hogy mindenkit felüdítsen, és vágyat ébresszen az elveszendőben az élet vize után.” </a:t>
            </a:r>
            <a:endParaRPr lang="hu-HU" sz="2400" b="1" dirty="0" smtClean="0">
              <a:solidFill>
                <a:schemeClr val="tx1">
                  <a:alpha val="55000"/>
                </a:schemeClr>
              </a:solidFill>
              <a:latin typeface="+mj-lt"/>
            </a:endParaRPr>
          </a:p>
          <a:p>
            <a:pPr marL="0" indent="0" algn="ctr">
              <a:lnSpc>
                <a:spcPct val="100000"/>
              </a:lnSpc>
              <a:buNone/>
            </a:pPr>
            <a:r>
              <a:rPr lang="hu-HU" dirty="0" smtClean="0">
                <a:solidFill>
                  <a:schemeClr val="bg2">
                    <a:lumMod val="50000"/>
                  </a:schemeClr>
                </a:solidFill>
              </a:rPr>
              <a:t>—</a:t>
            </a:r>
            <a:r>
              <a:rPr lang="hu-HU" sz="2400" b="1" i="1" dirty="0" smtClean="0">
                <a:solidFill>
                  <a:schemeClr val="tx1">
                    <a:alpha val="55000"/>
                  </a:schemeClr>
                </a:solidFill>
                <a:latin typeface="+mj-lt"/>
              </a:rPr>
              <a:t>Ellen G. White: Jézus élete </a:t>
            </a:r>
            <a:r>
              <a:rPr lang="hu-HU" sz="2400" b="1" dirty="0" smtClean="0">
                <a:solidFill>
                  <a:schemeClr val="tx1">
                    <a:alpha val="55000"/>
                  </a:schemeClr>
                </a:solidFill>
                <a:latin typeface="+mj-lt"/>
              </a:rPr>
              <a:t>195. </a:t>
            </a:r>
            <a:r>
              <a:rPr lang="hu-HU" sz="2400" b="1" dirty="0">
                <a:solidFill>
                  <a:schemeClr val="tx1">
                    <a:alpha val="55000"/>
                  </a:schemeClr>
                </a:solidFill>
                <a:latin typeface="+mj-lt"/>
              </a:rPr>
              <a:t>o</a:t>
            </a:r>
            <a:r>
              <a:rPr lang="hu-HU" sz="2400" b="1" dirty="0" smtClean="0">
                <a:solidFill>
                  <a:schemeClr val="tx1">
                    <a:alpha val="55000"/>
                  </a:schemeClr>
                </a:solidFill>
                <a:latin typeface="+mj-lt"/>
              </a:rPr>
              <a:t>.</a:t>
            </a:r>
          </a:p>
          <a:p>
            <a:pPr marL="0" indent="0" algn="ctr">
              <a:lnSpc>
                <a:spcPct val="100000"/>
              </a:lnSpc>
              <a:buNone/>
            </a:pPr>
            <a:endParaRPr lang="en-US" sz="2400" b="1" dirty="0">
              <a:solidFill>
                <a:schemeClr val="tx1">
                  <a:alpha val="55000"/>
                </a:schemeClr>
              </a:solidFill>
              <a:latin typeface="+mj-lt"/>
            </a:endParaRPr>
          </a:p>
        </p:txBody>
      </p:sp>
    </p:spTree>
    <p:extLst>
      <p:ext uri="{BB962C8B-B14F-4D97-AF65-F5344CB8AC3E}">
        <p14:creationId xmlns:p14="http://schemas.microsoft.com/office/powerpoint/2010/main" val="712477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9B76D444-2756-434F-AE61-96D69830C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E2D584A-04DF-2E43-85A3-EC2BBF5EB597}"/>
              </a:ext>
            </a:extLst>
          </p:cNvPr>
          <p:cNvSpPr>
            <a:spLocks noGrp="1"/>
          </p:cNvSpPr>
          <p:nvPr>
            <p:ph type="title"/>
          </p:nvPr>
        </p:nvSpPr>
        <p:spPr>
          <a:xfrm>
            <a:off x="6696892" y="1138990"/>
            <a:ext cx="4878975" cy="2139430"/>
          </a:xfrm>
        </p:spPr>
        <p:txBody>
          <a:bodyPr anchor="b">
            <a:normAutofit fontScale="90000"/>
          </a:bodyPr>
          <a:lstStyle/>
          <a:p>
            <a:pPr algn="ctr">
              <a:lnSpc>
                <a:spcPct val="100000"/>
              </a:lnSpc>
            </a:pPr>
            <a:r>
              <a:rPr lang="pt-BR" sz="3600" b="1" dirty="0">
                <a:latin typeface="Avenir Next" panose="020B0503020202020204" pitchFamily="34" charset="0"/>
              </a:rPr>
              <a:t>ELMEGYEK ÉS ELÉREM A </a:t>
            </a:r>
            <a:r>
              <a:rPr lang="pt-BR" sz="3600" b="1" dirty="0" smtClean="0">
                <a:latin typeface="Avenir Next" panose="020B0503020202020204" pitchFamily="34" charset="0"/>
              </a:rPr>
              <a:t>VILÁGOM</a:t>
            </a:r>
            <a:r>
              <a:rPr lang="hu-HU" sz="3600" b="1" dirty="0" smtClean="0">
                <a:latin typeface="Avenir Next" panose="020B0503020202020204" pitchFamily="34" charset="0"/>
              </a:rPr>
              <a:t>AT</a:t>
            </a:r>
            <a:r>
              <a:rPr lang="pt-BR" sz="3600" b="1" dirty="0" smtClean="0">
                <a:latin typeface="Avenir Next" panose="020B0503020202020204" pitchFamily="34" charset="0"/>
              </a:rPr>
              <a:t>: </a:t>
            </a:r>
            <a:r>
              <a:rPr lang="hu-HU" sz="3600" b="1" dirty="0" smtClean="0">
                <a:latin typeface="Avenir Next" panose="020B0503020202020204" pitchFamily="34" charset="0"/>
              </a:rPr>
              <a:t/>
            </a:r>
            <a:br>
              <a:rPr lang="hu-HU" sz="3600" b="1" dirty="0" smtClean="0">
                <a:latin typeface="Avenir Next" panose="020B0503020202020204" pitchFamily="34" charset="0"/>
              </a:rPr>
            </a:br>
            <a:r>
              <a:rPr lang="hu-HU" sz="3600" b="1" i="1" dirty="0" smtClean="0">
                <a:solidFill>
                  <a:srgbClr val="FFC000"/>
                </a:solidFill>
                <a:latin typeface="Book Antiqua" panose="02040602050305030304" pitchFamily="18" charset="0"/>
              </a:rPr>
              <a:t>Ana </a:t>
            </a:r>
            <a:r>
              <a:rPr lang="hu-HU" sz="3600" b="1" i="1" dirty="0" err="1" smtClean="0">
                <a:solidFill>
                  <a:srgbClr val="FFC000"/>
                </a:solidFill>
                <a:latin typeface="Book Antiqua" panose="02040602050305030304" pitchFamily="18" charset="0"/>
              </a:rPr>
              <a:t>Stahl</a:t>
            </a:r>
            <a:r>
              <a:rPr lang="hu-HU" sz="4000" dirty="0" smtClean="0"/>
              <a:t/>
            </a:r>
            <a:br>
              <a:rPr lang="hu-HU" sz="4000" dirty="0" smtClean="0"/>
            </a:br>
            <a:r>
              <a:rPr lang="hu-HU" sz="4000" dirty="0" smtClean="0"/>
              <a:t> </a:t>
            </a:r>
            <a:endParaRPr lang="hu-HU" sz="4000" dirty="0"/>
          </a:p>
        </p:txBody>
      </p:sp>
      <p:pic>
        <p:nvPicPr>
          <p:cNvPr id="5" name="Content Placeholder 4">
            <a:extLst>
              <a:ext uri="{FF2B5EF4-FFF2-40B4-BE49-F238E27FC236}">
                <a16:creationId xmlns="" xmlns:a16="http://schemas.microsoft.com/office/drawing/2014/main" id="{0DEB7A1D-6F64-1B42-AC93-C50DD5C392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403" r="-1" b="10151"/>
          <a:stretch/>
        </p:blipFill>
        <p:spPr>
          <a:xfrm>
            <a:off x="391903" y="573678"/>
            <a:ext cx="5103206" cy="5710645"/>
          </a:xfrm>
          <a:prstGeom prst="rect">
            <a:avLst/>
          </a:prstGeom>
        </p:spPr>
      </p:pic>
      <p:cxnSp>
        <p:nvCxnSpPr>
          <p:cNvPr id="21" name="Straight Connector 20">
            <a:extLst>
              <a:ext uri="{FF2B5EF4-FFF2-40B4-BE49-F238E27FC236}">
                <a16:creationId xmlns="" xmlns:a16="http://schemas.microsoft.com/office/drawing/2014/main" id="{CF8F36E2-BBE5-43FE-822F-AD8CAE08C07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 xmlns:a16="http://schemas.microsoft.com/office/drawing/2014/main" id="{24D7D647-7078-446D-A496-9736BE153E08}"/>
              </a:ext>
            </a:extLst>
          </p:cNvPr>
          <p:cNvSpPr>
            <a:spLocks noGrp="1"/>
          </p:cNvSpPr>
          <p:nvPr>
            <p:ph idx="1"/>
          </p:nvPr>
        </p:nvSpPr>
        <p:spPr>
          <a:xfrm>
            <a:off x="6688182" y="2520450"/>
            <a:ext cx="4887685" cy="3210179"/>
          </a:xfrm>
        </p:spPr>
        <p:txBody>
          <a:bodyPr anchor="t">
            <a:normAutofit lnSpcReduction="10000"/>
          </a:bodyPr>
          <a:lstStyle/>
          <a:p>
            <a:pPr marL="0" indent="0" algn="ctr">
              <a:buNone/>
            </a:pPr>
            <a:endParaRPr lang="en-US" sz="3200" dirty="0"/>
          </a:p>
          <a:p>
            <a:pPr marL="0" indent="0" algn="ctr">
              <a:buNone/>
            </a:pPr>
            <a:r>
              <a:rPr lang="hu-HU" sz="3200" dirty="0"/>
              <a:t>Ana </a:t>
            </a:r>
            <a:r>
              <a:rPr lang="hu-HU" sz="3200" dirty="0" err="1"/>
              <a:t>Cristina</a:t>
            </a:r>
            <a:r>
              <a:rPr lang="hu-HU" sz="3200" dirty="0"/>
              <a:t> </a:t>
            </a:r>
            <a:r>
              <a:rPr lang="hu-HU" sz="3200" dirty="0" err="1"/>
              <a:t>Carlson</a:t>
            </a:r>
            <a:r>
              <a:rPr lang="hu-HU" sz="3200" dirty="0"/>
              <a:t> </a:t>
            </a:r>
            <a:r>
              <a:rPr lang="hu-HU" sz="3200" dirty="0" err="1"/>
              <a:t>Stahl</a:t>
            </a:r>
            <a:r>
              <a:rPr lang="hu-HU" sz="3200" dirty="0"/>
              <a:t> Svájcban született 1870-ben. Tizenhat éves volt, amikor a családja az Egyesült Államokba emigrált. </a:t>
            </a:r>
          </a:p>
        </p:txBody>
      </p:sp>
    </p:spTree>
    <p:extLst>
      <p:ext uri="{BB962C8B-B14F-4D97-AF65-F5344CB8AC3E}">
        <p14:creationId xmlns:p14="http://schemas.microsoft.com/office/powerpoint/2010/main" val="302511618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B76D444-2756-434F-AE61-96D69830C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 xmlns:a16="http://schemas.microsoft.com/office/drawing/2014/main" id="{A3186889-71AB-B143-9201-18A8D61F86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403" r="-1" b="10151"/>
          <a:stretch/>
        </p:blipFill>
        <p:spPr>
          <a:xfrm>
            <a:off x="391903" y="573678"/>
            <a:ext cx="5103206" cy="5710645"/>
          </a:xfrm>
          <a:prstGeom prst="rect">
            <a:avLst/>
          </a:prstGeom>
        </p:spPr>
      </p:pic>
      <p:cxnSp>
        <p:nvCxnSpPr>
          <p:cNvPr id="11" name="Straight Connector 10">
            <a:extLst>
              <a:ext uri="{FF2B5EF4-FFF2-40B4-BE49-F238E27FC236}">
                <a16:creationId xmlns="" xmlns:a16="http://schemas.microsoft.com/office/drawing/2014/main" id="{CF8F36E2-BBE5-43FE-822F-AD8CAE08C07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EA4B9A68-AF62-314A-83AD-A3F288B42C3F}"/>
              </a:ext>
            </a:extLst>
          </p:cNvPr>
          <p:cNvSpPr>
            <a:spLocks noGrp="1"/>
          </p:cNvSpPr>
          <p:nvPr>
            <p:ph idx="1"/>
          </p:nvPr>
        </p:nvSpPr>
        <p:spPr>
          <a:xfrm>
            <a:off x="6442363" y="1209821"/>
            <a:ext cx="5238187" cy="5074502"/>
          </a:xfrm>
        </p:spPr>
        <p:txBody>
          <a:bodyPr anchor="t">
            <a:normAutofit lnSpcReduction="10000"/>
          </a:bodyPr>
          <a:lstStyle/>
          <a:p>
            <a:pPr algn="ctr">
              <a:lnSpc>
                <a:spcPct val="100000"/>
              </a:lnSpc>
            </a:pPr>
            <a:r>
              <a:rPr lang="hu-HU" sz="2400" dirty="0"/>
              <a:t>110 évvel azután, hogy Peruba érkeztek, még ma is énekelnek a </a:t>
            </a:r>
            <a:r>
              <a:rPr lang="hu-HU" sz="2400" dirty="0" err="1"/>
              <a:t>Stahl</a:t>
            </a:r>
            <a:r>
              <a:rPr lang="hu-HU" sz="2400" dirty="0"/>
              <a:t> házaspárról az Andok-hegység közösségeiben. </a:t>
            </a:r>
            <a:endParaRPr lang="hu-HU" sz="2400" dirty="0" smtClean="0"/>
          </a:p>
          <a:p>
            <a:pPr algn="ctr">
              <a:lnSpc>
                <a:spcPct val="100000"/>
              </a:lnSpc>
            </a:pPr>
            <a:r>
              <a:rPr lang="hu-HU" sz="2400" dirty="0"/>
              <a:t>Peruban és Bolíviában manapság is sok gyermek kapja az Ana és a </a:t>
            </a:r>
            <a:r>
              <a:rPr lang="hu-HU" sz="2400" dirty="0" err="1"/>
              <a:t>Fernando</a:t>
            </a:r>
            <a:r>
              <a:rPr lang="hu-HU" sz="2400" dirty="0"/>
              <a:t> nevet. </a:t>
            </a:r>
            <a:endParaRPr lang="hu-HU" sz="2400" dirty="0" smtClean="0"/>
          </a:p>
          <a:p>
            <a:pPr algn="ctr">
              <a:lnSpc>
                <a:spcPct val="100000"/>
              </a:lnSpc>
            </a:pPr>
            <a:r>
              <a:rPr lang="hu-HU" sz="2400" dirty="0"/>
              <a:t>Gyülekezetek, iskolák és missziós központok is viselik Ana </a:t>
            </a:r>
            <a:r>
              <a:rPr lang="hu-HU" sz="2400" dirty="0" err="1"/>
              <a:t>Stahl</a:t>
            </a:r>
            <a:r>
              <a:rPr lang="hu-HU" sz="2400" dirty="0"/>
              <a:t> nevét</a:t>
            </a:r>
            <a:r>
              <a:rPr lang="hu-HU" sz="2400" dirty="0" smtClean="0"/>
              <a:t>.</a:t>
            </a:r>
          </a:p>
          <a:p>
            <a:pPr algn="ctr">
              <a:lnSpc>
                <a:spcPct val="100000"/>
              </a:lnSpc>
            </a:pPr>
            <a:r>
              <a:rPr lang="hu-HU" sz="2400" dirty="0"/>
              <a:t>Könyvek is jelentek meg </a:t>
            </a:r>
            <a:r>
              <a:rPr lang="hu-HU" sz="2400" dirty="0" err="1"/>
              <a:t>Ana-ról</a:t>
            </a:r>
            <a:r>
              <a:rPr lang="hu-HU" sz="2400" dirty="0"/>
              <a:t> történetének felelevenítésével, nemzedékről nemzedékre ösztönözve a nőket a világ elérésére. </a:t>
            </a:r>
          </a:p>
        </p:txBody>
      </p:sp>
    </p:spTree>
    <p:extLst>
      <p:ext uri="{BB962C8B-B14F-4D97-AF65-F5344CB8AC3E}">
        <p14:creationId xmlns:p14="http://schemas.microsoft.com/office/powerpoint/2010/main" val="186713695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B76D444-2756-434F-AE61-96D69830C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50DFCCCA-D90F-C141-BCCF-259C5ADCE84D}"/>
              </a:ext>
            </a:extLst>
          </p:cNvPr>
          <p:cNvSpPr>
            <a:spLocks noGrp="1"/>
          </p:cNvSpPr>
          <p:nvPr>
            <p:ph idx="1"/>
          </p:nvPr>
        </p:nvSpPr>
        <p:spPr>
          <a:xfrm>
            <a:off x="841248" y="1661480"/>
            <a:ext cx="4887685" cy="3700231"/>
          </a:xfrm>
        </p:spPr>
        <p:txBody>
          <a:bodyPr anchor="t">
            <a:normAutofit lnSpcReduction="10000"/>
          </a:bodyPr>
          <a:lstStyle/>
          <a:p>
            <a:pPr>
              <a:lnSpc>
                <a:spcPct val="100000"/>
              </a:lnSpc>
            </a:pPr>
            <a:r>
              <a:rPr lang="hu-HU" sz="2400" dirty="0"/>
              <a:t>Sok nő változtatja meg nap, mint nap otthon a családja és gyülekezete életét. </a:t>
            </a:r>
            <a:endParaRPr lang="hu-HU" sz="2400" dirty="0" smtClean="0"/>
          </a:p>
          <a:p>
            <a:pPr>
              <a:lnSpc>
                <a:spcPct val="100000"/>
              </a:lnSpc>
            </a:pPr>
            <a:r>
              <a:rPr lang="hu-HU" sz="2400" dirty="0" smtClean="0"/>
              <a:t>Munkájukkal </a:t>
            </a:r>
            <a:r>
              <a:rPr lang="hu-HU" sz="2400" dirty="0"/>
              <a:t>és befolyásukkal lakóközösségek, városok, megyék, sőt még nemzetek életét is megváltoztatják.  </a:t>
            </a:r>
            <a:r>
              <a:rPr lang="hu-HU" sz="2400" dirty="0">
                <a:solidFill>
                  <a:srgbClr val="FFC000"/>
                </a:solidFill>
              </a:rPr>
              <a:t>Változást hozunk, ha elhívjuk a többieket, hogy jöjjenek és lássák a világ Megváltóját. </a:t>
            </a:r>
          </a:p>
        </p:txBody>
      </p:sp>
      <p:cxnSp>
        <p:nvCxnSpPr>
          <p:cNvPr id="11" name="Straight Connector 10">
            <a:extLst>
              <a:ext uri="{FF2B5EF4-FFF2-40B4-BE49-F238E27FC236}">
                <a16:creationId xmlns="" xmlns:a16="http://schemas.microsoft.com/office/drawing/2014/main" id="{CF8F36E2-BBE5-43FE-822F-AD8CAE08C07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Content Placeholder 4">
            <a:extLst>
              <a:ext uri="{FF2B5EF4-FFF2-40B4-BE49-F238E27FC236}">
                <a16:creationId xmlns="" xmlns:a16="http://schemas.microsoft.com/office/drawing/2014/main" id="{F3B16CB2-DF3F-8F46-90CC-BA419062B6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403" r="-1" b="10151"/>
          <a:stretch/>
        </p:blipFill>
        <p:spPr>
          <a:xfrm>
            <a:off x="6749145" y="573678"/>
            <a:ext cx="5103206" cy="5710645"/>
          </a:xfrm>
          <a:prstGeom prst="rect">
            <a:avLst/>
          </a:prstGeom>
        </p:spPr>
      </p:pic>
    </p:spTree>
    <p:extLst>
      <p:ext uri="{BB962C8B-B14F-4D97-AF65-F5344CB8AC3E}">
        <p14:creationId xmlns:p14="http://schemas.microsoft.com/office/powerpoint/2010/main" val="120552488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C1DD1A8A-57D5-4A81-AD04-532B043C56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8D038872-D06D-4719-B34E-C79F2A250F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11" name="Rectangle 10">
            <a:extLst>
              <a:ext uri="{FF2B5EF4-FFF2-40B4-BE49-F238E27FC236}">
                <a16:creationId xmlns="" xmlns:a16="http://schemas.microsoft.com/office/drawing/2014/main" id="{007891EC-4501-44ED-A8C8-B11B6DB767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CD9E0EE-8BFD-7840-A87A-B690ADD2947E}"/>
              </a:ext>
            </a:extLst>
          </p:cNvPr>
          <p:cNvSpPr>
            <a:spLocks noGrp="1"/>
          </p:cNvSpPr>
          <p:nvPr>
            <p:ph type="title"/>
          </p:nvPr>
        </p:nvSpPr>
        <p:spPr>
          <a:xfrm>
            <a:off x="0" y="505661"/>
            <a:ext cx="5069305" cy="4515518"/>
          </a:xfrm>
          <a:effectLst>
            <a:outerShdw blurRad="50800" dist="38100" dir="2700000" algn="tl" rotWithShape="0">
              <a:prstClr val="black">
                <a:alpha val="40000"/>
              </a:prstClr>
            </a:outerShdw>
          </a:effectLst>
        </p:spPr>
        <p:txBody>
          <a:bodyPr vert="horz" lIns="91440" tIns="45720" rIns="91440" bIns="45720" rtlCol="0" anchor="b">
            <a:normAutofit fontScale="90000"/>
          </a:bodyPr>
          <a:lstStyle/>
          <a:p>
            <a:pPr algn="ctr">
              <a:lnSpc>
                <a:spcPct val="100000"/>
              </a:lnSpc>
            </a:pPr>
            <a:r>
              <a:rPr lang="hu-HU" sz="4800" b="1" dirty="0" smtClean="0">
                <a:solidFill>
                  <a:srgbClr val="FFFFFF"/>
                </a:solidFill>
                <a:latin typeface="Avenir Next" panose="020B0503020202020204" pitchFamily="34" charset="0"/>
              </a:rPr>
              <a:t>ARRA </a:t>
            </a:r>
            <a:r>
              <a:rPr lang="hu-HU" sz="4800" b="1" dirty="0">
                <a:solidFill>
                  <a:srgbClr val="FFFFFF"/>
                </a:solidFill>
                <a:latin typeface="Avenir Next" panose="020B0503020202020204" pitchFamily="34" charset="0"/>
              </a:rPr>
              <a:t>HÍVATTUNK, HOGY MENJÜNK EL</a:t>
            </a:r>
            <a:r>
              <a:rPr lang="hu-HU" sz="4800" b="1" dirty="0" smtClean="0">
                <a:solidFill>
                  <a:srgbClr val="FFFFFF"/>
                </a:solidFill>
                <a:latin typeface="Avenir Next" panose="020B0503020202020204" pitchFamily="34" charset="0"/>
              </a:rPr>
              <a:t>,</a:t>
            </a:r>
            <a:br>
              <a:rPr lang="hu-HU" sz="4800" b="1" dirty="0" smtClean="0">
                <a:solidFill>
                  <a:srgbClr val="FFFFFF"/>
                </a:solidFill>
                <a:latin typeface="Avenir Next" panose="020B0503020202020204" pitchFamily="34" charset="0"/>
              </a:rPr>
            </a:br>
            <a:r>
              <a:rPr lang="hu-HU" sz="4800" b="1" dirty="0" smtClean="0">
                <a:solidFill>
                  <a:schemeClr val="accent1">
                    <a:lumMod val="20000"/>
                    <a:lumOff val="80000"/>
                  </a:schemeClr>
                </a:solidFill>
                <a:latin typeface="Avenir Next" panose="020B0503020202020204" pitchFamily="34" charset="0"/>
              </a:rPr>
              <a:t>ÉS </a:t>
            </a:r>
            <a:r>
              <a:rPr lang="hu-HU" sz="4800" b="1" dirty="0">
                <a:solidFill>
                  <a:schemeClr val="accent1">
                    <a:lumMod val="20000"/>
                    <a:lumOff val="80000"/>
                  </a:schemeClr>
                </a:solidFill>
                <a:latin typeface="Avenir Next" panose="020B0503020202020204" pitchFamily="34" charset="0"/>
              </a:rPr>
              <a:t>ÉRJÜK EL VILÁGUNKAT</a:t>
            </a:r>
            <a:br>
              <a:rPr lang="hu-HU" sz="4800" b="1" dirty="0">
                <a:solidFill>
                  <a:schemeClr val="accent1">
                    <a:lumMod val="20000"/>
                    <a:lumOff val="80000"/>
                  </a:schemeClr>
                </a:solidFill>
                <a:latin typeface="Avenir Next" panose="020B0503020202020204" pitchFamily="34" charset="0"/>
              </a:rPr>
            </a:br>
            <a:r>
              <a:rPr lang="en-US" sz="4800" b="1" dirty="0">
                <a:solidFill>
                  <a:schemeClr val="accent1">
                    <a:lumMod val="20000"/>
                    <a:lumOff val="80000"/>
                  </a:schemeClr>
                </a:solidFill>
                <a:latin typeface="Avenir Next" panose="020B0503020202020204" pitchFamily="34" charset="0"/>
              </a:rPr>
              <a:t/>
            </a:r>
            <a:br>
              <a:rPr lang="en-US" sz="4800" b="1" dirty="0">
                <a:solidFill>
                  <a:schemeClr val="accent1">
                    <a:lumMod val="20000"/>
                    <a:lumOff val="80000"/>
                  </a:schemeClr>
                </a:solidFill>
                <a:latin typeface="Avenir Next" panose="020B0503020202020204" pitchFamily="34" charset="0"/>
              </a:rPr>
            </a:br>
            <a:endParaRPr lang="en-US" sz="4800" b="1" dirty="0">
              <a:solidFill>
                <a:schemeClr val="accent1">
                  <a:lumMod val="20000"/>
                  <a:lumOff val="80000"/>
                </a:schemeClr>
              </a:solidFill>
              <a:latin typeface="Avenir Next" panose="020B0503020202020204" pitchFamily="34" charset="0"/>
            </a:endParaRPr>
          </a:p>
        </p:txBody>
      </p:sp>
    </p:spTree>
    <p:extLst>
      <p:ext uri="{BB962C8B-B14F-4D97-AF65-F5344CB8AC3E}">
        <p14:creationId xmlns:p14="http://schemas.microsoft.com/office/powerpoint/2010/main" val="1862357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 xmlns:a16="http://schemas.microsoft.com/office/drawing/2014/main" id="{9B76D444-2756-434F-AE61-96D69830C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ky, outdoor, mountain&#10;&#10;Description automatically generated">
            <a:extLst>
              <a:ext uri="{FF2B5EF4-FFF2-40B4-BE49-F238E27FC236}">
                <a16:creationId xmlns="" xmlns:a16="http://schemas.microsoft.com/office/drawing/2014/main" id="{55B5CD3E-982C-B544-8337-C3DC518119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328" r="21406" b="1"/>
          <a:stretch/>
        </p:blipFill>
        <p:spPr>
          <a:xfrm>
            <a:off x="391903" y="573678"/>
            <a:ext cx="5103206" cy="5710645"/>
          </a:xfrm>
          <a:prstGeom prst="rect">
            <a:avLst/>
          </a:prstGeom>
        </p:spPr>
      </p:pic>
      <p:cxnSp>
        <p:nvCxnSpPr>
          <p:cNvPr id="14" name="Straight Connector 10">
            <a:extLst>
              <a:ext uri="{FF2B5EF4-FFF2-40B4-BE49-F238E27FC236}">
                <a16:creationId xmlns="" xmlns:a16="http://schemas.microsoft.com/office/drawing/2014/main" id="{CF8F36E2-BBE5-43FE-822F-AD8CAE08C07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AD687469-C741-644E-8E5A-A7353D7BE28F}"/>
              </a:ext>
            </a:extLst>
          </p:cNvPr>
          <p:cNvSpPr>
            <a:spLocks noGrp="1"/>
          </p:cNvSpPr>
          <p:nvPr>
            <p:ph idx="1"/>
          </p:nvPr>
        </p:nvSpPr>
        <p:spPr>
          <a:xfrm>
            <a:off x="6472662" y="864525"/>
            <a:ext cx="5103205" cy="5419798"/>
          </a:xfrm>
        </p:spPr>
        <p:txBody>
          <a:bodyPr anchor="t">
            <a:normAutofit/>
          </a:bodyPr>
          <a:lstStyle/>
          <a:p>
            <a:pPr marL="0" indent="0" algn="ctr">
              <a:lnSpc>
                <a:spcPct val="100000"/>
              </a:lnSpc>
              <a:buNone/>
            </a:pPr>
            <a:r>
              <a:rPr lang="hu-HU" sz="2400" dirty="0"/>
              <a:t>Ti férfiak és nők, szeretnétek ti is azokkal a szavakkal szívetekben elhagyni ma ezt a szent gyülekezetet, amelyekkel a </a:t>
            </a:r>
            <a:r>
              <a:rPr lang="hu-HU" sz="2400" dirty="0" err="1"/>
              <a:t>samáriai</a:t>
            </a:r>
            <a:r>
              <a:rPr lang="hu-HU" sz="2400" dirty="0"/>
              <a:t> asszony?  „</a:t>
            </a:r>
            <a:r>
              <a:rPr lang="hu-HU" sz="2400" dirty="0">
                <a:solidFill>
                  <a:srgbClr val="FFC000"/>
                </a:solidFill>
              </a:rPr>
              <a:t>Gyertek, lássátok </a:t>
            </a:r>
            <a:r>
              <a:rPr lang="hu-HU" sz="2400" dirty="0"/>
              <a:t>a férfit, aki mindent elmondott nekem a múltamról” (29. v.). </a:t>
            </a:r>
          </a:p>
          <a:p>
            <a:pPr marL="0" indent="0" algn="ctr">
              <a:lnSpc>
                <a:spcPct val="100000"/>
              </a:lnSpc>
              <a:buNone/>
            </a:pPr>
            <a:r>
              <a:rPr lang="hu-HU" sz="2400" dirty="0"/>
              <a:t>Vágytok rá, hogy bemutassátok Jézust a családotoknak, a barátaitoknak és a szomszédaitoknak, azért, amit Ő tett értetek? Lesz lehetőségük a szeretteiteknek ezt mondani: „mert magunk hallottuk, és tudjuk, hogy bizonnyal ez </a:t>
            </a:r>
            <a:r>
              <a:rPr lang="hu-HU" sz="2400" dirty="0">
                <a:solidFill>
                  <a:srgbClr val="FFC000"/>
                </a:solidFill>
              </a:rPr>
              <a:t>a világ üdvözítője, a Krisztus</a:t>
            </a:r>
            <a:r>
              <a:rPr lang="hu-HU" sz="2400" dirty="0"/>
              <a:t>.” (42. v)?</a:t>
            </a:r>
          </a:p>
          <a:p>
            <a:pPr marL="0" indent="0" algn="ctr">
              <a:lnSpc>
                <a:spcPct val="100000"/>
              </a:lnSpc>
              <a:buNone/>
            </a:pPr>
            <a:endParaRPr lang="hu-HU" sz="2400" dirty="0"/>
          </a:p>
          <a:p>
            <a:pPr marL="0" indent="0" algn="ctr">
              <a:lnSpc>
                <a:spcPct val="100000"/>
              </a:lnSpc>
              <a:buNone/>
            </a:pPr>
            <a:endParaRPr lang="hu-HU" sz="2400" dirty="0"/>
          </a:p>
          <a:p>
            <a:pPr marL="0" indent="0" algn="ctr">
              <a:lnSpc>
                <a:spcPct val="100000"/>
              </a:lnSpc>
              <a:buNone/>
            </a:pPr>
            <a:endParaRPr lang="en-US" sz="2400" dirty="0"/>
          </a:p>
        </p:txBody>
      </p:sp>
    </p:spTree>
    <p:extLst>
      <p:ext uri="{BB962C8B-B14F-4D97-AF65-F5344CB8AC3E}">
        <p14:creationId xmlns:p14="http://schemas.microsoft.com/office/powerpoint/2010/main" val="422123021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C777BBD-C42C-46C6-8D2D-BD2F9613D6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ky, outdoor, mountain&#10;&#10;Description automatically generated">
            <a:extLst>
              <a:ext uri="{FF2B5EF4-FFF2-40B4-BE49-F238E27FC236}">
                <a16:creationId xmlns="" xmlns:a16="http://schemas.microsoft.com/office/drawing/2014/main" id="{F7EDC8C4-EE82-6341-B7A6-7BA98A1F23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2" name="Graphic 1">
            <a:extLst>
              <a:ext uri="{FF2B5EF4-FFF2-40B4-BE49-F238E27FC236}">
                <a16:creationId xmlns="" xmlns:a16="http://schemas.microsoft.com/office/drawing/2014/main" id="{721F817A-BF7E-440D-B296-66D86EDB06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a:extLst>
              <a:ext uri="{FF2B5EF4-FFF2-40B4-BE49-F238E27FC236}">
                <a16:creationId xmlns="" xmlns:a16="http://schemas.microsoft.com/office/drawing/2014/main" id="{AD4019FD-056B-7D43-B8A6-8DF93B70491B}"/>
              </a:ext>
            </a:extLst>
          </p:cNvPr>
          <p:cNvSpPr>
            <a:spLocks noGrp="1"/>
          </p:cNvSpPr>
          <p:nvPr>
            <p:ph idx="1"/>
          </p:nvPr>
        </p:nvSpPr>
        <p:spPr>
          <a:xfrm>
            <a:off x="3024263" y="1884216"/>
            <a:ext cx="5861107" cy="3489889"/>
          </a:xfrm>
        </p:spPr>
        <p:txBody>
          <a:bodyPr>
            <a:noAutofit/>
          </a:bodyPr>
          <a:lstStyle/>
          <a:p>
            <a:pPr marL="0" indent="0" algn="ctr">
              <a:lnSpc>
                <a:spcPct val="150000"/>
              </a:lnSpc>
              <a:buNone/>
            </a:pPr>
            <a:r>
              <a:rPr lang="hu-HU" sz="2600" dirty="0" smtClean="0">
                <a:latin typeface="Avenir Next" panose="020B0503020202020204" pitchFamily="34" charset="0"/>
              </a:rPr>
              <a:t> ÁLLJUNK FEL ÉS IMÁDSÁGBAN KÉRJÜK ISTENT, ADJON NEKÜNK LEHETŐSÉGEKET ÉS BÁTORSÁGOT A VÁLASZHOZ: </a:t>
            </a:r>
            <a:endParaRPr lang="hu-HU" sz="2600" dirty="0">
              <a:latin typeface="Avenir Next" panose="020B0503020202020204" pitchFamily="34" charset="0"/>
            </a:endParaRPr>
          </a:p>
          <a:p>
            <a:pPr marL="0" indent="0" algn="ctr">
              <a:lnSpc>
                <a:spcPct val="150000"/>
              </a:lnSpc>
              <a:buNone/>
            </a:pPr>
            <a:r>
              <a:rPr lang="hu-HU" sz="2600" b="1" dirty="0" smtClean="0">
                <a:latin typeface="Avenir Next" panose="020B0503020202020204" pitchFamily="34" charset="0"/>
              </a:rPr>
              <a:t>„ITT VAGYOK, URAM. KÜLDJ EL ENGEM! ELMEGYEK ÉS ELÉREM A VILÁGOMAT.” </a:t>
            </a:r>
            <a:endParaRPr lang="hu-HU" sz="2600" b="1" dirty="0">
              <a:latin typeface="Avenir Next" panose="020B0503020202020204" pitchFamily="34" charset="0"/>
            </a:endParaRPr>
          </a:p>
        </p:txBody>
      </p:sp>
    </p:spTree>
    <p:extLst>
      <p:ext uri="{BB962C8B-B14F-4D97-AF65-F5344CB8AC3E}">
        <p14:creationId xmlns:p14="http://schemas.microsoft.com/office/powerpoint/2010/main" val="194849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C21BAE-6866-4C7A-A7EC-C1B2E572D5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with low confidence">
            <a:extLst>
              <a:ext uri="{FF2B5EF4-FFF2-40B4-BE49-F238E27FC236}">
                <a16:creationId xmlns="" xmlns:a16="http://schemas.microsoft.com/office/drawing/2014/main" id="{366F3506-2E80-EC4D-BD33-12DDA7965C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12192000" cy="6857999"/>
          </a:xfrm>
          <a:prstGeom prst="rect">
            <a:avLst/>
          </a:prstGeom>
        </p:spPr>
      </p:pic>
      <p:sp useBgFill="1">
        <p:nvSpPr>
          <p:cNvPr id="12" name="Freeform: Shape 11">
            <a:extLst>
              <a:ext uri="{FF2B5EF4-FFF2-40B4-BE49-F238E27FC236}">
                <a16:creationId xmlns="" xmlns:a16="http://schemas.microsoft.com/office/drawing/2014/main" id="{7E7D0C94-08B4-48AE-8813-CC4D60294F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 xmlns:a16="http://schemas.microsoft.com/office/drawing/2014/main" id="{670EB5EB-ECF0-B84E-B648-54F954E28769}"/>
              </a:ext>
            </a:extLst>
          </p:cNvPr>
          <p:cNvSpPr>
            <a:spLocks noGrp="1"/>
          </p:cNvSpPr>
          <p:nvPr>
            <p:ph type="title"/>
          </p:nvPr>
        </p:nvSpPr>
        <p:spPr>
          <a:xfrm>
            <a:off x="723898" y="1228045"/>
            <a:ext cx="5247410" cy="1709165"/>
          </a:xfrm>
        </p:spPr>
        <p:txBody>
          <a:bodyPr>
            <a:normAutofit/>
          </a:bodyPr>
          <a:lstStyle/>
          <a:p>
            <a:pPr algn="ctr">
              <a:lnSpc>
                <a:spcPct val="100000"/>
              </a:lnSpc>
            </a:pPr>
            <a:r>
              <a:rPr lang="hu-HU" sz="3100" b="1" dirty="0" smtClean="0">
                <a:solidFill>
                  <a:srgbClr val="C00000"/>
                </a:solidFill>
                <a:latin typeface="Avenir Next" panose="020B0503020202020204" pitchFamily="34" charset="0"/>
              </a:rPr>
              <a:t>„GYERTEK – FELELTE - ÉS LÁSSÁTOK MEG” </a:t>
            </a:r>
            <a:r>
              <a:rPr lang="pt-BR" sz="3100" b="1" dirty="0" smtClean="0">
                <a:solidFill>
                  <a:srgbClr val="C00000"/>
                </a:solidFill>
                <a:latin typeface="Avenir Next" panose="020B0503020202020204" pitchFamily="34" charset="0"/>
              </a:rPr>
              <a:t> </a:t>
            </a:r>
            <a:r>
              <a:rPr lang="en-US" sz="3600" dirty="0"/>
              <a:t/>
            </a:r>
            <a:br>
              <a:rPr lang="en-US" sz="3600" dirty="0"/>
            </a:br>
            <a:endParaRPr lang="en-US" sz="3600" dirty="0"/>
          </a:p>
        </p:txBody>
      </p:sp>
      <p:sp>
        <p:nvSpPr>
          <p:cNvPr id="14" name="Rectangle 6">
            <a:extLst>
              <a:ext uri="{FF2B5EF4-FFF2-40B4-BE49-F238E27FC236}">
                <a16:creationId xmlns="" xmlns:a16="http://schemas.microsoft.com/office/drawing/2014/main" id="{F0C518C2-0AA4-470C-87B9-9CBF428FBA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B6844B5-9D2E-4143-93D0-20F265048B3B}"/>
              </a:ext>
            </a:extLst>
          </p:cNvPr>
          <p:cNvSpPr>
            <a:spLocks noGrp="1"/>
          </p:cNvSpPr>
          <p:nvPr>
            <p:ph idx="1"/>
          </p:nvPr>
        </p:nvSpPr>
        <p:spPr>
          <a:xfrm>
            <a:off x="723898" y="2547256"/>
            <a:ext cx="5275120" cy="3451761"/>
          </a:xfrm>
        </p:spPr>
        <p:txBody>
          <a:bodyPr anchor="ctr">
            <a:normAutofit/>
          </a:bodyPr>
          <a:lstStyle/>
          <a:p>
            <a:pPr marL="0" indent="0" algn="ctr">
              <a:lnSpc>
                <a:spcPct val="100000"/>
              </a:lnSpc>
              <a:buNone/>
            </a:pPr>
            <a:r>
              <a:rPr lang="hu-HU" sz="2400" dirty="0"/>
              <a:t>Ez a találkozás megváltoztatta a férfiakat. András azonnal elhívta a fivérét, hogy ő is </a:t>
            </a:r>
            <a:r>
              <a:rPr lang="hu-HU" sz="2400" b="1" dirty="0"/>
              <a:t>találkozzon</a:t>
            </a:r>
            <a:r>
              <a:rPr lang="hu-HU" sz="2400" dirty="0"/>
              <a:t> a Messiással. </a:t>
            </a:r>
            <a:endParaRPr lang="hu-HU" sz="2400" dirty="0" smtClean="0"/>
          </a:p>
          <a:p>
            <a:pPr marL="0" indent="0" algn="ctr">
              <a:lnSpc>
                <a:spcPct val="100000"/>
              </a:lnSpc>
              <a:buNone/>
            </a:pPr>
            <a:r>
              <a:rPr lang="hu-HU" sz="2400" dirty="0" smtClean="0"/>
              <a:t>Nem </a:t>
            </a:r>
            <a:r>
              <a:rPr lang="hu-HU" sz="2400" dirty="0"/>
              <a:t>küldte Simont egyedül Jézus keresésére, hanem ő maga </a:t>
            </a:r>
            <a:r>
              <a:rPr lang="hu-HU" sz="2400" b="1" dirty="0"/>
              <a:t>vezette</a:t>
            </a:r>
            <a:r>
              <a:rPr lang="hu-HU" sz="2400" dirty="0"/>
              <a:t> oda hozzá.</a:t>
            </a:r>
          </a:p>
          <a:p>
            <a:pPr algn="ctr"/>
            <a:endParaRPr lang="en-US" sz="2400" dirty="0"/>
          </a:p>
        </p:txBody>
      </p:sp>
    </p:spTree>
    <p:extLst>
      <p:ext uri="{BB962C8B-B14F-4D97-AF65-F5344CB8AC3E}">
        <p14:creationId xmlns:p14="http://schemas.microsoft.com/office/powerpoint/2010/main" val="2532133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 xmlns:a16="http://schemas.microsoft.com/office/drawing/2014/main" id="{04C21BAE-6866-4C7A-A7EC-C1B2E572D5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 xmlns:a16="http://schemas.microsoft.com/office/drawing/2014/main" id="{CB1DC96A-FF09-4243-8BFE-0C7D2CD444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Freeform: Shape 11">
            <a:extLst>
              <a:ext uri="{FF2B5EF4-FFF2-40B4-BE49-F238E27FC236}">
                <a16:creationId xmlns="" xmlns:a16="http://schemas.microsoft.com/office/drawing/2014/main" id="{C74F2646-08C7-4051-81DA-751C43A03F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chemeClr val="bg1"/>
          </a:solidFill>
          <a:ln>
            <a:noFill/>
          </a:ln>
          <a:effectLst>
            <a:outerShdw blurRad="50800" dist="254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 xmlns:a16="http://schemas.microsoft.com/office/drawing/2014/main" id="{DCD6552F-C98B-4FBA-842F-3EF2D5ACA1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 xmlns:a16="http://schemas.microsoft.com/office/drawing/2014/main" id="{F0C518C2-0AA4-470C-87B9-9CBF428FBA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05249" y="39510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47ADB430-DC62-2846-B409-D708F7287C80}"/>
              </a:ext>
            </a:extLst>
          </p:cNvPr>
          <p:cNvSpPr>
            <a:spLocks noGrp="1"/>
          </p:cNvSpPr>
          <p:nvPr>
            <p:ph idx="1"/>
          </p:nvPr>
        </p:nvSpPr>
        <p:spPr>
          <a:xfrm>
            <a:off x="792474" y="1371602"/>
            <a:ext cx="6635291" cy="4437797"/>
          </a:xfrm>
        </p:spPr>
        <p:txBody>
          <a:bodyPr anchor="ctr">
            <a:normAutofit/>
          </a:bodyPr>
          <a:lstStyle/>
          <a:p>
            <a:pPr marL="0" indent="0" algn="ctr">
              <a:lnSpc>
                <a:spcPct val="100000"/>
              </a:lnSpc>
              <a:buNone/>
            </a:pPr>
            <a:r>
              <a:rPr lang="hu-HU" sz="2400" dirty="0"/>
              <a:t>Ma, amikor a nőket és a szolgálatukat ünnepeljük, több tanulságot is megismerünk egy csodálatos nő, a </a:t>
            </a:r>
            <a:r>
              <a:rPr lang="hu-HU" sz="2400" dirty="0" err="1"/>
              <a:t>samáriai</a:t>
            </a:r>
            <a:r>
              <a:rPr lang="hu-HU" sz="2400" dirty="0"/>
              <a:t> asszony történetéből, akinek még a nevét sem örökítették meg. </a:t>
            </a:r>
            <a:endParaRPr lang="hu-HU" sz="2400" dirty="0" smtClean="0"/>
          </a:p>
          <a:p>
            <a:pPr marL="0" indent="0" algn="ctr">
              <a:lnSpc>
                <a:spcPct val="100000"/>
              </a:lnSpc>
              <a:buNone/>
            </a:pPr>
            <a:r>
              <a:rPr lang="hu-HU" sz="2400" dirty="0" smtClean="0"/>
              <a:t>Felismerhetjük</a:t>
            </a:r>
            <a:r>
              <a:rPr lang="hu-HU" sz="2400" dirty="0"/>
              <a:t>, hogy mi mindnyájan — férfiak, nők és gyermekek — megtehetjük azt, amit a </a:t>
            </a:r>
            <a:r>
              <a:rPr lang="hu-HU" sz="2400" dirty="0" err="1"/>
              <a:t>samáriai</a:t>
            </a:r>
            <a:r>
              <a:rPr lang="hu-HU" sz="2400" dirty="0"/>
              <a:t> asszony tett, amit Fülöp tett, amit András tett, és amit Jézus tett. Nem számít, hol élünk, meghívhatjuk a családunkat, barátainkat és szomszédainkat: </a:t>
            </a:r>
            <a:endParaRPr lang="hu-HU" sz="2400" dirty="0" smtClean="0"/>
          </a:p>
          <a:p>
            <a:pPr marL="0" indent="0" algn="ctr">
              <a:lnSpc>
                <a:spcPct val="100000"/>
              </a:lnSpc>
              <a:buNone/>
            </a:pPr>
            <a:r>
              <a:rPr lang="hu-HU" sz="2400" b="1" dirty="0" smtClean="0"/>
              <a:t> </a:t>
            </a:r>
            <a:r>
              <a:rPr lang="hu-HU" sz="2400" b="1" dirty="0"/>
              <a:t>GYERTEK, LÁSSÁTOK Jézust!</a:t>
            </a:r>
          </a:p>
          <a:p>
            <a:pPr marL="0" indent="0" algn="ctr">
              <a:lnSpc>
                <a:spcPct val="100000"/>
              </a:lnSpc>
              <a:buNone/>
            </a:pPr>
            <a:endParaRPr lang="hu-HU" sz="2400" dirty="0"/>
          </a:p>
        </p:txBody>
      </p:sp>
    </p:spTree>
    <p:extLst>
      <p:ext uri="{BB962C8B-B14F-4D97-AF65-F5344CB8AC3E}">
        <p14:creationId xmlns:p14="http://schemas.microsoft.com/office/powerpoint/2010/main" val="160175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DBE0A3-3F8A-D540-9203-543500B4BA43}"/>
              </a:ext>
            </a:extLst>
          </p:cNvPr>
          <p:cNvSpPr>
            <a:spLocks noGrp="1"/>
          </p:cNvSpPr>
          <p:nvPr>
            <p:ph type="title"/>
          </p:nvPr>
        </p:nvSpPr>
        <p:spPr/>
        <p:txBody>
          <a:bodyPr>
            <a:normAutofit fontScale="90000"/>
          </a:bodyPr>
          <a:lstStyle/>
          <a:p>
            <a:r>
              <a:rPr lang="pt-BR" b="1"/>
              <a:t/>
            </a:r>
            <a:br>
              <a:rPr lang="pt-BR" b="1"/>
            </a:br>
            <a:r>
              <a:rPr lang="pt-BR" b="1"/>
              <a:t>THE WOMAN AT THE WELL</a:t>
            </a:r>
            <a:r>
              <a:rPr lang="en-US"/>
              <a:t/>
            </a:r>
            <a:br>
              <a:rPr lang="en-US"/>
            </a:br>
            <a:endParaRPr lang="en-US" dirty="0"/>
          </a:p>
        </p:txBody>
      </p:sp>
      <p:pic>
        <p:nvPicPr>
          <p:cNvPr id="5" name="Picture 4" descr="A picture containing text&#10;&#10;Description automatically generated">
            <a:extLst>
              <a:ext uri="{FF2B5EF4-FFF2-40B4-BE49-F238E27FC236}">
                <a16:creationId xmlns="" xmlns:a16="http://schemas.microsoft.com/office/drawing/2014/main" id="{5EAB00E7-8A12-FC44-B728-37560BDE94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378" y="-149629"/>
            <a:ext cx="12308378" cy="7007629"/>
          </a:xfrm>
          <a:prstGeom prst="rect">
            <a:avLst/>
          </a:prstGeom>
        </p:spPr>
      </p:pic>
      <p:sp>
        <p:nvSpPr>
          <p:cNvPr id="3" name="Content Placeholder 2">
            <a:extLst>
              <a:ext uri="{FF2B5EF4-FFF2-40B4-BE49-F238E27FC236}">
                <a16:creationId xmlns="" xmlns:a16="http://schemas.microsoft.com/office/drawing/2014/main" id="{7994E98E-CA92-EE4A-A522-FA7D9B6D9436}"/>
              </a:ext>
            </a:extLst>
          </p:cNvPr>
          <p:cNvSpPr>
            <a:spLocks noGrp="1"/>
          </p:cNvSpPr>
          <p:nvPr>
            <p:ph idx="1"/>
          </p:nvPr>
        </p:nvSpPr>
        <p:spPr>
          <a:xfrm>
            <a:off x="721894" y="593558"/>
            <a:ext cx="8879305" cy="5904228"/>
          </a:xfrm>
        </p:spPr>
        <p:txBody>
          <a:bodyPr>
            <a:noAutofit/>
          </a:bodyPr>
          <a:lstStyle/>
          <a:p>
            <a:pPr marL="0" indent="0" algn="ctr">
              <a:lnSpc>
                <a:spcPct val="120000"/>
              </a:lnSpc>
              <a:buNone/>
            </a:pPr>
            <a:r>
              <a:rPr lang="hu-HU" sz="3200" b="1" baseline="30000" dirty="0"/>
              <a:t>AZ ASSZONY A </a:t>
            </a:r>
            <a:r>
              <a:rPr lang="hu-HU" sz="3200" b="1" baseline="30000" dirty="0" smtClean="0"/>
              <a:t>KÚTNÁL</a:t>
            </a:r>
            <a:endParaRPr lang="hu-HU" i="1" baseline="30000" dirty="0"/>
          </a:p>
          <a:p>
            <a:pPr marL="0" indent="0" algn="ctr">
              <a:lnSpc>
                <a:spcPct val="120000"/>
              </a:lnSpc>
              <a:buNone/>
            </a:pPr>
            <a:r>
              <a:rPr lang="hu-HU" i="1" baseline="30000" dirty="0"/>
              <a:t> „28 Ott hagyta azért az asszony a vedrét, és elment a városba, és monda az embereknek:</a:t>
            </a:r>
          </a:p>
          <a:p>
            <a:pPr marL="0" indent="0" algn="ctr">
              <a:lnSpc>
                <a:spcPct val="120000"/>
              </a:lnSpc>
              <a:buNone/>
            </a:pPr>
            <a:r>
              <a:rPr lang="hu-HU" i="1" baseline="30000" dirty="0"/>
              <a:t>29 Jertek, lássatok egy embert, aki megmondott nékem mindent, amit cselekedtem. Nem </a:t>
            </a:r>
            <a:r>
              <a:rPr lang="hu-HU" i="1" baseline="30000" dirty="0" err="1"/>
              <a:t>ez-é</a:t>
            </a:r>
            <a:r>
              <a:rPr lang="hu-HU" i="1" baseline="30000" dirty="0"/>
              <a:t> a Krisztus? 30 Kimentek azért a városból, és hozzámentek.” </a:t>
            </a:r>
          </a:p>
          <a:p>
            <a:pPr marL="0" indent="0" algn="ctr">
              <a:lnSpc>
                <a:spcPct val="120000"/>
              </a:lnSpc>
              <a:buNone/>
            </a:pPr>
            <a:endParaRPr lang="hu-HU" i="1" baseline="30000" dirty="0"/>
          </a:p>
          <a:p>
            <a:pPr marL="0" indent="0" algn="ctr">
              <a:lnSpc>
                <a:spcPct val="120000"/>
              </a:lnSpc>
              <a:buNone/>
            </a:pPr>
            <a:r>
              <a:rPr lang="hu-HU" i="1" baseline="30000" dirty="0"/>
              <a:t>„</a:t>
            </a:r>
            <a:r>
              <a:rPr lang="hu-HU" i="1" baseline="30000" dirty="0" smtClean="0"/>
              <a:t>39 Abból </a:t>
            </a:r>
            <a:r>
              <a:rPr lang="hu-HU" i="1" baseline="30000" dirty="0"/>
              <a:t>a városból pedig sokan hittek benne a </a:t>
            </a:r>
            <a:r>
              <a:rPr lang="hu-HU" i="1" baseline="30000" dirty="0" err="1"/>
              <a:t>Samaritánusok</a:t>
            </a:r>
            <a:r>
              <a:rPr lang="hu-HU" i="1" baseline="30000" dirty="0"/>
              <a:t> közül annak az asszonynak beszédéért, aki bizonyságot tett, hogy: Mindent megmondott nékem, amit cselekedtem. </a:t>
            </a:r>
          </a:p>
          <a:p>
            <a:pPr marL="0" indent="0" algn="ctr">
              <a:lnSpc>
                <a:spcPct val="120000"/>
              </a:lnSpc>
              <a:buNone/>
            </a:pPr>
            <a:r>
              <a:rPr lang="hu-HU" i="1" baseline="30000" dirty="0"/>
              <a:t>40 Amint azért odamentek hozzá a </a:t>
            </a:r>
            <a:r>
              <a:rPr lang="hu-HU" i="1" baseline="30000" dirty="0" err="1"/>
              <a:t>Samaritánusok</a:t>
            </a:r>
            <a:r>
              <a:rPr lang="hu-HU" i="1" baseline="30000" dirty="0"/>
              <a:t>, kérték őt, hogy maradjon náluk; és ott maradt két napig. 41 És sokkal többen hittek a maga beszédéért, 42 És azt mondták az asszonynak, hogy: Nem a te beszédedért hiszünk immár: mert magunk hallottuk, és tudjuk, hogy bizonnyal ez a világ Üdvözítője, a Krisztus</a:t>
            </a:r>
            <a:r>
              <a:rPr lang="hu-HU" i="1" baseline="30000" dirty="0" smtClean="0"/>
              <a:t>.”</a:t>
            </a:r>
            <a:endParaRPr lang="hu-HU" sz="1800" baseline="30000" dirty="0"/>
          </a:p>
          <a:p>
            <a:pPr marL="0" indent="0" algn="ctr">
              <a:lnSpc>
                <a:spcPct val="120000"/>
              </a:lnSpc>
              <a:buNone/>
            </a:pPr>
            <a:r>
              <a:rPr lang="pt-BR" sz="2000" b="1" dirty="0" smtClean="0"/>
              <a:t>János</a:t>
            </a:r>
            <a:r>
              <a:rPr lang="hu-HU" sz="2000" b="1" dirty="0" smtClean="0"/>
              <a:t> </a:t>
            </a:r>
            <a:r>
              <a:rPr lang="pt-BR" sz="2000" b="1" dirty="0" smtClean="0"/>
              <a:t>4:28-30</a:t>
            </a:r>
            <a:r>
              <a:rPr lang="pt-BR" sz="2000" b="1" dirty="0"/>
              <a:t>; </a:t>
            </a:r>
            <a:r>
              <a:rPr lang="pt-BR" sz="2000" b="1" dirty="0" smtClean="0"/>
              <a:t>39-4</a:t>
            </a:r>
            <a:r>
              <a:rPr lang="hu-HU" sz="2000" b="1" dirty="0" smtClean="0"/>
              <a:t>2</a:t>
            </a:r>
            <a:r>
              <a:rPr lang="pt-BR" sz="2000" b="1" dirty="0" smtClean="0"/>
              <a:t> </a:t>
            </a:r>
            <a:endParaRPr lang="en-US" sz="2000" b="1" dirty="0"/>
          </a:p>
        </p:txBody>
      </p:sp>
    </p:spTree>
    <p:extLst>
      <p:ext uri="{BB962C8B-B14F-4D97-AF65-F5344CB8AC3E}">
        <p14:creationId xmlns:p14="http://schemas.microsoft.com/office/powerpoint/2010/main" val="1144409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C21BAE-6866-4C7A-A7EC-C1B2E572D5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 sky, mountain&#10;&#10;Description automatically generated">
            <a:extLst>
              <a:ext uri="{FF2B5EF4-FFF2-40B4-BE49-F238E27FC236}">
                <a16:creationId xmlns="" xmlns:a16="http://schemas.microsoft.com/office/drawing/2014/main" id="{3F9F669F-DFF7-3A45-874B-7642F5E84B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useBgFill="1">
        <p:nvSpPr>
          <p:cNvPr id="12" name="Freeform: Shape 11">
            <a:extLst>
              <a:ext uri="{FF2B5EF4-FFF2-40B4-BE49-F238E27FC236}">
                <a16:creationId xmlns="" xmlns:a16="http://schemas.microsoft.com/office/drawing/2014/main" id="{7E7D0C94-08B4-48AE-8813-CC4D60294F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 xmlns:a16="http://schemas.microsoft.com/office/drawing/2014/main" id="{84C1D833-5517-3E46-BE68-C91023C66285}"/>
              </a:ext>
            </a:extLst>
          </p:cNvPr>
          <p:cNvSpPr>
            <a:spLocks noGrp="1"/>
          </p:cNvSpPr>
          <p:nvPr>
            <p:ph idx="1"/>
          </p:nvPr>
        </p:nvSpPr>
        <p:spPr>
          <a:xfrm>
            <a:off x="866274" y="786064"/>
            <a:ext cx="5005137" cy="4870934"/>
          </a:xfrm>
        </p:spPr>
        <p:txBody>
          <a:bodyPr anchor="ctr">
            <a:normAutofit/>
          </a:bodyPr>
          <a:lstStyle/>
          <a:p>
            <a:pPr marL="0" indent="0" algn="ctr">
              <a:lnSpc>
                <a:spcPct val="100000"/>
              </a:lnSpc>
              <a:buNone/>
            </a:pPr>
            <a:r>
              <a:rPr lang="hu-HU" dirty="0"/>
              <a:t>A </a:t>
            </a:r>
            <a:r>
              <a:rPr lang="hu-HU" dirty="0" err="1"/>
              <a:t>samáriai</a:t>
            </a:r>
            <a:r>
              <a:rPr lang="hu-HU" dirty="0"/>
              <a:t> asszony története a kútnál jól példázza, hogy nem kell tökéletesnek lennünk ahhoz, hogy a Jézusról szóló jó hírt továbbadjuk. Nem kell mindent tudnunk, és távoli földrészekre sem kell </a:t>
            </a:r>
            <a:r>
              <a:rPr lang="hu-HU" dirty="0" smtClean="0"/>
              <a:t>elutaznunk.</a:t>
            </a:r>
          </a:p>
          <a:p>
            <a:pPr marL="0" indent="0" algn="ctr">
              <a:lnSpc>
                <a:spcPct val="100000"/>
              </a:lnSpc>
              <a:buNone/>
            </a:pPr>
            <a:r>
              <a:rPr lang="hu-HU" dirty="0" smtClean="0"/>
              <a:t> </a:t>
            </a:r>
            <a:endParaRPr lang="hu-HU" dirty="0"/>
          </a:p>
          <a:p>
            <a:pPr marL="0" indent="0" algn="ctr">
              <a:buNone/>
            </a:pPr>
            <a:r>
              <a:rPr lang="hu-HU" sz="3600" b="1" spc="600" dirty="0" smtClean="0">
                <a:solidFill>
                  <a:srgbClr val="C00000"/>
                </a:solidFill>
                <a:latin typeface="Avenir Next" panose="020B0503020202020204" pitchFamily="34" charset="0"/>
              </a:rPr>
              <a:t>EL </a:t>
            </a:r>
            <a:r>
              <a:rPr lang="hu-HU" sz="3600" b="1" spc="600" dirty="0">
                <a:solidFill>
                  <a:srgbClr val="C00000"/>
                </a:solidFill>
                <a:latin typeface="Avenir Next" panose="020B0503020202020204" pitchFamily="34" charset="0"/>
              </a:rPr>
              <a:t>TUDUNK MENNI</a:t>
            </a:r>
          </a:p>
          <a:p>
            <a:pPr marL="0" indent="0">
              <a:buNone/>
            </a:pPr>
            <a:endParaRPr lang="en-US" dirty="0"/>
          </a:p>
        </p:txBody>
      </p:sp>
    </p:spTree>
    <p:extLst>
      <p:ext uri="{BB962C8B-B14F-4D97-AF65-F5344CB8AC3E}">
        <p14:creationId xmlns:p14="http://schemas.microsoft.com/office/powerpoint/2010/main" val="204329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3488F6DB-AE81-4C8D-B1F2-045AB0C89A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with low confidence">
            <a:extLst>
              <a:ext uri="{FF2B5EF4-FFF2-40B4-BE49-F238E27FC236}">
                <a16:creationId xmlns="" xmlns:a16="http://schemas.microsoft.com/office/drawing/2014/main" id="{BEBD3D45-8908-5C44-92D4-A7600022A59A}"/>
              </a:ext>
            </a:extLst>
          </p:cNvPr>
          <p:cNvPicPr>
            <a:picLocks noChangeAspect="1"/>
          </p:cNvPicPr>
          <p:nvPr/>
        </p:nvPicPr>
        <p:blipFill rotWithShape="1">
          <a:blip r:embed="rId3"/>
          <a:srcRect b="2598"/>
          <a:stretch/>
        </p:blipFill>
        <p:spPr>
          <a:xfrm>
            <a:off x="20" y="10"/>
            <a:ext cx="12191980" cy="6857990"/>
          </a:xfrm>
          <a:prstGeom prst="rect">
            <a:avLst/>
          </a:prstGeom>
        </p:spPr>
      </p:pic>
      <p:sp>
        <p:nvSpPr>
          <p:cNvPr id="12" name="Graphic 1">
            <a:extLst>
              <a:ext uri="{FF2B5EF4-FFF2-40B4-BE49-F238E27FC236}">
                <a16:creationId xmlns="" xmlns:a16="http://schemas.microsoft.com/office/drawing/2014/main" id="{721F817A-BF7E-440D-B296-66D86EDB06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a:effectLst/>
        </p:spPr>
        <p:txBody>
          <a:bodyPr rtlCol="0" anchor="ctr"/>
          <a:lstStyle/>
          <a:p>
            <a:endParaRPr lang="en-US" dirty="0"/>
          </a:p>
        </p:txBody>
      </p:sp>
      <p:sp>
        <p:nvSpPr>
          <p:cNvPr id="2" name="Title 1">
            <a:extLst>
              <a:ext uri="{FF2B5EF4-FFF2-40B4-BE49-F238E27FC236}">
                <a16:creationId xmlns="" xmlns:a16="http://schemas.microsoft.com/office/drawing/2014/main" id="{B563C1B4-CA68-FB42-825F-848424F1E8BC}"/>
              </a:ext>
            </a:extLst>
          </p:cNvPr>
          <p:cNvSpPr>
            <a:spLocks noGrp="1"/>
          </p:cNvSpPr>
          <p:nvPr>
            <p:ph type="title"/>
          </p:nvPr>
        </p:nvSpPr>
        <p:spPr>
          <a:xfrm>
            <a:off x="1969639" y="1395664"/>
            <a:ext cx="7639581" cy="1763746"/>
          </a:xfrm>
        </p:spPr>
        <p:txBody>
          <a:bodyPr anchor="b">
            <a:normAutofit fontScale="90000"/>
          </a:bodyPr>
          <a:lstStyle/>
          <a:p>
            <a:pPr algn="ctr">
              <a:lnSpc>
                <a:spcPct val="100000"/>
              </a:lnSpc>
            </a:pPr>
            <a:r>
              <a:rPr lang="en-US" sz="3100" b="1" dirty="0">
                <a:solidFill>
                  <a:srgbClr val="C00000"/>
                </a:solidFill>
                <a:latin typeface="Avenir Next" panose="020B0503020202020204" pitchFamily="34" charset="0"/>
              </a:rPr>
              <a:t>1. </a:t>
            </a:r>
            <a:r>
              <a:rPr lang="en-US" sz="3100" b="1" dirty="0" smtClean="0">
                <a:solidFill>
                  <a:srgbClr val="C00000"/>
                </a:solidFill>
                <a:latin typeface="Avenir Next" panose="020B0503020202020204" pitchFamily="34" charset="0"/>
              </a:rPr>
              <a:t>VILÁGUNK </a:t>
            </a:r>
            <a:r>
              <a:rPr lang="en-US" sz="3100" b="1" dirty="0">
                <a:solidFill>
                  <a:srgbClr val="C00000"/>
                </a:solidFill>
                <a:latin typeface="Avenir Next" panose="020B0503020202020204" pitchFamily="34" charset="0"/>
              </a:rPr>
              <a:t>ELÉRÉSÉHEZ </a:t>
            </a:r>
            <a:r>
              <a:rPr lang="en-US" sz="3100" b="1" dirty="0" smtClean="0">
                <a:solidFill>
                  <a:srgbClr val="C00000"/>
                </a:solidFill>
                <a:latin typeface="Avenir Next" panose="020B0503020202020204" pitchFamily="34" charset="0"/>
              </a:rPr>
              <a:t> </a:t>
            </a:r>
            <a:r>
              <a:rPr lang="en-US" sz="3100" b="1" dirty="0">
                <a:solidFill>
                  <a:srgbClr val="C00000"/>
                </a:solidFill>
                <a:latin typeface="Avenir Next" panose="020B0503020202020204" pitchFamily="34" charset="0"/>
              </a:rPr>
              <a:t/>
            </a:r>
            <a:br>
              <a:rPr lang="en-US" sz="3100" b="1" dirty="0">
                <a:solidFill>
                  <a:srgbClr val="C00000"/>
                </a:solidFill>
                <a:latin typeface="Avenir Next" panose="020B0503020202020204" pitchFamily="34" charset="0"/>
              </a:rPr>
            </a:br>
            <a:r>
              <a:rPr lang="en-US" sz="3100" b="1" dirty="0" smtClean="0">
                <a:latin typeface="Book Antiqua" panose="02040602050305030304" pitchFamily="18" charset="0"/>
              </a:rPr>
              <a:t>NEM </a:t>
            </a:r>
            <a:r>
              <a:rPr lang="en-US" sz="3100" b="1" dirty="0">
                <a:latin typeface="Book Antiqua" panose="02040602050305030304" pitchFamily="18" charset="0"/>
              </a:rPr>
              <a:t>KELL. . . TÖKÉLETESNEK LENNÜNK</a:t>
            </a:r>
            <a:br>
              <a:rPr lang="en-US" sz="3100" b="1" dirty="0">
                <a:latin typeface="Book Antiqua" panose="02040602050305030304" pitchFamily="18" charset="0"/>
              </a:rPr>
            </a:br>
            <a:endParaRPr lang="en-US" sz="3100" dirty="0">
              <a:solidFill>
                <a:srgbClr val="C0000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9EF772AA-C509-4247-86CD-20097F24BDD9}"/>
              </a:ext>
            </a:extLst>
          </p:cNvPr>
          <p:cNvSpPr>
            <a:spLocks noGrp="1"/>
          </p:cNvSpPr>
          <p:nvPr>
            <p:ph idx="1"/>
          </p:nvPr>
        </p:nvSpPr>
        <p:spPr>
          <a:xfrm>
            <a:off x="448886" y="3062524"/>
            <a:ext cx="9676015" cy="3795476"/>
          </a:xfrm>
        </p:spPr>
        <p:txBody>
          <a:bodyPr>
            <a:noAutofit/>
          </a:bodyPr>
          <a:lstStyle/>
          <a:p>
            <a:pPr marL="0" indent="0">
              <a:lnSpc>
                <a:spcPct val="100000"/>
              </a:lnSpc>
              <a:buNone/>
            </a:pPr>
            <a:r>
              <a:rPr lang="hu-HU" sz="2400" b="1" dirty="0"/>
              <a:t>A </a:t>
            </a:r>
            <a:r>
              <a:rPr lang="hu-HU" sz="2400" b="1" dirty="0" err="1"/>
              <a:t>samáriai</a:t>
            </a:r>
            <a:r>
              <a:rPr lang="hu-HU" sz="2400" b="1" dirty="0"/>
              <a:t> asszony nem volt tökéletes. </a:t>
            </a:r>
            <a:r>
              <a:rPr lang="hu-HU" sz="2400" dirty="0"/>
              <a:t>Hogy messze nem volt tökéletes, tudhatjuk abból a tényből is, hogy olyan időpontban ment vizet meríteni a kúthoz, amikor általában nem nagyon találkozhatott másokkal. Jézus kijelentése a házaséletéről leleplezte, hogy nem tartotta be tökéletesen a Törvényt. </a:t>
            </a:r>
            <a:r>
              <a:rPr lang="hu-HU" sz="2400" b="1" dirty="0"/>
              <a:t>Ám annak legnagyobb bizonyítéka, hogy valami hiányzik az életéből, szomjas lelke felkiáltása volt: </a:t>
            </a:r>
          </a:p>
          <a:p>
            <a:pPr marL="0" indent="0">
              <a:lnSpc>
                <a:spcPct val="100000"/>
              </a:lnSpc>
              <a:buNone/>
            </a:pPr>
            <a:endParaRPr lang="hu-HU" sz="2400" b="1" dirty="0"/>
          </a:p>
          <a:p>
            <a:pPr marL="0" indent="0">
              <a:lnSpc>
                <a:spcPct val="100000"/>
              </a:lnSpc>
              <a:buNone/>
            </a:pPr>
            <a:r>
              <a:rPr lang="hu-HU" sz="2400" b="1" dirty="0"/>
              <a:t>„Uram, add nékem azt a vizet, hogy meg ne szomjúhozzam, és ne jöjjek ide meríteni! (15. v.)</a:t>
            </a:r>
            <a:endParaRPr lang="hu-HU" sz="2400" dirty="0"/>
          </a:p>
        </p:txBody>
      </p:sp>
    </p:spTree>
    <p:extLst>
      <p:ext uri="{BB962C8B-B14F-4D97-AF65-F5344CB8AC3E}">
        <p14:creationId xmlns:p14="http://schemas.microsoft.com/office/powerpoint/2010/main" val="546689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 xmlns:a16="http://schemas.microsoft.com/office/drawing/2014/main" id="{54C68D1F-1053-2042-BC71-B3BF576134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589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 xmlns:a16="http://schemas.microsoft.com/office/drawing/2014/main" id="{BAEF706E-861A-8040-99E9-70AC75206774}"/>
              </a:ext>
            </a:extLst>
          </p:cNvPr>
          <p:cNvSpPr>
            <a:spLocks noGrp="1"/>
          </p:cNvSpPr>
          <p:nvPr>
            <p:ph idx="1"/>
          </p:nvPr>
        </p:nvSpPr>
        <p:spPr>
          <a:xfrm>
            <a:off x="368969" y="2294021"/>
            <a:ext cx="9065980" cy="3815835"/>
          </a:xfrm>
        </p:spPr>
        <p:txBody>
          <a:bodyPr anchor="ctr">
            <a:normAutofit/>
          </a:bodyPr>
          <a:lstStyle/>
          <a:p>
            <a:pPr marL="0" indent="0" algn="ctr">
              <a:buNone/>
            </a:pPr>
            <a:r>
              <a:rPr lang="hu-HU" b="1" dirty="0"/>
              <a:t>Tökéletlen élete kifogás helyett </a:t>
            </a:r>
            <a:r>
              <a:rPr lang="hu-HU" dirty="0"/>
              <a:t>éppen hogy </a:t>
            </a:r>
            <a:r>
              <a:rPr lang="hu-HU" b="1" dirty="0"/>
              <a:t>üzenetének lényege lett. </a:t>
            </a:r>
          </a:p>
          <a:p>
            <a:pPr marL="0" indent="0" algn="ctr">
              <a:lnSpc>
                <a:spcPct val="110000"/>
              </a:lnSpc>
              <a:buNone/>
            </a:pPr>
            <a:r>
              <a:rPr lang="hu-HU" dirty="0" smtClean="0">
                <a:solidFill>
                  <a:srgbClr val="C00000"/>
                </a:solidFill>
              </a:rPr>
              <a:t>„Jertek</a:t>
            </a:r>
            <a:r>
              <a:rPr lang="hu-HU" dirty="0">
                <a:solidFill>
                  <a:srgbClr val="C00000"/>
                </a:solidFill>
              </a:rPr>
              <a:t>, lássatok egy embert, aki megmondott nékem mindent, amit cselekedtem.” (29. v.)</a:t>
            </a:r>
          </a:p>
          <a:p>
            <a:pPr marL="0" indent="0">
              <a:lnSpc>
                <a:spcPct val="110000"/>
              </a:lnSpc>
              <a:buNone/>
            </a:pPr>
            <a:endParaRPr lang="hu-HU" dirty="0" smtClean="0">
              <a:solidFill>
                <a:srgbClr val="C00000"/>
              </a:solidFill>
            </a:endParaRPr>
          </a:p>
          <a:p>
            <a:pPr marL="0" indent="0" algn="ctr">
              <a:lnSpc>
                <a:spcPct val="110000"/>
              </a:lnSpc>
              <a:buNone/>
            </a:pPr>
            <a:r>
              <a:rPr lang="hu-HU" dirty="0" smtClean="0">
                <a:latin typeface="Avenir Next" panose="020B0503020202020204" pitchFamily="34" charset="0"/>
              </a:rPr>
              <a:t>VILÁGUNK ELÉRÉSÉHEZ </a:t>
            </a:r>
          </a:p>
          <a:p>
            <a:pPr marL="0" indent="0" algn="ctr">
              <a:lnSpc>
                <a:spcPct val="110000"/>
              </a:lnSpc>
              <a:buNone/>
            </a:pPr>
            <a:r>
              <a:rPr lang="hu-HU" dirty="0" smtClean="0">
                <a:latin typeface="Avenir Next" panose="020B0503020202020204" pitchFamily="34" charset="0"/>
              </a:rPr>
              <a:t> </a:t>
            </a:r>
            <a:r>
              <a:rPr lang="hu-HU" b="1" dirty="0" smtClean="0">
                <a:solidFill>
                  <a:srgbClr val="C00000"/>
                </a:solidFill>
                <a:latin typeface="Avenir Next" panose="020B0503020202020204" pitchFamily="34" charset="0"/>
              </a:rPr>
              <a:t>NEM KELL  </a:t>
            </a:r>
            <a:r>
              <a:rPr lang="hu-HU" b="1" dirty="0" smtClean="0">
                <a:latin typeface="Avenir Next" panose="020B0503020202020204" pitchFamily="34" charset="0"/>
              </a:rPr>
              <a:t>TÖKÉLETESNEK LENNÜNK</a:t>
            </a:r>
            <a:endParaRPr lang="hu-HU" dirty="0" smtClean="0">
              <a:latin typeface="Avenir Next" panose="020B0503020202020204" pitchFamily="34" charset="0"/>
            </a:endParaRPr>
          </a:p>
          <a:p>
            <a:pPr marL="0" indent="0">
              <a:lnSpc>
                <a:spcPct val="110000"/>
              </a:lnSpc>
              <a:buNone/>
            </a:pPr>
            <a:endParaRPr lang="en-US" dirty="0"/>
          </a:p>
        </p:txBody>
      </p:sp>
    </p:spTree>
    <p:extLst>
      <p:ext uri="{BB962C8B-B14F-4D97-AF65-F5344CB8AC3E}">
        <p14:creationId xmlns:p14="http://schemas.microsoft.com/office/powerpoint/2010/main" val="61637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0C777BBD-C42C-46C6-8D2D-BD2F9613D6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low confidence">
            <a:extLst>
              <a:ext uri="{FF2B5EF4-FFF2-40B4-BE49-F238E27FC236}">
                <a16:creationId xmlns="" xmlns:a16="http://schemas.microsoft.com/office/drawing/2014/main" id="{E91005DB-99FA-7E40-B230-53D1456788C5}"/>
              </a:ext>
            </a:extLst>
          </p:cNvPr>
          <p:cNvPicPr>
            <a:picLocks noChangeAspect="1"/>
          </p:cNvPicPr>
          <p:nvPr/>
        </p:nvPicPr>
        <p:blipFill rotWithShape="1">
          <a:blip r:embed="rId3"/>
          <a:srcRect b="2598"/>
          <a:stretch/>
        </p:blipFill>
        <p:spPr>
          <a:xfrm>
            <a:off x="20" y="10"/>
            <a:ext cx="12191980" cy="6857990"/>
          </a:xfrm>
          <a:prstGeom prst="rect">
            <a:avLst/>
          </a:prstGeom>
        </p:spPr>
      </p:pic>
      <p:sp>
        <p:nvSpPr>
          <p:cNvPr id="11" name="Graphic 1">
            <a:extLst>
              <a:ext uri="{FF2B5EF4-FFF2-40B4-BE49-F238E27FC236}">
                <a16:creationId xmlns="" xmlns:a16="http://schemas.microsoft.com/office/drawing/2014/main" id="{721F817A-BF7E-440D-B296-66D86EDB06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 xmlns:a16="http://schemas.microsoft.com/office/drawing/2014/main" id="{D00581F8-6023-5441-9A2E-328B97D9E59E}"/>
              </a:ext>
            </a:extLst>
          </p:cNvPr>
          <p:cNvSpPr>
            <a:spLocks noGrp="1"/>
          </p:cNvSpPr>
          <p:nvPr>
            <p:ph type="title"/>
          </p:nvPr>
        </p:nvSpPr>
        <p:spPr>
          <a:xfrm>
            <a:off x="2165279" y="1609241"/>
            <a:ext cx="7380498" cy="1406070"/>
          </a:xfrm>
        </p:spPr>
        <p:txBody>
          <a:bodyPr anchor="b">
            <a:normAutofit/>
          </a:bodyPr>
          <a:lstStyle/>
          <a:p>
            <a:pPr algn="ctr">
              <a:lnSpc>
                <a:spcPct val="100000"/>
              </a:lnSpc>
            </a:pPr>
            <a:r>
              <a:rPr lang="en-US" sz="2800" b="1" dirty="0">
                <a:solidFill>
                  <a:srgbClr val="C00000"/>
                </a:solidFill>
                <a:latin typeface="Avenir Next" panose="020B0503020202020204" pitchFamily="34" charset="0"/>
              </a:rPr>
              <a:t>2. </a:t>
            </a:r>
            <a:r>
              <a:rPr lang="en-US" sz="2800" b="1" dirty="0" smtClean="0">
                <a:solidFill>
                  <a:srgbClr val="C00000"/>
                </a:solidFill>
                <a:latin typeface="Avenir Next" panose="020B0503020202020204" pitchFamily="34" charset="0"/>
              </a:rPr>
              <a:t>VILÁGUNK </a:t>
            </a:r>
            <a:r>
              <a:rPr lang="en-US" sz="2800" b="1" dirty="0">
                <a:solidFill>
                  <a:srgbClr val="C00000"/>
                </a:solidFill>
                <a:latin typeface="Avenir Next" panose="020B0503020202020204" pitchFamily="34" charset="0"/>
              </a:rPr>
              <a:t>ELÉRÉSÉHEZ </a:t>
            </a:r>
            <a:r>
              <a:rPr lang="en-US" sz="2800" b="1" dirty="0" smtClean="0">
                <a:solidFill>
                  <a:srgbClr val="C00000"/>
                </a:solidFill>
                <a:latin typeface="Avenir Next" panose="020B0503020202020204" pitchFamily="34" charset="0"/>
              </a:rPr>
              <a:t> </a:t>
            </a:r>
            <a:r>
              <a:rPr lang="en-US" sz="2800" b="1" dirty="0">
                <a:solidFill>
                  <a:srgbClr val="C00000"/>
                </a:solidFill>
                <a:latin typeface="Avenir Next" panose="020B0503020202020204" pitchFamily="34" charset="0"/>
              </a:rPr>
              <a:t/>
            </a:r>
            <a:br>
              <a:rPr lang="en-US" sz="2800" b="1" dirty="0">
                <a:solidFill>
                  <a:srgbClr val="C00000"/>
                </a:solidFill>
                <a:latin typeface="Avenir Next" panose="020B0503020202020204" pitchFamily="34" charset="0"/>
              </a:rPr>
            </a:br>
            <a:r>
              <a:rPr lang="en-US" sz="2800" b="1" dirty="0" smtClean="0">
                <a:latin typeface="Book Antiqua" panose="02040602050305030304" pitchFamily="18" charset="0"/>
              </a:rPr>
              <a:t>NEM </a:t>
            </a:r>
            <a:r>
              <a:rPr lang="en-US" sz="2800" b="1" dirty="0">
                <a:latin typeface="Book Antiqua" panose="02040602050305030304" pitchFamily="18" charset="0"/>
              </a:rPr>
              <a:t>KELL. . . MINDENT </a:t>
            </a:r>
            <a:r>
              <a:rPr lang="en-US" sz="2800" b="1" dirty="0" smtClean="0">
                <a:latin typeface="Book Antiqua" panose="02040602050305030304" pitchFamily="18" charset="0"/>
              </a:rPr>
              <a:t>TUDNUNK</a:t>
            </a:r>
            <a:r>
              <a:rPr lang="hu-HU" sz="2800" b="1" dirty="0" smtClean="0">
                <a:latin typeface="Book Antiqua" panose="02040602050305030304" pitchFamily="18" charset="0"/>
              </a:rPr>
              <a:t> </a:t>
            </a:r>
            <a:r>
              <a:rPr lang="en-US" sz="2800" dirty="0">
                <a:solidFill>
                  <a:srgbClr val="C00000"/>
                </a:solidFill>
                <a:latin typeface="Avenir Next" panose="020B0503020202020204" pitchFamily="34" charset="0"/>
              </a:rPr>
              <a:t/>
            </a:r>
            <a:br>
              <a:rPr lang="en-US" sz="2800" dirty="0">
                <a:solidFill>
                  <a:srgbClr val="C00000"/>
                </a:solidFill>
                <a:latin typeface="Avenir Next" panose="020B0503020202020204" pitchFamily="34" charset="0"/>
              </a:rPr>
            </a:br>
            <a:endParaRPr lang="en-US" sz="2800" dirty="0">
              <a:solidFill>
                <a:srgbClr val="C0000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D895C1B5-C4E3-9D4E-965C-85084C5AE810}"/>
              </a:ext>
            </a:extLst>
          </p:cNvPr>
          <p:cNvSpPr>
            <a:spLocks noGrp="1"/>
          </p:cNvSpPr>
          <p:nvPr>
            <p:ph idx="1"/>
          </p:nvPr>
        </p:nvSpPr>
        <p:spPr>
          <a:xfrm>
            <a:off x="1108364" y="3315553"/>
            <a:ext cx="8589818" cy="3069886"/>
          </a:xfrm>
        </p:spPr>
        <p:txBody>
          <a:bodyPr>
            <a:normAutofit/>
          </a:bodyPr>
          <a:lstStyle/>
          <a:p>
            <a:pPr marL="0" indent="0">
              <a:buNone/>
            </a:pPr>
            <a:r>
              <a:rPr lang="hu-HU" sz="2400" b="1" dirty="0"/>
              <a:t>A </a:t>
            </a:r>
            <a:r>
              <a:rPr lang="hu-HU" sz="2400" b="1" dirty="0" err="1"/>
              <a:t>samaritánus</a:t>
            </a:r>
            <a:r>
              <a:rPr lang="hu-HU" sz="2400" b="1" dirty="0"/>
              <a:t> asszony nem tudott mindent a vallásról. </a:t>
            </a:r>
            <a:r>
              <a:rPr lang="hu-HU" sz="2400" dirty="0"/>
              <a:t>Még csak most találkozott ezzel a rabbival és kérdéseket tett fel neki a Bibliáról. Össze volt zavarodva az istentisztelet helyes gyakorlásával kapcsolatban. És bár várta a Messiást, még nem készült fel, hogy aznap találkozzon Vele</a:t>
            </a:r>
            <a:r>
              <a:rPr lang="hu-HU" sz="2400" dirty="0" smtClean="0"/>
              <a:t>.  </a:t>
            </a:r>
            <a:endParaRPr lang="hu-HU" sz="2400" dirty="0"/>
          </a:p>
          <a:p>
            <a:pPr marL="0" indent="0">
              <a:buNone/>
            </a:pPr>
            <a:r>
              <a:rPr lang="hu-HU" sz="2400" dirty="0"/>
              <a:t>„Tudom, hogy Messiás jő (aki Krisztusnak mondatik); mikor az eljön, megjelent nékünk mindent.” (25. v.) </a:t>
            </a:r>
          </a:p>
          <a:p>
            <a:pPr>
              <a:lnSpc>
                <a:spcPct val="100000"/>
              </a:lnSpc>
            </a:pPr>
            <a:endParaRPr lang="en-US" sz="2400" dirty="0"/>
          </a:p>
        </p:txBody>
      </p:sp>
    </p:spTree>
    <p:extLst>
      <p:ext uri="{BB962C8B-B14F-4D97-AF65-F5344CB8AC3E}">
        <p14:creationId xmlns:p14="http://schemas.microsoft.com/office/powerpoint/2010/main" val="244186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4521</Words>
  <Application>Microsoft Office PowerPoint</Application>
  <PresentationFormat>Szélesvásznú</PresentationFormat>
  <Paragraphs>286</Paragraphs>
  <Slides>27</Slides>
  <Notes>27</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27</vt:i4>
      </vt:variant>
    </vt:vector>
  </HeadingPairs>
  <TitlesOfParts>
    <vt:vector size="35" baseType="lpstr">
      <vt:lpstr>Arial</vt:lpstr>
      <vt:lpstr>Avenir Next</vt:lpstr>
      <vt:lpstr>Book Antiqua</vt:lpstr>
      <vt:lpstr>Calibri</vt:lpstr>
      <vt:lpstr>Calibri Light</vt:lpstr>
      <vt:lpstr>Cavolini</vt:lpstr>
      <vt:lpstr>Ink Free</vt:lpstr>
      <vt:lpstr>Office Theme</vt:lpstr>
      <vt:lpstr>Gyertek, lássátok A VILÁG MEGVÁLTÓJÁT!</vt:lpstr>
      <vt:lpstr>„HOL LAKSZ?” </vt:lpstr>
      <vt:lpstr>„GYERTEK – FELELTE - ÉS LÁSSÁTOK MEG”   </vt:lpstr>
      <vt:lpstr>PowerPoint bemutató</vt:lpstr>
      <vt:lpstr> THE WOMAN AT THE WELL </vt:lpstr>
      <vt:lpstr>PowerPoint bemutató</vt:lpstr>
      <vt:lpstr>1. VILÁGUNK ELÉRÉSÉHEZ   NEM KELL. . . TÖKÉLETESNEK LENNÜNK </vt:lpstr>
      <vt:lpstr>PowerPoint bemutató</vt:lpstr>
      <vt:lpstr>2. VILÁGUNK ELÉRÉSÉHEZ   NEM KELL. . . MINDENT TUDNUNK  </vt:lpstr>
      <vt:lpstr>PowerPoint bemutató</vt:lpstr>
      <vt:lpstr>3. VILÁGUNK ELÉRÉSÉHEZ   NEM KELL. . . MESSZIRE MENNÜNK </vt:lpstr>
      <vt:lpstr>PowerPoint bemutató</vt:lpstr>
      <vt:lpstr>PowerPoint bemutató</vt:lpstr>
      <vt:lpstr> 1. A VÁLTOZTATÁSHOZ  FONTOSSÁGI SORRENDET KELL FELÁLLÍTANUNK  </vt:lpstr>
      <vt:lpstr>PowerPoint bemutató</vt:lpstr>
      <vt:lpstr>2. A VÁLTOZTATÁSHOZ BIZONYSÁGOT KELL TENNÜNK </vt:lpstr>
      <vt:lpstr>PowerPoint bemutató</vt:lpstr>
      <vt:lpstr>3. A VÁLTOZTATÁSHOZ JÉZUSRA KELL ÖSSZPONTOSÍTANUNK   </vt:lpstr>
      <vt:lpstr>PowerPoint bemutató</vt:lpstr>
      <vt:lpstr> A gyakorlati hit    MŰKÖDÉSE  </vt:lpstr>
      <vt:lpstr>PowerPoint bemutató</vt:lpstr>
      <vt:lpstr>ELMEGYEK ÉS ELÉREM A VILÁGOMAT:  Ana Stahl  </vt:lpstr>
      <vt:lpstr>PowerPoint bemutató</vt:lpstr>
      <vt:lpstr>PowerPoint bemutató</vt:lpstr>
      <vt:lpstr>ARRA HÍVATTUNK, HOGY MENJÜNK EL, ÉS ÉRJÜK EL VILÁGUNKAT  </vt:lpstr>
      <vt:lpstr>PowerPoint bemutató</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See  THE SAVIOR OF THE WORLD</dc:title>
  <dc:creator>Arrais, Raquel</dc:creator>
  <cp:lastModifiedBy>Bea</cp:lastModifiedBy>
  <cp:revision>94</cp:revision>
  <dcterms:created xsi:type="dcterms:W3CDTF">2021-01-26T16:41:25Z</dcterms:created>
  <dcterms:modified xsi:type="dcterms:W3CDTF">2021-05-09T10:56:18Z</dcterms:modified>
</cp:coreProperties>
</file>